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3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90984"/>
              </p:ext>
            </p:extLst>
          </p:nvPr>
        </p:nvGraphicFramePr>
        <p:xfrm>
          <a:off x="414020" y="318600"/>
          <a:ext cx="14683406" cy="64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720327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50217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92643164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972526187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Permutations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Each participant performs 2 tasks on each factor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!3*2*1 = 6</a:t>
                      </a:r>
                      <a:br>
                        <a:rPr lang="en-AU" b="0" dirty="0"/>
                      </a:br>
                      <a:r>
                        <a:rPr lang="en-AU" b="0" dirty="0"/>
                        <a:t>3 </a:t>
                      </a:r>
                      <a:r>
                        <a:rPr lang="en-AU" b="0" dirty="0" err="1"/>
                        <a:t>latin</a:t>
                      </a:r>
                      <a:r>
                        <a:rPr lang="en-AU" b="0" dirty="0"/>
                        <a:t> </a:t>
                      </a:r>
                      <a:r>
                        <a:rPr lang="en-AU" b="0" dirty="0" err="1"/>
                        <a:t>sq</a:t>
                      </a:r>
                      <a:r>
                        <a:rPr lang="en-AU" b="0" dirty="0"/>
                        <a:t>, not full perms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signal and noise variables: 0/100, 33/67, 50/50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Fixed order; period 1 is 1&amp;2, period 2 is 2&amp;3, period 3 is 3&amp;1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-all </a:t>
                      </a:r>
                      <a:r>
                        <a:rPr lang="en-US" dirty="0" err="1"/>
                        <a:t>sep</a:t>
                      </a:r>
                      <a:r>
                        <a:rPr lang="en-US" dirty="0"/>
                        <a:t> from a to b is in 1 var, split that 50-50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  <a:endParaRPr lang="en-AU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EEE, EEV,</a:t>
                      </a:r>
                      <a:r>
                        <a:rPr lang="en-US" i="0" dirty="0"/>
                        <a:t> banana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/>
                        <a:t>Fixed order; period 1 is EEE, period 2 is EEV, period 3 is banana</a:t>
                      </a:r>
                      <a:endParaRPr lang="en-A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 Choose 2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4 var with 3 cl, 6 var with 4 cl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Fixed order; small then large within each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57613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Even block evaluation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noise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every 6 participants,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but does not have 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span; Factor perm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 never happens at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assigned, on the number of previous responses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Locations, 1 assigned,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9238268" y="4859704"/>
            <a:ext cx="2539712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dirty="0"/>
              <a:t>56 participants </a:t>
            </a:r>
          </a:p>
          <a:p>
            <a:pPr algn="ctr"/>
            <a:r>
              <a:rPr lang="en-AU" dirty="0"/>
              <a:t>per even evaluation 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626973" y="1346643"/>
            <a:ext cx="11038986" cy="3681380"/>
            <a:chOff x="1033993" y="1383671"/>
            <a:chExt cx="11038986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68651">
                <a:off x="5071720" y="2595342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660668"/>
              <a:ext cx="5868071" cy="2757003"/>
              <a:chOff x="6204908" y="1660668"/>
              <a:chExt cx="5868071" cy="2757003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660668"/>
                <a:ext cx="5745953" cy="2757003"/>
              </a:xfrm>
              <a:prstGeom prst="wedgeRoundRectCallout">
                <a:avLst>
                  <a:gd name="adj1" fmla="val -63311"/>
                  <a:gd name="adj2" fmla="val -36565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400848" y="1992660"/>
                <a:ext cx="567213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Assign participant number/hash???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Solve which of the 56 permutations have the lowest count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Randomly assign one to the participant;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Set the factor order, location, and </a:t>
                </a:r>
                <a:r>
                  <a:rPr lang="en-AU" sz="2200" dirty="0" err="1"/>
                  <a:t>vc</a:t>
                </a:r>
                <a:r>
                  <a:rPr lang="en-AU" sz="2200" dirty="0"/>
                  <a:t>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2383BC2-FE69-4DD7-BF79-238D9277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04706"/>
              </p:ext>
            </p:extLst>
          </p:nvPr>
        </p:nvGraphicFramePr>
        <p:xfrm>
          <a:off x="4789623" y="2459204"/>
          <a:ext cx="7335030" cy="227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031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623031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747641">
                  <a:extLst>
                    <a:ext uri="{9D8B030D-6E8A-4147-A177-3AD203B41FA5}">
                      <a16:colId xmlns:a16="http://schemas.microsoft.com/office/drawing/2014/main" val="1254602596"/>
                    </a:ext>
                  </a:extLst>
                </a:gridCol>
                <a:gridCol w="963030">
                  <a:extLst>
                    <a:ext uri="{9D8B030D-6E8A-4147-A177-3AD203B41FA5}">
                      <a16:colId xmlns:a16="http://schemas.microsoft.com/office/drawing/2014/main" val="2624790650"/>
                    </a:ext>
                  </a:extLst>
                </a:gridCol>
                <a:gridCol w="685336">
                  <a:extLst>
                    <a:ext uri="{9D8B030D-6E8A-4147-A177-3AD203B41FA5}">
                      <a16:colId xmlns:a16="http://schemas.microsoft.com/office/drawing/2014/main" val="1330532218"/>
                    </a:ext>
                  </a:extLst>
                </a:gridCol>
                <a:gridCol w="1984357">
                  <a:extLst>
                    <a:ext uri="{9D8B030D-6E8A-4147-A177-3AD203B41FA5}">
                      <a16:colId xmlns:a16="http://schemas.microsoft.com/office/drawing/2014/main" val="907526158"/>
                    </a:ext>
                  </a:extLst>
                </a:gridCol>
                <a:gridCol w="1060604">
                  <a:extLst>
                    <a:ext uri="{9D8B030D-6E8A-4147-A177-3AD203B41FA5}">
                      <a16:colId xmlns:a16="http://schemas.microsoft.com/office/drawing/2014/main" val="18847702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Eval</a:t>
                      </a:r>
                      <a:endParaRPr lang="en-A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VC 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#var (cl)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 name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Grand path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33_66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tpath_p4_t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23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tpath_p4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33_66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EEE_p6_50_50_rep1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tpath_p6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33_66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40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33_66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EEV_p4_50_50_rep1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1_0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EEV_p6_50_50_rep2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33_66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banana_p4_50_50_rep3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33_66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banana_p6_50_50_rep3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031F3D5E-DCE0-4BBC-9AF4-45A33D76EFCD}"/>
              </a:ext>
            </a:extLst>
          </p:cNvPr>
          <p:cNvSpPr txBox="1"/>
          <p:nvPr/>
        </p:nvSpPr>
        <p:spPr>
          <a:xfrm rot="16200000">
            <a:off x="3582973" y="15088"/>
            <a:ext cx="100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Period 1</a:t>
            </a:r>
            <a:endParaRPr lang="en-US" dirty="0"/>
          </a:p>
          <a:p>
            <a:r>
              <a:rPr lang="en-AU" dirty="0"/>
              <a:t>Period 2</a:t>
            </a:r>
            <a:endParaRPr lang="en-US" dirty="0"/>
          </a:p>
          <a:p>
            <a:r>
              <a:rPr lang="en-AU" dirty="0"/>
              <a:t>Period 3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E83612-C3BD-4EA5-84F7-96798164D960}"/>
              </a:ext>
            </a:extLst>
          </p:cNvPr>
          <p:cNvSpPr txBox="1"/>
          <p:nvPr/>
        </p:nvSpPr>
        <p:spPr>
          <a:xfrm>
            <a:off x="1877599" y="281266"/>
            <a:ext cx="174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dirty="0"/>
              <a:t>Factor order</a:t>
            </a:r>
          </a:p>
          <a:p>
            <a:pPr algn="r"/>
            <a:r>
              <a:rPr lang="en-AU" sz="2000" dirty="0"/>
              <a:t>permutations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B2ADE6-5D87-4262-9882-20A4A6B69400}"/>
              </a:ext>
            </a:extLst>
          </p:cNvPr>
          <p:cNvCxnSpPr>
            <a:cxnSpLocks/>
          </p:cNvCxnSpPr>
          <p:nvPr/>
        </p:nvCxnSpPr>
        <p:spPr>
          <a:xfrm>
            <a:off x="1986492" y="998563"/>
            <a:ext cx="2717068" cy="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222EDD2-9F1F-42F2-B3A1-80CD20EED723}"/>
              </a:ext>
            </a:extLst>
          </p:cNvPr>
          <p:cNvCxnSpPr>
            <a:cxnSpLocks/>
          </p:cNvCxnSpPr>
          <p:nvPr/>
        </p:nvCxnSpPr>
        <p:spPr>
          <a:xfrm flipV="1">
            <a:off x="3605822" y="169683"/>
            <a:ext cx="0" cy="287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D74692D-C266-4D82-B072-1D4336FFC454}"/>
              </a:ext>
            </a:extLst>
          </p:cNvPr>
          <p:cNvSpPr/>
          <p:nvPr/>
        </p:nvSpPr>
        <p:spPr>
          <a:xfrm>
            <a:off x="3675426" y="107905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1CBE9BE-93C0-4CA9-A230-22BB2165306C}"/>
              </a:ext>
            </a:extLst>
          </p:cNvPr>
          <p:cNvSpPr/>
          <p:nvPr/>
        </p:nvSpPr>
        <p:spPr>
          <a:xfrm>
            <a:off x="4034655" y="1073572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FEBCDE7-7836-4B52-B7D8-CDD7A25EE659}"/>
              </a:ext>
            </a:extLst>
          </p:cNvPr>
          <p:cNvSpPr/>
          <p:nvPr/>
        </p:nvSpPr>
        <p:spPr>
          <a:xfrm>
            <a:off x="4386250" y="1068238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CCBC665-4BC2-40FB-A5E2-9872A8107DE3}"/>
              </a:ext>
            </a:extLst>
          </p:cNvPr>
          <p:cNvSpPr/>
          <p:nvPr/>
        </p:nvSpPr>
        <p:spPr>
          <a:xfrm>
            <a:off x="4030418" y="2408397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8D3BF03-06B3-4C52-881C-880C694D20F2}"/>
              </a:ext>
            </a:extLst>
          </p:cNvPr>
          <p:cNvSpPr/>
          <p:nvPr/>
        </p:nvSpPr>
        <p:spPr>
          <a:xfrm>
            <a:off x="4390288" y="2412518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3209B6-D5E6-4F32-A73F-F0F936AC7F8A}"/>
              </a:ext>
            </a:extLst>
          </p:cNvPr>
          <p:cNvSpPr/>
          <p:nvPr/>
        </p:nvSpPr>
        <p:spPr>
          <a:xfrm>
            <a:off x="3671454" y="2400969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F4072CF-07C4-4474-A2DD-4F5CF461F9C8}"/>
              </a:ext>
            </a:extLst>
          </p:cNvPr>
          <p:cNvSpPr/>
          <p:nvPr/>
        </p:nvSpPr>
        <p:spPr>
          <a:xfrm>
            <a:off x="4394668" y="173911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A56852B-DC32-462C-8C72-0777D0E079EC}"/>
              </a:ext>
            </a:extLst>
          </p:cNvPr>
          <p:cNvSpPr/>
          <p:nvPr/>
        </p:nvSpPr>
        <p:spPr>
          <a:xfrm>
            <a:off x="3678650" y="1733174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B5895C2-0494-4514-8603-D64EC85A9374}"/>
              </a:ext>
            </a:extLst>
          </p:cNvPr>
          <p:cNvSpPr/>
          <p:nvPr/>
        </p:nvSpPr>
        <p:spPr>
          <a:xfrm>
            <a:off x="4042755" y="1743045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EC4C9C3-8A00-4CEE-8C3D-6164FA0528D1}"/>
              </a:ext>
            </a:extLst>
          </p:cNvPr>
          <p:cNvSpPr/>
          <p:nvPr/>
        </p:nvSpPr>
        <p:spPr>
          <a:xfrm>
            <a:off x="3287801" y="1374903"/>
            <a:ext cx="1450250" cy="348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7C8E12-10E7-4737-8A38-C17D8A997CC1}"/>
              </a:ext>
            </a:extLst>
          </p:cNvPr>
          <p:cNvSpPr txBox="1"/>
          <p:nvPr/>
        </p:nvSpPr>
        <p:spPr>
          <a:xfrm>
            <a:off x="3242300" y="1007854"/>
            <a:ext cx="3452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200" dirty="0"/>
              <a:t>1</a:t>
            </a:r>
          </a:p>
          <a:p>
            <a:pPr algn="r"/>
            <a:r>
              <a:rPr lang="en-US" sz="2200" dirty="0"/>
              <a:t>2</a:t>
            </a:r>
            <a:endParaRPr lang="en-AU" sz="2200" dirty="0"/>
          </a:p>
          <a:p>
            <a:pPr algn="r"/>
            <a:r>
              <a:rPr lang="en-US" sz="2200" dirty="0"/>
              <a:t>3</a:t>
            </a:r>
          </a:p>
          <a:p>
            <a:pPr algn="r"/>
            <a:r>
              <a:rPr lang="en-US" sz="2200" dirty="0"/>
              <a:t>4</a:t>
            </a:r>
          </a:p>
          <a:p>
            <a:pPr algn="r"/>
            <a:r>
              <a:rPr lang="en-US" sz="2200" dirty="0"/>
              <a:t>5</a:t>
            </a:r>
          </a:p>
          <a:p>
            <a:pPr algn="r"/>
            <a:r>
              <a:rPr lang="en-US" sz="2200" dirty="0"/>
              <a:t>6</a:t>
            </a:r>
            <a:endParaRPr lang="en-AU" sz="2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43F794-51C8-42E4-9FD7-F69A683225BF}"/>
              </a:ext>
            </a:extLst>
          </p:cNvPr>
          <p:cNvSpPr txBox="1"/>
          <p:nvPr/>
        </p:nvSpPr>
        <p:spPr>
          <a:xfrm>
            <a:off x="221599" y="997684"/>
            <a:ext cx="2534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6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PCA, Radial, Grand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311533" y="2904160"/>
            <a:ext cx="33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</a:t>
            </a:r>
          </a:p>
          <a:p>
            <a:r>
              <a:rPr lang="en-AU" dirty="0"/>
              <a:t>FIXED; P1: 1,2,   P2: 3,1,  P3: 2,3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273606" y="4738922"/>
            <a:ext cx="331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AU" dirty="0"/>
              <a:t>FIXED; P1: 1,1,   P2: 2,2,  P3: 3,3</a:t>
            </a:r>
            <a:endParaRPr lang="en-US" dirty="0"/>
          </a:p>
          <a:p>
            <a:endParaRPr lang="en-AU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13" y="240759"/>
            <a:ext cx="6582588" cy="1072258"/>
          </a:xfrm>
        </p:spPr>
        <p:txBody>
          <a:bodyPr>
            <a:noAutofit/>
          </a:bodyPr>
          <a:lstStyle/>
          <a:p>
            <a:pPr algn="r"/>
            <a:r>
              <a:rPr lang="en-AU" sz="2800" b="1" dirty="0"/>
              <a:t>Set the factor order, location, and </a:t>
            </a:r>
            <a:r>
              <a:rPr lang="en-AU" sz="2800" b="1" dirty="0" err="1"/>
              <a:t>vc</a:t>
            </a:r>
            <a:r>
              <a:rPr lang="en-AU" sz="2800" b="1" dirty="0"/>
              <a:t> order, </a:t>
            </a:r>
            <a:br>
              <a:rPr lang="en-AU" sz="2800" b="1" dirty="0"/>
            </a:br>
            <a:r>
              <a:rPr lang="en-AU" sz="2800" b="1" dirty="0"/>
              <a:t>e.g. permutation 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F8541A-0081-47CF-82DD-B4F55D0AF7F6}"/>
              </a:ext>
            </a:extLst>
          </p:cNvPr>
          <p:cNvGrpSpPr/>
          <p:nvPr/>
        </p:nvGrpSpPr>
        <p:grpSpPr>
          <a:xfrm>
            <a:off x="4885744" y="1629529"/>
            <a:ext cx="7140528" cy="5036152"/>
            <a:chOff x="4885744" y="1356146"/>
            <a:chExt cx="7140528" cy="503615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4B8C117-D8D2-4A00-96CA-62DCBBBC0C64}"/>
                </a:ext>
              </a:extLst>
            </p:cNvPr>
            <p:cNvSpPr txBox="1"/>
            <p:nvPr/>
          </p:nvSpPr>
          <p:spPr>
            <a:xfrm>
              <a:off x="4888004" y="4914970"/>
              <a:ext cx="71382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3 samples from each of the 18 VC*var*location levels; 54 data sets total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2x trainings on additional EEE_4p_1_0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Randomize order of simulation?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Only 2 tour paths? Random vs fixed order?</a:t>
              </a:r>
            </a:p>
            <a:p>
              <a:r>
                <a:rPr lang="en-AU" dirty="0"/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4DF21D-BA5A-47FF-AEB8-2B27166465B0}"/>
                </a:ext>
              </a:extLst>
            </p:cNvPr>
            <p:cNvSpPr txBox="1"/>
            <p:nvPr/>
          </p:nvSpPr>
          <p:spPr>
            <a:xfrm>
              <a:off x="4885744" y="1356146"/>
              <a:ext cx="7084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The block for # variables and clusters is fixed; </a:t>
              </a:r>
              <a:br>
                <a:rPr lang="en-AU" dirty="0"/>
              </a:br>
              <a:r>
                <a:rPr lang="en-AU" dirty="0"/>
                <a:t>Fixed order, small then large within each factor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DCF800-5DB6-47D0-936D-5EFE3D33214E}"/>
              </a:ext>
            </a:extLst>
          </p:cNvPr>
          <p:cNvGrpSpPr/>
          <p:nvPr/>
        </p:nvGrpSpPr>
        <p:grpSpPr>
          <a:xfrm>
            <a:off x="-5213484" y="-165947"/>
            <a:ext cx="4500354" cy="6882859"/>
            <a:chOff x="154222" y="694478"/>
            <a:chExt cx="4500354" cy="688285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ACE3E36-F3E1-4080-9D54-203E5EF7D87B}"/>
                </a:ext>
              </a:extLst>
            </p:cNvPr>
            <p:cNvGrpSpPr/>
            <p:nvPr/>
          </p:nvGrpSpPr>
          <p:grpSpPr>
            <a:xfrm>
              <a:off x="1712815" y="4741210"/>
              <a:ext cx="2582822" cy="2836127"/>
              <a:chOff x="-258555" y="4765218"/>
              <a:chExt cx="2582822" cy="2836127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075BF10-4FE8-44F8-81CC-17FA5A9C52D7}"/>
                  </a:ext>
                </a:extLst>
              </p:cNvPr>
              <p:cNvSpPr txBox="1"/>
              <p:nvPr/>
            </p:nvSpPr>
            <p:spPr>
              <a:xfrm>
                <a:off x="1260358" y="5477685"/>
                <a:ext cx="31932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  <a:p>
                <a:pPr algn="r"/>
                <a:r>
                  <a:rPr lang="en-US" sz="2200" dirty="0"/>
                  <a:t>4</a:t>
                </a:r>
                <a:endParaRPr lang="en-AU" sz="2200" dirty="0"/>
              </a:p>
              <a:p>
                <a:pPr algn="r"/>
                <a:r>
                  <a:rPr lang="en-US" sz="2200" dirty="0"/>
                  <a:t>5</a:t>
                </a:r>
                <a:endParaRPr lang="en-AU" sz="2200" dirty="0"/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7DCF6C8-9C55-4CA9-B269-85C703D0E0BA}"/>
                  </a:ext>
                </a:extLst>
              </p:cNvPr>
              <p:cNvSpPr txBox="1"/>
              <p:nvPr/>
            </p:nvSpPr>
            <p:spPr>
              <a:xfrm rot="16200000">
                <a:off x="1581368" y="4802520"/>
                <a:ext cx="707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Rep 1</a:t>
                </a:r>
              </a:p>
              <a:p>
                <a:r>
                  <a:rPr lang="en-AU" dirty="0"/>
                  <a:t>Rep 2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E9751F9-7190-4A50-8990-53CB8151858C}"/>
                  </a:ext>
                </a:extLst>
              </p:cNvPr>
              <p:cNvSpPr txBox="1"/>
              <p:nvPr/>
            </p:nvSpPr>
            <p:spPr>
              <a:xfrm>
                <a:off x="-258555" y="4765218"/>
                <a:ext cx="18058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VC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93D2887-75A0-4FA0-8B95-80C0B0F6A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1935" y="5477685"/>
                <a:ext cx="23361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949D352-9DB9-43F0-98A4-C3812693B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9094" y="4843648"/>
                <a:ext cx="10592" cy="27576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21402511-3A4A-4AAF-9B3B-D7D5B8B929D4}"/>
                  </a:ext>
                </a:extLst>
              </p:cNvPr>
              <p:cNvSpPr/>
              <p:nvPr/>
            </p:nvSpPr>
            <p:spPr>
              <a:xfrm>
                <a:off x="1656912" y="5533108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FB7EB48-FB69-48AA-9159-90B9192823E4}"/>
                  </a:ext>
                </a:extLst>
              </p:cNvPr>
              <p:cNvSpPr/>
              <p:nvPr/>
            </p:nvSpPr>
            <p:spPr>
              <a:xfrm>
                <a:off x="1302138" y="5852662"/>
                <a:ext cx="1022129" cy="349319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FD485652-5FA3-4F70-B752-C5497F5FAF4D}"/>
                  </a:ext>
                </a:extLst>
              </p:cNvPr>
              <p:cNvSpPr/>
              <p:nvPr/>
            </p:nvSpPr>
            <p:spPr>
              <a:xfrm>
                <a:off x="1994428" y="5533108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F3C369B-D8FB-419C-80E4-BF5025B99D5F}"/>
                  </a:ext>
                </a:extLst>
              </p:cNvPr>
              <p:cNvSpPr/>
              <p:nvPr/>
            </p:nvSpPr>
            <p:spPr>
              <a:xfrm>
                <a:off x="1990294" y="58877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46F5EF77-82D8-494C-B5C2-CAEE3EA0776E}"/>
                  </a:ext>
                </a:extLst>
              </p:cNvPr>
              <p:cNvSpPr/>
              <p:nvPr/>
            </p:nvSpPr>
            <p:spPr>
              <a:xfrm>
                <a:off x="1652836" y="588771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5937D5B3-8EB4-4E64-BCF2-C94EE90DEE44}"/>
                  </a:ext>
                </a:extLst>
              </p:cNvPr>
              <p:cNvSpPr/>
              <p:nvPr/>
            </p:nvSpPr>
            <p:spPr>
              <a:xfrm>
                <a:off x="1657892" y="62286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F13DE852-E971-47B2-9D61-60EBB202FD70}"/>
                  </a:ext>
                </a:extLst>
              </p:cNvPr>
              <p:cNvSpPr/>
              <p:nvPr/>
            </p:nvSpPr>
            <p:spPr>
              <a:xfrm>
                <a:off x="1657261" y="65505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D42A0E2E-0F17-484A-8E51-CB7F715011B5}"/>
                  </a:ext>
                </a:extLst>
              </p:cNvPr>
              <p:cNvSpPr/>
              <p:nvPr/>
            </p:nvSpPr>
            <p:spPr>
              <a:xfrm>
                <a:off x="1652836" y="6885663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876F010B-A773-45DF-8A9D-6A6079233AD3}"/>
                  </a:ext>
                </a:extLst>
              </p:cNvPr>
              <p:cNvSpPr/>
              <p:nvPr/>
            </p:nvSpPr>
            <p:spPr>
              <a:xfrm>
                <a:off x="1652833" y="7229919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3B18543A-A9BC-4ADF-9420-9E6EF9AC6A3B}"/>
                  </a:ext>
                </a:extLst>
              </p:cNvPr>
              <p:cNvSpPr/>
              <p:nvPr/>
            </p:nvSpPr>
            <p:spPr>
              <a:xfrm>
                <a:off x="1998198" y="62223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F9361937-C66C-49BE-99F2-D9EE613E80D0}"/>
                  </a:ext>
                </a:extLst>
              </p:cNvPr>
              <p:cNvSpPr/>
              <p:nvPr/>
            </p:nvSpPr>
            <p:spPr>
              <a:xfrm>
                <a:off x="2001254" y="655056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A46DB2C7-6305-4966-BBBB-61B010BFF0CE}"/>
                  </a:ext>
                </a:extLst>
              </p:cNvPr>
              <p:cNvSpPr/>
              <p:nvPr/>
            </p:nvSpPr>
            <p:spPr>
              <a:xfrm>
                <a:off x="2001457" y="6885663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3B5973CE-4D46-4E76-8FE1-05F81B22BF13}"/>
                  </a:ext>
                </a:extLst>
              </p:cNvPr>
              <p:cNvSpPr/>
              <p:nvPr/>
            </p:nvSpPr>
            <p:spPr>
              <a:xfrm>
                <a:off x="1998198" y="7232963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9693E24-A1FE-4415-9369-C7EA1BCD978B}"/>
                </a:ext>
              </a:extLst>
            </p:cNvPr>
            <p:cNvGrpSpPr/>
            <p:nvPr/>
          </p:nvGrpSpPr>
          <p:grpSpPr>
            <a:xfrm>
              <a:off x="1810222" y="694478"/>
              <a:ext cx="2844354" cy="2140710"/>
              <a:chOff x="6988629" y="2146556"/>
              <a:chExt cx="2844354" cy="2140710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BE5A8F5-89DE-436C-99B8-8200BFB34859}"/>
                  </a:ext>
                </a:extLst>
              </p:cNvPr>
              <p:cNvSpPr txBox="1"/>
              <p:nvPr/>
            </p:nvSpPr>
            <p:spPr>
              <a:xfrm rot="16200000">
                <a:off x="8694003" y="2186503"/>
                <a:ext cx="10032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Period 1</a:t>
                </a:r>
                <a:endParaRPr lang="en-US" dirty="0"/>
              </a:p>
              <a:p>
                <a:r>
                  <a:rPr lang="en-AU" dirty="0"/>
                  <a:t>Period 2</a:t>
                </a:r>
                <a:endParaRPr lang="en-US" dirty="0"/>
              </a:p>
              <a:p>
                <a:r>
                  <a:rPr lang="en-AU" dirty="0"/>
                  <a:t>Period 3</a:t>
                </a:r>
                <a:endParaRPr lang="en-US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9B3FF56-4DF2-443B-84F1-2A793F4422A6}"/>
                  </a:ext>
                </a:extLst>
              </p:cNvPr>
              <p:cNvSpPr txBox="1"/>
              <p:nvPr/>
            </p:nvSpPr>
            <p:spPr>
              <a:xfrm>
                <a:off x="6988629" y="2452681"/>
                <a:ext cx="17453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189B2AF-BC76-4E59-86F6-8CD7AB097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7522" y="3169978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AC17551-4ABC-4322-84BE-06A28112DA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6852" y="2341097"/>
                <a:ext cx="0" cy="19461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25191266-D38C-4292-AE83-72731B6F9242}"/>
                  </a:ext>
                </a:extLst>
              </p:cNvPr>
              <p:cNvSpPr/>
              <p:nvPr/>
            </p:nvSpPr>
            <p:spPr>
              <a:xfrm>
                <a:off x="8786456" y="325047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65511608-4D1E-486D-85F8-EA1DBB4CB510}"/>
                  </a:ext>
                </a:extLst>
              </p:cNvPr>
              <p:cNvSpPr/>
              <p:nvPr/>
            </p:nvSpPr>
            <p:spPr>
              <a:xfrm>
                <a:off x="9145685" y="324498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DC539330-05C6-4C75-B854-4CA79C210B17}"/>
                  </a:ext>
                </a:extLst>
              </p:cNvPr>
              <p:cNvSpPr/>
              <p:nvPr/>
            </p:nvSpPr>
            <p:spPr>
              <a:xfrm>
                <a:off x="9497280" y="323965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EE729C0E-7D16-487C-9C0F-1449FBF8C46B}"/>
                  </a:ext>
                </a:extLst>
              </p:cNvPr>
              <p:cNvSpPr/>
              <p:nvPr/>
            </p:nvSpPr>
            <p:spPr>
              <a:xfrm>
                <a:off x="9148644" y="3957580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1E85255B-B6FD-4B37-A614-5F47FC5347A6}"/>
                  </a:ext>
                </a:extLst>
              </p:cNvPr>
              <p:cNvSpPr/>
              <p:nvPr/>
            </p:nvSpPr>
            <p:spPr>
              <a:xfrm>
                <a:off x="9508514" y="3961701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E06B46F4-9F9F-4B51-8552-BEA8A974D9D4}"/>
                  </a:ext>
                </a:extLst>
              </p:cNvPr>
              <p:cNvSpPr/>
              <p:nvPr/>
            </p:nvSpPr>
            <p:spPr>
              <a:xfrm>
                <a:off x="8789680" y="3950152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2242A8D1-F9E1-4B56-83C9-ACB1AFD1694C}"/>
                  </a:ext>
                </a:extLst>
              </p:cNvPr>
              <p:cNvSpPr/>
              <p:nvPr/>
            </p:nvSpPr>
            <p:spPr>
              <a:xfrm>
                <a:off x="9505698" y="359049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B446B11D-DD55-4732-B2FA-F488098C602F}"/>
                  </a:ext>
                </a:extLst>
              </p:cNvPr>
              <p:cNvSpPr/>
              <p:nvPr/>
            </p:nvSpPr>
            <p:spPr>
              <a:xfrm>
                <a:off x="8789680" y="358454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4A6DFDE1-3B02-4EBD-A204-891EE4CF94F7}"/>
                  </a:ext>
                </a:extLst>
              </p:cNvPr>
              <p:cNvSpPr/>
              <p:nvPr/>
            </p:nvSpPr>
            <p:spPr>
              <a:xfrm>
                <a:off x="9153785" y="3594420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3712C768-CC24-4B37-99B4-4ACE422CDD03}"/>
                  </a:ext>
                </a:extLst>
              </p:cNvPr>
              <p:cNvSpPr/>
              <p:nvPr/>
            </p:nvSpPr>
            <p:spPr>
              <a:xfrm>
                <a:off x="8382733" y="3560707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B335F76-2DA9-4667-A65C-129EE9AA4586}"/>
                  </a:ext>
                </a:extLst>
              </p:cNvPr>
              <p:cNvSpPr txBox="1"/>
              <p:nvPr/>
            </p:nvSpPr>
            <p:spPr>
              <a:xfrm>
                <a:off x="8353330" y="3179269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1546AB-E192-4C57-A768-4A900A5FD241}"/>
                </a:ext>
              </a:extLst>
            </p:cNvPr>
            <p:cNvSpPr txBox="1"/>
            <p:nvPr/>
          </p:nvSpPr>
          <p:spPr>
            <a:xfrm>
              <a:off x="154222" y="1717021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Set the factor</a:t>
              </a:r>
            </a:p>
            <a:p>
              <a:r>
                <a:rPr lang="en-AU" dirty="0"/>
                <a:t>1 + (8 - 1) mod 3 = </a:t>
              </a:r>
            </a:p>
            <a:p>
              <a:r>
                <a:rPr lang="en-AU" dirty="0"/>
                <a:t>Permutation 2;</a:t>
              </a:r>
            </a:p>
            <a:p>
              <a:r>
                <a:rPr lang="en-AU" dirty="0"/>
                <a:t>Grand, Radial, PCA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A79ADA1-A8C5-4667-B52D-512422972C79}"/>
                </a:ext>
              </a:extLst>
            </p:cNvPr>
            <p:cNvGrpSpPr/>
            <p:nvPr/>
          </p:nvGrpSpPr>
          <p:grpSpPr>
            <a:xfrm>
              <a:off x="1788085" y="2908557"/>
              <a:ext cx="2202533" cy="1829206"/>
              <a:chOff x="9656478" y="836478"/>
              <a:chExt cx="2202533" cy="1829206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B86578-4FDF-4D9E-B3CC-EF8D727EBB15}"/>
                  </a:ext>
                </a:extLst>
              </p:cNvPr>
              <p:cNvSpPr txBox="1"/>
              <p:nvPr/>
            </p:nvSpPr>
            <p:spPr>
              <a:xfrm>
                <a:off x="9656478" y="836478"/>
                <a:ext cx="1738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Location 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D352D1F-F6FB-4777-B860-637C26592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B78ADE3-3F59-41D7-849E-E2CAE7B3B6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10615" y="843232"/>
                <a:ext cx="1" cy="180561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B8ADF89F-E92D-4015-A3B6-BF540B034E61}"/>
                  </a:ext>
                </a:extLst>
              </p:cNvPr>
              <p:cNvSpPr/>
              <p:nvPr/>
            </p:nvSpPr>
            <p:spPr>
              <a:xfrm>
                <a:off x="11509884" y="1628880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9EB6C7DD-E19E-4E3B-87BA-F9BA893758F8}"/>
                  </a:ext>
                </a:extLst>
              </p:cNvPr>
              <p:cNvSpPr/>
              <p:nvPr/>
            </p:nvSpPr>
            <p:spPr>
              <a:xfrm>
                <a:off x="11509883" y="1962266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97A36D9D-9B90-4B95-AFD0-D64EB1F581FA}"/>
                  </a:ext>
                </a:extLst>
              </p:cNvPr>
              <p:cNvSpPr/>
              <p:nvPr/>
            </p:nvSpPr>
            <p:spPr>
              <a:xfrm>
                <a:off x="11509758" y="2294070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9AADF17B-1F92-4C71-BCF2-3D00B790CBB7}"/>
                  </a:ext>
                </a:extLst>
              </p:cNvPr>
              <p:cNvSpPr/>
              <p:nvPr/>
            </p:nvSpPr>
            <p:spPr>
              <a:xfrm>
                <a:off x="11138106" y="2269089"/>
                <a:ext cx="720905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8660AA-A3FF-49E3-B8D8-727A997A96EC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67979E6-A98C-49CB-B123-1248487AE118}"/>
                </a:ext>
              </a:extLst>
            </p:cNvPr>
            <p:cNvSpPr txBox="1"/>
            <p:nvPr/>
          </p:nvSpPr>
          <p:spPr>
            <a:xfrm>
              <a:off x="244156" y="3623497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location</a:t>
              </a:r>
            </a:p>
            <a:p>
              <a:r>
                <a:rPr lang="en-US" dirty="0"/>
                <a:t>1 + floor((</a:t>
              </a:r>
              <a:r>
                <a:rPr lang="en-US" b="1" dirty="0"/>
                <a:t>8 </a:t>
              </a:r>
              <a:r>
                <a:rPr lang="en-US" dirty="0"/>
                <a:t>– 1)</a:t>
              </a:r>
              <a:r>
                <a:rPr lang="en-US" b="1" dirty="0"/>
                <a:t> </a:t>
              </a:r>
              <a:r>
                <a:rPr lang="en-US" dirty="0"/>
                <a:t>/ 3) mod 3 = </a:t>
              </a:r>
            </a:p>
            <a:p>
              <a:r>
                <a:rPr lang="en-US" dirty="0"/>
                <a:t>Permutation 3;</a:t>
              </a:r>
              <a:endParaRPr lang="en-AU" dirty="0"/>
            </a:p>
            <a:p>
              <a:r>
                <a:rPr lang="en-AU" dirty="0"/>
                <a:t>50% / 50%</a:t>
              </a:r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65BD763-DC86-4B2F-9D69-74CCCFA4F499}"/>
                </a:ext>
              </a:extLst>
            </p:cNvPr>
            <p:cNvSpPr txBox="1"/>
            <p:nvPr/>
          </p:nvSpPr>
          <p:spPr>
            <a:xfrm>
              <a:off x="206229" y="5458259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VC order</a:t>
              </a:r>
            </a:p>
            <a:p>
              <a:r>
                <a:rPr lang="en-US" dirty="0"/>
                <a:t>1 + floor(</a:t>
              </a:r>
              <a:r>
                <a:rPr lang="en-US" b="1" dirty="0"/>
                <a:t>8 </a:t>
              </a:r>
              <a:r>
                <a:rPr lang="en-US" dirty="0"/>
                <a:t>/ 9) mod 6 = </a:t>
              </a:r>
            </a:p>
            <a:p>
              <a:r>
                <a:rPr lang="en-US" dirty="0"/>
                <a:t>Permutation 2;</a:t>
              </a:r>
            </a:p>
            <a:p>
              <a:r>
                <a:rPr lang="en-US" dirty="0"/>
                <a:t>EEE, banana</a:t>
              </a:r>
              <a:endParaRPr lang="en-AU" dirty="0"/>
            </a:p>
          </p:txBody>
        </p:sp>
      </p:grp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384CD7BB-39FC-4882-8078-C610A2DD569E}"/>
              </a:ext>
            </a:extLst>
          </p:cNvPr>
          <p:cNvSpPr/>
          <p:nvPr/>
        </p:nvSpPr>
        <p:spPr>
          <a:xfrm>
            <a:off x="3670314" y="1413233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1ACD0D4-F6F7-4382-8626-2249A1161122}"/>
              </a:ext>
            </a:extLst>
          </p:cNvPr>
          <p:cNvSpPr/>
          <p:nvPr/>
        </p:nvSpPr>
        <p:spPr>
          <a:xfrm>
            <a:off x="4409607" y="1408423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8265900B-8F8F-4262-8D84-30ED733CB657}"/>
              </a:ext>
            </a:extLst>
          </p:cNvPr>
          <p:cNvSpPr/>
          <p:nvPr/>
        </p:nvSpPr>
        <p:spPr>
          <a:xfrm>
            <a:off x="4033367" y="1413233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22BA92C0-5E86-42EB-BF4B-CB6316B53F37}"/>
              </a:ext>
            </a:extLst>
          </p:cNvPr>
          <p:cNvSpPr/>
          <p:nvPr/>
        </p:nvSpPr>
        <p:spPr>
          <a:xfrm>
            <a:off x="4032003" y="2063669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A05F5497-7DE8-432A-B28C-C37E53DE40E4}"/>
              </a:ext>
            </a:extLst>
          </p:cNvPr>
          <p:cNvSpPr/>
          <p:nvPr/>
        </p:nvSpPr>
        <p:spPr>
          <a:xfrm>
            <a:off x="3672586" y="2057257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8D8FBB73-6FB4-48FD-BDB6-1605103D564D}"/>
              </a:ext>
            </a:extLst>
          </p:cNvPr>
          <p:cNvSpPr/>
          <p:nvPr/>
        </p:nvSpPr>
        <p:spPr>
          <a:xfrm>
            <a:off x="4392502" y="2065447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FBFDC9-66A4-476E-AD09-6C83B8434447}"/>
              </a:ext>
            </a:extLst>
          </p:cNvPr>
          <p:cNvSpPr/>
          <p:nvPr/>
        </p:nvSpPr>
        <p:spPr>
          <a:xfrm>
            <a:off x="4017646" y="2762970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BEA73E3-162F-4434-9D01-FE5DC6428494}"/>
              </a:ext>
            </a:extLst>
          </p:cNvPr>
          <p:cNvSpPr/>
          <p:nvPr/>
        </p:nvSpPr>
        <p:spPr>
          <a:xfrm>
            <a:off x="4377516" y="2767091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28CDE488-0ABC-4D9E-9408-8CC8D245F64B}"/>
              </a:ext>
            </a:extLst>
          </p:cNvPr>
          <p:cNvSpPr/>
          <p:nvPr/>
        </p:nvSpPr>
        <p:spPr>
          <a:xfrm>
            <a:off x="3658682" y="2755542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4AA0-8C4E-42A2-B647-16BA27F9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9660"/>
          </a:xfrm>
        </p:spPr>
        <p:txBody>
          <a:bodyPr>
            <a:normAutofit fontScale="90000"/>
          </a:bodyPr>
          <a:lstStyle/>
          <a:p>
            <a:r>
              <a:rPr lang="en-US" dirty="0"/>
              <a:t>Stale; </a:t>
            </a:r>
            <a:br>
              <a:rPr lang="en-US" dirty="0"/>
            </a:br>
            <a:r>
              <a:rPr lang="en-US" dirty="0"/>
              <a:t>new: within 1 participant, VC and </a:t>
            </a:r>
            <a:r>
              <a:rPr lang="en-US" dirty="0" err="1"/>
              <a:t>cl&amp;p</a:t>
            </a:r>
            <a:r>
              <a:rPr lang="en-US" dirty="0"/>
              <a:t> fixed, Location changes.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08EB3-5FEF-4B79-8E65-3C05A7FC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21324"/>
              </p:ext>
            </p:extLst>
          </p:nvPr>
        </p:nvGraphicFramePr>
        <p:xfrm>
          <a:off x="409329" y="2880995"/>
          <a:ext cx="147794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30">
                  <a:extLst>
                    <a:ext uri="{9D8B030D-6E8A-4147-A177-3AD203B41FA5}">
                      <a16:colId xmlns:a16="http://schemas.microsoft.com/office/drawing/2014/main" val="384632723"/>
                    </a:ext>
                  </a:extLst>
                </a:gridCol>
                <a:gridCol w="909730">
                  <a:extLst>
                    <a:ext uri="{9D8B030D-6E8A-4147-A177-3AD203B41FA5}">
                      <a16:colId xmlns:a16="http://schemas.microsoft.com/office/drawing/2014/main" val="3617631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1073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03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47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194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7309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81131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1083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5089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182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0247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334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056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75906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0174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46301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5648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2927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008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100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951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63703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7180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8287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487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5703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93370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0347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78591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202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3624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2692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2550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1099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8348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319973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4329884"/>
                    </a:ext>
                  </a:extLst>
                </a:gridCol>
              </a:tblGrid>
              <a:tr h="200770">
                <a:tc gridSpan="2">
                  <a:txBody>
                    <a:bodyPr/>
                    <a:lstStyle/>
                    <a:p>
                      <a:r>
                        <a:rPr lang="en-AU" sz="1200" dirty="0"/>
                        <a:t>Block permutations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VC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88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5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6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Location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960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9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Cl &amp; 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26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 </a:t>
                      </a:r>
                      <a:r>
                        <a:rPr lang="en-AU" sz="1200" baseline="0" dirty="0"/>
                        <a:t>(rand?)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7722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CBE2B64-C57C-4517-A63D-9857DE474A1A}"/>
              </a:ext>
            </a:extLst>
          </p:cNvPr>
          <p:cNvSpPr/>
          <p:nvPr/>
        </p:nvSpPr>
        <p:spPr>
          <a:xfrm>
            <a:off x="409329" y="2754763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60076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12235</TotalTime>
  <Words>1608</Words>
  <Application>Microsoft Office PowerPoint</Application>
  <PresentationFormat>Widescreen</PresentationFormat>
  <Paragraphs>794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Set the factor order, location, and vc order,  e.g. permutation 8</vt:lpstr>
      <vt:lpstr>Stale;  new: within 1 participant, VC and cl&amp;p fixed, Location changes.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120</cp:revision>
  <dcterms:created xsi:type="dcterms:W3CDTF">2019-12-06T00:28:50Z</dcterms:created>
  <dcterms:modified xsi:type="dcterms:W3CDTF">2020-10-29T05:14:25Z</dcterms:modified>
</cp:coreProperties>
</file>