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68" r:id="rId3"/>
    <p:sldId id="267" r:id="rId4"/>
    <p:sldId id="269" r:id="rId5"/>
    <p:sldId id="271" r:id="rId6"/>
    <p:sldId id="27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94854" autoAdjust="0"/>
  </p:normalViewPr>
  <p:slideViewPr>
    <p:cSldViewPr snapToGrid="0">
      <p:cViewPr varScale="1">
        <p:scale>
          <a:sx n="82" d="100"/>
          <a:sy n="82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E0782-7791-4644-B82B-E7A5926EFCBC}" type="datetimeFigureOut">
              <a:rPr lang="en-US" smtClean="0"/>
              <a:t>09-Apr-21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D2C27-6CF4-453D-8B91-98E083BD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D2C27-6CF4-453D-8B91-98E083BD1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43920"/>
              </p:ext>
            </p:extLst>
          </p:nvPr>
        </p:nvGraphicFramePr>
        <p:xfrm>
          <a:off x="265764" y="612977"/>
          <a:ext cx="11660471" cy="5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35609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0862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</a:tblGrid>
              <a:tr h="361946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</a:t>
                      </a:r>
                      <a:endParaRPr lang="en-AU" b="0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 signal AB, 1 noise var)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of a noise dimension mixed with a signal 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0/100, 33/67, 50/50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318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Period1: EEE, period 2: EEV,</a:t>
                      </a:r>
                      <a:r>
                        <a:rPr lang="en-US" i="0" dirty="0"/>
                        <a:t>  period 3: banana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0051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Variables &amp; clusters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Odd reps: 4 dim &amp; 3 clusters, even reps: 6 dim &amp; 4 clusters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22718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of signal variable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(-).9, magnitude of off-diagonal element correlation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of noise variable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Stating basis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PCA: 1:4, grand: random, radial: Uniform half clock (p4/p6)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26597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2, magnitude of mean offset in signal dimensions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 magnitude of the variation, obfuscating the signal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order assigned base on participation number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Location order assigned base on participation number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Variable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B0CE7-945D-4F05-A19D-C433D8A271FA}"/>
              </a:ext>
            </a:extLst>
          </p:cNvPr>
          <p:cNvSpPr txBox="1"/>
          <p:nvPr/>
        </p:nvSpPr>
        <p:spPr>
          <a:xfrm>
            <a:off x="895269" y="7102977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block evaluation every 6 participants, but does not have full span; Factor perm 1 never happens at Location perm 2, unless location selects on 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E97FB-3596-4D07-89A1-B31EE98B4134}"/>
              </a:ext>
            </a:extLst>
          </p:cNvPr>
          <p:cNvSpPr txBox="1"/>
          <p:nvPr/>
        </p:nvSpPr>
        <p:spPr>
          <a:xfrm>
            <a:off x="12525375" y="1428750"/>
            <a:ext cx="1457325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6*6 = 36 permutations</a:t>
            </a:r>
          </a:p>
          <a:p>
            <a:pPr algn="ctr"/>
            <a:r>
              <a:rPr lang="en-AU" dirty="0"/>
              <a:t>per even evaluation</a:t>
            </a:r>
          </a:p>
        </p:txBody>
      </p:sp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9069" y="4487074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224A207-BC90-445F-9733-56200E09C137}"/>
              </a:ext>
            </a:extLst>
          </p:cNvPr>
          <p:cNvGrpSpPr/>
          <p:nvPr/>
        </p:nvGrpSpPr>
        <p:grpSpPr>
          <a:xfrm>
            <a:off x="-4229269" y="8622497"/>
            <a:ext cx="4399151" cy="1735165"/>
            <a:chOff x="7462647" y="266763"/>
            <a:chExt cx="4399151" cy="1735165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072693B-8AA4-41A0-9149-CFAF134253AC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BFDB735E-E165-4A63-9C21-6439BCD2ED42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2E22AF9-4EDC-48A1-9642-B6C713C6B5AC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CD69455-C2D8-4BE5-9587-89231F8E07E3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A4011D-C762-4F9E-9B87-056B64A0F292}"/>
                </a:ext>
              </a:extLst>
            </p:cNvPr>
            <p:cNvSpPr txBox="1"/>
            <p:nvPr/>
          </p:nvSpPr>
          <p:spPr>
            <a:xfrm>
              <a:off x="7462647" y="266763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order     1,   2,   3,   4,   5,   6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79C85AA-5DCC-47F1-B3DF-5330FDBEB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412" y="674824"/>
              <a:ext cx="4083304" cy="18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3BC6583-AF12-4474-B61B-EB617E957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D6E0BAA-8634-450E-B41A-B60CD883689A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BD49D0B-9539-4A66-AAE1-A3CCB9673A35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10B0E75-6523-4DCE-A421-DC1358BEE30E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BCD7683-C438-4ED2-B620-5CFFA9BBC1A4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E1299C-AD7D-4225-A9EA-234886DCB6F5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56FF52F-CA29-477A-8CCE-3721498B5F70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BA1C6F0-C6C8-4CC0-BF43-5B268182A6DA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404D89A4-8AF7-4F6E-808F-A56E365293A5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59FF60D-1AB2-4117-8E40-8CE73A8A74D2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F9AF94E8-FA56-404C-B667-FF1D1ACAA242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1DAB95B-13BE-4A8B-8541-8D349349D91B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32EBC25-3662-4357-BE03-50EE630573A1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B1CCF14-A393-49A8-88F8-D50479CF6230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31B04E7-1516-4357-9FF2-63DE90AEA7C7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35BA2-4205-4A4E-BE10-A9A10AD17F60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1B33F7EB-2AEE-4EB6-9FB6-DD4E18651783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60158-3F9F-4BC9-BA6A-2BCAA713E2A2}"/>
              </a:ext>
            </a:extLst>
          </p:cNvPr>
          <p:cNvSpPr txBox="1"/>
          <p:nvPr/>
        </p:nvSpPr>
        <p:spPr>
          <a:xfrm rot="20929708">
            <a:off x="12684668" y="1861856"/>
            <a:ext cx="30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Previously;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mod 3 =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9FC26C-93F6-435B-9FF6-411C8E53A042}"/>
              </a:ext>
            </a:extLst>
          </p:cNvPr>
          <p:cNvSpPr txBox="1"/>
          <p:nvPr/>
        </p:nvSpPr>
        <p:spPr>
          <a:xfrm>
            <a:off x="12484179" y="320031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we still don’t have the full span; factor and VC order are always in sync. Collapse factor order into 3v3 </a:t>
            </a:r>
            <a:r>
              <a:rPr lang="en-AU" dirty="0" err="1"/>
              <a:t>latin</a:t>
            </a:r>
            <a:r>
              <a:rPr lang="en-AU" dirty="0"/>
              <a:t> square, then even eval ever 3*3*6 = 56 participants. </a:t>
            </a:r>
          </a:p>
          <a:p>
            <a:endParaRPr lang="en-AU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C1B3FB-5795-4818-B12E-A9E2C3A97D6F}"/>
              </a:ext>
            </a:extLst>
          </p:cNvPr>
          <p:cNvGrpSpPr/>
          <p:nvPr/>
        </p:nvGrpSpPr>
        <p:grpSpPr>
          <a:xfrm>
            <a:off x="-135984" y="7022351"/>
            <a:ext cx="2847351" cy="3466865"/>
            <a:chOff x="6985632" y="1836062"/>
            <a:chExt cx="2847351" cy="346686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B4F196F-2BDE-4E24-9159-35B66230F2B8}"/>
                </a:ext>
              </a:extLst>
            </p:cNvPr>
            <p:cNvSpPr/>
            <p:nvPr/>
          </p:nvSpPr>
          <p:spPr>
            <a:xfrm>
              <a:off x="8789680" y="359294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80A45F5-965E-46B7-96A2-71B711DC010F}"/>
                </a:ext>
              </a:extLst>
            </p:cNvPr>
            <p:cNvSpPr/>
            <p:nvPr/>
          </p:nvSpPr>
          <p:spPr>
            <a:xfrm>
              <a:off x="9145685" y="39388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8271C66-8BFD-4DAF-A86F-EE550B9A8B96}"/>
                </a:ext>
              </a:extLst>
            </p:cNvPr>
            <p:cNvSpPr/>
            <p:nvPr/>
          </p:nvSpPr>
          <p:spPr>
            <a:xfrm>
              <a:off x="9153785" y="359294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C60E6B-4226-4715-B729-19B595A8F076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46987C-6231-47CF-B6B7-170FD797F746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F7C96E-B00E-4FFA-8E33-A7A907662FE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FC6549E-87D1-4AB7-BA9E-58014F73A90E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flipV="1">
              <a:off x="8716851" y="2493050"/>
              <a:ext cx="0" cy="2727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F004B94-469E-4AA7-ABB7-48D67EBA1C5B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98D85F2-E019-40B6-A590-A311CDA85953}"/>
                </a:ext>
              </a:extLst>
            </p:cNvPr>
            <p:cNvSpPr/>
            <p:nvPr/>
          </p:nvSpPr>
          <p:spPr>
            <a:xfrm>
              <a:off x="9145685" y="3251083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461EEB2-656F-4EB0-B011-66160D6BC640}"/>
                </a:ext>
              </a:extLst>
            </p:cNvPr>
            <p:cNvSpPr/>
            <p:nvPr/>
          </p:nvSpPr>
          <p:spPr>
            <a:xfrm>
              <a:off x="9491184" y="323355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56516AB-000E-4E65-95B5-ECFDB2066324}"/>
                </a:ext>
              </a:extLst>
            </p:cNvPr>
            <p:cNvSpPr/>
            <p:nvPr/>
          </p:nvSpPr>
          <p:spPr>
            <a:xfrm>
              <a:off x="9508514" y="394456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8C9E92C-140B-4833-9A3D-49B9748D49EE}"/>
                </a:ext>
              </a:extLst>
            </p:cNvPr>
            <p:cNvSpPr/>
            <p:nvPr/>
          </p:nvSpPr>
          <p:spPr>
            <a:xfrm>
              <a:off x="9501042" y="359088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99DBB81-5D5D-486A-BCB9-3684BDE53620}"/>
                </a:ext>
              </a:extLst>
            </p:cNvPr>
            <p:cNvSpPr/>
            <p:nvPr/>
          </p:nvSpPr>
          <p:spPr>
            <a:xfrm>
              <a:off x="8783288" y="3930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3D38D722-2C05-4FD2-BF1B-836ECC74E375}"/>
                </a:ext>
              </a:extLst>
            </p:cNvPr>
            <p:cNvSpPr/>
            <p:nvPr/>
          </p:nvSpPr>
          <p:spPr>
            <a:xfrm>
              <a:off x="9148644" y="42623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B43AE14-B30F-4198-8301-1091E0F23E8F}"/>
                </a:ext>
              </a:extLst>
            </p:cNvPr>
            <p:cNvSpPr/>
            <p:nvPr/>
          </p:nvSpPr>
          <p:spPr>
            <a:xfrm>
              <a:off x="9508514" y="42665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444E7B86-2A71-49A9-8D4A-954EE92A0AEF}"/>
                </a:ext>
              </a:extLst>
            </p:cNvPr>
            <p:cNvSpPr/>
            <p:nvPr/>
          </p:nvSpPr>
          <p:spPr>
            <a:xfrm>
              <a:off x="8789680" y="4254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0AD4A317-BD8C-4919-A026-CB90FCD037B8}"/>
                </a:ext>
              </a:extLst>
            </p:cNvPr>
            <p:cNvSpPr/>
            <p:nvPr/>
          </p:nvSpPr>
          <p:spPr>
            <a:xfrm>
              <a:off x="9517890" y="457981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2F4CB5B3-D9A9-48B9-8CD8-AD978D8ED2C5}"/>
                </a:ext>
              </a:extLst>
            </p:cNvPr>
            <p:cNvSpPr/>
            <p:nvPr/>
          </p:nvSpPr>
          <p:spPr>
            <a:xfrm>
              <a:off x="8789680" y="4573872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1B36881-4038-4856-842A-7887B9A46164}"/>
                </a:ext>
              </a:extLst>
            </p:cNvPr>
            <p:cNvSpPr/>
            <p:nvPr/>
          </p:nvSpPr>
          <p:spPr>
            <a:xfrm>
              <a:off x="9153785" y="45837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D8B0C19-FF1C-4ED8-8573-BEB6134B4DDF}"/>
                </a:ext>
              </a:extLst>
            </p:cNvPr>
            <p:cNvSpPr/>
            <p:nvPr/>
          </p:nvSpPr>
          <p:spPr>
            <a:xfrm>
              <a:off x="9165585" y="489865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8FB72DEC-20BD-43AC-9E4F-7B21EE4F49F7}"/>
                </a:ext>
              </a:extLst>
            </p:cNvPr>
            <p:cNvSpPr/>
            <p:nvPr/>
          </p:nvSpPr>
          <p:spPr>
            <a:xfrm>
              <a:off x="8789680" y="489865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62B5E87-AE39-4B2C-9E55-735EAADEDED0}"/>
                </a:ext>
              </a:extLst>
            </p:cNvPr>
            <p:cNvSpPr/>
            <p:nvPr/>
          </p:nvSpPr>
          <p:spPr>
            <a:xfrm>
              <a:off x="9520463" y="4898651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C2359F1-A28C-4FF6-826D-51B5A3C22181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0F3090-2017-4CD6-8B92-3DC5199EEA69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41B702-A5DF-45F1-B6FA-C78973A4A41F}"/>
              </a:ext>
            </a:extLst>
          </p:cNvPr>
          <p:cNvGrpSpPr/>
          <p:nvPr/>
        </p:nvGrpSpPr>
        <p:grpSpPr>
          <a:xfrm>
            <a:off x="1404324" y="1556477"/>
            <a:ext cx="9889340" cy="3681380"/>
            <a:chOff x="1033993" y="1383671"/>
            <a:chExt cx="9889340" cy="368138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0FE6B1-D6BE-428E-913E-E4A332B2183A}"/>
                </a:ext>
              </a:extLst>
            </p:cNvPr>
            <p:cNvGrpSpPr/>
            <p:nvPr/>
          </p:nvGrpSpPr>
          <p:grpSpPr>
            <a:xfrm>
              <a:off x="1033993" y="1383671"/>
              <a:ext cx="4940758" cy="3681380"/>
              <a:chOff x="1757705" y="1234628"/>
              <a:chExt cx="4940758" cy="3681380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0B5EB17-8742-4758-B543-0ADB52F49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9954" y="1234628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4025F08-5DDA-4AA2-800F-846751282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1720" y="3687146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BB53989-87D7-457E-8BF6-AF5012646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7705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0B20DA1-20E3-4BD9-9D3E-548EBB3E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44558">
                <a:off x="3962538" y="128877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2774C4-115F-4519-92B5-3DE6A358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650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1D7698A-45CE-45CD-84B1-31883E46C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9014">
                <a:off x="5094579" y="2610465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B7B3F21-9CE0-4EF6-99C8-45991ECC7BC2}"/>
                  </a:ext>
                </a:extLst>
              </p:cNvPr>
              <p:cNvSpPr txBox="1"/>
              <p:nvPr/>
            </p:nvSpPr>
            <p:spPr>
              <a:xfrm>
                <a:off x="4603459" y="2212158"/>
                <a:ext cx="1846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EBS shiny server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0C24C99-509D-4CE1-A0D2-678D4F308AD6}"/>
                  </a:ext>
                </a:extLst>
              </p:cNvPr>
              <p:cNvSpPr txBox="1"/>
              <p:nvPr/>
            </p:nvSpPr>
            <p:spPr>
              <a:xfrm>
                <a:off x="4354805" y="4546676"/>
                <a:ext cx="2343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Previous responses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26891B8-256C-4273-AAF7-6188156B3C09}"/>
                  </a:ext>
                </a:extLst>
              </p:cNvPr>
              <p:cNvSpPr txBox="1"/>
              <p:nvPr/>
            </p:nvSpPr>
            <p:spPr>
              <a:xfrm>
                <a:off x="1810150" y="2343292"/>
                <a:ext cx="190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Participant, </a:t>
                </a:r>
              </a:p>
              <a:p>
                <a:pPr algn="ctr"/>
                <a:r>
                  <a:rPr lang="en-AU" dirty="0"/>
                  <a:t>own computer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8B9757-E19E-4F55-916F-E5A7AE84B3ED}"/>
                </a:ext>
              </a:extLst>
            </p:cNvPr>
            <p:cNvGrpSpPr/>
            <p:nvPr/>
          </p:nvGrpSpPr>
          <p:grpSpPr>
            <a:xfrm>
              <a:off x="6204908" y="1508268"/>
              <a:ext cx="4718425" cy="1222265"/>
              <a:chOff x="6204908" y="1508268"/>
              <a:chExt cx="4718425" cy="1222265"/>
            </a:xfrm>
          </p:grpSpPr>
          <p:sp>
            <p:nvSpPr>
              <p:cNvPr id="157" name="Speech Bubble: Rectangle with Corners Rounded 156">
                <a:extLst>
                  <a:ext uri="{FF2B5EF4-FFF2-40B4-BE49-F238E27FC236}">
                    <a16:creationId xmlns:a16="http://schemas.microsoft.com/office/drawing/2014/main" id="{E0B5C370-0D42-4CB9-9498-D098BCBB8ED1}"/>
                  </a:ext>
                </a:extLst>
              </p:cNvPr>
              <p:cNvSpPr/>
              <p:nvPr/>
            </p:nvSpPr>
            <p:spPr>
              <a:xfrm>
                <a:off x="6204908" y="1508268"/>
                <a:ext cx="4718425" cy="1222265"/>
              </a:xfrm>
              <a:prstGeom prst="wedgeRoundRectCallout">
                <a:avLst>
                  <a:gd name="adj1" fmla="val -63473"/>
                  <a:gd name="adj2" fmla="val -23473"/>
                  <a:gd name="adj3" fmla="val 16667"/>
                </a:avLst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A121D90-DBFA-4B3F-953D-1D083A016C3B}"/>
                  </a:ext>
                </a:extLst>
              </p:cNvPr>
              <p:cNvSpPr txBox="1"/>
              <p:nvPr/>
            </p:nvSpPr>
            <p:spPr>
              <a:xfrm>
                <a:off x="6350363" y="1657735"/>
                <a:ext cx="45036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Read the number of previous responses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Iterate number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Set the factor order and location order</a:t>
                </a: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E2FE7-D7FA-4339-9296-4DF01655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9532"/>
              </p:ext>
            </p:extLst>
          </p:nvPr>
        </p:nvGraphicFramePr>
        <p:xfrm>
          <a:off x="3425181" y="7362542"/>
          <a:ext cx="7272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060121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1+ (x-1)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floor((x-1)/3))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floor((x-1)/9)) mod 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79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6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723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95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901149"/>
                  </a:ext>
                </a:extLst>
              </a:tr>
            </a:tbl>
          </a:graphicData>
        </a:graphic>
      </p:graphicFrame>
      <p:pic>
        <p:nvPicPr>
          <p:cNvPr id="190" name="Picture 189">
            <a:extLst>
              <a:ext uri="{FF2B5EF4-FFF2-40B4-BE49-F238E27FC236}">
                <a16:creationId xmlns:a16="http://schemas.microsoft.com/office/drawing/2014/main" id="{28580448-DB5B-4B44-8FC9-2C0AE6F079F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215504" y="5872061"/>
            <a:ext cx="282074" cy="56414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DA1CB801-6243-4050-A87E-F2443BC8FCDD}"/>
              </a:ext>
            </a:extLst>
          </p:cNvPr>
          <p:cNvSpPr txBox="1"/>
          <p:nvPr/>
        </p:nvSpPr>
        <p:spPr>
          <a:xfrm rot="20929708">
            <a:off x="12941248" y="2677042"/>
            <a:ext cx="30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*: actually assign between randomly to any level with the min count table may prove to be the most robust simple way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17" y="133820"/>
            <a:ext cx="5430374" cy="373554"/>
          </a:xfrm>
        </p:spPr>
        <p:txBody>
          <a:bodyPr anchor="t">
            <a:noAutofit/>
          </a:bodyPr>
          <a:lstStyle/>
          <a:p>
            <a:r>
              <a:rPr lang="en-AU" sz="1800" dirty="0">
                <a:latin typeface="+mn-lt"/>
              </a:rPr>
              <a:t>Consider a new participant, the 63</a:t>
            </a:r>
            <a:r>
              <a:rPr lang="en-AU" sz="1800" baseline="30000" dirty="0">
                <a:latin typeface="+mn-lt"/>
              </a:rPr>
              <a:t>rd </a:t>
            </a:r>
            <a:r>
              <a:rPr lang="en-AU" sz="1800" dirty="0">
                <a:latin typeface="+mn-lt"/>
              </a:rPr>
              <a:t>participant,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8C117-D8D2-4A00-96CA-62DCBBBC0C64}"/>
              </a:ext>
            </a:extLst>
          </p:cNvPr>
          <p:cNvSpPr txBox="1"/>
          <p:nvPr/>
        </p:nvSpPr>
        <p:spPr>
          <a:xfrm>
            <a:off x="962245" y="6926734"/>
            <a:ext cx="7138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Even evaluation every 6*6*3*1 = 56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training sets  of EEE_4p_1_0 ; 3 training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reps from each of the 18 VC*var*location levels;  108 evaluation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(3 + 108) 3x factors saved as .</a:t>
            </a:r>
            <a:r>
              <a:rPr lang="en-AU" dirty="0" err="1"/>
              <a:t>png</a:t>
            </a:r>
            <a:r>
              <a:rPr lang="en-AU" dirty="0"/>
              <a:t> and .gif; 333 .</a:t>
            </a:r>
            <a:r>
              <a:rPr lang="en-AU" dirty="0" err="1"/>
              <a:t>png</a:t>
            </a:r>
            <a:r>
              <a:rPr lang="en-AU" dirty="0"/>
              <a:t>/.gif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NEED MORE g tour paths? </a:t>
            </a:r>
            <a:r>
              <a:rPr lang="en-AU" dirty="0"/>
              <a:t>3x grand tour paths; (1x p4 training, 1x p4, 1x p6)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2C52D9-14B8-48A6-9BAA-05CFAAA5EDCC}"/>
              </a:ext>
            </a:extLst>
          </p:cNvPr>
          <p:cNvGrpSpPr/>
          <p:nvPr/>
        </p:nvGrpSpPr>
        <p:grpSpPr>
          <a:xfrm>
            <a:off x="211953" y="637615"/>
            <a:ext cx="2847059" cy="4479220"/>
            <a:chOff x="353985" y="1407030"/>
            <a:chExt cx="2847059" cy="447922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43F794-51C8-42E4-9FD7-F69A683225BF}"/>
                </a:ext>
              </a:extLst>
            </p:cNvPr>
            <p:cNvSpPr txBox="1"/>
            <p:nvPr/>
          </p:nvSpPr>
          <p:spPr>
            <a:xfrm>
              <a:off x="483976" y="1407030"/>
              <a:ext cx="27170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/>
              </a:pPr>
              <a:r>
                <a:rPr lang="en-AU" dirty="0"/>
                <a:t>Set the factor order:</a:t>
              </a:r>
              <a:br>
                <a:rPr lang="en-AU" dirty="0"/>
              </a:br>
              <a:r>
                <a:rPr lang="en-AU" dirty="0"/>
                <a:t>1 + (</a:t>
              </a:r>
              <a:r>
                <a:rPr lang="en-AU" i="1" dirty="0"/>
                <a:t>63</a:t>
              </a:r>
              <a:r>
                <a:rPr lang="en-AU" dirty="0"/>
                <a:t> - 1) mod 6 = </a:t>
              </a:r>
              <a:br>
                <a:rPr lang="en-AU" dirty="0"/>
              </a:br>
              <a:r>
                <a:rPr lang="en-AU" dirty="0"/>
                <a:t>permutation 4;</a:t>
              </a:r>
              <a:br>
                <a:rPr lang="en-AU" dirty="0"/>
              </a:br>
              <a:r>
                <a:rPr lang="en-AU" dirty="0"/>
                <a:t>grand, PCA, &amp; radial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2E46BE-191E-45CD-AA7A-6EFD02E6E7D7}"/>
                </a:ext>
              </a:extLst>
            </p:cNvPr>
            <p:cNvGrpSpPr/>
            <p:nvPr/>
          </p:nvGrpSpPr>
          <p:grpSpPr>
            <a:xfrm>
              <a:off x="353985" y="2632723"/>
              <a:ext cx="2615715" cy="3253527"/>
              <a:chOff x="758578" y="2480381"/>
              <a:chExt cx="2615715" cy="3253527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31F3D5E-DCE0-4BBC-9AF4-45A33D76EFCD}"/>
                  </a:ext>
                </a:extLst>
              </p:cNvPr>
              <p:cNvSpPr txBox="1"/>
              <p:nvPr/>
            </p:nvSpPr>
            <p:spPr>
              <a:xfrm rot="16200000">
                <a:off x="2250821" y="2487833"/>
                <a:ext cx="1107511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1</a:t>
                </a: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2</a:t>
                </a: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AU" sz="2000" dirty="0"/>
                  <a:t>Period 3</a:t>
                </a:r>
                <a:endParaRPr lang="en-US" sz="20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83612-C3BD-4EA5-84F7-96798164D960}"/>
                  </a:ext>
                </a:extLst>
              </p:cNvPr>
              <p:cNvSpPr txBox="1"/>
              <p:nvPr/>
            </p:nvSpPr>
            <p:spPr>
              <a:xfrm>
                <a:off x="758578" y="2883662"/>
                <a:ext cx="15005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8B2ADE6-5D87-4262-9882-20A4A6B6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383" y="3605182"/>
                <a:ext cx="25144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22EDD2-9F1F-42F2-B3A1-80CD20EED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2064" y="2772079"/>
                <a:ext cx="0" cy="28737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7D74692D-C266-4D82-B072-1D4336FFC454}"/>
                  </a:ext>
                </a:extLst>
              </p:cNvPr>
              <p:cNvSpPr/>
              <p:nvPr/>
            </p:nvSpPr>
            <p:spPr>
              <a:xfrm>
                <a:off x="2311668" y="368145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1CBE9BE-93C0-4CA9-A230-22BB2165306C}"/>
                  </a:ext>
                </a:extLst>
              </p:cNvPr>
              <p:cNvSpPr/>
              <p:nvPr/>
            </p:nvSpPr>
            <p:spPr>
              <a:xfrm>
                <a:off x="2670897" y="3675968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EBCDE7-7836-4B52-B7D8-CDD7A25EE659}"/>
                  </a:ext>
                </a:extLst>
              </p:cNvPr>
              <p:cNvSpPr/>
              <p:nvPr/>
            </p:nvSpPr>
            <p:spPr>
              <a:xfrm>
                <a:off x="3022492" y="3670634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ECCBC665-4BC2-40FB-A5E2-9872A8107DE3}"/>
                  </a:ext>
                </a:extLst>
              </p:cNvPr>
              <p:cNvSpPr/>
              <p:nvPr/>
            </p:nvSpPr>
            <p:spPr>
              <a:xfrm>
                <a:off x="2669835" y="5010793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8D3BF03-06B3-4C52-881C-880C694D20F2}"/>
                  </a:ext>
                </a:extLst>
              </p:cNvPr>
              <p:cNvSpPr/>
              <p:nvPr/>
            </p:nvSpPr>
            <p:spPr>
              <a:xfrm>
                <a:off x="3026530" y="5014914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CA3209B6-D5E6-4F32-A73F-F0F936AC7F8A}"/>
                  </a:ext>
                </a:extLst>
              </p:cNvPr>
              <p:cNvSpPr/>
              <p:nvPr/>
            </p:nvSpPr>
            <p:spPr>
              <a:xfrm>
                <a:off x="2307696" y="5009715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F4072CF-07C4-4474-A2DD-4F5CF461F9C8}"/>
                  </a:ext>
                </a:extLst>
              </p:cNvPr>
              <p:cNvSpPr/>
              <p:nvPr/>
            </p:nvSpPr>
            <p:spPr>
              <a:xfrm>
                <a:off x="3030910" y="4331987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56852B-DC32-462C-8C72-0777D0E079EC}"/>
                  </a:ext>
                </a:extLst>
              </p:cNvPr>
              <p:cNvSpPr/>
              <p:nvPr/>
            </p:nvSpPr>
            <p:spPr>
              <a:xfrm>
                <a:off x="2314892" y="4335570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B5895C2-0494-4514-8603-D64EC85A9374}"/>
                  </a:ext>
                </a:extLst>
              </p:cNvPr>
              <p:cNvSpPr/>
              <p:nvPr/>
            </p:nvSpPr>
            <p:spPr>
              <a:xfrm>
                <a:off x="2672647" y="4335916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9EC4C9C3-8A00-4CEE-8C3D-6164FA0528D1}"/>
                  </a:ext>
                </a:extLst>
              </p:cNvPr>
              <p:cNvSpPr/>
              <p:nvPr/>
            </p:nvSpPr>
            <p:spPr>
              <a:xfrm>
                <a:off x="1924043" y="4640239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07C8E12-10E7-4737-8A38-C17D8A997CC1}"/>
                  </a:ext>
                </a:extLst>
              </p:cNvPr>
              <p:cNvSpPr txBox="1"/>
              <p:nvPr/>
            </p:nvSpPr>
            <p:spPr>
              <a:xfrm>
                <a:off x="1878542" y="3610250"/>
                <a:ext cx="34522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</a:p>
              <a:p>
                <a:pPr algn="r"/>
                <a:r>
                  <a:rPr lang="en-US" sz="2200" dirty="0"/>
                  <a:t>4</a:t>
                </a:r>
              </a:p>
              <a:p>
                <a:pPr algn="r"/>
                <a:r>
                  <a:rPr lang="en-US" sz="2200" dirty="0"/>
                  <a:t>5</a:t>
                </a:r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384CD7BB-39FC-4882-8078-C610A2DD569E}"/>
                  </a:ext>
                </a:extLst>
              </p:cNvPr>
              <p:cNvSpPr/>
              <p:nvPr/>
            </p:nvSpPr>
            <p:spPr>
              <a:xfrm>
                <a:off x="2306556" y="4015629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01ACD0D4-F6F7-4382-8626-2249A1161122}"/>
                  </a:ext>
                </a:extLst>
              </p:cNvPr>
              <p:cNvSpPr/>
              <p:nvPr/>
            </p:nvSpPr>
            <p:spPr>
              <a:xfrm>
                <a:off x="3036705" y="4010819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8265900B-8F8F-4262-8D84-30ED733CB657}"/>
                  </a:ext>
                </a:extLst>
              </p:cNvPr>
              <p:cNvSpPr/>
              <p:nvPr/>
            </p:nvSpPr>
            <p:spPr>
              <a:xfrm>
                <a:off x="2669609" y="4015629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22BA92C0-5E86-42EB-BF4B-CB6316B53F37}"/>
                  </a:ext>
                </a:extLst>
              </p:cNvPr>
              <p:cNvSpPr/>
              <p:nvPr/>
            </p:nvSpPr>
            <p:spPr>
              <a:xfrm>
                <a:off x="2671420" y="4666065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A05F5497-7DE8-432A-B28C-C37E53DE40E4}"/>
                  </a:ext>
                </a:extLst>
              </p:cNvPr>
              <p:cNvSpPr/>
              <p:nvPr/>
            </p:nvSpPr>
            <p:spPr>
              <a:xfrm>
                <a:off x="2308828" y="4666003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8D8FBB73-6FB4-48FD-BDB6-1605103D564D}"/>
                  </a:ext>
                </a:extLst>
              </p:cNvPr>
              <p:cNvSpPr/>
              <p:nvPr/>
            </p:nvSpPr>
            <p:spPr>
              <a:xfrm>
                <a:off x="3028744" y="466784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BFFBFDC9-66A4-476E-AD09-6C83B8434447}"/>
                  </a:ext>
                </a:extLst>
              </p:cNvPr>
              <p:cNvSpPr/>
              <p:nvPr/>
            </p:nvSpPr>
            <p:spPr>
              <a:xfrm>
                <a:off x="2662609" y="535640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ABEA73E3-162F-4434-9D01-FE5DC6428494}"/>
                  </a:ext>
                </a:extLst>
              </p:cNvPr>
              <p:cNvSpPr/>
              <p:nvPr/>
            </p:nvSpPr>
            <p:spPr>
              <a:xfrm>
                <a:off x="3022479" y="5357347"/>
                <a:ext cx="288000" cy="28790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28CDE488-0ABC-4D9E-9408-8CC8D245F64B}"/>
                  </a:ext>
                </a:extLst>
              </p:cNvPr>
              <p:cNvSpPr/>
              <p:nvPr/>
            </p:nvSpPr>
            <p:spPr>
              <a:xfrm>
                <a:off x="2300470" y="5352148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60AD90-5416-4803-8F3D-B3B5F9374BB7}"/>
              </a:ext>
            </a:extLst>
          </p:cNvPr>
          <p:cNvGrpSpPr/>
          <p:nvPr/>
        </p:nvGrpSpPr>
        <p:grpSpPr>
          <a:xfrm>
            <a:off x="2849860" y="3181120"/>
            <a:ext cx="2233543" cy="1712743"/>
            <a:chOff x="4218927" y="3991764"/>
            <a:chExt cx="2233543" cy="171274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CB9F40-9308-4FE0-9AFB-E5248B4009D1}"/>
                </a:ext>
              </a:extLst>
            </p:cNvPr>
            <p:cNvCxnSpPr>
              <a:cxnSpLocks/>
            </p:cNvCxnSpPr>
            <p:nvPr/>
          </p:nvCxnSpPr>
          <p:spPr>
            <a:xfrm>
              <a:off x="4381500" y="4029093"/>
              <a:ext cx="2062283" cy="633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6AE9222-4994-4916-9D70-0188F40BF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8126" y="4013493"/>
              <a:ext cx="2074344" cy="16910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7213D88-8AF0-4F50-85E9-7BD15D0C21DB}"/>
                </a:ext>
              </a:extLst>
            </p:cNvPr>
            <p:cNvSpPr txBox="1"/>
            <p:nvPr/>
          </p:nvSpPr>
          <p:spPr>
            <a:xfrm>
              <a:off x="4444499" y="4402986"/>
              <a:ext cx="1987027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Increment through all permutations of factor, before incrementing 1 permutation of location</a:t>
              </a: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62C35555-1D2C-4911-BE75-8233DBBD3789}"/>
                </a:ext>
              </a:extLst>
            </p:cNvPr>
            <p:cNvSpPr/>
            <p:nvPr/>
          </p:nvSpPr>
          <p:spPr>
            <a:xfrm>
              <a:off x="4218927" y="3991764"/>
              <a:ext cx="78245" cy="1712741"/>
            </a:xfrm>
            <a:prstGeom prst="rightBr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7A8BA7A-52D5-4CA4-BB4B-F504BFAF4967}"/>
              </a:ext>
            </a:extLst>
          </p:cNvPr>
          <p:cNvSpPr txBox="1"/>
          <p:nvPr/>
        </p:nvSpPr>
        <p:spPr>
          <a:xfrm>
            <a:off x="2776652" y="633617"/>
            <a:ext cx="3556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 dirty="0"/>
              <a:t>Set location order:</a:t>
            </a:r>
            <a:br>
              <a:rPr lang="en-US" dirty="0"/>
            </a:br>
            <a:r>
              <a:rPr lang="en-US" dirty="0"/>
              <a:t>1 + floor((</a:t>
            </a:r>
            <a:r>
              <a:rPr lang="en-US" i="1" dirty="0"/>
              <a:t>63</a:t>
            </a:r>
            <a:r>
              <a:rPr lang="en-US" dirty="0"/>
              <a:t> - 1) / 6) mod 36 =</a:t>
            </a:r>
            <a:br>
              <a:rPr lang="en-US" dirty="0"/>
            </a:br>
            <a:r>
              <a:rPr lang="en-US" dirty="0"/>
              <a:t>permutation 3; 33/67, 50/50, &amp; 0/100 percent noise/signal mix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70F209-BD83-4769-80F3-CF5870FBA41D}"/>
              </a:ext>
            </a:extLst>
          </p:cNvPr>
          <p:cNvGrpSpPr/>
          <p:nvPr/>
        </p:nvGrpSpPr>
        <p:grpSpPr>
          <a:xfrm>
            <a:off x="3852216" y="1842762"/>
            <a:ext cx="2819530" cy="3264740"/>
            <a:chOff x="7791450" y="2667189"/>
            <a:chExt cx="2819530" cy="326474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8D0FE7-9100-4126-B97E-B41DCD471497}"/>
                </a:ext>
              </a:extLst>
            </p:cNvPr>
            <p:cNvSpPr txBox="1"/>
            <p:nvPr/>
          </p:nvSpPr>
          <p:spPr>
            <a:xfrm>
              <a:off x="9182837" y="3808271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628D35-9413-427D-A828-3E60E6A7D7C3}"/>
                </a:ext>
              </a:extLst>
            </p:cNvPr>
            <p:cNvSpPr txBox="1"/>
            <p:nvPr/>
          </p:nvSpPr>
          <p:spPr>
            <a:xfrm>
              <a:off x="7791450" y="3095804"/>
              <a:ext cx="16782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 order</a:t>
              </a:r>
            </a:p>
            <a:p>
              <a:pPr algn="r"/>
              <a:r>
                <a:rPr lang="en-AU" sz="2000" dirty="0"/>
                <a:t>permutation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F38A9F-BE85-40B4-B753-F5F37A3A1140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44" y="3808271"/>
              <a:ext cx="2716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AF1CF0-B891-4401-A3AB-949FC6D21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573" y="3174236"/>
              <a:ext cx="37289" cy="2710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B9C8352-D159-4666-A53C-71897EDFA16D}"/>
                </a:ext>
              </a:extLst>
            </p:cNvPr>
            <p:cNvSpPr/>
            <p:nvPr/>
          </p:nvSpPr>
          <p:spPr>
            <a:xfrm>
              <a:off x="9579391" y="3863694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D74E255-40E5-4772-A8E8-3AC351C3059B}"/>
                </a:ext>
              </a:extLst>
            </p:cNvPr>
            <p:cNvSpPr/>
            <p:nvPr/>
          </p:nvSpPr>
          <p:spPr>
            <a:xfrm>
              <a:off x="9209991" y="4527046"/>
              <a:ext cx="1383420" cy="32848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91B2720-6746-41C8-A689-2A6AEE7667B5}"/>
                </a:ext>
              </a:extLst>
            </p:cNvPr>
            <p:cNvSpPr/>
            <p:nvPr/>
          </p:nvSpPr>
          <p:spPr>
            <a:xfrm>
              <a:off x="9920082" y="3863694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D7ED165-6FB7-43F7-B8C3-E301B53DB432}"/>
                </a:ext>
              </a:extLst>
            </p:cNvPr>
            <p:cNvSpPr/>
            <p:nvPr/>
          </p:nvSpPr>
          <p:spPr>
            <a:xfrm>
              <a:off x="9919123" y="421829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1007D41-6279-4646-96BA-2A67BFA1E349}"/>
                </a:ext>
              </a:extLst>
            </p:cNvPr>
            <p:cNvSpPr/>
            <p:nvPr/>
          </p:nvSpPr>
          <p:spPr>
            <a:xfrm>
              <a:off x="9575315" y="4218297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7BD074-07BA-49D3-9846-3B98AF732132}"/>
                </a:ext>
              </a:extLst>
            </p:cNvPr>
            <p:cNvSpPr/>
            <p:nvPr/>
          </p:nvSpPr>
          <p:spPr>
            <a:xfrm>
              <a:off x="9580371" y="4552897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2C5AF16-A9E4-44AB-A10A-89CD4E0BF137}"/>
                </a:ext>
              </a:extLst>
            </p:cNvPr>
            <p:cNvSpPr/>
            <p:nvPr/>
          </p:nvSpPr>
          <p:spPr>
            <a:xfrm>
              <a:off x="9579740" y="4881147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134C94A-B610-42AE-9391-934E7AC21A70}"/>
                </a:ext>
              </a:extLst>
            </p:cNvPr>
            <p:cNvSpPr/>
            <p:nvPr/>
          </p:nvSpPr>
          <p:spPr>
            <a:xfrm>
              <a:off x="9575315" y="521624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0E50B6B-1DEE-40BD-AFEB-7375940D8844}"/>
                </a:ext>
              </a:extLst>
            </p:cNvPr>
            <p:cNvSpPr/>
            <p:nvPr/>
          </p:nvSpPr>
          <p:spPr>
            <a:xfrm>
              <a:off x="9575312" y="5560505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3846332-DDCD-44DB-9101-BC65F4D826C4}"/>
                </a:ext>
              </a:extLst>
            </p:cNvPr>
            <p:cNvSpPr/>
            <p:nvPr/>
          </p:nvSpPr>
          <p:spPr>
            <a:xfrm>
              <a:off x="9920677" y="455289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70305B9-AAE1-4ED7-8B45-3D965D94195E}"/>
                </a:ext>
              </a:extLst>
            </p:cNvPr>
            <p:cNvSpPr/>
            <p:nvPr/>
          </p:nvSpPr>
          <p:spPr>
            <a:xfrm>
              <a:off x="9923733" y="4881147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615BA72-A3A8-463F-A6E0-EF07B5763D63}"/>
                </a:ext>
              </a:extLst>
            </p:cNvPr>
            <p:cNvSpPr/>
            <p:nvPr/>
          </p:nvSpPr>
          <p:spPr>
            <a:xfrm>
              <a:off x="9923936" y="5213074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DFF728C-F895-4CAD-92CF-EAEDE722D674}"/>
                </a:ext>
              </a:extLst>
            </p:cNvPr>
            <p:cNvSpPr/>
            <p:nvPr/>
          </p:nvSpPr>
          <p:spPr>
            <a:xfrm>
              <a:off x="9920677" y="5557199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25DDF58-940D-49C9-8CFC-6599036CEA0F}"/>
                </a:ext>
              </a:extLst>
            </p:cNvPr>
            <p:cNvSpPr txBox="1"/>
            <p:nvPr/>
          </p:nvSpPr>
          <p:spPr>
            <a:xfrm rot="16200000">
              <a:off x="9504176" y="2681386"/>
              <a:ext cx="1121001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AU" sz="2000" dirty="0"/>
                <a:t>Period 1</a:t>
              </a:r>
              <a:endParaRPr lang="en-US" sz="2000" dirty="0"/>
            </a:p>
            <a:p>
              <a:pPr>
                <a:spcBef>
                  <a:spcPts val="300"/>
                </a:spcBef>
              </a:pPr>
              <a:r>
                <a:rPr lang="en-AU" sz="2000" dirty="0"/>
                <a:t>Period 2</a:t>
              </a:r>
              <a:endParaRPr lang="en-US" sz="2000" dirty="0"/>
            </a:p>
            <a:p>
              <a:pPr>
                <a:spcBef>
                  <a:spcPts val="300"/>
                </a:spcBef>
              </a:pPr>
              <a:r>
                <a:rPr lang="en-AU" sz="2000" dirty="0"/>
                <a:t>Period 3</a:t>
              </a:r>
              <a:endParaRPr lang="en-US" sz="2000" dirty="0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793B48CA-CB3C-41C7-9E5D-08BBC8180A7A}"/>
                </a:ext>
              </a:extLst>
            </p:cNvPr>
            <p:cNvSpPr/>
            <p:nvPr/>
          </p:nvSpPr>
          <p:spPr>
            <a:xfrm>
              <a:off x="10263969" y="387502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CC85906F-534D-4F8A-AFDC-3C29C8048E1E}"/>
                </a:ext>
              </a:extLst>
            </p:cNvPr>
            <p:cNvSpPr/>
            <p:nvPr/>
          </p:nvSpPr>
          <p:spPr>
            <a:xfrm>
              <a:off x="10263969" y="4217968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044E4B6E-2559-43E1-9E55-D7A6224866E9}"/>
                </a:ext>
              </a:extLst>
            </p:cNvPr>
            <p:cNvSpPr/>
            <p:nvPr/>
          </p:nvSpPr>
          <p:spPr>
            <a:xfrm>
              <a:off x="10259206" y="4536022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DA6E25B2-F813-4171-83B8-790C25491AB1}"/>
                </a:ext>
              </a:extLst>
            </p:cNvPr>
            <p:cNvSpPr/>
            <p:nvPr/>
          </p:nvSpPr>
          <p:spPr>
            <a:xfrm>
              <a:off x="10259206" y="4859528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50C0C449-6E02-4615-A747-8CCC5071F683}"/>
                </a:ext>
              </a:extLst>
            </p:cNvPr>
            <p:cNvSpPr/>
            <p:nvPr/>
          </p:nvSpPr>
          <p:spPr>
            <a:xfrm>
              <a:off x="10259206" y="5213074"/>
              <a:ext cx="288000" cy="288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F525A4CF-7208-4BD4-9C23-14652E33A52D}"/>
                </a:ext>
              </a:extLst>
            </p:cNvPr>
            <p:cNvSpPr/>
            <p:nvPr/>
          </p:nvSpPr>
          <p:spPr>
            <a:xfrm>
              <a:off x="10259206" y="5549926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3192DEB-338F-4B45-BCDB-D26BD9B33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068742"/>
              </p:ext>
            </p:extLst>
          </p:nvPr>
        </p:nvGraphicFramePr>
        <p:xfrm>
          <a:off x="6790931" y="1677841"/>
          <a:ext cx="2651759" cy="3690353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276257">
                  <a:extLst>
                    <a:ext uri="{9D8B030D-6E8A-4147-A177-3AD203B41FA5}">
                      <a16:colId xmlns:a16="http://schemas.microsoft.com/office/drawing/2014/main" val="1841359131"/>
                    </a:ext>
                  </a:extLst>
                </a:gridCol>
                <a:gridCol w="531262">
                  <a:extLst>
                    <a:ext uri="{9D8B030D-6E8A-4147-A177-3AD203B41FA5}">
                      <a16:colId xmlns:a16="http://schemas.microsoft.com/office/drawing/2014/main" val="4061565006"/>
                    </a:ext>
                  </a:extLst>
                </a:gridCol>
                <a:gridCol w="531262">
                  <a:extLst>
                    <a:ext uri="{9D8B030D-6E8A-4147-A177-3AD203B41FA5}">
                      <a16:colId xmlns:a16="http://schemas.microsoft.com/office/drawing/2014/main" val="3005057591"/>
                    </a:ext>
                  </a:extLst>
                </a:gridCol>
                <a:gridCol w="462958">
                  <a:extLst>
                    <a:ext uri="{9D8B030D-6E8A-4147-A177-3AD203B41FA5}">
                      <a16:colId xmlns:a16="http://schemas.microsoft.com/office/drawing/2014/main" val="2065147869"/>
                    </a:ext>
                  </a:extLst>
                </a:gridCol>
                <a:gridCol w="318758">
                  <a:extLst>
                    <a:ext uri="{9D8B030D-6E8A-4147-A177-3AD203B41FA5}">
                      <a16:colId xmlns:a16="http://schemas.microsoft.com/office/drawing/2014/main" val="921480914"/>
                    </a:ext>
                  </a:extLst>
                </a:gridCol>
                <a:gridCol w="531262">
                  <a:extLst>
                    <a:ext uri="{9D8B030D-6E8A-4147-A177-3AD203B41FA5}">
                      <a16:colId xmlns:a16="http://schemas.microsoft.com/office/drawing/2014/main" val="614184169"/>
                    </a:ext>
                  </a:extLst>
                </a:gridCol>
              </a:tblGrid>
              <a:tr h="172483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Period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Evaluation order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Factor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Location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600" b="1" i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Shape 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Dimensions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041155"/>
                  </a:ext>
                </a:extLst>
              </a:tr>
              <a:tr h="204547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Train 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dirty="0">
                          <a:effectLst/>
                        </a:rPr>
                        <a:t>Grand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0_1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09700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Grand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05096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dirty="0">
                          <a:effectLst/>
                        </a:rPr>
                        <a:t>Grand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6 (4cl)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5513292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Train 2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 (3cl)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92817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50_50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EEV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474408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50_50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EEV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6 (4cl)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457281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Train 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Radial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0_1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996772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5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Radial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4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846908"/>
                  </a:ext>
                </a:extLst>
              </a:tr>
              <a:tr h="19782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Radial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400" u="none" strike="noStrike" dirty="0">
                          <a:effectLst/>
                        </a:rPr>
                        <a:t>6 (4cl)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982662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B10A04C5-A761-4710-B6CA-A1A6919BCFBE}"/>
              </a:ext>
            </a:extLst>
          </p:cNvPr>
          <p:cNvSpPr txBox="1"/>
          <p:nvPr/>
        </p:nvSpPr>
        <p:spPr>
          <a:xfrm>
            <a:off x="6267889" y="161514"/>
            <a:ext cx="3290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blocks:</a:t>
            </a:r>
          </a:p>
          <a:p>
            <a:pPr marL="342900" indent="-342900">
              <a:buFont typeface="+mj-lt"/>
              <a:buAutoNum type="arabicParenR" startAt="3"/>
            </a:pPr>
            <a:r>
              <a:rPr lang="en-US" dirty="0"/>
              <a:t>Variance-covariance shape increments with each period: </a:t>
            </a:r>
            <a:br>
              <a:rPr lang="en-US" dirty="0"/>
            </a:br>
            <a:r>
              <a:rPr lang="en-US" dirty="0"/>
              <a:t>EEE, EEV, EVV-banana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Data dimension is fixed within each period: 4, 6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7E6BD1F9-6F77-4AB8-B6EE-CCF03CE08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292920"/>
              </p:ext>
            </p:extLst>
          </p:nvPr>
        </p:nvGraphicFramePr>
        <p:xfrm>
          <a:off x="7938187" y="6493238"/>
          <a:ext cx="3186311" cy="3005221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218257">
                  <a:extLst>
                    <a:ext uri="{9D8B030D-6E8A-4147-A177-3AD203B41FA5}">
                      <a16:colId xmlns:a16="http://schemas.microsoft.com/office/drawing/2014/main" val="1841359131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40615650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30050575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65147869"/>
                    </a:ext>
                  </a:extLst>
                </a:gridCol>
                <a:gridCol w="251835">
                  <a:extLst>
                    <a:ext uri="{9D8B030D-6E8A-4147-A177-3AD203B41FA5}">
                      <a16:colId xmlns:a16="http://schemas.microsoft.com/office/drawing/2014/main" val="921480914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614184169"/>
                    </a:ext>
                  </a:extLst>
                </a:gridCol>
                <a:gridCol w="1091284">
                  <a:extLst>
                    <a:ext uri="{9D8B030D-6E8A-4147-A177-3AD203B41FA5}">
                      <a16:colId xmlns:a16="http://schemas.microsoft.com/office/drawing/2014/main" val="3459856791"/>
                    </a:ext>
                  </a:extLst>
                </a:gridCol>
              </a:tblGrid>
              <a:tr h="15544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Period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Evaluation order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Factor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Location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600" b="1" i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VC 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Data dimensions</a:t>
                      </a:r>
                      <a:r>
                        <a:rPr lang="en-AU" sz="1600" b="1" u="none" strike="noStrike" kern="120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6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Sim name</a:t>
                      </a:r>
                      <a:endParaRPr lang="en-AU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041155"/>
                  </a:ext>
                </a:extLst>
              </a:tr>
              <a:tr h="184344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Train 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EEE_p4_0_1_t1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09700"/>
                  </a:ext>
                </a:extLst>
              </a:tr>
              <a:tr h="16438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</a:t>
                      </a:r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r>
                        <a:rPr lang="en-AU" sz="1000" u="none" strike="noStrike" dirty="0">
                          <a:effectLst/>
                        </a:rPr>
                        <a:t>_rep1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05096"/>
                  </a:ext>
                </a:extLst>
              </a:tr>
              <a:tr h="135939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EEE_p6_</a:t>
                      </a:r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33_67</a:t>
                      </a:r>
                      <a:r>
                        <a:rPr lang="en-AU" sz="1000" u="none" strike="noStrike" dirty="0">
                          <a:effectLst/>
                        </a:rPr>
                        <a:t>_rep2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5513292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Train 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 (3cl)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EEE_p4_0_1_t2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92817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EEV_p4_50_50_rep3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4744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EEV_p6_50_50_rep4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457281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Train 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Radial</a:t>
                      </a:r>
                      <a:endParaRPr lang="en-AU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EEE_p4_0_1_t3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996772"/>
                  </a:ext>
                </a:extLst>
              </a:tr>
              <a:tr h="95802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Ban_p4_0_1_rep5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846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6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Ban_p6_0_1_rep6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98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7795-22EC-4828-95D8-85FE43B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62" y="87735"/>
            <a:ext cx="8736488" cy="597616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Response table, in study structure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0ECE42-DAEC-4CB6-B949-36F520FF1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565357"/>
              </p:ext>
            </p:extLst>
          </p:nvPr>
        </p:nvGraphicFramePr>
        <p:xfrm>
          <a:off x="1297593" y="1413297"/>
          <a:ext cx="9992739" cy="475935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1296">
                  <a:extLst>
                    <a:ext uri="{9D8B030D-6E8A-4147-A177-3AD203B41FA5}">
                      <a16:colId xmlns:a16="http://schemas.microsoft.com/office/drawing/2014/main" val="90306942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978696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7312478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831328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7974518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61556395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057009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297160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07990085"/>
                    </a:ext>
                  </a:extLst>
                </a:gridCol>
                <a:gridCol w="577322">
                  <a:extLst>
                    <a:ext uri="{9D8B030D-6E8A-4147-A177-3AD203B41FA5}">
                      <a16:colId xmlns:a16="http://schemas.microsoft.com/office/drawing/2014/main" val="7291505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9000909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82315499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60686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245555103"/>
                    </a:ext>
                  </a:extLst>
                </a:gridCol>
                <a:gridCol w="632802">
                  <a:extLst>
                    <a:ext uri="{9D8B030D-6E8A-4147-A177-3AD203B41FA5}">
                      <a16:colId xmlns:a16="http://schemas.microsoft.com/office/drawing/2014/main" val="3894603838"/>
                    </a:ext>
                  </a:extLst>
                </a:gridCol>
                <a:gridCol w="607818">
                  <a:extLst>
                    <a:ext uri="{9D8B030D-6E8A-4147-A177-3AD203B41FA5}">
                      <a16:colId xmlns:a16="http://schemas.microsoft.com/office/drawing/2014/main" val="1100825748"/>
                    </a:ext>
                  </a:extLst>
                </a:gridCol>
                <a:gridCol w="399667">
                  <a:extLst>
                    <a:ext uri="{9D8B030D-6E8A-4147-A177-3AD203B41FA5}">
                      <a16:colId xmlns:a16="http://schemas.microsoft.com/office/drawing/2014/main" val="3809346102"/>
                    </a:ext>
                  </a:extLst>
                </a:gridCol>
                <a:gridCol w="557873">
                  <a:extLst>
                    <a:ext uri="{9D8B030D-6E8A-4147-A177-3AD203B41FA5}">
                      <a16:colId xmlns:a16="http://schemas.microsoft.com/office/drawing/2014/main" val="2469161522"/>
                    </a:ext>
                  </a:extLst>
                </a:gridCol>
                <a:gridCol w="482925">
                  <a:extLst>
                    <a:ext uri="{9D8B030D-6E8A-4147-A177-3AD203B41FA5}">
                      <a16:colId xmlns:a16="http://schemas.microsoft.com/office/drawing/2014/main" val="717621795"/>
                    </a:ext>
                  </a:extLst>
                </a:gridCol>
                <a:gridCol w="407996">
                  <a:extLst>
                    <a:ext uri="{9D8B030D-6E8A-4147-A177-3AD203B41FA5}">
                      <a16:colId xmlns:a16="http://schemas.microsoft.com/office/drawing/2014/main" val="126011213"/>
                    </a:ext>
                  </a:extLst>
                </a:gridCol>
              </a:tblGrid>
              <a:tr h="54864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Ui only</a:t>
                      </a: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and Response table,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keys specifying the unique participant-factor-block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Implicit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 table only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measures captured during evaluation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/>
                </a:tc>
                <a:extLst>
                  <a:ext uri="{0D108BD9-81ED-4DB2-BD59-A6C34878D82A}">
                    <a16:rowId xmlns:a16="http://schemas.microsoft.com/office/drawing/2014/main" val="169020165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Page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Section page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  <a:latin typeface="+mn-lt"/>
                        </a:rPr>
                        <a:t>Section name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Participant number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Full perm number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Eval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Factor 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 variable, clusters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Location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 name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Basis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F(factor, var)</a:t>
                      </a: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Grand path  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F(Factor, Var)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Control interactions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 interactions 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Time to respond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Answer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Marks</a:t>
                      </a:r>
                      <a:endParaRPr lang="en-AU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" marR="5031" marT="5031" marB="0"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22134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u="none" strike="noStrike" dirty="0"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structure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5138061"/>
                  </a:ext>
                </a:extLst>
              </a:tr>
              <a:tr h="187031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video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/>
                </a:tc>
                <a:extLst>
                  <a:ext uri="{0D108BD9-81ED-4DB2-BD59-A6C34878D82A}">
                    <a16:rowId xmlns:a16="http://schemas.microsoft.com/office/drawing/2014/main" val="2428059554"/>
                  </a:ext>
                </a:extLst>
              </a:tr>
              <a:tr h="188507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383467"/>
                  </a:ext>
                </a:extLst>
              </a:tr>
              <a:tr h="180127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EEE_p4_0_1_t1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03754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EEE_p4_0_1_rep1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13761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EEE_p6_50_50_rep2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PC1 x PC2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44267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7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05883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8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273251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9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EEE_p4_50_50_rep3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29453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10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Radial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EEE_p6_0_1_rep4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6v, even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77665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intermission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381355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EEE_p4_0_1_t3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tpath_p4_t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987112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4v (3cl)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EEE_p4_0_1_rep5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792958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14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period3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6v in (4cl)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EEE_p6_50_50_rep6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</a:t>
                      </a: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tpath_p6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3007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survey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survey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i="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5031" marR="5031" marT="503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31" marR="5031" marT="503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368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29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2F1A-8644-48D3-9972-622314E7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Basis, “uniform half clock”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4385-271E-4DB8-95C4-EDAEC3A5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/>
          <a:lstStyle/>
          <a:p>
            <a:r>
              <a:rPr lang="en-US" dirty="0"/>
              <a:t>Want to minimize the effect rotating 1 variable has on other variable;</a:t>
            </a:r>
          </a:p>
          <a:p>
            <a:pPr lvl="1"/>
            <a:r>
              <a:rPr lang="en-US" dirty="0"/>
              <a:t>Only use half the unit circle, nothing opposite any variable</a:t>
            </a:r>
          </a:p>
          <a:p>
            <a:r>
              <a:rPr lang="en-US" dirty="0"/>
              <a:t>Want an agnostic, fair starting basis; </a:t>
            </a:r>
          </a:p>
          <a:p>
            <a:pPr lvl="1"/>
            <a:r>
              <a:rPr lang="en-US" dirty="0"/>
              <a:t>evenly spaced, same magnitude contribution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C10C8-EFD7-4C36-BA27-DC2D86E8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26" y="3659188"/>
            <a:ext cx="2861743" cy="2833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C9CF7-CD92-4376-8371-D33C64B2E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3637289"/>
            <a:ext cx="2952749" cy="28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3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979356AC-101D-466E-A082-0BE5EC1F662E}"/>
              </a:ext>
            </a:extLst>
          </p:cNvPr>
          <p:cNvSpPr txBox="1"/>
          <p:nvPr/>
        </p:nvSpPr>
        <p:spPr>
          <a:xfrm>
            <a:off x="8231557" y="1319938"/>
            <a:ext cx="32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dirty="0"/>
              <a:t>Set VC order</a:t>
            </a:r>
            <a:br>
              <a:rPr lang="en-US" dirty="0"/>
            </a:br>
            <a:r>
              <a:rPr lang="en-US" dirty="0"/>
              <a:t>1 + floor((</a:t>
            </a:r>
            <a:r>
              <a:rPr lang="en-US" b="1" dirty="0"/>
              <a:t>8 - </a:t>
            </a:r>
            <a:r>
              <a:rPr lang="en-US" dirty="0"/>
              <a:t>1)/ 36) mod 3 = </a:t>
            </a:r>
            <a:br>
              <a:rPr lang="en-US" dirty="0"/>
            </a:br>
            <a:r>
              <a:rPr lang="en-AU" dirty="0"/>
              <a:t>Permutation 1; EEE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165" y="137745"/>
            <a:ext cx="7915904" cy="1049873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/>
              <a:t>Consider a new participant, suppose they are 64</a:t>
            </a:r>
            <a:r>
              <a:rPr lang="en-AU" sz="2000" b="1" baseline="30000" dirty="0"/>
              <a:t>-th,  </a:t>
            </a:r>
            <a:r>
              <a:rPr lang="en-AU" sz="2000" b="1" dirty="0"/>
              <a:t>full permutation number 1 + (64 - 1) mod 36 = 28. Set the factor order, location, and </a:t>
            </a:r>
            <a:r>
              <a:rPr lang="en-AU" sz="2000" b="1" dirty="0" err="1"/>
              <a:t>vc</a:t>
            </a:r>
            <a:r>
              <a:rPr lang="en-AU" sz="2000" b="1" dirty="0"/>
              <a:t> order: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8C117-D8D2-4A00-96CA-62DCBBBC0C64}"/>
              </a:ext>
            </a:extLst>
          </p:cNvPr>
          <p:cNvSpPr txBox="1"/>
          <p:nvPr/>
        </p:nvSpPr>
        <p:spPr>
          <a:xfrm>
            <a:off x="4197492" y="7014271"/>
            <a:ext cx="7138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Even evaluation every 6*6*3*1 = 56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training sets  of EEE_4p_1_0 ; 3 training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reps from each of the 18 VC*var*location levels;  108 evaluation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(3 + 108) 3x factors saved as .</a:t>
            </a:r>
            <a:r>
              <a:rPr lang="en-AU" dirty="0" err="1"/>
              <a:t>png</a:t>
            </a:r>
            <a:r>
              <a:rPr lang="en-AU" dirty="0"/>
              <a:t> and .gif; 333 .</a:t>
            </a:r>
            <a:r>
              <a:rPr lang="en-AU" dirty="0" err="1"/>
              <a:t>png</a:t>
            </a:r>
            <a:r>
              <a:rPr lang="en-AU" dirty="0"/>
              <a:t>/.gif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NEEDS MORE? Maybe 9x to fit the logic or 3 reps. </a:t>
            </a:r>
            <a:r>
              <a:rPr lang="en-AU" dirty="0"/>
              <a:t>3x grand tour paths; (1x p4 training, 1x p4, 1x p6)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CE3E36-F3E1-4080-9D54-203E5EF7D87B}"/>
              </a:ext>
            </a:extLst>
          </p:cNvPr>
          <p:cNvGrpSpPr/>
          <p:nvPr/>
        </p:nvGrpSpPr>
        <p:grpSpPr>
          <a:xfrm>
            <a:off x="-3582844" y="4917271"/>
            <a:ext cx="2582822" cy="2836127"/>
            <a:chOff x="-258555" y="4765218"/>
            <a:chExt cx="2582822" cy="283612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075BF10-4FE8-44F8-81CC-17FA5A9C52D7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7DCF6C8-9C55-4CA9-B269-85C703D0E0BA}"/>
                </a:ext>
              </a:extLst>
            </p:cNvPr>
            <p:cNvSpPr txBox="1"/>
            <p:nvPr/>
          </p:nvSpPr>
          <p:spPr>
            <a:xfrm rot="16200000">
              <a:off x="1581368" y="4802520"/>
              <a:ext cx="70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Rep 1</a:t>
              </a:r>
            </a:p>
            <a:p>
              <a:r>
                <a:rPr lang="en-AU" dirty="0"/>
                <a:t>Rep 2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E9751F9-7190-4A50-8990-53CB8151858C}"/>
                </a:ext>
              </a:extLst>
            </p:cNvPr>
            <p:cNvSpPr txBox="1"/>
            <p:nvPr/>
          </p:nvSpPr>
          <p:spPr>
            <a:xfrm>
              <a:off x="-258555" y="4765218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VC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93D2887-75A0-4FA0-8B95-80C0B0F6AB8B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949D352-9DB9-43F0-98A4-C3812693BC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94" y="4843648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21402511-3A4A-4AAF-9B3B-D7D5B8B929D4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1FB7EB48-FB69-48AA-9159-90B9192823E4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FD485652-5FA3-4F70-B752-C5497F5FAF4D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0F3C369B-D8FB-419C-80E4-BF5025B99D5F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46F5EF77-82D8-494C-B5C2-CAEE3EA0776E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937D5B3-8EB4-4E64-BCF2-C94EE90DEE44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13DE852-E971-47B2-9D61-60EBB202FD70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D42A0E2E-0F17-484A-8E51-CB7F715011B5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876F010B-A773-45DF-8A9D-6A6079233AD3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3B18543A-A9BC-4ADF-9420-9E6EF9AC6A3B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9361937-C66C-49BE-99F2-D9EE613E80D0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A46DB2C7-6305-4966-BBBB-61B010BFF0CE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3B5973CE-4D46-4E76-8FE1-05F81B22BF13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9693E24-A1FE-4415-9369-C7EA1BCD978B}"/>
              </a:ext>
            </a:extLst>
          </p:cNvPr>
          <p:cNvGrpSpPr/>
          <p:nvPr/>
        </p:nvGrpSpPr>
        <p:grpSpPr>
          <a:xfrm>
            <a:off x="-3557484" y="-165947"/>
            <a:ext cx="2844354" cy="2140710"/>
            <a:chOff x="6988629" y="2146556"/>
            <a:chExt cx="2844354" cy="214071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BE5A8F5-89DE-436C-99B8-8200BFB34859}"/>
                </a:ext>
              </a:extLst>
            </p:cNvPr>
            <p:cNvSpPr txBox="1"/>
            <p:nvPr/>
          </p:nvSpPr>
          <p:spPr>
            <a:xfrm rot="16200000">
              <a:off x="8694003" y="2186503"/>
              <a:ext cx="10032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Period 1</a:t>
              </a:r>
              <a:endParaRPr lang="en-US" dirty="0"/>
            </a:p>
            <a:p>
              <a:r>
                <a:rPr lang="en-AU" dirty="0"/>
                <a:t>Period 2</a:t>
              </a:r>
              <a:endParaRPr lang="en-US" dirty="0"/>
            </a:p>
            <a:p>
              <a:r>
                <a:rPr lang="en-AU" dirty="0"/>
                <a:t>Period 3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B3FF56-4DF2-443B-84F1-2A793F4422A6}"/>
                </a:ext>
              </a:extLst>
            </p:cNvPr>
            <p:cNvSpPr txBox="1"/>
            <p:nvPr/>
          </p:nvSpPr>
          <p:spPr>
            <a:xfrm>
              <a:off x="6988629" y="2452681"/>
              <a:ext cx="17453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Factor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189B2AF-BC76-4E59-86F6-8CD7AB0978CF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AC17551-4ABC-4322-84BE-06A28112D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6852" y="2341097"/>
              <a:ext cx="0" cy="19461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5191266-D38C-4292-AE83-72731B6F9242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5511608-4D1E-486D-85F8-EA1DBB4CB510}"/>
                </a:ext>
              </a:extLst>
            </p:cNvPr>
            <p:cNvSpPr/>
            <p:nvPr/>
          </p:nvSpPr>
          <p:spPr>
            <a:xfrm>
              <a:off x="9145685" y="32449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DC539330-05C6-4C75-B854-4CA79C210B17}"/>
                </a:ext>
              </a:extLst>
            </p:cNvPr>
            <p:cNvSpPr/>
            <p:nvPr/>
          </p:nvSpPr>
          <p:spPr>
            <a:xfrm>
              <a:off x="9497280" y="323965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EE729C0E-7D16-487C-9C0F-1449FBF8C46B}"/>
                </a:ext>
              </a:extLst>
            </p:cNvPr>
            <p:cNvSpPr/>
            <p:nvPr/>
          </p:nvSpPr>
          <p:spPr>
            <a:xfrm>
              <a:off x="9148644" y="39575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E85255B-B6FD-4B37-A614-5F47FC5347A6}"/>
                </a:ext>
              </a:extLst>
            </p:cNvPr>
            <p:cNvSpPr/>
            <p:nvPr/>
          </p:nvSpPr>
          <p:spPr>
            <a:xfrm>
              <a:off x="9508514" y="39617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E06B46F4-9F9F-4B51-8552-BEA8A974D9D4}"/>
                </a:ext>
              </a:extLst>
            </p:cNvPr>
            <p:cNvSpPr/>
            <p:nvPr/>
          </p:nvSpPr>
          <p:spPr>
            <a:xfrm>
              <a:off x="8789680" y="39501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242A8D1-F9E1-4B56-83C9-ACB1AFD1694C}"/>
                </a:ext>
              </a:extLst>
            </p:cNvPr>
            <p:cNvSpPr/>
            <p:nvPr/>
          </p:nvSpPr>
          <p:spPr>
            <a:xfrm>
              <a:off x="9505698" y="359049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B446B11D-DD55-4732-B2FA-F488098C602F}"/>
                </a:ext>
              </a:extLst>
            </p:cNvPr>
            <p:cNvSpPr/>
            <p:nvPr/>
          </p:nvSpPr>
          <p:spPr>
            <a:xfrm>
              <a:off x="8789680" y="358454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A6DFDE1-3B02-4EBD-A204-891EE4CF94F7}"/>
                </a:ext>
              </a:extLst>
            </p:cNvPr>
            <p:cNvSpPr/>
            <p:nvPr/>
          </p:nvSpPr>
          <p:spPr>
            <a:xfrm>
              <a:off x="9153785" y="3594420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3712C768-CC24-4B37-99B4-4ACE422CDD03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B335F76-2DA9-4667-A65C-129EE9AA4586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31546AB-E192-4C57-A768-4A900A5FD241}"/>
              </a:ext>
            </a:extLst>
          </p:cNvPr>
          <p:cNvSpPr txBox="1"/>
          <p:nvPr/>
        </p:nvSpPr>
        <p:spPr>
          <a:xfrm>
            <a:off x="-5213484" y="856596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the factor</a:t>
            </a:r>
          </a:p>
          <a:p>
            <a:r>
              <a:rPr lang="en-AU" dirty="0"/>
              <a:t>1 + (8 - 1) mod 3 = </a:t>
            </a:r>
          </a:p>
          <a:p>
            <a:r>
              <a:rPr lang="en-AU" dirty="0"/>
              <a:t>Permutation 2;</a:t>
            </a:r>
          </a:p>
          <a:p>
            <a:r>
              <a:rPr lang="en-AU" dirty="0"/>
              <a:t>Grand, Radial, PCA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5BD763-DC86-4B2F-9D69-74CCCFA4F499}"/>
              </a:ext>
            </a:extLst>
          </p:cNvPr>
          <p:cNvSpPr txBox="1"/>
          <p:nvPr/>
        </p:nvSpPr>
        <p:spPr>
          <a:xfrm>
            <a:off x="-5089430" y="5634320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VC order</a:t>
            </a:r>
          </a:p>
          <a:p>
            <a:r>
              <a:rPr lang="en-US" dirty="0"/>
              <a:t>1 + floor((</a:t>
            </a:r>
            <a:r>
              <a:rPr lang="en-US" b="1" dirty="0"/>
              <a:t>8 - </a:t>
            </a:r>
            <a:r>
              <a:rPr lang="en-US" dirty="0"/>
              <a:t>1)/ 9) mod 6 = </a:t>
            </a:r>
          </a:p>
          <a:p>
            <a:r>
              <a:rPr lang="en-US" dirty="0"/>
              <a:t>Permutation 2;</a:t>
            </a:r>
          </a:p>
          <a:p>
            <a:r>
              <a:rPr lang="en-US" dirty="0"/>
              <a:t>EEE, banana</a:t>
            </a:r>
            <a:endParaRPr lang="en-AU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0AEEDE2-748D-4EFE-83F1-7509CAAE6070}"/>
              </a:ext>
            </a:extLst>
          </p:cNvPr>
          <p:cNvSpPr txBox="1"/>
          <p:nvPr/>
        </p:nvSpPr>
        <p:spPr>
          <a:xfrm>
            <a:off x="-4907540" y="2791435"/>
            <a:ext cx="32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location pair</a:t>
            </a:r>
          </a:p>
          <a:p>
            <a:r>
              <a:rPr lang="en-US" dirty="0"/>
              <a:t>1 + floor((8 - 1) / 6) mod 6 =</a:t>
            </a:r>
          </a:p>
          <a:p>
            <a:r>
              <a:rPr lang="en-US" dirty="0"/>
              <a:t>Permutation 2;  0_1, 50_50</a:t>
            </a:r>
          </a:p>
          <a:p>
            <a:r>
              <a:rPr lang="en-US" dirty="0"/>
              <a:t>(order flipped for period 2)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EB5301-82FE-4AF9-AD12-4404238BE97F}"/>
              </a:ext>
            </a:extLst>
          </p:cNvPr>
          <p:cNvGrpSpPr/>
          <p:nvPr/>
        </p:nvGrpSpPr>
        <p:grpSpPr>
          <a:xfrm>
            <a:off x="-3488725" y="2077023"/>
            <a:ext cx="2582822" cy="2836127"/>
            <a:chOff x="-258555" y="4765218"/>
            <a:chExt cx="2582822" cy="2836127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CCA9704-BCB6-46FF-90C0-B7D0ADC4B02B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C0ECA5A-338A-40DB-8B78-AAFB136B7159}"/>
                </a:ext>
              </a:extLst>
            </p:cNvPr>
            <p:cNvSpPr txBox="1"/>
            <p:nvPr/>
          </p:nvSpPr>
          <p:spPr>
            <a:xfrm rot="16200000">
              <a:off x="1581368" y="4802520"/>
              <a:ext cx="70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Rep 1</a:t>
              </a:r>
            </a:p>
            <a:p>
              <a:r>
                <a:rPr lang="en-AU" dirty="0"/>
                <a:t>Rep 2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598A0A-1BFF-428E-98BC-62906CE6B247}"/>
                </a:ext>
              </a:extLst>
            </p:cNvPr>
            <p:cNvSpPr txBox="1"/>
            <p:nvPr/>
          </p:nvSpPr>
          <p:spPr>
            <a:xfrm>
              <a:off x="-258555" y="4765218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2AE7B69-011A-4E7F-BCED-97B1059F4F95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E8AEE6-467C-46E9-9923-2956DB7FEC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94" y="4843648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DE6FA1FA-0012-42C2-9156-85C719BDBD27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5D7D2A6C-E456-49F0-84E1-53937C182AF2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C74D3B48-5106-437D-951A-D3743C589F00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1F7B5B0E-C839-4500-B340-DCC862E6D130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92745B94-AF16-4264-83DA-A7E39D862A39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1D29AD57-C45C-41F4-A55F-AF51E4D3866B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444B355F-8CE8-405F-978B-4CA1B768CB70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5E3F840-8500-48F2-8B2E-7B9B23B18D56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F19267F3-18AE-4428-8AE4-7A7641C0B720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8950FF17-6CE3-4CD7-AFAE-6DCE66FDE2E8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D59386B3-D8BC-44BE-9674-961E5109DC12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FC7ABBD7-3874-499C-AFF5-CEE55C009D3F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2D7C672E-5243-4C41-89CA-559B9D69DF6A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2C52D9-14B8-48A6-9BAA-05CFAAA5EDCC}"/>
              </a:ext>
            </a:extLst>
          </p:cNvPr>
          <p:cNvGrpSpPr/>
          <p:nvPr/>
        </p:nvGrpSpPr>
        <p:grpSpPr>
          <a:xfrm>
            <a:off x="109248" y="1316123"/>
            <a:ext cx="2860452" cy="4570127"/>
            <a:chOff x="109248" y="1316123"/>
            <a:chExt cx="2860452" cy="457012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43F794-51C8-42E4-9FD7-F69A683225BF}"/>
                </a:ext>
              </a:extLst>
            </p:cNvPr>
            <p:cNvSpPr txBox="1"/>
            <p:nvPr/>
          </p:nvSpPr>
          <p:spPr>
            <a:xfrm>
              <a:off x="381568" y="1316123"/>
              <a:ext cx="24638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/>
              </a:pPr>
              <a:r>
                <a:rPr lang="en-AU" dirty="0"/>
                <a:t>Set the factor</a:t>
              </a:r>
              <a:br>
                <a:rPr lang="en-AU" dirty="0"/>
              </a:br>
              <a:r>
                <a:rPr lang="en-AU" dirty="0"/>
                <a:t>1 + (8 - 1) mod 6 = </a:t>
              </a:r>
              <a:br>
                <a:rPr lang="en-AU" dirty="0"/>
              </a:br>
              <a:r>
                <a:rPr lang="en-AU" dirty="0"/>
                <a:t>Permutation 2;</a:t>
              </a:r>
              <a:br>
                <a:rPr lang="en-AU" dirty="0"/>
              </a:br>
              <a:r>
                <a:rPr lang="en-AU" dirty="0"/>
                <a:t>PCA, Radial, Grand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2E46BE-191E-45CD-AA7A-6EFD02E6E7D7}"/>
                </a:ext>
              </a:extLst>
            </p:cNvPr>
            <p:cNvGrpSpPr/>
            <p:nvPr/>
          </p:nvGrpSpPr>
          <p:grpSpPr>
            <a:xfrm>
              <a:off x="109248" y="2730188"/>
              <a:ext cx="2860452" cy="3156062"/>
              <a:chOff x="513841" y="2577846"/>
              <a:chExt cx="2860452" cy="315606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31F3D5E-DCE0-4BBC-9AF4-45A33D76EFCD}"/>
                  </a:ext>
                </a:extLst>
              </p:cNvPr>
              <p:cNvSpPr txBox="1"/>
              <p:nvPr/>
            </p:nvSpPr>
            <p:spPr>
              <a:xfrm rot="16200000">
                <a:off x="2320902" y="2540849"/>
                <a:ext cx="100322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AU" dirty="0"/>
                  <a:t>Period 1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AU" dirty="0"/>
                  <a:t>Period 2</a:t>
                </a:r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AU" dirty="0"/>
                  <a:t>Period 3</a:t>
                </a:r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83612-C3BD-4EA5-84F7-96798164D960}"/>
                  </a:ext>
                </a:extLst>
              </p:cNvPr>
              <p:cNvSpPr txBox="1"/>
              <p:nvPr/>
            </p:nvSpPr>
            <p:spPr>
              <a:xfrm>
                <a:off x="513841" y="2883662"/>
                <a:ext cx="17453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8B2ADE6-5D87-4262-9882-20A4A6B6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34" y="3600959"/>
                <a:ext cx="2717068" cy="4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22EDD2-9F1F-42F2-B3A1-80CD20EED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2064" y="2772079"/>
                <a:ext cx="0" cy="28737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7D74692D-C266-4D82-B072-1D4336FFC454}"/>
                  </a:ext>
                </a:extLst>
              </p:cNvPr>
              <p:cNvSpPr/>
              <p:nvPr/>
            </p:nvSpPr>
            <p:spPr>
              <a:xfrm>
                <a:off x="2311668" y="368145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1CBE9BE-93C0-4CA9-A230-22BB2165306C}"/>
                  </a:ext>
                </a:extLst>
              </p:cNvPr>
              <p:cNvSpPr/>
              <p:nvPr/>
            </p:nvSpPr>
            <p:spPr>
              <a:xfrm>
                <a:off x="2670897" y="3675968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FEBCDE7-7836-4B52-B7D8-CDD7A25EE659}"/>
                  </a:ext>
                </a:extLst>
              </p:cNvPr>
              <p:cNvSpPr/>
              <p:nvPr/>
            </p:nvSpPr>
            <p:spPr>
              <a:xfrm>
                <a:off x="3022492" y="3670634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ECCBC665-4BC2-40FB-A5E2-9872A8107DE3}"/>
                  </a:ext>
                </a:extLst>
              </p:cNvPr>
              <p:cNvSpPr/>
              <p:nvPr/>
            </p:nvSpPr>
            <p:spPr>
              <a:xfrm>
                <a:off x="2666660" y="5010793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8D3BF03-06B3-4C52-881C-880C694D20F2}"/>
                  </a:ext>
                </a:extLst>
              </p:cNvPr>
              <p:cNvSpPr/>
              <p:nvPr/>
            </p:nvSpPr>
            <p:spPr>
              <a:xfrm>
                <a:off x="3026530" y="5014914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CA3209B6-D5E6-4F32-A73F-F0F936AC7F8A}"/>
                  </a:ext>
                </a:extLst>
              </p:cNvPr>
              <p:cNvSpPr/>
              <p:nvPr/>
            </p:nvSpPr>
            <p:spPr>
              <a:xfrm>
                <a:off x="2307696" y="5003365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F4072CF-07C4-4474-A2DD-4F5CF461F9C8}"/>
                  </a:ext>
                </a:extLst>
              </p:cNvPr>
              <p:cNvSpPr/>
              <p:nvPr/>
            </p:nvSpPr>
            <p:spPr>
              <a:xfrm>
                <a:off x="3030910" y="4341512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56852B-DC32-462C-8C72-0777D0E079EC}"/>
                  </a:ext>
                </a:extLst>
              </p:cNvPr>
              <p:cNvSpPr/>
              <p:nvPr/>
            </p:nvSpPr>
            <p:spPr>
              <a:xfrm>
                <a:off x="2314892" y="4335570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B5895C2-0494-4514-8603-D64EC85A9374}"/>
                  </a:ext>
                </a:extLst>
              </p:cNvPr>
              <p:cNvSpPr/>
              <p:nvPr/>
            </p:nvSpPr>
            <p:spPr>
              <a:xfrm>
                <a:off x="2678997" y="4345441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9EC4C9C3-8A00-4CEE-8C3D-6164FA0528D1}"/>
                  </a:ext>
                </a:extLst>
              </p:cNvPr>
              <p:cNvSpPr/>
              <p:nvPr/>
            </p:nvSpPr>
            <p:spPr>
              <a:xfrm>
                <a:off x="1924043" y="3977299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07C8E12-10E7-4737-8A38-C17D8A997CC1}"/>
                  </a:ext>
                </a:extLst>
              </p:cNvPr>
              <p:cNvSpPr txBox="1"/>
              <p:nvPr/>
            </p:nvSpPr>
            <p:spPr>
              <a:xfrm>
                <a:off x="1878542" y="3610250"/>
                <a:ext cx="34522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</a:p>
              <a:p>
                <a:pPr algn="r"/>
                <a:r>
                  <a:rPr lang="en-US" sz="2200" dirty="0"/>
                  <a:t>4</a:t>
                </a:r>
              </a:p>
              <a:p>
                <a:pPr algn="r"/>
                <a:r>
                  <a:rPr lang="en-US" sz="2200" dirty="0"/>
                  <a:t>5</a:t>
                </a:r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384CD7BB-39FC-4882-8078-C610A2DD569E}"/>
                  </a:ext>
                </a:extLst>
              </p:cNvPr>
              <p:cNvSpPr/>
              <p:nvPr/>
            </p:nvSpPr>
            <p:spPr>
              <a:xfrm>
                <a:off x="2306556" y="4015629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01ACD0D4-F6F7-4382-8626-2249A1161122}"/>
                  </a:ext>
                </a:extLst>
              </p:cNvPr>
              <p:cNvSpPr/>
              <p:nvPr/>
            </p:nvSpPr>
            <p:spPr>
              <a:xfrm>
                <a:off x="3036705" y="4010819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8265900B-8F8F-4262-8D84-30ED733CB657}"/>
                  </a:ext>
                </a:extLst>
              </p:cNvPr>
              <p:cNvSpPr/>
              <p:nvPr/>
            </p:nvSpPr>
            <p:spPr>
              <a:xfrm>
                <a:off x="2669609" y="4015629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22BA92C0-5E86-42EB-BF4B-CB6316B53F37}"/>
                  </a:ext>
                </a:extLst>
              </p:cNvPr>
              <p:cNvSpPr/>
              <p:nvPr/>
            </p:nvSpPr>
            <p:spPr>
              <a:xfrm>
                <a:off x="2668245" y="4666065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A05F5497-7DE8-432A-B28C-C37E53DE40E4}"/>
                  </a:ext>
                </a:extLst>
              </p:cNvPr>
              <p:cNvSpPr/>
              <p:nvPr/>
            </p:nvSpPr>
            <p:spPr>
              <a:xfrm>
                <a:off x="2308828" y="4659653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8D8FBB73-6FB4-48FD-BDB6-1605103D564D}"/>
                  </a:ext>
                </a:extLst>
              </p:cNvPr>
              <p:cNvSpPr/>
              <p:nvPr/>
            </p:nvSpPr>
            <p:spPr>
              <a:xfrm>
                <a:off x="3028744" y="466784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BFFBFDC9-66A4-476E-AD09-6C83B8434447}"/>
                  </a:ext>
                </a:extLst>
              </p:cNvPr>
              <p:cNvSpPr/>
              <p:nvPr/>
            </p:nvSpPr>
            <p:spPr>
              <a:xfrm>
                <a:off x="2659434" y="5359576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ABEA73E3-162F-4434-9D01-FE5DC6428494}"/>
                  </a:ext>
                </a:extLst>
              </p:cNvPr>
              <p:cNvSpPr/>
              <p:nvPr/>
            </p:nvSpPr>
            <p:spPr>
              <a:xfrm>
                <a:off x="3019304" y="5363697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28CDE488-0ABC-4D9E-9408-8CC8D245F64B}"/>
                  </a:ext>
                </a:extLst>
              </p:cNvPr>
              <p:cNvSpPr/>
              <p:nvPr/>
            </p:nvSpPr>
            <p:spPr>
              <a:xfrm>
                <a:off x="2300470" y="5352148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E30AE2-B0D3-420E-B48D-ADDD26772907}"/>
              </a:ext>
            </a:extLst>
          </p:cNvPr>
          <p:cNvGrpSpPr/>
          <p:nvPr/>
        </p:nvGrpSpPr>
        <p:grpSpPr>
          <a:xfrm>
            <a:off x="3671944" y="1071104"/>
            <a:ext cx="3240000" cy="4471995"/>
            <a:chOff x="6912864" y="433658"/>
            <a:chExt cx="3240000" cy="447199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7A8BA7A-52D5-4CA4-BB4B-F504BFAF4967}"/>
                </a:ext>
              </a:extLst>
            </p:cNvPr>
            <p:cNvSpPr txBox="1"/>
            <p:nvPr/>
          </p:nvSpPr>
          <p:spPr>
            <a:xfrm>
              <a:off x="6912864" y="433658"/>
              <a:ext cx="32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 startAt="2"/>
              </a:pPr>
              <a:r>
                <a:rPr lang="en-US" dirty="0"/>
                <a:t>Set location pair</a:t>
              </a:r>
              <a:br>
                <a:rPr lang="en-US" dirty="0"/>
              </a:br>
              <a:r>
                <a:rPr lang="en-US" dirty="0"/>
                <a:t>1 + floor((8 - 1) / 6) mod 36 =</a:t>
              </a:r>
              <a:br>
                <a:rPr lang="en-US" dirty="0"/>
              </a:br>
              <a:r>
                <a:rPr lang="en-US" dirty="0"/>
                <a:t>Permutation 2;  0_1, 50_50</a:t>
              </a:r>
              <a:br>
                <a:rPr lang="en-US" dirty="0"/>
              </a:br>
              <a:r>
                <a:rPr lang="en-US" dirty="0"/>
                <a:t>(order flipped for period 2)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8D0FE7-9100-4126-B97E-B41DCD471497}"/>
                </a:ext>
              </a:extLst>
            </p:cNvPr>
            <p:cNvSpPr txBox="1"/>
            <p:nvPr/>
          </p:nvSpPr>
          <p:spPr>
            <a:xfrm>
              <a:off x="8821554" y="2781993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628D35-9413-427D-A828-3E60E6A7D7C3}"/>
                </a:ext>
              </a:extLst>
            </p:cNvPr>
            <p:cNvSpPr txBox="1"/>
            <p:nvPr/>
          </p:nvSpPr>
          <p:spPr>
            <a:xfrm>
              <a:off x="7302641" y="2069526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F38A9F-BE85-40B4-B753-F5F37A3A1140}"/>
                </a:ext>
              </a:extLst>
            </p:cNvPr>
            <p:cNvCxnSpPr>
              <a:cxnSpLocks/>
            </p:cNvCxnSpPr>
            <p:nvPr/>
          </p:nvCxnSpPr>
          <p:spPr>
            <a:xfrm>
              <a:off x="7529261" y="2781993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AF1CF0-B891-4401-A3AB-949FC6D21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30290" y="2147956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B9C8352-D159-4666-A53C-71897EDFA16D}"/>
                </a:ext>
              </a:extLst>
            </p:cNvPr>
            <p:cNvSpPr/>
            <p:nvPr/>
          </p:nvSpPr>
          <p:spPr>
            <a:xfrm>
              <a:off x="9218108" y="2837416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D74E255-40E5-4772-A8E8-3AC351C3059B}"/>
                </a:ext>
              </a:extLst>
            </p:cNvPr>
            <p:cNvSpPr/>
            <p:nvPr/>
          </p:nvSpPr>
          <p:spPr>
            <a:xfrm>
              <a:off x="8863334" y="3156970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91B2720-6746-41C8-A689-2A6AEE7667B5}"/>
                </a:ext>
              </a:extLst>
            </p:cNvPr>
            <p:cNvSpPr/>
            <p:nvPr/>
          </p:nvSpPr>
          <p:spPr>
            <a:xfrm>
              <a:off x="9555624" y="2837416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D7ED165-6FB7-43F7-B8C3-E301B53DB432}"/>
                </a:ext>
              </a:extLst>
            </p:cNvPr>
            <p:cNvSpPr/>
            <p:nvPr/>
          </p:nvSpPr>
          <p:spPr>
            <a:xfrm>
              <a:off x="9551490" y="31920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1007D41-6279-4646-96BA-2A67BFA1E349}"/>
                </a:ext>
              </a:extLst>
            </p:cNvPr>
            <p:cNvSpPr/>
            <p:nvPr/>
          </p:nvSpPr>
          <p:spPr>
            <a:xfrm>
              <a:off x="9214032" y="3192019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7BD074-07BA-49D3-9846-3B98AF732132}"/>
                </a:ext>
              </a:extLst>
            </p:cNvPr>
            <p:cNvSpPr/>
            <p:nvPr/>
          </p:nvSpPr>
          <p:spPr>
            <a:xfrm>
              <a:off x="9219088" y="3532969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2C5AF16-A9E4-44AB-A10A-89CD4E0BF137}"/>
                </a:ext>
              </a:extLst>
            </p:cNvPr>
            <p:cNvSpPr/>
            <p:nvPr/>
          </p:nvSpPr>
          <p:spPr>
            <a:xfrm>
              <a:off x="9218457" y="3854869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134C94A-B610-42AE-9391-934E7AC21A70}"/>
                </a:ext>
              </a:extLst>
            </p:cNvPr>
            <p:cNvSpPr/>
            <p:nvPr/>
          </p:nvSpPr>
          <p:spPr>
            <a:xfrm>
              <a:off x="9214032" y="418997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0E50B6B-1DEE-40BD-AFEB-7375940D8844}"/>
                </a:ext>
              </a:extLst>
            </p:cNvPr>
            <p:cNvSpPr/>
            <p:nvPr/>
          </p:nvSpPr>
          <p:spPr>
            <a:xfrm>
              <a:off x="9214029" y="4534227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3846332-DDCD-44DB-9101-BC65F4D826C4}"/>
                </a:ext>
              </a:extLst>
            </p:cNvPr>
            <p:cNvSpPr/>
            <p:nvPr/>
          </p:nvSpPr>
          <p:spPr>
            <a:xfrm>
              <a:off x="9559394" y="35266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70305B9-AAE1-4ED7-8B45-3D965D94195E}"/>
                </a:ext>
              </a:extLst>
            </p:cNvPr>
            <p:cNvSpPr/>
            <p:nvPr/>
          </p:nvSpPr>
          <p:spPr>
            <a:xfrm>
              <a:off x="9562450" y="3854869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615BA72-A3A8-463F-A6E0-EF07B5763D63}"/>
                </a:ext>
              </a:extLst>
            </p:cNvPr>
            <p:cNvSpPr/>
            <p:nvPr/>
          </p:nvSpPr>
          <p:spPr>
            <a:xfrm>
              <a:off x="9562653" y="418997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DFF728C-F895-4CAD-92CF-EAEDE722D674}"/>
                </a:ext>
              </a:extLst>
            </p:cNvPr>
            <p:cNvSpPr/>
            <p:nvPr/>
          </p:nvSpPr>
          <p:spPr>
            <a:xfrm>
              <a:off x="9559394" y="453727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B25DDF58-940D-49C9-8CFC-6599036CEA0F}"/>
              </a:ext>
            </a:extLst>
          </p:cNvPr>
          <p:cNvSpPr txBox="1"/>
          <p:nvPr/>
        </p:nvSpPr>
        <p:spPr>
          <a:xfrm rot="16200000">
            <a:off x="5952995" y="2351460"/>
            <a:ext cx="1003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AU" dirty="0"/>
              <a:t>Period 1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AU" dirty="0"/>
              <a:t>Period 2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AU" dirty="0"/>
              <a:t>Period 3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2F6ABF-3C13-4166-9AEC-98C9113883CD}"/>
              </a:ext>
            </a:extLst>
          </p:cNvPr>
          <p:cNvGrpSpPr/>
          <p:nvPr/>
        </p:nvGrpSpPr>
        <p:grpSpPr>
          <a:xfrm>
            <a:off x="8285849" y="2630742"/>
            <a:ext cx="2858592" cy="1480142"/>
            <a:chOff x="8410692" y="3012173"/>
            <a:chExt cx="2858592" cy="1480142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BC70CE97-B056-4F3B-90FE-E96D87FD0F38}"/>
                </a:ext>
              </a:extLst>
            </p:cNvPr>
            <p:cNvGrpSpPr/>
            <p:nvPr/>
          </p:nvGrpSpPr>
          <p:grpSpPr>
            <a:xfrm>
              <a:off x="8410692" y="3316828"/>
              <a:ext cx="2858592" cy="1175487"/>
              <a:chOff x="9656478" y="836478"/>
              <a:chExt cx="2858592" cy="1175487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6FDD4CF-FD12-4D58-B72A-D1558F4520DE}"/>
                  </a:ext>
                </a:extLst>
              </p:cNvPr>
              <p:cNvSpPr txBox="1"/>
              <p:nvPr/>
            </p:nvSpPr>
            <p:spPr>
              <a:xfrm>
                <a:off x="9656478" y="836478"/>
                <a:ext cx="17381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VC 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31206B0-5998-4AA1-B662-038C9A291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4401" y="1557688"/>
                <a:ext cx="2074610" cy="55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A037233-3F8F-4677-98E3-3D4D6BB7DE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10615" y="843233"/>
                <a:ext cx="1" cy="11687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4EA064A-78A6-40AB-8780-61EAAF1B8402}"/>
                  </a:ext>
                </a:extLst>
              </p:cNvPr>
              <p:cNvSpPr/>
              <p:nvPr/>
            </p:nvSpPr>
            <p:spPr>
              <a:xfrm>
                <a:off x="11473308" y="1625705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6BDF9863-D8E0-4FE2-BA3B-7E7913BD9820}"/>
                  </a:ext>
                </a:extLst>
              </p:cNvPr>
              <p:cNvSpPr/>
              <p:nvPr/>
            </p:nvSpPr>
            <p:spPr>
              <a:xfrm>
                <a:off x="11829166" y="162533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664BC578-E0E7-4548-AC23-5375D1846E25}"/>
                  </a:ext>
                </a:extLst>
              </p:cNvPr>
              <p:cNvSpPr/>
              <p:nvPr/>
            </p:nvSpPr>
            <p:spPr>
              <a:xfrm>
                <a:off x="12178936" y="1625324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E836B8C0-0108-4151-9EFB-24C77D336B7E}"/>
                  </a:ext>
                </a:extLst>
              </p:cNvPr>
              <p:cNvSpPr/>
              <p:nvPr/>
            </p:nvSpPr>
            <p:spPr>
              <a:xfrm>
                <a:off x="11138106" y="1597872"/>
                <a:ext cx="1376964" cy="33802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914C3DD-045D-4A14-9C7B-7FD3B4CC15F0}"/>
                  </a:ext>
                </a:extLst>
              </p:cNvPr>
              <p:cNvSpPr txBox="1"/>
              <p:nvPr/>
            </p:nvSpPr>
            <p:spPr>
              <a:xfrm>
                <a:off x="11088199" y="1557688"/>
                <a:ext cx="34522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C287338-3506-4725-A235-EC1622B55FAD}"/>
                </a:ext>
              </a:extLst>
            </p:cNvPr>
            <p:cNvSpPr txBox="1"/>
            <p:nvPr/>
          </p:nvSpPr>
          <p:spPr>
            <a:xfrm rot="16200000">
              <a:off x="10229063" y="2975176"/>
              <a:ext cx="10032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AU" dirty="0"/>
                <a:t>Period 1</a:t>
              </a:r>
              <a:endParaRPr lang="en-US" dirty="0"/>
            </a:p>
            <a:p>
              <a:pPr>
                <a:spcBef>
                  <a:spcPts val="600"/>
                </a:spcBef>
              </a:pPr>
              <a:r>
                <a:rPr lang="en-AU" dirty="0"/>
                <a:t>Period 2</a:t>
              </a:r>
              <a:endParaRPr lang="en-US" dirty="0"/>
            </a:p>
            <a:p>
              <a:pPr>
                <a:spcBef>
                  <a:spcPts val="600"/>
                </a:spcBef>
              </a:pPr>
              <a:r>
                <a:rPr lang="en-AU" dirty="0"/>
                <a:t>Period 3</a:t>
              </a:r>
              <a:endParaRPr lang="en-US" dirty="0"/>
            </a:p>
          </p:txBody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BB947D1-323A-41AA-9089-392EA5AB0179}"/>
              </a:ext>
            </a:extLst>
          </p:cNvPr>
          <p:cNvSpPr/>
          <p:nvPr/>
        </p:nvSpPr>
        <p:spPr>
          <a:xfrm>
            <a:off x="2531645" y="995048"/>
            <a:ext cx="64627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DESIGN</a:t>
            </a:r>
          </a:p>
        </p:txBody>
      </p:sp>
    </p:spTree>
    <p:extLst>
      <p:ext uri="{BB962C8B-B14F-4D97-AF65-F5344CB8AC3E}">
        <p14:creationId xmlns:p14="http://schemas.microsoft.com/office/powerpoint/2010/main" val="130644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15183</TotalTime>
  <Words>2078</Words>
  <Application>Microsoft Office PowerPoint</Application>
  <PresentationFormat>Widescreen</PresentationFormat>
  <Paragraphs>898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Consider a new participant, the 63rd participant,</vt:lpstr>
      <vt:lpstr>Response table, in study structure</vt:lpstr>
      <vt:lpstr>Basis, “uniform half clock”</vt:lpstr>
      <vt:lpstr>Consider a new participant, suppose they are 64-th,  full permutation number 1 + (64 - 1) mod 36 = 28. Set the factor order, location, and vc order: </vt:lpstr>
      <vt:lpstr>Experimental design graphics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Nick Spyrison</cp:lastModifiedBy>
  <cp:revision>180</cp:revision>
  <dcterms:created xsi:type="dcterms:W3CDTF">2019-12-06T00:28:50Z</dcterms:created>
  <dcterms:modified xsi:type="dcterms:W3CDTF">2021-04-09T07:58:27Z</dcterms:modified>
</cp:coreProperties>
</file>