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6" r:id="rId2"/>
    <p:sldId id="268" r:id="rId3"/>
    <p:sldId id="267" r:id="rId4"/>
    <p:sldId id="272" r:id="rId5"/>
    <p:sldId id="269" r:id="rId6"/>
    <p:sldId id="271" r:id="rId7"/>
    <p:sldId id="27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Spyrison" initials="NS" lastIdx="2" clrIdx="0">
    <p:extLst>
      <p:ext uri="{19B8F6BF-5375-455C-9EA6-DF929625EA0E}">
        <p15:presenceInfo xmlns:p15="http://schemas.microsoft.com/office/powerpoint/2012/main" userId="Nicholas Spyri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8989"/>
    <a:srgbClr val="FF5B5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9" autoAdjust="0"/>
    <p:restoredTop sz="94854" autoAdjust="0"/>
  </p:normalViewPr>
  <p:slideViewPr>
    <p:cSldViewPr snapToGrid="0">
      <p:cViewPr varScale="1">
        <p:scale>
          <a:sx n="82" d="100"/>
          <a:sy n="82" d="100"/>
        </p:scale>
        <p:origin x="5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3T13:33:56.787" idx="2">
    <p:pos x="10" y="10"/>
    <p:text/>
    <p:extLst>
      <p:ext uri="{C676402C-5697-4E1C-873F-D02D1690AC5C}">
        <p15:threadingInfo xmlns:p15="http://schemas.microsoft.com/office/powerpoint/2012/main" timeZoneBias="-6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E0782-7791-4644-B82B-E7A5926EFCBC}" type="datetimeFigureOut">
              <a:rPr lang="en-US" smtClean="0"/>
              <a:t>04-Jan-22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D2C27-6CF4-453D-8B91-98E083BD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5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D2C27-6CF4-453D-8B91-98E083BD14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97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D2C27-6CF4-453D-8B91-98E083BD14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32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D555-AF5B-498A-987E-419B4981B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17970-BD22-4293-9940-5D443B8AA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5606-B65F-4667-9E54-CF3BAF25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4/01/2022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F49F-D785-4F1A-9E62-F0C6BDBC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78B70-49CC-424C-A562-45775196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335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E518-5EBB-4344-8806-17D40721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BBBAF-21D7-44CE-AD3B-2E46A9E21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4C08-FD72-42B5-80E0-EB0E3F5C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4/01/2022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B43A-11BB-47B5-90C3-BE287B67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96537-D005-4C72-9C0F-122279D3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67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B0449-7DA0-403D-9765-E7D84495C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D388C-99F4-44ED-A310-95B90FBDF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6EB55-C7F5-44EF-8DE4-87239B9B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4/01/2022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96B6-5070-4B78-8A5B-A68F9396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51DA1-50BB-453B-BAAD-C049A631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86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DF0E-569A-4F7F-B872-DF52808D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631ED-FE0A-48C5-87C3-5B304D1F5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BB67F-B040-4A34-9DF5-001C5564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4/01/2022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6C0F4-406B-4AD8-9FCC-A4381D63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5D495-A331-48AB-9119-1EC9D2F6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88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EDD0-4337-4AF4-8AD7-633DC773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71790-E635-4BBD-966E-9294A4D97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8754-834E-4449-BD7D-67B65400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4/01/2022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97172-55B7-4E93-8FC5-53C6AC57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436CF-CB17-43DC-8F08-79062D3A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204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E6C7-AE04-4C99-BC20-F3C00FF0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B868-BECC-4ADE-8E3B-5FF6C54AE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D45A4-B237-4A26-B7C0-D6AD2496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CFE3-ED87-48CD-8738-FD6619F9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4/01/2022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C8A8-7C84-4447-B95D-0D410B9C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49A75-3771-4BF8-9E6D-BB4DE959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878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0D7D-2EAF-43D8-BE0F-82105F78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3C16F-9A51-40FA-B24F-E87A92C9D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189ED-BAC6-4BAA-ABF6-F3067ABA8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56383-376B-4C76-834A-8C8D25F0E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F06CF-2AF9-4F37-B8A1-7346F52D2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C8C10-1834-47F5-8BC5-9A6737B7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4/01/2022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C7B24-97F2-4119-8AE5-699BBB31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A670B-2911-44F6-8A7B-F1D87983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25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3B7A-5540-4B34-A9C3-876C1FE9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44C41-1FFC-49C6-843C-9FA968D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4/01/2022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7E61E-7497-462D-AA7A-4283F82D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7A0F8-3AA3-41B4-8183-EB050FDC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86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8AA32-2B9B-46E8-964F-EBCA85C7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4/01/2022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CF741-D720-40D8-AB75-5CF9708C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0A145-CD51-4110-8808-917F1AA6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617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777C-BD79-46E3-8466-83A0EC28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9AFE-7C7A-4877-A7BB-537F50855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759A3-BAC1-4C9B-B017-801A8E58C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0D2E8-53EA-4050-B0E8-CB5DBE65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4/01/2022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4CFBE-1684-4959-A76D-42CC5DBE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E3B05-AE05-416B-9749-03C54130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0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6DEC-3017-4C07-8E3A-0372AF06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C4071-2519-4A8A-8C5B-10CC62F00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C94DB-B4D2-41AC-BE62-2C0FD4C5F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7452A-F06D-463F-A0C3-8EE5FCFC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4/01/2022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780D6-B7E4-4B32-8AAE-43F79DBA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8DE59-73B7-4F9E-A707-091FAB74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029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6449A-2990-4D67-AA7B-B7497BAB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4D274-F447-484C-9C59-196E2F3A9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64474-DB2E-4150-8DDF-F5BB9A43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03F7-6624-424E-B78C-2F27C4BCE53D}" type="datetimeFigureOut">
              <a:rPr lang="en-AU" smtClean="0"/>
              <a:t>4/01/2022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C9755-8EF7-4B6C-BC47-15B8ECD92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7582-7CE0-43B1-AB08-BEF4CC137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96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4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svg"/><Relationship Id="rId9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2607-CE05-4BFB-9316-AF061C6D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82039"/>
            <a:ext cx="16108680" cy="837062"/>
          </a:xfrm>
        </p:spPr>
        <p:txBody>
          <a:bodyPr>
            <a:normAutofit fontScale="90000"/>
          </a:bodyPr>
          <a:lstStyle/>
          <a:p>
            <a:r>
              <a:rPr lang="en-US" dirty="0"/>
              <a:t>New experimental design                                                                 (Not shown)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620AE5-3168-4312-B5BC-1E90FD090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043920"/>
              </p:ext>
            </p:extLst>
          </p:nvPr>
        </p:nvGraphicFramePr>
        <p:xfrm>
          <a:off x="265764" y="612977"/>
          <a:ext cx="11660471" cy="5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000">
                  <a:extLst>
                    <a:ext uri="{9D8B030D-6E8A-4147-A177-3AD203B41FA5}">
                      <a16:colId xmlns:a16="http://schemas.microsoft.com/office/drawing/2014/main" val="1090023252"/>
                    </a:ext>
                  </a:extLst>
                </a:gridCol>
                <a:gridCol w="2988000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6035609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800862">
                  <a:extLst>
                    <a:ext uri="{9D8B030D-6E8A-4147-A177-3AD203B41FA5}">
                      <a16:colId xmlns:a16="http://schemas.microsoft.com/office/drawing/2014/main" val="2661335480"/>
                    </a:ext>
                  </a:extLst>
                </a:gridCol>
              </a:tblGrid>
              <a:tr h="361946">
                <a:tc>
                  <a:txBody>
                    <a:bodyPr/>
                    <a:lstStyle/>
                    <a:p>
                      <a:r>
                        <a:rPr lang="en-AU" dirty="0"/>
                        <a:t>Element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Values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Perm.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Factor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Visualization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PCA (P), Grand tour (G), Radial manual Tour (R)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6</a:t>
                      </a:r>
                      <a:endParaRPr lang="en-AU" b="0" dirty="0"/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Block</a:t>
                      </a:r>
                      <a:endParaRPr lang="en-AU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</a:t>
                      </a:r>
                    </a:p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(1 signal AB, 1 noise var)</a:t>
                      </a:r>
                      <a:endParaRPr lang="en-AU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% of a noise dimension mixed with a signal 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0/100, 33/67, 50/50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318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Fixed parameters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VC model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Period1: EEE, period 2: EEV,</a:t>
                      </a:r>
                      <a:r>
                        <a:rPr lang="en-US" i="0" dirty="0"/>
                        <a:t>  period 3: banana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0051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Numb. Variables &amp; clusters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Odd reps: 4 dim &amp; 3 clusters, even reps: 6 dim &amp; 4 clusters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22718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Correlation, of signal variable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(-).9, magnitude of off-diagonal element correlation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2004267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Correlation, of noise variable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0,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648520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Stating basis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PCA: 1:4, grand: random, radial: Uniform half clock (p4/p6)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265970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Separation size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2, magnitude of mean offset in signal dimensions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670257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Variation size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 magnitude of the variation, obfuscating the signal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002749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 variables normalized by standard deviation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28671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Observations within cluster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140 each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84523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r>
                        <a:rPr lang="en-US" b="1" dirty="0"/>
                        <a:t>Randomization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Factor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Factor order assigned base on participation number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277536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Location order assigned base on participation number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2320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Variable order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Variables are shuffled in simulation (index stored)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1516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4B0CE7-945D-4F05-A19D-C433D8A271FA}"/>
              </a:ext>
            </a:extLst>
          </p:cNvPr>
          <p:cNvSpPr txBox="1"/>
          <p:nvPr/>
        </p:nvSpPr>
        <p:spPr>
          <a:xfrm>
            <a:off x="895269" y="7102977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block evaluation every 6 participants, but does not have full span; Factor perm 1 never happens at Location perm 2, unless location selects on </a:t>
            </a:r>
            <a:endParaRPr lang="en-AU" dirty="0"/>
          </a:p>
          <a:p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3E97FB-3596-4D07-89A1-B31EE98B4134}"/>
              </a:ext>
            </a:extLst>
          </p:cNvPr>
          <p:cNvSpPr txBox="1"/>
          <p:nvPr/>
        </p:nvSpPr>
        <p:spPr>
          <a:xfrm>
            <a:off x="12525375" y="1428750"/>
            <a:ext cx="1457325" cy="120032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/>
              <a:t>6*6 = 36 permutations</a:t>
            </a:r>
          </a:p>
          <a:p>
            <a:pPr algn="ctr"/>
            <a:r>
              <a:rPr lang="en-AU" dirty="0"/>
              <a:t>per even evaluation</a:t>
            </a:r>
          </a:p>
        </p:txBody>
      </p:sp>
    </p:spTree>
    <p:extLst>
      <p:ext uri="{BB962C8B-B14F-4D97-AF65-F5344CB8AC3E}">
        <p14:creationId xmlns:p14="http://schemas.microsoft.com/office/powerpoint/2010/main" val="21741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40841C4D-4DA2-4497-B3DF-376B8268C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6453" y="3540319"/>
            <a:ext cx="952500" cy="9525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4AECEB7-182D-4028-8707-CC7B82A55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083" y="2496957"/>
            <a:ext cx="952500" cy="9525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0D4E693-3963-4D22-A5A8-44EFA7497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4608" y="2561140"/>
            <a:ext cx="952500" cy="9525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04F51F2-86AB-4219-B0B6-560A27FD3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68849" y="145196"/>
            <a:ext cx="952500" cy="9525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73E82D4-0BC5-41E3-9041-87B385E708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2108" y="95326"/>
            <a:ext cx="952500" cy="9525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E949BB2-06ED-4076-8ED4-A3B86FE07D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953" y="166947"/>
            <a:ext cx="952500" cy="9525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46734BF-61AD-4BD5-9A76-1ACD9E23C2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92435" y="112854"/>
            <a:ext cx="952500" cy="9525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C812EC4-5EEF-417B-AF8D-1C4DB5678D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9608" y="5612640"/>
            <a:ext cx="952500" cy="9525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AEB33A8-AAF3-4029-9117-E0731E97E4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1818" y="1359513"/>
            <a:ext cx="952500" cy="9525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4622F63-04FF-48A1-9E76-46DA32EBA9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953" y="1365109"/>
            <a:ext cx="952500" cy="9525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077AA0F-FA32-4BA6-9FFD-35CBD0C7A2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083" y="1359513"/>
            <a:ext cx="952500" cy="9525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51217C5A-E6E4-4793-9166-5A547F6CF7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4583743"/>
            <a:ext cx="952500" cy="9525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FD9DE29-8F10-4722-9982-6E4C12E59B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2587819"/>
            <a:ext cx="952500" cy="9525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EED068C5-72B3-4762-AAAA-B579EB3061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3540319"/>
            <a:ext cx="952500" cy="9525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A3E69AD6-2751-4457-94F2-C27D5CBF1A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2709" y="4579620"/>
            <a:ext cx="952500" cy="9525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B2E8D51-1299-43FC-903C-A8541BDE9B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44558">
            <a:off x="-2584084" y="5612641"/>
            <a:ext cx="952500" cy="9525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3B81458A-0FDA-4357-8677-DDF5463779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68651">
            <a:off x="-3708953" y="5677885"/>
            <a:ext cx="952500" cy="952500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F6C6A85E-3B8E-44A1-B03C-DDD0BFA2774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9069" y="4487074"/>
            <a:ext cx="952500" cy="952500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2C6E9C0D-C1F7-4FEE-B5CF-F6F6727B60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4371" y="6829534"/>
            <a:ext cx="952500" cy="952500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33646941-85C7-400F-BC37-4EE77FA6D67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3439" y="6838751"/>
            <a:ext cx="952500" cy="952500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B2A77B42-4D70-4755-B60D-3810BB201D3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9860" y="6727409"/>
            <a:ext cx="952500" cy="952500"/>
          </a:xfrm>
          <a:prstGeom prst="rect">
            <a:avLst/>
          </a:prstGeom>
        </p:spPr>
      </p:pic>
      <p:grpSp>
        <p:nvGrpSpPr>
          <p:cNvPr id="164" name="Group 163">
            <a:extLst>
              <a:ext uri="{FF2B5EF4-FFF2-40B4-BE49-F238E27FC236}">
                <a16:creationId xmlns:a16="http://schemas.microsoft.com/office/drawing/2014/main" id="{4224A207-BC90-445F-9733-56200E09C137}"/>
              </a:ext>
            </a:extLst>
          </p:cNvPr>
          <p:cNvGrpSpPr/>
          <p:nvPr/>
        </p:nvGrpSpPr>
        <p:grpSpPr>
          <a:xfrm>
            <a:off x="-4229269" y="8622497"/>
            <a:ext cx="4399151" cy="1735165"/>
            <a:chOff x="7462647" y="266763"/>
            <a:chExt cx="4399151" cy="1735165"/>
          </a:xfrm>
        </p:grpSpPr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D072693B-8AA4-41A0-9149-CFAF134253AC}"/>
                </a:ext>
              </a:extLst>
            </p:cNvPr>
            <p:cNvSpPr/>
            <p:nvPr/>
          </p:nvSpPr>
          <p:spPr>
            <a:xfrm>
              <a:off x="9599258" y="761169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BFDB735E-E165-4A63-9C21-6439BCD2ED42}"/>
                </a:ext>
              </a:extLst>
            </p:cNvPr>
            <p:cNvSpPr/>
            <p:nvPr/>
          </p:nvSpPr>
          <p:spPr>
            <a:xfrm>
              <a:off x="9595715" y="1476089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32E22AF9-4EDC-48A1-9642-B6C713C6B5AC}"/>
                </a:ext>
              </a:extLst>
            </p:cNvPr>
            <p:cNvSpPr/>
            <p:nvPr/>
          </p:nvSpPr>
          <p:spPr>
            <a:xfrm>
              <a:off x="9597875" y="1116089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5CD69455-C2D8-4BE5-9587-89231F8E07E3}"/>
                </a:ext>
              </a:extLst>
            </p:cNvPr>
            <p:cNvSpPr txBox="1"/>
            <p:nvPr/>
          </p:nvSpPr>
          <p:spPr>
            <a:xfrm>
              <a:off x="7675880" y="733229"/>
              <a:ext cx="140093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  <a:r>
                <a:rPr lang="en-AU" sz="2200" baseline="30000" dirty="0"/>
                <a:t>st</a:t>
              </a:r>
              <a:r>
                <a:rPr lang="en-AU" sz="2200" dirty="0"/>
                <a:t> factor</a:t>
              </a:r>
            </a:p>
            <a:p>
              <a:pPr algn="r"/>
              <a:r>
                <a:rPr lang="en-AU" sz="2200" dirty="0"/>
                <a:t>2</a:t>
              </a:r>
              <a:r>
                <a:rPr lang="en-AU" sz="2200" baseline="30000" dirty="0"/>
                <a:t>nd</a:t>
              </a:r>
              <a:r>
                <a:rPr lang="en-AU" sz="2200" dirty="0"/>
                <a:t> factor</a:t>
              </a:r>
            </a:p>
            <a:p>
              <a:pPr algn="r"/>
              <a:r>
                <a:rPr lang="en-AU" sz="2200" dirty="0"/>
                <a:t>3</a:t>
              </a:r>
              <a:r>
                <a:rPr lang="en-AU" sz="2200" baseline="30000" dirty="0"/>
                <a:t>rd</a:t>
              </a:r>
              <a:r>
                <a:rPr lang="en-AU" sz="2200" dirty="0"/>
                <a:t> factor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1A4011D-C762-4F9E-9B87-056B64A0F292}"/>
                </a:ext>
              </a:extLst>
            </p:cNvPr>
            <p:cNvSpPr txBox="1"/>
            <p:nvPr/>
          </p:nvSpPr>
          <p:spPr>
            <a:xfrm>
              <a:off x="7462647" y="266763"/>
              <a:ext cx="4399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Factor order     1,   2,   3,   4,   5,   6</a:t>
              </a:r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E79C85AA-5DCC-47F1-B3DF-5330FDBEBC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6412" y="674824"/>
              <a:ext cx="4083304" cy="18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B3BC6583-AF12-4474-B61B-EB617E957B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5740" y="400050"/>
              <a:ext cx="0" cy="14665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DD6E0BAA-8634-450E-B41A-B60CD883689A}"/>
                </a:ext>
              </a:extLst>
            </p:cNvPr>
            <p:cNvSpPr/>
            <p:nvPr/>
          </p:nvSpPr>
          <p:spPr>
            <a:xfrm>
              <a:off x="9198029" y="757918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3BD49D0B-9539-4A66-AAE1-A3CCB9673A35}"/>
                </a:ext>
              </a:extLst>
            </p:cNvPr>
            <p:cNvSpPr/>
            <p:nvPr/>
          </p:nvSpPr>
          <p:spPr>
            <a:xfrm>
              <a:off x="9198029" y="1122263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310B0E75-6523-4DCE-A421-DC1358BEE30E}"/>
                </a:ext>
              </a:extLst>
            </p:cNvPr>
            <p:cNvSpPr/>
            <p:nvPr/>
          </p:nvSpPr>
          <p:spPr>
            <a:xfrm>
              <a:off x="9198029" y="148559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3BCD7683-C438-4ED2-B620-5CFFA9BBC1A4}"/>
                </a:ext>
              </a:extLst>
            </p:cNvPr>
            <p:cNvSpPr/>
            <p:nvPr/>
          </p:nvSpPr>
          <p:spPr>
            <a:xfrm>
              <a:off x="9989502" y="1481225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4CE1299C-AD7D-4225-A9EA-234886DCB6F5}"/>
                </a:ext>
              </a:extLst>
            </p:cNvPr>
            <p:cNvSpPr/>
            <p:nvPr/>
          </p:nvSpPr>
          <p:spPr>
            <a:xfrm>
              <a:off x="9989502" y="1120464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356FF52F-CA29-477A-8CCE-3721498B5F70}"/>
                </a:ext>
              </a:extLst>
            </p:cNvPr>
            <p:cNvSpPr/>
            <p:nvPr/>
          </p:nvSpPr>
          <p:spPr>
            <a:xfrm>
              <a:off x="9989502" y="761472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5BA1C6F0-C6C8-4CC0-BF43-5B268182A6DA}"/>
                </a:ext>
              </a:extLst>
            </p:cNvPr>
            <p:cNvSpPr/>
            <p:nvPr/>
          </p:nvSpPr>
          <p:spPr>
            <a:xfrm>
              <a:off x="10391282" y="1118908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404D89A4-8AF7-4F6E-808F-A56E365293A5}"/>
                </a:ext>
              </a:extLst>
            </p:cNvPr>
            <p:cNvSpPr/>
            <p:nvPr/>
          </p:nvSpPr>
          <p:spPr>
            <a:xfrm>
              <a:off x="10391282" y="1477894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259FF60D-1AB2-4117-8E40-8CE73A8A74D2}"/>
                </a:ext>
              </a:extLst>
            </p:cNvPr>
            <p:cNvSpPr/>
            <p:nvPr/>
          </p:nvSpPr>
          <p:spPr>
            <a:xfrm>
              <a:off x="10391282" y="758902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F9AF94E8-FA56-404C-B667-FF1D1ACAA242}"/>
                </a:ext>
              </a:extLst>
            </p:cNvPr>
            <p:cNvSpPr/>
            <p:nvPr/>
          </p:nvSpPr>
          <p:spPr>
            <a:xfrm>
              <a:off x="10789506" y="1480470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D1DAB95B-13BE-4A8B-8541-8D349349D91B}"/>
                </a:ext>
              </a:extLst>
            </p:cNvPr>
            <p:cNvSpPr/>
            <p:nvPr/>
          </p:nvSpPr>
          <p:spPr>
            <a:xfrm>
              <a:off x="10791712" y="760458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D32EBC25-3662-4357-BE03-50EE630573A1}"/>
                </a:ext>
              </a:extLst>
            </p:cNvPr>
            <p:cNvSpPr/>
            <p:nvPr/>
          </p:nvSpPr>
          <p:spPr>
            <a:xfrm>
              <a:off x="10789506" y="112046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1B1CCF14-A393-49A8-88F8-D50479CF6230}"/>
                </a:ext>
              </a:extLst>
            </p:cNvPr>
            <p:cNvSpPr/>
            <p:nvPr/>
          </p:nvSpPr>
          <p:spPr>
            <a:xfrm>
              <a:off x="11199716" y="1477930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731B04E7-1516-4357-9FF2-63DE90AEA7C7}"/>
                </a:ext>
              </a:extLst>
            </p:cNvPr>
            <p:cNvSpPr/>
            <p:nvPr/>
          </p:nvSpPr>
          <p:spPr>
            <a:xfrm>
              <a:off x="11201922" y="757918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D9535BA2-4205-4A4E-BE10-A9A10AD17F60}"/>
                </a:ext>
              </a:extLst>
            </p:cNvPr>
            <p:cNvSpPr/>
            <p:nvPr/>
          </p:nvSpPr>
          <p:spPr>
            <a:xfrm>
              <a:off x="11199716" y="111792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1B33F7EB-2AEE-4EB6-9FB6-DD4E18651783}"/>
                </a:ext>
              </a:extLst>
            </p:cNvPr>
            <p:cNvSpPr/>
            <p:nvPr/>
          </p:nvSpPr>
          <p:spPr>
            <a:xfrm>
              <a:off x="9540369" y="277745"/>
              <a:ext cx="477530" cy="172418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1E60158-3F9F-4BC9-BA6A-2BCAA713E2A2}"/>
              </a:ext>
            </a:extLst>
          </p:cNvPr>
          <p:cNvSpPr txBox="1"/>
          <p:nvPr/>
        </p:nvSpPr>
        <p:spPr>
          <a:xfrm rot="20929708">
            <a:off x="12684668" y="1861856"/>
            <a:ext cx="307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Previously; </a:t>
            </a: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>
                <a:solidFill>
                  <a:srgbClr val="FF0000"/>
                </a:solidFill>
              </a:rPr>
              <a:t> mod 3 =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19FC26C-93F6-435B-9FF6-411C8E53A042}"/>
              </a:ext>
            </a:extLst>
          </p:cNvPr>
          <p:cNvSpPr txBox="1"/>
          <p:nvPr/>
        </p:nvSpPr>
        <p:spPr>
          <a:xfrm>
            <a:off x="12484179" y="320031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But we still don’t have the full span; factor and VC order are always in sync. Collapse factor order into 3v3 </a:t>
            </a:r>
            <a:r>
              <a:rPr lang="en-AU" dirty="0" err="1"/>
              <a:t>latin</a:t>
            </a:r>
            <a:r>
              <a:rPr lang="en-AU" dirty="0"/>
              <a:t> square, then even eval ever 3*3*6 = 56 participants. </a:t>
            </a:r>
          </a:p>
          <a:p>
            <a:endParaRPr lang="en-AU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1C1B3FB-5795-4818-B12E-A9E2C3A97D6F}"/>
              </a:ext>
            </a:extLst>
          </p:cNvPr>
          <p:cNvGrpSpPr/>
          <p:nvPr/>
        </p:nvGrpSpPr>
        <p:grpSpPr>
          <a:xfrm>
            <a:off x="-135984" y="7022351"/>
            <a:ext cx="2847351" cy="3466865"/>
            <a:chOff x="6985632" y="1836062"/>
            <a:chExt cx="2847351" cy="3466865"/>
          </a:xfrm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3B4F196F-2BDE-4E24-9159-35B66230F2B8}"/>
                </a:ext>
              </a:extLst>
            </p:cNvPr>
            <p:cNvSpPr/>
            <p:nvPr/>
          </p:nvSpPr>
          <p:spPr>
            <a:xfrm>
              <a:off x="8789680" y="3592947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480A45F5-965E-46B7-96A2-71B711DC010F}"/>
                </a:ext>
              </a:extLst>
            </p:cNvPr>
            <p:cNvSpPr/>
            <p:nvPr/>
          </p:nvSpPr>
          <p:spPr>
            <a:xfrm>
              <a:off x="9145685" y="3938887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8271C66-8BFD-4DAF-A86F-EE550B9A8B96}"/>
                </a:ext>
              </a:extLst>
            </p:cNvPr>
            <p:cNvSpPr/>
            <p:nvPr/>
          </p:nvSpPr>
          <p:spPr>
            <a:xfrm>
              <a:off x="9153785" y="3592947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2C60E6B-4226-4715-B729-19B595A8F076}"/>
                </a:ext>
              </a:extLst>
            </p:cNvPr>
            <p:cNvSpPr txBox="1"/>
            <p:nvPr/>
          </p:nvSpPr>
          <p:spPr>
            <a:xfrm rot="16200000">
              <a:off x="8613861" y="1939052"/>
              <a:ext cx="131397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Factor 1</a:t>
              </a:r>
              <a:endParaRPr lang="en-US" sz="2200" dirty="0"/>
            </a:p>
            <a:p>
              <a:r>
                <a:rPr lang="en-AU" sz="2200" dirty="0"/>
                <a:t>Factor 2</a:t>
              </a:r>
              <a:endParaRPr lang="en-US" sz="2200" dirty="0"/>
            </a:p>
            <a:p>
              <a:r>
                <a:rPr lang="en-AU" sz="2200" dirty="0"/>
                <a:t>Factor 3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946987C-6231-47CF-B6B7-170FD797F746}"/>
                </a:ext>
              </a:extLst>
            </p:cNvPr>
            <p:cNvSpPr txBox="1"/>
            <p:nvPr/>
          </p:nvSpPr>
          <p:spPr>
            <a:xfrm>
              <a:off x="6985632" y="2387103"/>
              <a:ext cx="17453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Factor order</a:t>
              </a:r>
            </a:p>
            <a:p>
              <a:pPr algn="r"/>
              <a:r>
                <a:rPr lang="en-AU" sz="2200" dirty="0"/>
                <a:t>permutations</a:t>
              </a: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0F7C96E-B00E-4FFA-8E33-A7A907662FE9}"/>
                </a:ext>
              </a:extLst>
            </p:cNvPr>
            <p:cNvCxnSpPr>
              <a:cxnSpLocks/>
            </p:cNvCxnSpPr>
            <p:nvPr/>
          </p:nvCxnSpPr>
          <p:spPr>
            <a:xfrm>
              <a:off x="7097522" y="3169978"/>
              <a:ext cx="2717068" cy="42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FC6549E-87D1-4AB7-BA9E-58014F73A90E}"/>
                </a:ext>
              </a:extLst>
            </p:cNvPr>
            <p:cNvCxnSpPr>
              <a:cxnSpLocks/>
              <a:endCxn id="156" idx="0"/>
            </p:cNvCxnSpPr>
            <p:nvPr/>
          </p:nvCxnSpPr>
          <p:spPr>
            <a:xfrm flipV="1">
              <a:off x="8716851" y="2493050"/>
              <a:ext cx="0" cy="27277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1F004B94-469E-4AA7-ABB7-48D67EBA1C5B}"/>
                </a:ext>
              </a:extLst>
            </p:cNvPr>
            <p:cNvSpPr/>
            <p:nvPr/>
          </p:nvSpPr>
          <p:spPr>
            <a:xfrm>
              <a:off x="8786456" y="325047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798D85F2-E019-40B6-A590-A311CDA85953}"/>
                </a:ext>
              </a:extLst>
            </p:cNvPr>
            <p:cNvSpPr/>
            <p:nvPr/>
          </p:nvSpPr>
          <p:spPr>
            <a:xfrm>
              <a:off x="9145685" y="3251083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4461EEB2-656F-4EB0-B011-66160D6BC640}"/>
                </a:ext>
              </a:extLst>
            </p:cNvPr>
            <p:cNvSpPr/>
            <p:nvPr/>
          </p:nvSpPr>
          <p:spPr>
            <a:xfrm>
              <a:off x="9491184" y="3233557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056516AB-000E-4E65-95B5-ECFDB2066324}"/>
                </a:ext>
              </a:extLst>
            </p:cNvPr>
            <p:cNvSpPr/>
            <p:nvPr/>
          </p:nvSpPr>
          <p:spPr>
            <a:xfrm>
              <a:off x="9508514" y="3944564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A8C9E92C-140B-4833-9A3D-49B9748D49EE}"/>
                </a:ext>
              </a:extLst>
            </p:cNvPr>
            <p:cNvSpPr/>
            <p:nvPr/>
          </p:nvSpPr>
          <p:spPr>
            <a:xfrm>
              <a:off x="9501042" y="3590889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699DBB81-5D5D-486A-BCB9-3684BDE53620}"/>
                </a:ext>
              </a:extLst>
            </p:cNvPr>
            <p:cNvSpPr/>
            <p:nvPr/>
          </p:nvSpPr>
          <p:spPr>
            <a:xfrm>
              <a:off x="8783288" y="39309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3D38D722-2C05-4FD2-BF1B-836ECC74E375}"/>
                </a:ext>
              </a:extLst>
            </p:cNvPr>
            <p:cNvSpPr/>
            <p:nvPr/>
          </p:nvSpPr>
          <p:spPr>
            <a:xfrm>
              <a:off x="9148644" y="4262380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BB43AE14-B30F-4198-8301-1091E0F23E8F}"/>
                </a:ext>
              </a:extLst>
            </p:cNvPr>
            <p:cNvSpPr/>
            <p:nvPr/>
          </p:nvSpPr>
          <p:spPr>
            <a:xfrm>
              <a:off x="9508514" y="426650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444E7B86-2A71-49A9-8D4A-954EE92A0AEF}"/>
                </a:ext>
              </a:extLst>
            </p:cNvPr>
            <p:cNvSpPr/>
            <p:nvPr/>
          </p:nvSpPr>
          <p:spPr>
            <a:xfrm>
              <a:off x="8789680" y="42549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0AD4A317-BD8C-4919-A026-CB90FCD037B8}"/>
                </a:ext>
              </a:extLst>
            </p:cNvPr>
            <p:cNvSpPr/>
            <p:nvPr/>
          </p:nvSpPr>
          <p:spPr>
            <a:xfrm>
              <a:off x="9517890" y="4579814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2F4CB5B3-D9A9-48B9-8CD8-AD978D8ED2C5}"/>
                </a:ext>
              </a:extLst>
            </p:cNvPr>
            <p:cNvSpPr/>
            <p:nvPr/>
          </p:nvSpPr>
          <p:spPr>
            <a:xfrm>
              <a:off x="8789680" y="4573872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51B36881-4038-4856-842A-7887B9A46164}"/>
                </a:ext>
              </a:extLst>
            </p:cNvPr>
            <p:cNvSpPr/>
            <p:nvPr/>
          </p:nvSpPr>
          <p:spPr>
            <a:xfrm>
              <a:off x="9153785" y="4583743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2D8B0C19-FF1C-4ED8-8573-BEB6134B4DDF}"/>
                </a:ext>
              </a:extLst>
            </p:cNvPr>
            <p:cNvSpPr/>
            <p:nvPr/>
          </p:nvSpPr>
          <p:spPr>
            <a:xfrm>
              <a:off x="9165585" y="489865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8FB72DEC-20BD-43AC-9E4F-7B21EE4F49F7}"/>
                </a:ext>
              </a:extLst>
            </p:cNvPr>
            <p:cNvSpPr/>
            <p:nvPr/>
          </p:nvSpPr>
          <p:spPr>
            <a:xfrm>
              <a:off x="8789680" y="489865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262B5E87-AE39-4B2C-9E55-735EAADEDED0}"/>
                </a:ext>
              </a:extLst>
            </p:cNvPr>
            <p:cNvSpPr/>
            <p:nvPr/>
          </p:nvSpPr>
          <p:spPr>
            <a:xfrm>
              <a:off x="9520463" y="4898651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5C2359F1-A28C-4FF6-826D-51B5A3C22181}"/>
                </a:ext>
              </a:extLst>
            </p:cNvPr>
            <p:cNvSpPr/>
            <p:nvPr/>
          </p:nvSpPr>
          <p:spPr>
            <a:xfrm>
              <a:off x="8382733" y="3560707"/>
              <a:ext cx="1450250" cy="34825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BE0F3090-2017-4CD6-8B92-3DC5199EEA69}"/>
                </a:ext>
              </a:extLst>
            </p:cNvPr>
            <p:cNvSpPr txBox="1"/>
            <p:nvPr/>
          </p:nvSpPr>
          <p:spPr>
            <a:xfrm>
              <a:off x="8353330" y="3179269"/>
              <a:ext cx="34522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041B702-A5DF-45F1-B6FA-C78973A4A41F}"/>
              </a:ext>
            </a:extLst>
          </p:cNvPr>
          <p:cNvGrpSpPr/>
          <p:nvPr/>
        </p:nvGrpSpPr>
        <p:grpSpPr>
          <a:xfrm>
            <a:off x="1404324" y="1556477"/>
            <a:ext cx="9889340" cy="3681380"/>
            <a:chOff x="1033993" y="1383671"/>
            <a:chExt cx="9889340" cy="3681380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30FE6B1-D6BE-428E-913E-E4A332B2183A}"/>
                </a:ext>
              </a:extLst>
            </p:cNvPr>
            <p:cNvGrpSpPr/>
            <p:nvPr/>
          </p:nvGrpSpPr>
          <p:grpSpPr>
            <a:xfrm>
              <a:off x="1033993" y="1383671"/>
              <a:ext cx="4940758" cy="3681380"/>
              <a:chOff x="1757705" y="1234628"/>
              <a:chExt cx="4940758" cy="3681380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B0B5EB17-8742-4758-B543-0ADB52F49E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9954" y="1234628"/>
                <a:ext cx="972000" cy="972000"/>
              </a:xfrm>
              <a:prstGeom prst="rect">
                <a:avLst/>
              </a:prstGeom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84025F08-5DDA-4AA2-800F-8467512829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1720" y="3687146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6BB53989-87D7-457E-8BF6-AF5012646B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7705" y="128934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90B20DA1-20E3-4BD9-9D3E-548EBB3E48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44558">
                <a:off x="3962538" y="128877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692774C4-115F-4519-92B5-3DE6A3581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650" y="128934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31D7698A-45CE-45CD-84B1-31883E46C7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19014">
                <a:off x="5094579" y="2610465"/>
                <a:ext cx="952500" cy="952500"/>
              </a:xfrm>
              <a:prstGeom prst="rect">
                <a:avLst/>
              </a:prstGeom>
            </p:spPr>
          </p:pic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B7B3F21-9CE0-4EF6-99C8-45991ECC7BC2}"/>
                  </a:ext>
                </a:extLst>
              </p:cNvPr>
              <p:cNvSpPr txBox="1"/>
              <p:nvPr/>
            </p:nvSpPr>
            <p:spPr>
              <a:xfrm>
                <a:off x="4603459" y="2212158"/>
                <a:ext cx="1846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EBS shiny server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70C24C99-509D-4CE1-A0D2-678D4F308AD6}"/>
                  </a:ext>
                </a:extLst>
              </p:cNvPr>
              <p:cNvSpPr txBox="1"/>
              <p:nvPr/>
            </p:nvSpPr>
            <p:spPr>
              <a:xfrm>
                <a:off x="4354805" y="4546676"/>
                <a:ext cx="2343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Previous responses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A26891B8-256C-4273-AAF7-6188156B3C09}"/>
                  </a:ext>
                </a:extLst>
              </p:cNvPr>
              <p:cNvSpPr txBox="1"/>
              <p:nvPr/>
            </p:nvSpPr>
            <p:spPr>
              <a:xfrm>
                <a:off x="1810150" y="2343292"/>
                <a:ext cx="1908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Participant, </a:t>
                </a:r>
              </a:p>
              <a:p>
                <a:pPr algn="ctr"/>
                <a:r>
                  <a:rPr lang="en-AU" dirty="0"/>
                  <a:t>own computer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18B9757-E19E-4F55-916F-E5A7AE84B3ED}"/>
                </a:ext>
              </a:extLst>
            </p:cNvPr>
            <p:cNvGrpSpPr/>
            <p:nvPr/>
          </p:nvGrpSpPr>
          <p:grpSpPr>
            <a:xfrm>
              <a:off x="6204908" y="1508268"/>
              <a:ext cx="4718425" cy="1222265"/>
              <a:chOff x="6204908" y="1508268"/>
              <a:chExt cx="4718425" cy="1222265"/>
            </a:xfrm>
          </p:grpSpPr>
          <p:sp>
            <p:nvSpPr>
              <p:cNvPr id="157" name="Speech Bubble: Rectangle with Corners Rounded 156">
                <a:extLst>
                  <a:ext uri="{FF2B5EF4-FFF2-40B4-BE49-F238E27FC236}">
                    <a16:creationId xmlns:a16="http://schemas.microsoft.com/office/drawing/2014/main" id="{E0B5C370-0D42-4CB9-9498-D098BCBB8ED1}"/>
                  </a:ext>
                </a:extLst>
              </p:cNvPr>
              <p:cNvSpPr/>
              <p:nvPr/>
            </p:nvSpPr>
            <p:spPr>
              <a:xfrm>
                <a:off x="6204908" y="1508268"/>
                <a:ext cx="4718425" cy="1222265"/>
              </a:xfrm>
              <a:prstGeom prst="wedgeRoundRectCallout">
                <a:avLst>
                  <a:gd name="adj1" fmla="val -63473"/>
                  <a:gd name="adj2" fmla="val -23473"/>
                  <a:gd name="adj3" fmla="val 16667"/>
                </a:avLst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CA121D90-DBFA-4B3F-953D-1D083A016C3B}"/>
                  </a:ext>
                </a:extLst>
              </p:cNvPr>
              <p:cNvSpPr txBox="1"/>
              <p:nvPr/>
            </p:nvSpPr>
            <p:spPr>
              <a:xfrm>
                <a:off x="6350363" y="1657735"/>
                <a:ext cx="450367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dirty="0"/>
                  <a:t>Read the number of previous responses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dirty="0"/>
                  <a:t>Iterate number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dirty="0"/>
                  <a:t>Set the factor order and location order</a:t>
                </a:r>
              </a:p>
            </p:txBody>
          </p:sp>
        </p:grp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1E2FE7-D7FA-4339-9296-4DF01655F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09532"/>
              </p:ext>
            </p:extLst>
          </p:nvPr>
        </p:nvGraphicFramePr>
        <p:xfrm>
          <a:off x="3425181" y="7362542"/>
          <a:ext cx="72720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488268334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491055168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3695711225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10601213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1+ (x-1) mod 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+ floor((x-1)/3)) mod 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+ floor((x-1)/9)) mod 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7667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0312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6360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5966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38294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4426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9355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2792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4660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547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2659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7230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8495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2901149"/>
                  </a:ext>
                </a:extLst>
              </a:tr>
            </a:tbl>
          </a:graphicData>
        </a:graphic>
      </p:graphicFrame>
      <p:pic>
        <p:nvPicPr>
          <p:cNvPr id="190" name="Picture 189">
            <a:extLst>
              <a:ext uri="{FF2B5EF4-FFF2-40B4-BE49-F238E27FC236}">
                <a16:creationId xmlns:a16="http://schemas.microsoft.com/office/drawing/2014/main" id="{28580448-DB5B-4B44-8FC9-2C0AE6F079F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-4215504" y="5872061"/>
            <a:ext cx="282074" cy="564147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DA1CB801-6243-4050-A87E-F2443BC8FCDD}"/>
              </a:ext>
            </a:extLst>
          </p:cNvPr>
          <p:cNvSpPr txBox="1"/>
          <p:nvPr/>
        </p:nvSpPr>
        <p:spPr>
          <a:xfrm rot="20929708">
            <a:off x="12941248" y="2677042"/>
            <a:ext cx="3071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*: actually assign between randomly to any level with the min count table may prove to be the most robust simple way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79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>
            <a:extLst>
              <a:ext uri="{FF2B5EF4-FFF2-40B4-BE49-F238E27FC236}">
                <a16:creationId xmlns:a16="http://schemas.microsoft.com/office/drawing/2014/main" id="{FA0FCBD4-7D44-4A3C-8E7C-7068AE5E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17" y="133820"/>
            <a:ext cx="5430374" cy="373554"/>
          </a:xfrm>
        </p:spPr>
        <p:txBody>
          <a:bodyPr anchor="t">
            <a:noAutofit/>
          </a:bodyPr>
          <a:lstStyle/>
          <a:p>
            <a:r>
              <a:rPr lang="en-AU" sz="2000" dirty="0">
                <a:latin typeface="+mn-lt"/>
              </a:rPr>
              <a:t>Consider a new participant, the 63</a:t>
            </a:r>
            <a:r>
              <a:rPr lang="en-AU" sz="2000" baseline="30000" dirty="0">
                <a:latin typeface="+mn-lt"/>
              </a:rPr>
              <a:t>rd </a:t>
            </a:r>
            <a:r>
              <a:rPr lang="en-AU" sz="2000" dirty="0">
                <a:latin typeface="+mn-lt"/>
              </a:rPr>
              <a:t>participant,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4B8C117-D8D2-4A00-96CA-62DCBBBC0C64}"/>
              </a:ext>
            </a:extLst>
          </p:cNvPr>
          <p:cNvSpPr txBox="1"/>
          <p:nvPr/>
        </p:nvSpPr>
        <p:spPr>
          <a:xfrm>
            <a:off x="962245" y="6926734"/>
            <a:ext cx="71382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Even evaluation every 6*6*3*1 = 56 participants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3x training sets  of EEE_4p_1_0 ; 3 training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3x reps from each of the 18 VC*var*location levels;  108 evaluation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(3 + 108) 3x factors saved as .</a:t>
            </a:r>
            <a:r>
              <a:rPr lang="en-AU" dirty="0" err="1"/>
              <a:t>png</a:t>
            </a:r>
            <a:r>
              <a:rPr lang="en-AU" dirty="0"/>
              <a:t> and .gif; 333 .</a:t>
            </a:r>
            <a:r>
              <a:rPr lang="en-AU" dirty="0" err="1"/>
              <a:t>png</a:t>
            </a:r>
            <a:r>
              <a:rPr lang="en-AU" dirty="0"/>
              <a:t>/.gif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FF0000"/>
                </a:solidFill>
              </a:rPr>
              <a:t>NEED MORE g tour paths? </a:t>
            </a:r>
            <a:r>
              <a:rPr lang="en-AU" dirty="0"/>
              <a:t>3x grand tour paths; (1x p4 training, 1x p4, 1x p6)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543F794-51C8-42E4-9FD7-F69A683225BF}"/>
              </a:ext>
            </a:extLst>
          </p:cNvPr>
          <p:cNvSpPr txBox="1"/>
          <p:nvPr/>
        </p:nvSpPr>
        <p:spPr>
          <a:xfrm>
            <a:off x="162926" y="637596"/>
            <a:ext cx="2717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AU" dirty="0"/>
              <a:t>Set the factor order:</a:t>
            </a:r>
            <a:br>
              <a:rPr lang="en-AU" dirty="0"/>
            </a:br>
            <a:r>
              <a:rPr lang="en-AU" dirty="0"/>
              <a:t>1 + (</a:t>
            </a:r>
            <a:r>
              <a:rPr lang="en-AU" i="1" dirty="0"/>
              <a:t>63</a:t>
            </a:r>
            <a:r>
              <a:rPr lang="en-AU" dirty="0"/>
              <a:t> - 1) mod 6 = </a:t>
            </a:r>
            <a:br>
              <a:rPr lang="en-AU" dirty="0"/>
            </a:br>
            <a:r>
              <a:rPr lang="en-AU" dirty="0"/>
              <a:t>permutation 4;</a:t>
            </a:r>
            <a:br>
              <a:rPr lang="en-AU" dirty="0"/>
            </a:br>
            <a:r>
              <a:rPr lang="en-AU" dirty="0"/>
              <a:t>grand, PCA, &amp; radial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2E46BE-191E-45CD-AA7A-6EFD02E6E7D7}"/>
              </a:ext>
            </a:extLst>
          </p:cNvPr>
          <p:cNvGrpSpPr/>
          <p:nvPr/>
        </p:nvGrpSpPr>
        <p:grpSpPr>
          <a:xfrm>
            <a:off x="174313" y="1862352"/>
            <a:ext cx="2615715" cy="3253527"/>
            <a:chOff x="758578" y="2480381"/>
            <a:chExt cx="2615715" cy="325352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31F3D5E-DCE0-4BBC-9AF4-45A33D76EFCD}"/>
                </a:ext>
              </a:extLst>
            </p:cNvPr>
            <p:cNvSpPr txBox="1"/>
            <p:nvPr/>
          </p:nvSpPr>
          <p:spPr>
            <a:xfrm rot="16200000">
              <a:off x="2250821" y="2487833"/>
              <a:ext cx="1107511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AU" sz="2000" dirty="0"/>
                <a:t>Period 1</a:t>
              </a:r>
              <a:endParaRPr lang="en-US" sz="2000" dirty="0"/>
            </a:p>
            <a:p>
              <a:pPr>
                <a:spcBef>
                  <a:spcPts val="300"/>
                </a:spcBef>
              </a:pPr>
              <a:r>
                <a:rPr lang="en-AU" sz="2000" dirty="0"/>
                <a:t>Period 2</a:t>
              </a:r>
              <a:endParaRPr lang="en-US" sz="2000" dirty="0"/>
            </a:p>
            <a:p>
              <a:pPr>
                <a:spcBef>
                  <a:spcPts val="300"/>
                </a:spcBef>
              </a:pPr>
              <a:r>
                <a:rPr lang="en-AU" sz="2000" dirty="0"/>
                <a:t>Period 3</a:t>
              </a:r>
              <a:endParaRPr lang="en-US" sz="20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BE83612-C3BD-4EA5-84F7-96798164D960}"/>
                </a:ext>
              </a:extLst>
            </p:cNvPr>
            <p:cNvSpPr txBox="1"/>
            <p:nvPr/>
          </p:nvSpPr>
          <p:spPr>
            <a:xfrm>
              <a:off x="758578" y="2883662"/>
              <a:ext cx="15005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factor order</a:t>
              </a:r>
            </a:p>
            <a:p>
              <a:pPr algn="r"/>
              <a:r>
                <a:rPr lang="en-AU" sz="2000" dirty="0"/>
                <a:t>permutation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8B2ADE6-5D87-4262-9882-20A4A6B69400}"/>
                </a:ext>
              </a:extLst>
            </p:cNvPr>
            <p:cNvCxnSpPr>
              <a:cxnSpLocks/>
            </p:cNvCxnSpPr>
            <p:nvPr/>
          </p:nvCxnSpPr>
          <p:spPr>
            <a:xfrm>
              <a:off x="825383" y="3605182"/>
              <a:ext cx="251441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222EDD2-9F1F-42F2-B3A1-80CD20EED7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2064" y="2772079"/>
              <a:ext cx="0" cy="28737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7D74692D-C266-4D82-B072-1D4336FFC454}"/>
                </a:ext>
              </a:extLst>
            </p:cNvPr>
            <p:cNvSpPr/>
            <p:nvPr/>
          </p:nvSpPr>
          <p:spPr>
            <a:xfrm>
              <a:off x="2311668" y="3681452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81CBE9BE-93C0-4CA9-A230-22BB2165306C}"/>
                </a:ext>
              </a:extLst>
            </p:cNvPr>
            <p:cNvSpPr/>
            <p:nvPr/>
          </p:nvSpPr>
          <p:spPr>
            <a:xfrm>
              <a:off x="2670897" y="3675968"/>
              <a:ext cx="288000" cy="287908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CFEBCDE7-7836-4B52-B7D8-CDD7A25EE659}"/>
                </a:ext>
              </a:extLst>
            </p:cNvPr>
            <p:cNvSpPr/>
            <p:nvPr/>
          </p:nvSpPr>
          <p:spPr>
            <a:xfrm>
              <a:off x="3022492" y="3670634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ECCBC665-4BC2-40FB-A5E2-9872A8107DE3}"/>
                </a:ext>
              </a:extLst>
            </p:cNvPr>
            <p:cNvSpPr/>
            <p:nvPr/>
          </p:nvSpPr>
          <p:spPr>
            <a:xfrm>
              <a:off x="2669835" y="5010793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B8D3BF03-06B3-4C52-881C-880C694D20F2}"/>
                </a:ext>
              </a:extLst>
            </p:cNvPr>
            <p:cNvSpPr/>
            <p:nvPr/>
          </p:nvSpPr>
          <p:spPr>
            <a:xfrm>
              <a:off x="3026530" y="5014914"/>
              <a:ext cx="288000" cy="287908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CA3209B6-D5E6-4F32-A73F-F0F936AC7F8A}"/>
                </a:ext>
              </a:extLst>
            </p:cNvPr>
            <p:cNvSpPr/>
            <p:nvPr/>
          </p:nvSpPr>
          <p:spPr>
            <a:xfrm>
              <a:off x="2307696" y="5009715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F4072CF-07C4-4474-A2DD-4F5CF461F9C8}"/>
                </a:ext>
              </a:extLst>
            </p:cNvPr>
            <p:cNvSpPr/>
            <p:nvPr/>
          </p:nvSpPr>
          <p:spPr>
            <a:xfrm>
              <a:off x="3030910" y="4331987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9A56852B-DC32-462C-8C72-0777D0E079EC}"/>
                </a:ext>
              </a:extLst>
            </p:cNvPr>
            <p:cNvSpPr/>
            <p:nvPr/>
          </p:nvSpPr>
          <p:spPr>
            <a:xfrm>
              <a:off x="2314892" y="4335570"/>
              <a:ext cx="288000" cy="287908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3B5895C2-0494-4514-8603-D64EC85A9374}"/>
                </a:ext>
              </a:extLst>
            </p:cNvPr>
            <p:cNvSpPr/>
            <p:nvPr/>
          </p:nvSpPr>
          <p:spPr>
            <a:xfrm>
              <a:off x="2672647" y="4335916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9EC4C9C3-8A00-4CEE-8C3D-6164FA0528D1}"/>
                </a:ext>
              </a:extLst>
            </p:cNvPr>
            <p:cNvSpPr/>
            <p:nvPr/>
          </p:nvSpPr>
          <p:spPr>
            <a:xfrm>
              <a:off x="1924043" y="4640239"/>
              <a:ext cx="1450250" cy="34825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07C8E12-10E7-4737-8A38-C17D8A997CC1}"/>
                </a:ext>
              </a:extLst>
            </p:cNvPr>
            <p:cNvSpPr txBox="1"/>
            <p:nvPr/>
          </p:nvSpPr>
          <p:spPr>
            <a:xfrm>
              <a:off x="1878542" y="3610250"/>
              <a:ext cx="34522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</a:p>
            <a:p>
              <a:pPr algn="r"/>
              <a:r>
                <a:rPr lang="en-US" sz="2200" dirty="0"/>
                <a:t>4</a:t>
              </a:r>
            </a:p>
            <a:p>
              <a:pPr algn="r"/>
              <a:r>
                <a:rPr lang="en-US" sz="2200" dirty="0"/>
                <a:t>5</a:t>
              </a:r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384CD7BB-39FC-4882-8078-C610A2DD569E}"/>
                </a:ext>
              </a:extLst>
            </p:cNvPr>
            <p:cNvSpPr/>
            <p:nvPr/>
          </p:nvSpPr>
          <p:spPr>
            <a:xfrm>
              <a:off x="2306556" y="4015629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01ACD0D4-F6F7-4382-8626-2249A1161122}"/>
                </a:ext>
              </a:extLst>
            </p:cNvPr>
            <p:cNvSpPr/>
            <p:nvPr/>
          </p:nvSpPr>
          <p:spPr>
            <a:xfrm>
              <a:off x="3036705" y="4010819"/>
              <a:ext cx="288000" cy="287908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8265900B-8F8F-4262-8D84-30ED733CB657}"/>
                </a:ext>
              </a:extLst>
            </p:cNvPr>
            <p:cNvSpPr/>
            <p:nvPr/>
          </p:nvSpPr>
          <p:spPr>
            <a:xfrm>
              <a:off x="2669609" y="4015629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22BA92C0-5E86-42EB-BF4B-CB6316B53F37}"/>
                </a:ext>
              </a:extLst>
            </p:cNvPr>
            <p:cNvSpPr/>
            <p:nvPr/>
          </p:nvSpPr>
          <p:spPr>
            <a:xfrm>
              <a:off x="2671420" y="4666065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A05F5497-7DE8-432A-B28C-C37E53DE40E4}"/>
                </a:ext>
              </a:extLst>
            </p:cNvPr>
            <p:cNvSpPr/>
            <p:nvPr/>
          </p:nvSpPr>
          <p:spPr>
            <a:xfrm>
              <a:off x="2308828" y="4666003"/>
              <a:ext cx="288000" cy="287908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8D8FBB73-6FB4-48FD-BDB6-1605103D564D}"/>
                </a:ext>
              </a:extLst>
            </p:cNvPr>
            <p:cNvSpPr/>
            <p:nvPr/>
          </p:nvSpPr>
          <p:spPr>
            <a:xfrm>
              <a:off x="3028744" y="4667843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BFFBFDC9-66A4-476E-AD09-6C83B8434447}"/>
                </a:ext>
              </a:extLst>
            </p:cNvPr>
            <p:cNvSpPr/>
            <p:nvPr/>
          </p:nvSpPr>
          <p:spPr>
            <a:xfrm>
              <a:off x="2662609" y="535640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ABEA73E3-162F-4434-9D01-FE5DC6428494}"/>
                </a:ext>
              </a:extLst>
            </p:cNvPr>
            <p:cNvSpPr/>
            <p:nvPr/>
          </p:nvSpPr>
          <p:spPr>
            <a:xfrm>
              <a:off x="3022479" y="5357347"/>
              <a:ext cx="288000" cy="287908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28CDE488-0ABC-4D9E-9408-8CC8D245F64B}"/>
                </a:ext>
              </a:extLst>
            </p:cNvPr>
            <p:cNvSpPr/>
            <p:nvPr/>
          </p:nvSpPr>
          <p:spPr>
            <a:xfrm>
              <a:off x="2300470" y="5352148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060AD90-5416-4803-8F3D-B3B5F9374BB7}"/>
              </a:ext>
            </a:extLst>
          </p:cNvPr>
          <p:cNvGrpSpPr/>
          <p:nvPr/>
        </p:nvGrpSpPr>
        <p:grpSpPr>
          <a:xfrm>
            <a:off x="2831884" y="3181120"/>
            <a:ext cx="2251519" cy="1754326"/>
            <a:chOff x="4200951" y="3991764"/>
            <a:chExt cx="2251519" cy="175432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BCB9F40-9308-4FE0-9AFB-E5248B4009D1}"/>
                </a:ext>
              </a:extLst>
            </p:cNvPr>
            <p:cNvCxnSpPr>
              <a:cxnSpLocks/>
            </p:cNvCxnSpPr>
            <p:nvPr/>
          </p:nvCxnSpPr>
          <p:spPr>
            <a:xfrm>
              <a:off x="4381500" y="4029093"/>
              <a:ext cx="2062283" cy="6337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D6AE9222-4994-4916-9D70-0188F40BF6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8126" y="4013493"/>
              <a:ext cx="2074344" cy="169101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E7213D88-8AF0-4F50-85E9-7BD15D0C21DB}"/>
                </a:ext>
              </a:extLst>
            </p:cNvPr>
            <p:cNvSpPr txBox="1"/>
            <p:nvPr/>
          </p:nvSpPr>
          <p:spPr>
            <a:xfrm>
              <a:off x="4416553" y="4376684"/>
              <a:ext cx="1987027" cy="9541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/>
                <a:t>Increment through all permutations of factor, before incrementing 1 permutation of location</a:t>
              </a:r>
            </a:p>
          </p:txBody>
        </p: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62C35555-1D2C-4911-BE75-8233DBBD3789}"/>
                </a:ext>
              </a:extLst>
            </p:cNvPr>
            <p:cNvSpPr/>
            <p:nvPr/>
          </p:nvSpPr>
          <p:spPr>
            <a:xfrm>
              <a:off x="4200951" y="3991764"/>
              <a:ext cx="96221" cy="1754326"/>
            </a:xfrm>
            <a:prstGeom prst="rightBrac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27A8BA7A-52D5-4CA4-BB4B-F504BFAF4967}"/>
              </a:ext>
            </a:extLst>
          </p:cNvPr>
          <p:cNvSpPr txBox="1"/>
          <p:nvPr/>
        </p:nvSpPr>
        <p:spPr>
          <a:xfrm>
            <a:off x="3385354" y="663518"/>
            <a:ext cx="3367030" cy="1240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lang="en-US" dirty="0"/>
              <a:t>Set location order:</a:t>
            </a:r>
            <a:br>
              <a:rPr lang="en-US" dirty="0"/>
            </a:br>
            <a:r>
              <a:rPr lang="en-US" dirty="0"/>
              <a:t>1 + floor((</a:t>
            </a:r>
            <a:r>
              <a:rPr lang="en-US" i="1" dirty="0"/>
              <a:t>63</a:t>
            </a:r>
            <a:r>
              <a:rPr lang="en-US" dirty="0"/>
              <a:t> - 1) / 6) mod 36 =</a:t>
            </a:r>
            <a:br>
              <a:rPr lang="en-US" dirty="0"/>
            </a:br>
            <a:r>
              <a:rPr lang="en-US" dirty="0"/>
              <a:t>permutation 3; 33/67, 50/50, &amp; 0/100 % noise/signal mix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170F209-BD83-4769-80F3-CF5870FBA41D}"/>
              </a:ext>
            </a:extLst>
          </p:cNvPr>
          <p:cNvGrpSpPr/>
          <p:nvPr/>
        </p:nvGrpSpPr>
        <p:grpSpPr>
          <a:xfrm>
            <a:off x="3778086" y="1841192"/>
            <a:ext cx="2819530" cy="3264740"/>
            <a:chOff x="7791450" y="2667189"/>
            <a:chExt cx="2819530" cy="3264740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E8D0FE7-9100-4126-B97E-B41DCD471497}"/>
                </a:ext>
              </a:extLst>
            </p:cNvPr>
            <p:cNvSpPr txBox="1"/>
            <p:nvPr/>
          </p:nvSpPr>
          <p:spPr>
            <a:xfrm>
              <a:off x="9182837" y="3808271"/>
              <a:ext cx="31932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6628D35-9413-427D-A828-3E60E6A7D7C3}"/>
                </a:ext>
              </a:extLst>
            </p:cNvPr>
            <p:cNvSpPr txBox="1"/>
            <p:nvPr/>
          </p:nvSpPr>
          <p:spPr>
            <a:xfrm>
              <a:off x="7791450" y="3095804"/>
              <a:ext cx="16782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location order</a:t>
              </a:r>
            </a:p>
            <a:p>
              <a:pPr algn="r"/>
              <a:r>
                <a:rPr lang="en-AU" sz="2000" dirty="0"/>
                <a:t>permutation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EF38A9F-BE85-40B4-B753-F5F37A3A1140}"/>
                </a:ext>
              </a:extLst>
            </p:cNvPr>
            <p:cNvCxnSpPr>
              <a:cxnSpLocks/>
            </p:cNvCxnSpPr>
            <p:nvPr/>
          </p:nvCxnSpPr>
          <p:spPr>
            <a:xfrm>
              <a:off x="7890544" y="3808271"/>
              <a:ext cx="2716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1AF1CF0-B891-4401-A3AB-949FC6D213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91573" y="3174236"/>
              <a:ext cx="37289" cy="2710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EB9C8352-D159-4666-A53C-71897EDFA16D}"/>
                </a:ext>
              </a:extLst>
            </p:cNvPr>
            <p:cNvSpPr/>
            <p:nvPr/>
          </p:nvSpPr>
          <p:spPr>
            <a:xfrm>
              <a:off x="9579391" y="3863694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D74E255-40E5-4772-A8E8-3AC351C3059B}"/>
                </a:ext>
              </a:extLst>
            </p:cNvPr>
            <p:cNvSpPr/>
            <p:nvPr/>
          </p:nvSpPr>
          <p:spPr>
            <a:xfrm>
              <a:off x="9209991" y="4527046"/>
              <a:ext cx="1383420" cy="32848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291B2720-6746-41C8-A689-2A6AEE7667B5}"/>
                </a:ext>
              </a:extLst>
            </p:cNvPr>
            <p:cNvSpPr/>
            <p:nvPr/>
          </p:nvSpPr>
          <p:spPr>
            <a:xfrm>
              <a:off x="9920082" y="3863694"/>
              <a:ext cx="288000" cy="288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9D7ED165-6FB7-43F7-B8C3-E301B53DB432}"/>
                </a:ext>
              </a:extLst>
            </p:cNvPr>
            <p:cNvSpPr/>
            <p:nvPr/>
          </p:nvSpPr>
          <p:spPr>
            <a:xfrm>
              <a:off x="9919123" y="4218297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A1007D41-6279-4646-96BA-2A67BFA1E349}"/>
                </a:ext>
              </a:extLst>
            </p:cNvPr>
            <p:cNvSpPr/>
            <p:nvPr/>
          </p:nvSpPr>
          <p:spPr>
            <a:xfrm>
              <a:off x="9575315" y="4218297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127BD074-07BA-49D3-9846-3B98AF732132}"/>
                </a:ext>
              </a:extLst>
            </p:cNvPr>
            <p:cNvSpPr/>
            <p:nvPr/>
          </p:nvSpPr>
          <p:spPr>
            <a:xfrm>
              <a:off x="9580371" y="4552897"/>
              <a:ext cx="288000" cy="288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2C5AF16-A9E4-44AB-A10A-89CD4E0BF137}"/>
                </a:ext>
              </a:extLst>
            </p:cNvPr>
            <p:cNvSpPr/>
            <p:nvPr/>
          </p:nvSpPr>
          <p:spPr>
            <a:xfrm>
              <a:off x="9579740" y="4881147"/>
              <a:ext cx="288000" cy="288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9134C94A-B610-42AE-9391-934E7AC21A70}"/>
                </a:ext>
              </a:extLst>
            </p:cNvPr>
            <p:cNvSpPr/>
            <p:nvPr/>
          </p:nvSpPr>
          <p:spPr>
            <a:xfrm>
              <a:off x="9575315" y="5216249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00E50B6B-1DEE-40BD-AFEB-7375940D8844}"/>
                </a:ext>
              </a:extLst>
            </p:cNvPr>
            <p:cNvSpPr/>
            <p:nvPr/>
          </p:nvSpPr>
          <p:spPr>
            <a:xfrm>
              <a:off x="9575312" y="5560505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13846332-DDCD-44DB-9101-BC65F4D826C4}"/>
                </a:ext>
              </a:extLst>
            </p:cNvPr>
            <p:cNvSpPr/>
            <p:nvPr/>
          </p:nvSpPr>
          <p:spPr>
            <a:xfrm>
              <a:off x="9920677" y="4552897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F70305B9-AAE1-4ED7-8B45-3D965D94195E}"/>
                </a:ext>
              </a:extLst>
            </p:cNvPr>
            <p:cNvSpPr/>
            <p:nvPr/>
          </p:nvSpPr>
          <p:spPr>
            <a:xfrm>
              <a:off x="9923733" y="4881147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A615BA72-A3A8-463F-A6E0-EF07B5763D63}"/>
                </a:ext>
              </a:extLst>
            </p:cNvPr>
            <p:cNvSpPr/>
            <p:nvPr/>
          </p:nvSpPr>
          <p:spPr>
            <a:xfrm>
              <a:off x="9923936" y="5213074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4DFF728C-F895-4CAD-92CF-EAEDE722D674}"/>
                </a:ext>
              </a:extLst>
            </p:cNvPr>
            <p:cNvSpPr/>
            <p:nvPr/>
          </p:nvSpPr>
          <p:spPr>
            <a:xfrm>
              <a:off x="9920677" y="5557199"/>
              <a:ext cx="288000" cy="288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B25DDF58-940D-49C9-8CFC-6599036CEA0F}"/>
                </a:ext>
              </a:extLst>
            </p:cNvPr>
            <p:cNvSpPr txBox="1"/>
            <p:nvPr/>
          </p:nvSpPr>
          <p:spPr>
            <a:xfrm rot="16200000">
              <a:off x="9504176" y="2681386"/>
              <a:ext cx="1121001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AU" sz="2000" dirty="0"/>
                <a:t>Period 1</a:t>
              </a:r>
              <a:endParaRPr lang="en-US" sz="2000" dirty="0"/>
            </a:p>
            <a:p>
              <a:pPr>
                <a:spcBef>
                  <a:spcPts val="300"/>
                </a:spcBef>
              </a:pPr>
              <a:r>
                <a:rPr lang="en-AU" sz="2000" dirty="0"/>
                <a:t>Period 2</a:t>
              </a:r>
              <a:endParaRPr lang="en-US" sz="2000" dirty="0"/>
            </a:p>
            <a:p>
              <a:pPr>
                <a:spcBef>
                  <a:spcPts val="300"/>
                </a:spcBef>
              </a:pPr>
              <a:r>
                <a:rPr lang="en-AU" sz="2000" dirty="0"/>
                <a:t>Period 3</a:t>
              </a:r>
              <a:endParaRPr lang="en-US" sz="2000" dirty="0"/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793B48CA-CB3C-41C7-9E5D-08BBC8180A7A}"/>
                </a:ext>
              </a:extLst>
            </p:cNvPr>
            <p:cNvSpPr/>
            <p:nvPr/>
          </p:nvSpPr>
          <p:spPr>
            <a:xfrm>
              <a:off x="10263969" y="3875023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CC85906F-534D-4F8A-AFDC-3C29C8048E1E}"/>
                </a:ext>
              </a:extLst>
            </p:cNvPr>
            <p:cNvSpPr/>
            <p:nvPr/>
          </p:nvSpPr>
          <p:spPr>
            <a:xfrm>
              <a:off x="10263969" y="4217968"/>
              <a:ext cx="288000" cy="288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044E4B6E-2559-43E1-9E55-D7A6224866E9}"/>
                </a:ext>
              </a:extLst>
            </p:cNvPr>
            <p:cNvSpPr/>
            <p:nvPr/>
          </p:nvSpPr>
          <p:spPr>
            <a:xfrm>
              <a:off x="10259206" y="4536022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DA6E25B2-F813-4171-83B8-790C25491AB1}"/>
                </a:ext>
              </a:extLst>
            </p:cNvPr>
            <p:cNvSpPr/>
            <p:nvPr/>
          </p:nvSpPr>
          <p:spPr>
            <a:xfrm>
              <a:off x="10259206" y="4859528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50C0C449-6E02-4615-A747-8CCC5071F683}"/>
                </a:ext>
              </a:extLst>
            </p:cNvPr>
            <p:cNvSpPr/>
            <p:nvPr/>
          </p:nvSpPr>
          <p:spPr>
            <a:xfrm>
              <a:off x="10259206" y="5213074"/>
              <a:ext cx="288000" cy="288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F525A4CF-7208-4BD4-9C23-14652E33A52D}"/>
                </a:ext>
              </a:extLst>
            </p:cNvPr>
            <p:cNvSpPr/>
            <p:nvPr/>
          </p:nvSpPr>
          <p:spPr>
            <a:xfrm>
              <a:off x="10259206" y="5549926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3192DEB-338F-4B45-BCDB-D26BD9B33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718"/>
              </p:ext>
            </p:extLst>
          </p:nvPr>
        </p:nvGraphicFramePr>
        <p:xfrm>
          <a:off x="7413071" y="2119213"/>
          <a:ext cx="2855943" cy="3599934"/>
        </p:xfrm>
        <a:graphic>
          <a:graphicData uri="http://schemas.openxmlformats.org/drawingml/2006/table">
            <a:tbl>
              <a:tblPr firstRow="1">
                <a:tableStyleId>{BDBED569-4797-4DF1-A0F4-6AAB3CD982D8}</a:tableStyleId>
              </a:tblPr>
              <a:tblGrid>
                <a:gridCol w="276257">
                  <a:extLst>
                    <a:ext uri="{9D8B030D-6E8A-4147-A177-3AD203B41FA5}">
                      <a16:colId xmlns:a16="http://schemas.microsoft.com/office/drawing/2014/main" val="1841359131"/>
                    </a:ext>
                  </a:extLst>
                </a:gridCol>
                <a:gridCol w="592266">
                  <a:extLst>
                    <a:ext uri="{9D8B030D-6E8A-4147-A177-3AD203B41FA5}">
                      <a16:colId xmlns:a16="http://schemas.microsoft.com/office/drawing/2014/main" val="4061565006"/>
                    </a:ext>
                  </a:extLst>
                </a:gridCol>
                <a:gridCol w="541175">
                  <a:extLst>
                    <a:ext uri="{9D8B030D-6E8A-4147-A177-3AD203B41FA5}">
                      <a16:colId xmlns:a16="http://schemas.microsoft.com/office/drawing/2014/main" val="3005057591"/>
                    </a:ext>
                  </a:extLst>
                </a:gridCol>
                <a:gridCol w="485192">
                  <a:extLst>
                    <a:ext uri="{9D8B030D-6E8A-4147-A177-3AD203B41FA5}">
                      <a16:colId xmlns:a16="http://schemas.microsoft.com/office/drawing/2014/main" val="2065147869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921480914"/>
                    </a:ext>
                  </a:extLst>
                </a:gridCol>
                <a:gridCol w="634482">
                  <a:extLst>
                    <a:ext uri="{9D8B030D-6E8A-4147-A177-3AD203B41FA5}">
                      <a16:colId xmlns:a16="http://schemas.microsoft.com/office/drawing/2014/main" val="614184169"/>
                    </a:ext>
                  </a:extLst>
                </a:gridCol>
              </a:tblGrid>
              <a:tr h="149725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Period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Evaluation 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order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Factor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Location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AU" sz="1600" b="1" i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Shape 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Dimensions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0041155"/>
                  </a:ext>
                </a:extLst>
              </a:tr>
              <a:tr h="228039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Train 1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500" u="none" strike="noStrike" dirty="0">
                          <a:effectLst/>
                        </a:rPr>
                        <a:t>Grand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0/100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EEE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4 (3cl)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209700"/>
                  </a:ext>
                </a:extLst>
              </a:tr>
              <a:tr h="228039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1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Grand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33/67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EEE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4 (3cl)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105096"/>
                  </a:ext>
                </a:extLst>
              </a:tr>
              <a:tr h="228039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2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500" u="none" strike="noStrike" dirty="0">
                          <a:effectLst/>
                        </a:rPr>
                        <a:t>Grand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33/67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EEE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6 (4cl)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5513292"/>
                  </a:ext>
                </a:extLst>
              </a:tr>
              <a:tr h="22803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5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AU" sz="15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5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Train 2</a:t>
                      </a:r>
                      <a:endParaRPr lang="en-AU" sz="15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5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PCA</a:t>
                      </a:r>
                      <a:endParaRPr lang="en-AU" sz="15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5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0/110</a:t>
                      </a:r>
                      <a:endParaRPr lang="en-AU" sz="15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5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EEE</a:t>
                      </a:r>
                      <a:endParaRPr lang="en-AU" sz="15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5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4 (3cl)</a:t>
                      </a:r>
                      <a:endParaRPr lang="en-AU" sz="15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92817"/>
                  </a:ext>
                </a:extLst>
              </a:tr>
              <a:tr h="228039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2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3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PCA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50/50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EEV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4 (3cl)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6474408"/>
                  </a:ext>
                </a:extLst>
              </a:tr>
              <a:tr h="228039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2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4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PCA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50/50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EEV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6 (4cl)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2457281"/>
                  </a:ext>
                </a:extLst>
              </a:tr>
              <a:tr h="228039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3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Train 3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5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Radial</a:t>
                      </a:r>
                      <a:endParaRPr lang="en-AU" sz="15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0/100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EEE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4 (3cl)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996772"/>
                  </a:ext>
                </a:extLst>
              </a:tr>
              <a:tr h="228039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3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5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Radial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0/100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Ban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4 (3cl)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2846908"/>
                  </a:ext>
                </a:extLst>
              </a:tr>
              <a:tr h="228039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3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6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Radial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0/100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Ban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500" u="none" strike="noStrike" dirty="0">
                          <a:effectLst/>
                        </a:rPr>
                        <a:t>6 (4cl)</a:t>
                      </a:r>
                      <a:endParaRPr lang="en-A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7982662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B10A04C5-A761-4710-B6CA-A1A6919BCFBE}"/>
              </a:ext>
            </a:extLst>
          </p:cNvPr>
          <p:cNvSpPr txBox="1"/>
          <p:nvPr/>
        </p:nvSpPr>
        <p:spPr>
          <a:xfrm>
            <a:off x="7257745" y="615046"/>
            <a:ext cx="3290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factors:</a:t>
            </a:r>
          </a:p>
          <a:p>
            <a:pPr marL="342900" indent="-342900">
              <a:buFont typeface="+mj-lt"/>
              <a:buAutoNum type="arabicParenR" startAt="3"/>
            </a:pPr>
            <a:r>
              <a:rPr lang="en-US" dirty="0"/>
              <a:t>Variance-covariance shape increments with each period: </a:t>
            </a:r>
            <a:br>
              <a:rPr lang="en-US" dirty="0"/>
            </a:br>
            <a:r>
              <a:rPr lang="en-US" dirty="0"/>
              <a:t>EEE, EEV, EVV-banana</a:t>
            </a:r>
          </a:p>
          <a:p>
            <a:pPr marL="342900" indent="-342900">
              <a:buFont typeface="+mj-lt"/>
              <a:buAutoNum type="arabicParenR" startAt="4"/>
            </a:pPr>
            <a:r>
              <a:rPr lang="en-US" dirty="0"/>
              <a:t>Data dimension is fixed within each period: 4 then 6</a:t>
            </a: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7E6BD1F9-6F77-4AB8-B6EE-CCF03CE08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292920"/>
              </p:ext>
            </p:extLst>
          </p:nvPr>
        </p:nvGraphicFramePr>
        <p:xfrm>
          <a:off x="7938187" y="6493238"/>
          <a:ext cx="3186311" cy="3005221"/>
        </p:xfrm>
        <a:graphic>
          <a:graphicData uri="http://schemas.openxmlformats.org/drawingml/2006/table">
            <a:tbl>
              <a:tblPr firstRow="1">
                <a:tableStyleId>{BDBED569-4797-4DF1-A0F4-6AAB3CD982D8}</a:tableStyleId>
              </a:tblPr>
              <a:tblGrid>
                <a:gridCol w="218257">
                  <a:extLst>
                    <a:ext uri="{9D8B030D-6E8A-4147-A177-3AD203B41FA5}">
                      <a16:colId xmlns:a16="http://schemas.microsoft.com/office/drawing/2014/main" val="1841359131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4061565006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300505759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65147869"/>
                    </a:ext>
                  </a:extLst>
                </a:gridCol>
                <a:gridCol w="251835">
                  <a:extLst>
                    <a:ext uri="{9D8B030D-6E8A-4147-A177-3AD203B41FA5}">
                      <a16:colId xmlns:a16="http://schemas.microsoft.com/office/drawing/2014/main" val="921480914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614184169"/>
                    </a:ext>
                  </a:extLst>
                </a:gridCol>
                <a:gridCol w="1091284">
                  <a:extLst>
                    <a:ext uri="{9D8B030D-6E8A-4147-A177-3AD203B41FA5}">
                      <a16:colId xmlns:a16="http://schemas.microsoft.com/office/drawing/2014/main" val="3459856791"/>
                    </a:ext>
                  </a:extLst>
                </a:gridCol>
              </a:tblGrid>
              <a:tr h="15544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Period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Evaluation order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Factor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Location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AU" sz="1600" b="1" i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VC 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Data dimensions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Sim name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0041155"/>
                  </a:ext>
                </a:extLst>
              </a:tr>
              <a:tr h="184344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Train 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u="none" strike="noStrike" dirty="0">
                          <a:effectLst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EEE_p4_0_1_t1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209700"/>
                  </a:ext>
                </a:extLst>
              </a:tr>
              <a:tr h="164380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33_67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EEE_p4_</a:t>
                      </a:r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33_67</a:t>
                      </a:r>
                      <a:r>
                        <a:rPr lang="en-AU" sz="1000" u="none" strike="noStrike" dirty="0">
                          <a:effectLst/>
                        </a:rPr>
                        <a:t>_rep1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105096"/>
                  </a:ext>
                </a:extLst>
              </a:tr>
              <a:tr h="135939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u="none" strike="noStrike" dirty="0">
                          <a:effectLst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33_67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6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EEE_p6_</a:t>
                      </a:r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33_67</a:t>
                      </a:r>
                      <a:r>
                        <a:rPr lang="en-AU" sz="1000" u="none" strike="noStrike" dirty="0">
                          <a:effectLst/>
                        </a:rPr>
                        <a:t>_rep2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5513292"/>
                  </a:ext>
                </a:extLst>
              </a:tr>
              <a:tr h="9580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Train 2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PCA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0_1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EEE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4 (3cl)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EEE_p4_0_1_t2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92817"/>
                  </a:ext>
                </a:extLst>
              </a:tr>
              <a:tr h="95802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PCA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50_50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EEV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EEV_p4_50_50_rep3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647440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PCA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50_50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EEV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6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EEV_p6_50_50_rep4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2457281"/>
                  </a:ext>
                </a:extLst>
              </a:tr>
              <a:tr h="95802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Train 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Radial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EEE_p4_0_1_t3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996772"/>
                  </a:ext>
                </a:extLst>
              </a:tr>
              <a:tr h="95802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Radial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Ban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Ban_p4_0_1_rep5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2846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Radial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Ban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6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Ban_p6_0_1_rep6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7982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80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>
            <a:extLst>
              <a:ext uri="{FF2B5EF4-FFF2-40B4-BE49-F238E27FC236}">
                <a16:creationId xmlns:a16="http://schemas.microsoft.com/office/drawing/2014/main" id="{FA0FCBD4-7D44-4A3C-8E7C-7068AE5E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17" y="133820"/>
            <a:ext cx="5430374" cy="373554"/>
          </a:xfrm>
        </p:spPr>
        <p:txBody>
          <a:bodyPr anchor="t">
            <a:noAutofit/>
          </a:bodyPr>
          <a:lstStyle/>
          <a:p>
            <a:r>
              <a:rPr lang="en-AU" sz="1800" dirty="0">
                <a:latin typeface="+mn-lt"/>
              </a:rPr>
              <a:t>Consider a new participant, the 63</a:t>
            </a:r>
            <a:r>
              <a:rPr lang="en-AU" sz="1800" baseline="30000" dirty="0">
                <a:latin typeface="+mn-lt"/>
              </a:rPr>
              <a:t>rd </a:t>
            </a:r>
            <a:r>
              <a:rPr lang="en-AU" sz="1800" dirty="0">
                <a:latin typeface="+mn-lt"/>
              </a:rPr>
              <a:t>participant,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4B8C117-D8D2-4A00-96CA-62DCBBBC0C64}"/>
              </a:ext>
            </a:extLst>
          </p:cNvPr>
          <p:cNvSpPr txBox="1"/>
          <p:nvPr/>
        </p:nvSpPr>
        <p:spPr>
          <a:xfrm>
            <a:off x="962245" y="6926734"/>
            <a:ext cx="71382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Even evaluation every 6*6*3*1 = 56 participants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3x training sets  of EEE_4p_1_0 ; 3 training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3x reps from each of the 18 VC*var*location levels;  108 evaluation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(3 + 108) 3x factors saved as .</a:t>
            </a:r>
            <a:r>
              <a:rPr lang="en-AU" dirty="0" err="1"/>
              <a:t>png</a:t>
            </a:r>
            <a:r>
              <a:rPr lang="en-AU" dirty="0"/>
              <a:t> and .gif; 333 .</a:t>
            </a:r>
            <a:r>
              <a:rPr lang="en-AU" dirty="0" err="1"/>
              <a:t>png</a:t>
            </a:r>
            <a:r>
              <a:rPr lang="en-AU" dirty="0"/>
              <a:t>/.gif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FF0000"/>
                </a:solidFill>
              </a:rPr>
              <a:t>NEED MORE g tour paths? </a:t>
            </a:r>
            <a:r>
              <a:rPr lang="en-AU" dirty="0"/>
              <a:t>3x grand tour paths; (1x p4 training, 1x p4, 1x p6)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2C52D9-14B8-48A6-9BAA-05CFAAA5EDCC}"/>
              </a:ext>
            </a:extLst>
          </p:cNvPr>
          <p:cNvGrpSpPr/>
          <p:nvPr/>
        </p:nvGrpSpPr>
        <p:grpSpPr>
          <a:xfrm>
            <a:off x="211953" y="637615"/>
            <a:ext cx="2847059" cy="4479220"/>
            <a:chOff x="353985" y="1407030"/>
            <a:chExt cx="2847059" cy="447922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543F794-51C8-42E4-9FD7-F69A683225BF}"/>
                </a:ext>
              </a:extLst>
            </p:cNvPr>
            <p:cNvSpPr txBox="1"/>
            <p:nvPr/>
          </p:nvSpPr>
          <p:spPr>
            <a:xfrm>
              <a:off x="483976" y="1407030"/>
              <a:ext cx="27170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arenR"/>
              </a:pPr>
              <a:r>
                <a:rPr lang="en-AU" dirty="0"/>
                <a:t>Set the factor order:</a:t>
              </a:r>
              <a:br>
                <a:rPr lang="en-AU" dirty="0"/>
              </a:br>
              <a:r>
                <a:rPr lang="en-AU" dirty="0"/>
                <a:t>1 + (</a:t>
              </a:r>
              <a:r>
                <a:rPr lang="en-AU" i="1" dirty="0"/>
                <a:t>63</a:t>
              </a:r>
              <a:r>
                <a:rPr lang="en-AU" dirty="0"/>
                <a:t> - 1) mod 6 = </a:t>
              </a:r>
              <a:br>
                <a:rPr lang="en-AU" dirty="0"/>
              </a:br>
              <a:r>
                <a:rPr lang="en-AU" dirty="0"/>
                <a:t>permutation 4;</a:t>
              </a:r>
              <a:br>
                <a:rPr lang="en-AU" dirty="0"/>
              </a:br>
              <a:r>
                <a:rPr lang="en-AU" dirty="0"/>
                <a:t>grand, PCA, &amp; radial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2E46BE-191E-45CD-AA7A-6EFD02E6E7D7}"/>
                </a:ext>
              </a:extLst>
            </p:cNvPr>
            <p:cNvGrpSpPr/>
            <p:nvPr/>
          </p:nvGrpSpPr>
          <p:grpSpPr>
            <a:xfrm>
              <a:off x="353985" y="2632723"/>
              <a:ext cx="2615715" cy="3253527"/>
              <a:chOff x="758578" y="2480381"/>
              <a:chExt cx="2615715" cy="3253527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31F3D5E-DCE0-4BBC-9AF4-45A33D76EFCD}"/>
                  </a:ext>
                </a:extLst>
              </p:cNvPr>
              <p:cNvSpPr txBox="1"/>
              <p:nvPr/>
            </p:nvSpPr>
            <p:spPr>
              <a:xfrm rot="16200000">
                <a:off x="2250821" y="2487833"/>
                <a:ext cx="1107511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300"/>
                  </a:spcBef>
                </a:pPr>
                <a:r>
                  <a:rPr lang="en-AU" sz="2000" dirty="0"/>
                  <a:t>Period 1</a:t>
                </a:r>
                <a:endParaRPr lang="en-US" sz="2000" dirty="0"/>
              </a:p>
              <a:p>
                <a:pPr>
                  <a:spcBef>
                    <a:spcPts val="300"/>
                  </a:spcBef>
                </a:pPr>
                <a:r>
                  <a:rPr lang="en-AU" sz="2000" dirty="0"/>
                  <a:t>Period 2</a:t>
                </a:r>
                <a:endParaRPr lang="en-US" sz="2000" dirty="0"/>
              </a:p>
              <a:p>
                <a:pPr>
                  <a:spcBef>
                    <a:spcPts val="300"/>
                  </a:spcBef>
                </a:pPr>
                <a:r>
                  <a:rPr lang="en-AU" sz="2000" dirty="0"/>
                  <a:t>Period 3</a:t>
                </a:r>
                <a:endParaRPr lang="en-US" sz="2000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83612-C3BD-4EA5-84F7-96798164D960}"/>
                  </a:ext>
                </a:extLst>
              </p:cNvPr>
              <p:cNvSpPr txBox="1"/>
              <p:nvPr/>
            </p:nvSpPr>
            <p:spPr>
              <a:xfrm>
                <a:off x="758578" y="2883662"/>
                <a:ext cx="15005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000" dirty="0"/>
                  <a:t>factor order</a:t>
                </a:r>
              </a:p>
              <a:p>
                <a:pPr algn="r"/>
                <a:r>
                  <a:rPr lang="en-AU" sz="2000" dirty="0"/>
                  <a:t>permutation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58B2ADE6-5D87-4262-9882-20A4A6B694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383" y="3605182"/>
                <a:ext cx="251441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222EDD2-9F1F-42F2-B3A1-80CD20EED7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42064" y="2772079"/>
                <a:ext cx="0" cy="28737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7D74692D-C266-4D82-B072-1D4336FFC454}"/>
                  </a:ext>
                </a:extLst>
              </p:cNvPr>
              <p:cNvSpPr/>
              <p:nvPr/>
            </p:nvSpPr>
            <p:spPr>
              <a:xfrm>
                <a:off x="2311668" y="3681452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81CBE9BE-93C0-4CA9-A230-22BB2165306C}"/>
                  </a:ext>
                </a:extLst>
              </p:cNvPr>
              <p:cNvSpPr/>
              <p:nvPr/>
            </p:nvSpPr>
            <p:spPr>
              <a:xfrm>
                <a:off x="2670897" y="3675968"/>
                <a:ext cx="288000" cy="287908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CFEBCDE7-7836-4B52-B7D8-CDD7A25EE659}"/>
                  </a:ext>
                </a:extLst>
              </p:cNvPr>
              <p:cNvSpPr/>
              <p:nvPr/>
            </p:nvSpPr>
            <p:spPr>
              <a:xfrm>
                <a:off x="3022492" y="3670634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ECCBC665-4BC2-40FB-A5E2-9872A8107DE3}"/>
                  </a:ext>
                </a:extLst>
              </p:cNvPr>
              <p:cNvSpPr/>
              <p:nvPr/>
            </p:nvSpPr>
            <p:spPr>
              <a:xfrm>
                <a:off x="2669835" y="5010793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B8D3BF03-06B3-4C52-881C-880C694D20F2}"/>
                  </a:ext>
                </a:extLst>
              </p:cNvPr>
              <p:cNvSpPr/>
              <p:nvPr/>
            </p:nvSpPr>
            <p:spPr>
              <a:xfrm>
                <a:off x="3026530" y="5014914"/>
                <a:ext cx="288000" cy="287908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CA3209B6-D5E6-4F32-A73F-F0F936AC7F8A}"/>
                  </a:ext>
                </a:extLst>
              </p:cNvPr>
              <p:cNvSpPr/>
              <p:nvPr/>
            </p:nvSpPr>
            <p:spPr>
              <a:xfrm>
                <a:off x="2307696" y="5009715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EF4072CF-07C4-4474-A2DD-4F5CF461F9C8}"/>
                  </a:ext>
                </a:extLst>
              </p:cNvPr>
              <p:cNvSpPr/>
              <p:nvPr/>
            </p:nvSpPr>
            <p:spPr>
              <a:xfrm>
                <a:off x="3030910" y="4331987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9A56852B-DC32-462C-8C72-0777D0E079EC}"/>
                  </a:ext>
                </a:extLst>
              </p:cNvPr>
              <p:cNvSpPr/>
              <p:nvPr/>
            </p:nvSpPr>
            <p:spPr>
              <a:xfrm>
                <a:off x="2314892" y="4335570"/>
                <a:ext cx="288000" cy="287908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3B5895C2-0494-4514-8603-D64EC85A9374}"/>
                  </a:ext>
                </a:extLst>
              </p:cNvPr>
              <p:cNvSpPr/>
              <p:nvPr/>
            </p:nvSpPr>
            <p:spPr>
              <a:xfrm>
                <a:off x="2672647" y="4335916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9EC4C9C3-8A00-4CEE-8C3D-6164FA0528D1}"/>
                  </a:ext>
                </a:extLst>
              </p:cNvPr>
              <p:cNvSpPr/>
              <p:nvPr/>
            </p:nvSpPr>
            <p:spPr>
              <a:xfrm>
                <a:off x="1924043" y="4640239"/>
                <a:ext cx="1450250" cy="348253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07C8E12-10E7-4737-8A38-C17D8A997CC1}"/>
                  </a:ext>
                </a:extLst>
              </p:cNvPr>
              <p:cNvSpPr txBox="1"/>
              <p:nvPr/>
            </p:nvSpPr>
            <p:spPr>
              <a:xfrm>
                <a:off x="1878542" y="3610250"/>
                <a:ext cx="345221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</a:p>
              <a:p>
                <a:pPr algn="r"/>
                <a:r>
                  <a:rPr lang="en-US" sz="2200" dirty="0"/>
                  <a:t>2</a:t>
                </a:r>
                <a:endParaRPr lang="en-AU" sz="2200" dirty="0"/>
              </a:p>
              <a:p>
                <a:pPr algn="r"/>
                <a:r>
                  <a:rPr lang="en-US" sz="2200" dirty="0"/>
                  <a:t>3</a:t>
                </a:r>
              </a:p>
              <a:p>
                <a:pPr algn="r"/>
                <a:r>
                  <a:rPr lang="en-US" sz="2200" dirty="0"/>
                  <a:t>4</a:t>
                </a:r>
              </a:p>
              <a:p>
                <a:pPr algn="r"/>
                <a:r>
                  <a:rPr lang="en-US" sz="2200" dirty="0"/>
                  <a:t>5</a:t>
                </a:r>
              </a:p>
              <a:p>
                <a:pPr algn="r"/>
                <a:r>
                  <a:rPr lang="en-US" sz="2200" dirty="0"/>
                  <a:t>6</a:t>
                </a:r>
                <a:endParaRPr lang="en-AU" sz="2200" dirty="0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384CD7BB-39FC-4882-8078-C610A2DD569E}"/>
                  </a:ext>
                </a:extLst>
              </p:cNvPr>
              <p:cNvSpPr/>
              <p:nvPr/>
            </p:nvSpPr>
            <p:spPr>
              <a:xfrm>
                <a:off x="2306556" y="4015629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01ACD0D4-F6F7-4382-8626-2249A1161122}"/>
                  </a:ext>
                </a:extLst>
              </p:cNvPr>
              <p:cNvSpPr/>
              <p:nvPr/>
            </p:nvSpPr>
            <p:spPr>
              <a:xfrm>
                <a:off x="3036705" y="4010819"/>
                <a:ext cx="288000" cy="287908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8265900B-8F8F-4262-8D84-30ED733CB657}"/>
                  </a:ext>
                </a:extLst>
              </p:cNvPr>
              <p:cNvSpPr/>
              <p:nvPr/>
            </p:nvSpPr>
            <p:spPr>
              <a:xfrm>
                <a:off x="2669609" y="4015629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22BA92C0-5E86-42EB-BF4B-CB6316B53F37}"/>
                  </a:ext>
                </a:extLst>
              </p:cNvPr>
              <p:cNvSpPr/>
              <p:nvPr/>
            </p:nvSpPr>
            <p:spPr>
              <a:xfrm>
                <a:off x="2671420" y="4666065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65" name="Rectangle: Rounded Corners 164">
                <a:extLst>
                  <a:ext uri="{FF2B5EF4-FFF2-40B4-BE49-F238E27FC236}">
                    <a16:creationId xmlns:a16="http://schemas.microsoft.com/office/drawing/2014/main" id="{A05F5497-7DE8-432A-B28C-C37E53DE40E4}"/>
                  </a:ext>
                </a:extLst>
              </p:cNvPr>
              <p:cNvSpPr/>
              <p:nvPr/>
            </p:nvSpPr>
            <p:spPr>
              <a:xfrm>
                <a:off x="2308828" y="4666003"/>
                <a:ext cx="288000" cy="287908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8D8FBB73-6FB4-48FD-BDB6-1605103D564D}"/>
                  </a:ext>
                </a:extLst>
              </p:cNvPr>
              <p:cNvSpPr/>
              <p:nvPr/>
            </p:nvSpPr>
            <p:spPr>
              <a:xfrm>
                <a:off x="3028744" y="4667843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BFFBFDC9-66A4-476E-AD09-6C83B8434447}"/>
                  </a:ext>
                </a:extLst>
              </p:cNvPr>
              <p:cNvSpPr/>
              <p:nvPr/>
            </p:nvSpPr>
            <p:spPr>
              <a:xfrm>
                <a:off x="2662609" y="5356401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68" name="Rectangle: Rounded Corners 167">
                <a:extLst>
                  <a:ext uri="{FF2B5EF4-FFF2-40B4-BE49-F238E27FC236}">
                    <a16:creationId xmlns:a16="http://schemas.microsoft.com/office/drawing/2014/main" id="{ABEA73E3-162F-4434-9D01-FE5DC6428494}"/>
                  </a:ext>
                </a:extLst>
              </p:cNvPr>
              <p:cNvSpPr/>
              <p:nvPr/>
            </p:nvSpPr>
            <p:spPr>
              <a:xfrm>
                <a:off x="3022479" y="5357347"/>
                <a:ext cx="288000" cy="287908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69" name="Rectangle: Rounded Corners 168">
                <a:extLst>
                  <a:ext uri="{FF2B5EF4-FFF2-40B4-BE49-F238E27FC236}">
                    <a16:creationId xmlns:a16="http://schemas.microsoft.com/office/drawing/2014/main" id="{28CDE488-0ABC-4D9E-9408-8CC8D245F64B}"/>
                  </a:ext>
                </a:extLst>
              </p:cNvPr>
              <p:cNvSpPr/>
              <p:nvPr/>
            </p:nvSpPr>
            <p:spPr>
              <a:xfrm>
                <a:off x="2300470" y="5352148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060AD90-5416-4803-8F3D-B3B5F9374BB7}"/>
              </a:ext>
            </a:extLst>
          </p:cNvPr>
          <p:cNvGrpSpPr/>
          <p:nvPr/>
        </p:nvGrpSpPr>
        <p:grpSpPr>
          <a:xfrm>
            <a:off x="2849860" y="3181120"/>
            <a:ext cx="2233543" cy="1712743"/>
            <a:chOff x="4218927" y="3991764"/>
            <a:chExt cx="2233543" cy="1712743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BCB9F40-9308-4FE0-9AFB-E5248B4009D1}"/>
                </a:ext>
              </a:extLst>
            </p:cNvPr>
            <p:cNvCxnSpPr>
              <a:cxnSpLocks/>
            </p:cNvCxnSpPr>
            <p:nvPr/>
          </p:nvCxnSpPr>
          <p:spPr>
            <a:xfrm>
              <a:off x="4381500" y="4029093"/>
              <a:ext cx="2062283" cy="6337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D6AE9222-4994-4916-9D70-0188F40BF6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8126" y="4013493"/>
              <a:ext cx="2074344" cy="169101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E7213D88-8AF0-4F50-85E9-7BD15D0C21DB}"/>
                </a:ext>
              </a:extLst>
            </p:cNvPr>
            <p:cNvSpPr txBox="1"/>
            <p:nvPr/>
          </p:nvSpPr>
          <p:spPr>
            <a:xfrm>
              <a:off x="4444499" y="4402986"/>
              <a:ext cx="1987027" cy="9541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/>
                <a:t>Increment through all permutations of factor, before incrementing 1 permutation of location</a:t>
              </a:r>
            </a:p>
          </p:txBody>
        </p: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62C35555-1D2C-4911-BE75-8233DBBD3789}"/>
                </a:ext>
              </a:extLst>
            </p:cNvPr>
            <p:cNvSpPr/>
            <p:nvPr/>
          </p:nvSpPr>
          <p:spPr>
            <a:xfrm>
              <a:off x="4218927" y="3991764"/>
              <a:ext cx="78245" cy="1712741"/>
            </a:xfrm>
            <a:prstGeom prst="rightBrac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27A8BA7A-52D5-4CA4-BB4B-F504BFAF4967}"/>
              </a:ext>
            </a:extLst>
          </p:cNvPr>
          <p:cNvSpPr txBox="1"/>
          <p:nvPr/>
        </p:nvSpPr>
        <p:spPr>
          <a:xfrm>
            <a:off x="2776652" y="633617"/>
            <a:ext cx="3556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lang="en-US" dirty="0"/>
              <a:t>Set location order:</a:t>
            </a:r>
            <a:br>
              <a:rPr lang="en-US" dirty="0"/>
            </a:br>
            <a:r>
              <a:rPr lang="en-US" dirty="0"/>
              <a:t>1 + floor((</a:t>
            </a:r>
            <a:r>
              <a:rPr lang="en-US" i="1" dirty="0"/>
              <a:t>63</a:t>
            </a:r>
            <a:r>
              <a:rPr lang="en-US" dirty="0"/>
              <a:t> - 1) / 6) mod 36 =</a:t>
            </a:r>
            <a:br>
              <a:rPr lang="en-US" dirty="0"/>
            </a:br>
            <a:r>
              <a:rPr lang="en-US" dirty="0"/>
              <a:t>permutation 3; 33/67, 50/50, &amp; 0/100 % noise/signal mix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170F209-BD83-4769-80F3-CF5870FBA41D}"/>
              </a:ext>
            </a:extLst>
          </p:cNvPr>
          <p:cNvGrpSpPr/>
          <p:nvPr/>
        </p:nvGrpSpPr>
        <p:grpSpPr>
          <a:xfrm>
            <a:off x="3852216" y="1842762"/>
            <a:ext cx="2819530" cy="3264740"/>
            <a:chOff x="7791450" y="2667189"/>
            <a:chExt cx="2819530" cy="3264740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E8D0FE7-9100-4126-B97E-B41DCD471497}"/>
                </a:ext>
              </a:extLst>
            </p:cNvPr>
            <p:cNvSpPr txBox="1"/>
            <p:nvPr/>
          </p:nvSpPr>
          <p:spPr>
            <a:xfrm>
              <a:off x="9182837" y="3808271"/>
              <a:ext cx="31932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6628D35-9413-427D-A828-3E60E6A7D7C3}"/>
                </a:ext>
              </a:extLst>
            </p:cNvPr>
            <p:cNvSpPr txBox="1"/>
            <p:nvPr/>
          </p:nvSpPr>
          <p:spPr>
            <a:xfrm>
              <a:off x="7791450" y="3095804"/>
              <a:ext cx="16782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location order</a:t>
              </a:r>
            </a:p>
            <a:p>
              <a:pPr algn="r"/>
              <a:r>
                <a:rPr lang="en-AU" sz="2000" dirty="0"/>
                <a:t>permutation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EF38A9F-BE85-40B4-B753-F5F37A3A1140}"/>
                </a:ext>
              </a:extLst>
            </p:cNvPr>
            <p:cNvCxnSpPr>
              <a:cxnSpLocks/>
            </p:cNvCxnSpPr>
            <p:nvPr/>
          </p:nvCxnSpPr>
          <p:spPr>
            <a:xfrm>
              <a:off x="7890544" y="3808271"/>
              <a:ext cx="2716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1AF1CF0-B891-4401-A3AB-949FC6D213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91573" y="3174236"/>
              <a:ext cx="37289" cy="2710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EB9C8352-D159-4666-A53C-71897EDFA16D}"/>
                </a:ext>
              </a:extLst>
            </p:cNvPr>
            <p:cNvSpPr/>
            <p:nvPr/>
          </p:nvSpPr>
          <p:spPr>
            <a:xfrm>
              <a:off x="9579391" y="3863694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D74E255-40E5-4772-A8E8-3AC351C3059B}"/>
                </a:ext>
              </a:extLst>
            </p:cNvPr>
            <p:cNvSpPr/>
            <p:nvPr/>
          </p:nvSpPr>
          <p:spPr>
            <a:xfrm>
              <a:off x="9209991" y="4527046"/>
              <a:ext cx="1383420" cy="32848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291B2720-6746-41C8-A689-2A6AEE7667B5}"/>
                </a:ext>
              </a:extLst>
            </p:cNvPr>
            <p:cNvSpPr/>
            <p:nvPr/>
          </p:nvSpPr>
          <p:spPr>
            <a:xfrm>
              <a:off x="9920082" y="3863694"/>
              <a:ext cx="288000" cy="288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9D7ED165-6FB7-43F7-B8C3-E301B53DB432}"/>
                </a:ext>
              </a:extLst>
            </p:cNvPr>
            <p:cNvSpPr/>
            <p:nvPr/>
          </p:nvSpPr>
          <p:spPr>
            <a:xfrm>
              <a:off x="9919123" y="4218297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A1007D41-6279-4646-96BA-2A67BFA1E349}"/>
                </a:ext>
              </a:extLst>
            </p:cNvPr>
            <p:cNvSpPr/>
            <p:nvPr/>
          </p:nvSpPr>
          <p:spPr>
            <a:xfrm>
              <a:off x="9575315" y="4218297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127BD074-07BA-49D3-9846-3B98AF732132}"/>
                </a:ext>
              </a:extLst>
            </p:cNvPr>
            <p:cNvSpPr/>
            <p:nvPr/>
          </p:nvSpPr>
          <p:spPr>
            <a:xfrm>
              <a:off x="9580371" y="4552897"/>
              <a:ext cx="288000" cy="288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2C5AF16-A9E4-44AB-A10A-89CD4E0BF137}"/>
                </a:ext>
              </a:extLst>
            </p:cNvPr>
            <p:cNvSpPr/>
            <p:nvPr/>
          </p:nvSpPr>
          <p:spPr>
            <a:xfrm>
              <a:off x="9579740" y="4881147"/>
              <a:ext cx="288000" cy="288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9134C94A-B610-42AE-9391-934E7AC21A70}"/>
                </a:ext>
              </a:extLst>
            </p:cNvPr>
            <p:cNvSpPr/>
            <p:nvPr/>
          </p:nvSpPr>
          <p:spPr>
            <a:xfrm>
              <a:off x="9575315" y="5216249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00E50B6B-1DEE-40BD-AFEB-7375940D8844}"/>
                </a:ext>
              </a:extLst>
            </p:cNvPr>
            <p:cNvSpPr/>
            <p:nvPr/>
          </p:nvSpPr>
          <p:spPr>
            <a:xfrm>
              <a:off x="9575312" y="5560505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13846332-DDCD-44DB-9101-BC65F4D826C4}"/>
                </a:ext>
              </a:extLst>
            </p:cNvPr>
            <p:cNvSpPr/>
            <p:nvPr/>
          </p:nvSpPr>
          <p:spPr>
            <a:xfrm>
              <a:off x="9920677" y="4552897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F70305B9-AAE1-4ED7-8B45-3D965D94195E}"/>
                </a:ext>
              </a:extLst>
            </p:cNvPr>
            <p:cNvSpPr/>
            <p:nvPr/>
          </p:nvSpPr>
          <p:spPr>
            <a:xfrm>
              <a:off x="9923733" y="4881147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A615BA72-A3A8-463F-A6E0-EF07B5763D63}"/>
                </a:ext>
              </a:extLst>
            </p:cNvPr>
            <p:cNvSpPr/>
            <p:nvPr/>
          </p:nvSpPr>
          <p:spPr>
            <a:xfrm>
              <a:off x="9923936" y="5213074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4DFF728C-F895-4CAD-92CF-EAEDE722D674}"/>
                </a:ext>
              </a:extLst>
            </p:cNvPr>
            <p:cNvSpPr/>
            <p:nvPr/>
          </p:nvSpPr>
          <p:spPr>
            <a:xfrm>
              <a:off x="9920677" y="5557199"/>
              <a:ext cx="288000" cy="288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B25DDF58-940D-49C9-8CFC-6599036CEA0F}"/>
                </a:ext>
              </a:extLst>
            </p:cNvPr>
            <p:cNvSpPr txBox="1"/>
            <p:nvPr/>
          </p:nvSpPr>
          <p:spPr>
            <a:xfrm rot="16200000">
              <a:off x="9504176" y="2681386"/>
              <a:ext cx="1121001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AU" sz="2000" dirty="0"/>
                <a:t>Period 1</a:t>
              </a:r>
              <a:endParaRPr lang="en-US" sz="2000" dirty="0"/>
            </a:p>
            <a:p>
              <a:pPr>
                <a:spcBef>
                  <a:spcPts val="300"/>
                </a:spcBef>
              </a:pPr>
              <a:r>
                <a:rPr lang="en-AU" sz="2000" dirty="0"/>
                <a:t>Period 2</a:t>
              </a:r>
              <a:endParaRPr lang="en-US" sz="2000" dirty="0"/>
            </a:p>
            <a:p>
              <a:pPr>
                <a:spcBef>
                  <a:spcPts val="300"/>
                </a:spcBef>
              </a:pPr>
              <a:r>
                <a:rPr lang="en-AU" sz="2000" dirty="0"/>
                <a:t>Period 3</a:t>
              </a:r>
              <a:endParaRPr lang="en-US" sz="2000" dirty="0"/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793B48CA-CB3C-41C7-9E5D-08BBC8180A7A}"/>
                </a:ext>
              </a:extLst>
            </p:cNvPr>
            <p:cNvSpPr/>
            <p:nvPr/>
          </p:nvSpPr>
          <p:spPr>
            <a:xfrm>
              <a:off x="10263969" y="3875023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CC85906F-534D-4F8A-AFDC-3C29C8048E1E}"/>
                </a:ext>
              </a:extLst>
            </p:cNvPr>
            <p:cNvSpPr/>
            <p:nvPr/>
          </p:nvSpPr>
          <p:spPr>
            <a:xfrm>
              <a:off x="10263969" y="4217968"/>
              <a:ext cx="288000" cy="288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044E4B6E-2559-43E1-9E55-D7A6224866E9}"/>
                </a:ext>
              </a:extLst>
            </p:cNvPr>
            <p:cNvSpPr/>
            <p:nvPr/>
          </p:nvSpPr>
          <p:spPr>
            <a:xfrm>
              <a:off x="10259206" y="4536022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DA6E25B2-F813-4171-83B8-790C25491AB1}"/>
                </a:ext>
              </a:extLst>
            </p:cNvPr>
            <p:cNvSpPr/>
            <p:nvPr/>
          </p:nvSpPr>
          <p:spPr>
            <a:xfrm>
              <a:off x="10259206" y="4859528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50C0C449-6E02-4615-A747-8CCC5071F683}"/>
                </a:ext>
              </a:extLst>
            </p:cNvPr>
            <p:cNvSpPr/>
            <p:nvPr/>
          </p:nvSpPr>
          <p:spPr>
            <a:xfrm>
              <a:off x="10259206" y="5213074"/>
              <a:ext cx="288000" cy="288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F525A4CF-7208-4BD4-9C23-14652E33A52D}"/>
                </a:ext>
              </a:extLst>
            </p:cNvPr>
            <p:cNvSpPr/>
            <p:nvPr/>
          </p:nvSpPr>
          <p:spPr>
            <a:xfrm>
              <a:off x="10259206" y="5549926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3192DEB-338F-4B45-BCDB-D26BD9B33A33}"/>
              </a:ext>
            </a:extLst>
          </p:cNvPr>
          <p:cNvGraphicFramePr>
            <a:graphicFrameLocks noGrp="1"/>
          </p:cNvGraphicFramePr>
          <p:nvPr/>
        </p:nvGraphicFramePr>
        <p:xfrm>
          <a:off x="6782014" y="1677841"/>
          <a:ext cx="2651759" cy="3690353"/>
        </p:xfrm>
        <a:graphic>
          <a:graphicData uri="http://schemas.openxmlformats.org/drawingml/2006/table">
            <a:tbl>
              <a:tblPr firstRow="1">
                <a:tableStyleId>{BDBED569-4797-4DF1-A0F4-6AAB3CD982D8}</a:tableStyleId>
              </a:tblPr>
              <a:tblGrid>
                <a:gridCol w="276257">
                  <a:extLst>
                    <a:ext uri="{9D8B030D-6E8A-4147-A177-3AD203B41FA5}">
                      <a16:colId xmlns:a16="http://schemas.microsoft.com/office/drawing/2014/main" val="1841359131"/>
                    </a:ext>
                  </a:extLst>
                </a:gridCol>
                <a:gridCol w="531262">
                  <a:extLst>
                    <a:ext uri="{9D8B030D-6E8A-4147-A177-3AD203B41FA5}">
                      <a16:colId xmlns:a16="http://schemas.microsoft.com/office/drawing/2014/main" val="4061565006"/>
                    </a:ext>
                  </a:extLst>
                </a:gridCol>
                <a:gridCol w="531262">
                  <a:extLst>
                    <a:ext uri="{9D8B030D-6E8A-4147-A177-3AD203B41FA5}">
                      <a16:colId xmlns:a16="http://schemas.microsoft.com/office/drawing/2014/main" val="3005057591"/>
                    </a:ext>
                  </a:extLst>
                </a:gridCol>
                <a:gridCol w="462958">
                  <a:extLst>
                    <a:ext uri="{9D8B030D-6E8A-4147-A177-3AD203B41FA5}">
                      <a16:colId xmlns:a16="http://schemas.microsoft.com/office/drawing/2014/main" val="2065147869"/>
                    </a:ext>
                  </a:extLst>
                </a:gridCol>
                <a:gridCol w="318758">
                  <a:extLst>
                    <a:ext uri="{9D8B030D-6E8A-4147-A177-3AD203B41FA5}">
                      <a16:colId xmlns:a16="http://schemas.microsoft.com/office/drawing/2014/main" val="921480914"/>
                    </a:ext>
                  </a:extLst>
                </a:gridCol>
                <a:gridCol w="531262">
                  <a:extLst>
                    <a:ext uri="{9D8B030D-6E8A-4147-A177-3AD203B41FA5}">
                      <a16:colId xmlns:a16="http://schemas.microsoft.com/office/drawing/2014/main" val="614184169"/>
                    </a:ext>
                  </a:extLst>
                </a:gridCol>
              </a:tblGrid>
              <a:tr h="172483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Period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Evaluation order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Factor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Location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AU" sz="1600" b="1" i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Shape 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Dimensions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0041155"/>
                  </a:ext>
                </a:extLst>
              </a:tr>
              <a:tr h="204547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Train 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u="none" strike="noStrike" dirty="0">
                          <a:effectLst/>
                        </a:rPr>
                        <a:t>Grand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0/100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EEE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4 (3cl)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209700"/>
                  </a:ext>
                </a:extLst>
              </a:tr>
              <a:tr h="197824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Grand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33/67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EEE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4 (3cl)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105096"/>
                  </a:ext>
                </a:extLst>
              </a:tr>
              <a:tr h="197824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u="none" strike="noStrike" dirty="0">
                          <a:effectLst/>
                        </a:rPr>
                        <a:t>Grand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33/67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EEE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6 (4cl)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5513292"/>
                  </a:ext>
                </a:extLst>
              </a:tr>
              <a:tr h="1978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Train 2</a:t>
                      </a: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PCA</a:t>
                      </a: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0/110</a:t>
                      </a: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EEE</a:t>
                      </a: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4 (3cl)</a:t>
                      </a: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92817"/>
                  </a:ext>
                </a:extLst>
              </a:tr>
              <a:tr h="197824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PCA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50/50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EEV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4 (3cl)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6474408"/>
                  </a:ext>
                </a:extLst>
              </a:tr>
              <a:tr h="197824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4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PCA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50/50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EEV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6 (4cl)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2457281"/>
                  </a:ext>
                </a:extLst>
              </a:tr>
              <a:tr h="197824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Train 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Radial</a:t>
                      </a: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0/100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EEE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4 (3cl)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996772"/>
                  </a:ext>
                </a:extLst>
              </a:tr>
              <a:tr h="197824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5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Radial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0/100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4 (3cl)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2846908"/>
                  </a:ext>
                </a:extLst>
              </a:tr>
              <a:tr h="197824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6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Radial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0/100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6 (4cl)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7982662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B10A04C5-A761-4710-B6CA-A1A6919BCFBE}"/>
              </a:ext>
            </a:extLst>
          </p:cNvPr>
          <p:cNvSpPr txBox="1"/>
          <p:nvPr/>
        </p:nvSpPr>
        <p:spPr>
          <a:xfrm>
            <a:off x="6267889" y="161514"/>
            <a:ext cx="3290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blocks:</a:t>
            </a:r>
          </a:p>
          <a:p>
            <a:pPr marL="342900" indent="-342900">
              <a:buFont typeface="+mj-lt"/>
              <a:buAutoNum type="arabicParenR" startAt="3"/>
            </a:pPr>
            <a:r>
              <a:rPr lang="en-US" dirty="0"/>
              <a:t>Variance-covariance shape increments with each period: </a:t>
            </a:r>
            <a:br>
              <a:rPr lang="en-US" dirty="0"/>
            </a:br>
            <a:r>
              <a:rPr lang="en-US" dirty="0"/>
              <a:t>EEE, EEV, EVV-banana</a:t>
            </a:r>
          </a:p>
          <a:p>
            <a:pPr marL="342900" indent="-342900">
              <a:buFont typeface="+mj-lt"/>
              <a:buAutoNum type="arabicParenR" startAt="4"/>
            </a:pPr>
            <a:r>
              <a:rPr lang="en-US" dirty="0"/>
              <a:t>Data dimension is fixed within each period: 4 then 6</a:t>
            </a: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7E6BD1F9-6F77-4AB8-B6EE-CCF03CE081FA}"/>
              </a:ext>
            </a:extLst>
          </p:cNvPr>
          <p:cNvGraphicFramePr>
            <a:graphicFrameLocks noGrp="1"/>
          </p:cNvGraphicFramePr>
          <p:nvPr/>
        </p:nvGraphicFramePr>
        <p:xfrm>
          <a:off x="7938187" y="6493238"/>
          <a:ext cx="3186311" cy="3005221"/>
        </p:xfrm>
        <a:graphic>
          <a:graphicData uri="http://schemas.openxmlformats.org/drawingml/2006/table">
            <a:tbl>
              <a:tblPr firstRow="1">
                <a:tableStyleId>{BDBED569-4797-4DF1-A0F4-6AAB3CD982D8}</a:tableStyleId>
              </a:tblPr>
              <a:tblGrid>
                <a:gridCol w="218257">
                  <a:extLst>
                    <a:ext uri="{9D8B030D-6E8A-4147-A177-3AD203B41FA5}">
                      <a16:colId xmlns:a16="http://schemas.microsoft.com/office/drawing/2014/main" val="1841359131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4061565006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300505759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65147869"/>
                    </a:ext>
                  </a:extLst>
                </a:gridCol>
                <a:gridCol w="251835">
                  <a:extLst>
                    <a:ext uri="{9D8B030D-6E8A-4147-A177-3AD203B41FA5}">
                      <a16:colId xmlns:a16="http://schemas.microsoft.com/office/drawing/2014/main" val="921480914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614184169"/>
                    </a:ext>
                  </a:extLst>
                </a:gridCol>
                <a:gridCol w="1091284">
                  <a:extLst>
                    <a:ext uri="{9D8B030D-6E8A-4147-A177-3AD203B41FA5}">
                      <a16:colId xmlns:a16="http://schemas.microsoft.com/office/drawing/2014/main" val="3459856791"/>
                    </a:ext>
                  </a:extLst>
                </a:gridCol>
              </a:tblGrid>
              <a:tr h="15544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Period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Evaluation order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Factor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Location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AU" sz="1600" b="1" i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VC 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Data dimensions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Sim name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0041155"/>
                  </a:ext>
                </a:extLst>
              </a:tr>
              <a:tr h="184344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Train 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u="none" strike="noStrike" dirty="0">
                          <a:effectLst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EEE_p4_0_1_t1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209700"/>
                  </a:ext>
                </a:extLst>
              </a:tr>
              <a:tr h="164380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33_67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EEE_p4_</a:t>
                      </a:r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33_67</a:t>
                      </a:r>
                      <a:r>
                        <a:rPr lang="en-AU" sz="1000" u="none" strike="noStrike" dirty="0">
                          <a:effectLst/>
                        </a:rPr>
                        <a:t>_rep1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105096"/>
                  </a:ext>
                </a:extLst>
              </a:tr>
              <a:tr h="135939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u="none" strike="noStrike" dirty="0">
                          <a:effectLst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33_67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6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EEE_p6_</a:t>
                      </a:r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33_67</a:t>
                      </a:r>
                      <a:r>
                        <a:rPr lang="en-AU" sz="1000" u="none" strike="noStrike" dirty="0">
                          <a:effectLst/>
                        </a:rPr>
                        <a:t>_rep2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5513292"/>
                  </a:ext>
                </a:extLst>
              </a:tr>
              <a:tr h="9580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Train 2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PCA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0_1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EEE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4 (3cl)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EEE_p4_0_1_t2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92817"/>
                  </a:ext>
                </a:extLst>
              </a:tr>
              <a:tr h="95802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PCA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50_50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EEV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EEV_p4_50_50_rep3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647440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PCA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50_50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EEV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6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EEV_p6_50_50_rep4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2457281"/>
                  </a:ext>
                </a:extLst>
              </a:tr>
              <a:tr h="95802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Train 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Radial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EEE_p4_0_1_t3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996772"/>
                  </a:ext>
                </a:extLst>
              </a:tr>
              <a:tr h="95802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Radial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Ban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Ban_p4_0_1_rep5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2846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Radial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Ban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6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Ban_p6_0_1_rep6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7982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20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7795-22EC-4828-95D8-85FE43B7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162" y="87735"/>
            <a:ext cx="8736488" cy="597616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Response table, in study structure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30ECE42-DAEC-4CB6-B949-36F520FF10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565357"/>
              </p:ext>
            </p:extLst>
          </p:nvPr>
        </p:nvGraphicFramePr>
        <p:xfrm>
          <a:off x="1297593" y="1413297"/>
          <a:ext cx="9992739" cy="475935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1296">
                  <a:extLst>
                    <a:ext uri="{9D8B030D-6E8A-4147-A177-3AD203B41FA5}">
                      <a16:colId xmlns:a16="http://schemas.microsoft.com/office/drawing/2014/main" val="90306942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7978696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7312478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4831328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7974518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1556395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057009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2971609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607990085"/>
                    </a:ext>
                  </a:extLst>
                </a:gridCol>
                <a:gridCol w="577322">
                  <a:extLst>
                    <a:ext uri="{9D8B030D-6E8A-4147-A177-3AD203B41FA5}">
                      <a16:colId xmlns:a16="http://schemas.microsoft.com/office/drawing/2014/main" val="7291505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90009094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82315499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5606860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245555103"/>
                    </a:ext>
                  </a:extLst>
                </a:gridCol>
                <a:gridCol w="632802">
                  <a:extLst>
                    <a:ext uri="{9D8B030D-6E8A-4147-A177-3AD203B41FA5}">
                      <a16:colId xmlns:a16="http://schemas.microsoft.com/office/drawing/2014/main" val="3894603838"/>
                    </a:ext>
                  </a:extLst>
                </a:gridCol>
                <a:gridCol w="607818">
                  <a:extLst>
                    <a:ext uri="{9D8B030D-6E8A-4147-A177-3AD203B41FA5}">
                      <a16:colId xmlns:a16="http://schemas.microsoft.com/office/drawing/2014/main" val="1100825748"/>
                    </a:ext>
                  </a:extLst>
                </a:gridCol>
                <a:gridCol w="399667">
                  <a:extLst>
                    <a:ext uri="{9D8B030D-6E8A-4147-A177-3AD203B41FA5}">
                      <a16:colId xmlns:a16="http://schemas.microsoft.com/office/drawing/2014/main" val="3809346102"/>
                    </a:ext>
                  </a:extLst>
                </a:gridCol>
                <a:gridCol w="557873">
                  <a:extLst>
                    <a:ext uri="{9D8B030D-6E8A-4147-A177-3AD203B41FA5}">
                      <a16:colId xmlns:a16="http://schemas.microsoft.com/office/drawing/2014/main" val="2469161522"/>
                    </a:ext>
                  </a:extLst>
                </a:gridCol>
                <a:gridCol w="482925">
                  <a:extLst>
                    <a:ext uri="{9D8B030D-6E8A-4147-A177-3AD203B41FA5}">
                      <a16:colId xmlns:a16="http://schemas.microsoft.com/office/drawing/2014/main" val="717621795"/>
                    </a:ext>
                  </a:extLst>
                </a:gridCol>
                <a:gridCol w="407996">
                  <a:extLst>
                    <a:ext uri="{9D8B030D-6E8A-4147-A177-3AD203B41FA5}">
                      <a16:colId xmlns:a16="http://schemas.microsoft.com/office/drawing/2014/main" val="126011213"/>
                    </a:ext>
                  </a:extLst>
                </a:gridCol>
              </a:tblGrid>
              <a:tr h="54864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Ui only</a:t>
                      </a: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and Response table,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keys specifying the unique participant-factor-block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Implicit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 table only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measures captured during evaluation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/>
                </a:tc>
                <a:extLst>
                  <a:ext uri="{0D108BD9-81ED-4DB2-BD59-A6C34878D82A}">
                    <a16:rowId xmlns:a16="http://schemas.microsoft.com/office/drawing/2014/main" val="1690201650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u="none" strike="noStrike" dirty="0">
                          <a:effectLst/>
                          <a:latin typeface="+mn-lt"/>
                        </a:rPr>
                        <a:t>Page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u="none" strike="noStrike" dirty="0">
                          <a:effectLst/>
                          <a:latin typeface="+mn-lt"/>
                        </a:rPr>
                        <a:t>Section page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u="none" strike="noStrike" dirty="0">
                          <a:effectLst/>
                          <a:latin typeface="+mn-lt"/>
                        </a:rPr>
                        <a:t>Section name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 vert="vert2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Participant number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Full perm number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Period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Eval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Factor 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VC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# variable, clusters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Location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Sim name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Basis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F(factor, var)</a:t>
                      </a:r>
                    </a:p>
                  </a:txBody>
                  <a:tcPr marL="5031" marR="5031" marT="5031" marB="0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Grand path  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F(Factor, Var)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Control interactions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Response interactions 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Time to respond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Response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Answer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Marks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221343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intro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64</a:t>
                      </a:r>
                      <a:endParaRPr lang="en-AU" sz="1000" u="none" strike="noStrike" dirty="0"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structure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75138061"/>
                  </a:ext>
                </a:extLst>
              </a:tr>
              <a:tr h="187031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intro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video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/>
                </a:tc>
                <a:extLst>
                  <a:ext uri="{0D108BD9-81ED-4DB2-BD59-A6C34878D82A}">
                    <a16:rowId xmlns:a16="http://schemas.microsoft.com/office/drawing/2014/main" val="2428059554"/>
                  </a:ext>
                </a:extLst>
              </a:tr>
              <a:tr h="188507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intro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intermission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383467"/>
                  </a:ext>
                </a:extLst>
              </a:tr>
              <a:tr h="180127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Training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PCA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EEE_p4_0_1_t1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PC1 x PC2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03754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PCA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EEE_p4_0_1_rep1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PC1 x PC2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013761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PCA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6v in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50_50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EEE_p6_50_50_rep2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PC1 x PC2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344267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7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intermission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105883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8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Training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Radial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EEE_p4_0_1_t2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4v, even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273251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9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Radial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50_50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EEE_p4_50_50_rep3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4v, even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829453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10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period2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Radial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6v in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EEE_p6_0_1_rep4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6v, even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77665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11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4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intermission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381355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Training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EEE_p4_0_1_t3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tpath_p4_t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987112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13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EEE_p4_0_1_rep5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tpath_p4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792958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14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6v in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50_50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EEE_p6_50_50_rep6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tpath_p6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830076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survey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survey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i="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3689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290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2F1A-8644-48D3-9972-622314E7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Basis, “uniform half clock”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B4385-271E-4DB8-95C4-EDAEC3A55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550"/>
            <a:ext cx="10515600" cy="4351338"/>
          </a:xfrm>
        </p:spPr>
        <p:txBody>
          <a:bodyPr/>
          <a:lstStyle/>
          <a:p>
            <a:r>
              <a:rPr lang="en-US" dirty="0"/>
              <a:t>Want to minimize the effect rotating 1 variable has on other variable;</a:t>
            </a:r>
          </a:p>
          <a:p>
            <a:pPr lvl="1"/>
            <a:r>
              <a:rPr lang="en-US" dirty="0"/>
              <a:t>Only use half the unit circle, nothing opposite any variable</a:t>
            </a:r>
          </a:p>
          <a:p>
            <a:r>
              <a:rPr lang="en-US" dirty="0"/>
              <a:t>Want an agnostic, fair starting basis; </a:t>
            </a:r>
          </a:p>
          <a:p>
            <a:pPr lvl="1"/>
            <a:r>
              <a:rPr lang="en-US" dirty="0"/>
              <a:t>evenly spaced, same magnitude contribution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C10C8-EFD7-4C36-BA27-DC2D86E8D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626" y="3659188"/>
            <a:ext cx="2861743" cy="2833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DC9CF7-CD92-4376-8371-D33C64B2E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75" y="3637289"/>
            <a:ext cx="2952749" cy="287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3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979356AC-101D-466E-A082-0BE5EC1F662E}"/>
              </a:ext>
            </a:extLst>
          </p:cNvPr>
          <p:cNvSpPr txBox="1"/>
          <p:nvPr/>
        </p:nvSpPr>
        <p:spPr>
          <a:xfrm>
            <a:off x="8231557" y="1319938"/>
            <a:ext cx="324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lang="en-US" dirty="0"/>
              <a:t>Set VC order</a:t>
            </a:r>
            <a:br>
              <a:rPr lang="en-US" dirty="0"/>
            </a:br>
            <a:r>
              <a:rPr lang="en-US" dirty="0"/>
              <a:t>1 + floor((</a:t>
            </a:r>
            <a:r>
              <a:rPr lang="en-US" b="1" dirty="0"/>
              <a:t>8 - </a:t>
            </a:r>
            <a:r>
              <a:rPr lang="en-US" dirty="0"/>
              <a:t>1)/ 36) mod 3 = </a:t>
            </a:r>
            <a:br>
              <a:rPr lang="en-US" dirty="0"/>
            </a:br>
            <a:r>
              <a:rPr lang="en-AU" dirty="0"/>
              <a:t>Permutation 1; EEE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FA0FCBD4-7D44-4A3C-8E7C-7068AE5E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165" y="137745"/>
            <a:ext cx="7915904" cy="1049873"/>
          </a:xfrm>
        </p:spPr>
        <p:txBody>
          <a:bodyPr>
            <a:noAutofit/>
          </a:bodyPr>
          <a:lstStyle/>
          <a:p>
            <a:pPr algn="ctr"/>
            <a:r>
              <a:rPr lang="en-AU" sz="2000" b="1" dirty="0"/>
              <a:t>Consider a new participant, suppose they are 64</a:t>
            </a:r>
            <a:r>
              <a:rPr lang="en-AU" sz="2000" b="1" baseline="30000" dirty="0"/>
              <a:t>-th,  </a:t>
            </a:r>
            <a:r>
              <a:rPr lang="en-AU" sz="2000" b="1" dirty="0"/>
              <a:t>full permutation number 1 + (64 - 1) mod 36 = 28. Set the factor order, location, and </a:t>
            </a:r>
            <a:r>
              <a:rPr lang="en-AU" sz="2000" b="1" dirty="0" err="1"/>
              <a:t>vc</a:t>
            </a:r>
            <a:r>
              <a:rPr lang="en-AU" sz="2000" b="1" dirty="0"/>
              <a:t> order: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4B8C117-D8D2-4A00-96CA-62DCBBBC0C64}"/>
              </a:ext>
            </a:extLst>
          </p:cNvPr>
          <p:cNvSpPr txBox="1"/>
          <p:nvPr/>
        </p:nvSpPr>
        <p:spPr>
          <a:xfrm>
            <a:off x="4197492" y="7014271"/>
            <a:ext cx="71382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Even evaluation every 6*6*3*1 = 56 participants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3x training sets  of EEE_4p_1_0 ; 3 training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3x reps from each of the 18 VC*var*location levels;  108 evaluation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(3 + 108) 3x factors saved as .</a:t>
            </a:r>
            <a:r>
              <a:rPr lang="en-AU" dirty="0" err="1"/>
              <a:t>png</a:t>
            </a:r>
            <a:r>
              <a:rPr lang="en-AU" dirty="0"/>
              <a:t> and .gif; 333 .</a:t>
            </a:r>
            <a:r>
              <a:rPr lang="en-AU" dirty="0" err="1"/>
              <a:t>png</a:t>
            </a:r>
            <a:r>
              <a:rPr lang="en-AU" dirty="0"/>
              <a:t>/.gif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FF0000"/>
                </a:solidFill>
              </a:rPr>
              <a:t>NEEDS MORE? Maybe 9x to fit the logic or 3 reps. </a:t>
            </a:r>
            <a:r>
              <a:rPr lang="en-AU" dirty="0"/>
              <a:t>3x grand tour paths; (1x p4 training, 1x p4, 1x p6) 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ACE3E36-F3E1-4080-9D54-203E5EF7D87B}"/>
              </a:ext>
            </a:extLst>
          </p:cNvPr>
          <p:cNvGrpSpPr/>
          <p:nvPr/>
        </p:nvGrpSpPr>
        <p:grpSpPr>
          <a:xfrm>
            <a:off x="-3582844" y="4917271"/>
            <a:ext cx="2582822" cy="2836127"/>
            <a:chOff x="-258555" y="4765218"/>
            <a:chExt cx="2582822" cy="283612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075BF10-4FE8-44F8-81CC-17FA5A9C52D7}"/>
                </a:ext>
              </a:extLst>
            </p:cNvPr>
            <p:cNvSpPr txBox="1"/>
            <p:nvPr/>
          </p:nvSpPr>
          <p:spPr>
            <a:xfrm>
              <a:off x="1260358" y="5477685"/>
              <a:ext cx="31932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7DCF6C8-9C55-4CA9-B269-85C703D0E0BA}"/>
                </a:ext>
              </a:extLst>
            </p:cNvPr>
            <p:cNvSpPr txBox="1"/>
            <p:nvPr/>
          </p:nvSpPr>
          <p:spPr>
            <a:xfrm rot="16200000">
              <a:off x="1581368" y="4802520"/>
              <a:ext cx="7078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Rep 1</a:t>
              </a:r>
            </a:p>
            <a:p>
              <a:r>
                <a:rPr lang="en-AU" dirty="0"/>
                <a:t>Rep 2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E9751F9-7190-4A50-8990-53CB8151858C}"/>
                </a:ext>
              </a:extLst>
            </p:cNvPr>
            <p:cNvSpPr txBox="1"/>
            <p:nvPr/>
          </p:nvSpPr>
          <p:spPr>
            <a:xfrm>
              <a:off x="-258555" y="4765218"/>
              <a:ext cx="18058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VC order</a:t>
              </a:r>
            </a:p>
            <a:p>
              <a:pPr algn="r"/>
              <a:r>
                <a:rPr lang="en-AU" sz="2000" dirty="0"/>
                <a:t>permutations</a:t>
              </a: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93D2887-75A0-4FA0-8B95-80C0B0F6AB8B}"/>
                </a:ext>
              </a:extLst>
            </p:cNvPr>
            <p:cNvCxnSpPr>
              <a:cxnSpLocks/>
            </p:cNvCxnSpPr>
            <p:nvPr/>
          </p:nvCxnSpPr>
          <p:spPr>
            <a:xfrm>
              <a:off x="-31935" y="5477685"/>
              <a:ext cx="23361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949D352-9DB9-43F0-98A4-C3812693BC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9094" y="4843648"/>
              <a:ext cx="10592" cy="27576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21402511-3A4A-4AAF-9B3B-D7D5B8B929D4}"/>
                </a:ext>
              </a:extLst>
            </p:cNvPr>
            <p:cNvSpPr/>
            <p:nvPr/>
          </p:nvSpPr>
          <p:spPr>
            <a:xfrm>
              <a:off x="1656912" y="5533108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1FB7EB48-FB69-48AA-9159-90B9192823E4}"/>
                </a:ext>
              </a:extLst>
            </p:cNvPr>
            <p:cNvSpPr/>
            <p:nvPr/>
          </p:nvSpPr>
          <p:spPr>
            <a:xfrm>
              <a:off x="1302138" y="5852662"/>
              <a:ext cx="1022129" cy="34931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FD485652-5FA3-4F70-B752-C5497F5FAF4D}"/>
                </a:ext>
              </a:extLst>
            </p:cNvPr>
            <p:cNvSpPr/>
            <p:nvPr/>
          </p:nvSpPr>
          <p:spPr>
            <a:xfrm>
              <a:off x="1994428" y="5533108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0F3C369B-D8FB-419C-80E4-BF5025B99D5F}"/>
                </a:ext>
              </a:extLst>
            </p:cNvPr>
            <p:cNvSpPr/>
            <p:nvPr/>
          </p:nvSpPr>
          <p:spPr>
            <a:xfrm>
              <a:off x="1990294" y="588771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46F5EF77-82D8-494C-B5C2-CAEE3EA0776E}"/>
                </a:ext>
              </a:extLst>
            </p:cNvPr>
            <p:cNvSpPr/>
            <p:nvPr/>
          </p:nvSpPr>
          <p:spPr>
            <a:xfrm>
              <a:off x="1652836" y="588771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5937D5B3-8EB4-4E64-BCF2-C94EE90DEE44}"/>
                </a:ext>
              </a:extLst>
            </p:cNvPr>
            <p:cNvSpPr/>
            <p:nvPr/>
          </p:nvSpPr>
          <p:spPr>
            <a:xfrm>
              <a:off x="1657892" y="622866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F13DE852-E971-47B2-9D61-60EBB202FD70}"/>
                </a:ext>
              </a:extLst>
            </p:cNvPr>
            <p:cNvSpPr/>
            <p:nvPr/>
          </p:nvSpPr>
          <p:spPr>
            <a:xfrm>
              <a:off x="1657261" y="655056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D42A0E2E-0F17-484A-8E51-CB7F715011B5}"/>
                </a:ext>
              </a:extLst>
            </p:cNvPr>
            <p:cNvSpPr/>
            <p:nvPr/>
          </p:nvSpPr>
          <p:spPr>
            <a:xfrm>
              <a:off x="1652836" y="6885663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876F010B-A773-45DF-8A9D-6A6079233AD3}"/>
                </a:ext>
              </a:extLst>
            </p:cNvPr>
            <p:cNvSpPr/>
            <p:nvPr/>
          </p:nvSpPr>
          <p:spPr>
            <a:xfrm>
              <a:off x="1652833" y="7229919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3B18543A-A9BC-4ADF-9420-9E6EF9AC6A3B}"/>
                </a:ext>
              </a:extLst>
            </p:cNvPr>
            <p:cNvSpPr/>
            <p:nvPr/>
          </p:nvSpPr>
          <p:spPr>
            <a:xfrm>
              <a:off x="1998198" y="622231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F9361937-C66C-49BE-99F2-D9EE613E80D0}"/>
                </a:ext>
              </a:extLst>
            </p:cNvPr>
            <p:cNvSpPr/>
            <p:nvPr/>
          </p:nvSpPr>
          <p:spPr>
            <a:xfrm>
              <a:off x="2001254" y="655056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A46DB2C7-6305-4966-BBBB-61B010BFF0CE}"/>
                </a:ext>
              </a:extLst>
            </p:cNvPr>
            <p:cNvSpPr/>
            <p:nvPr/>
          </p:nvSpPr>
          <p:spPr>
            <a:xfrm>
              <a:off x="2001457" y="6885663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3B5973CE-4D46-4E76-8FE1-05F81B22BF13}"/>
                </a:ext>
              </a:extLst>
            </p:cNvPr>
            <p:cNvSpPr/>
            <p:nvPr/>
          </p:nvSpPr>
          <p:spPr>
            <a:xfrm>
              <a:off x="1998198" y="7232963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9693E24-A1FE-4415-9369-C7EA1BCD978B}"/>
              </a:ext>
            </a:extLst>
          </p:cNvPr>
          <p:cNvGrpSpPr/>
          <p:nvPr/>
        </p:nvGrpSpPr>
        <p:grpSpPr>
          <a:xfrm>
            <a:off x="-3557484" y="-165947"/>
            <a:ext cx="2844354" cy="2140710"/>
            <a:chOff x="6988629" y="2146556"/>
            <a:chExt cx="2844354" cy="2140710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BE5A8F5-89DE-436C-99B8-8200BFB34859}"/>
                </a:ext>
              </a:extLst>
            </p:cNvPr>
            <p:cNvSpPr txBox="1"/>
            <p:nvPr/>
          </p:nvSpPr>
          <p:spPr>
            <a:xfrm rot="16200000">
              <a:off x="8694003" y="2186503"/>
              <a:ext cx="10032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Period 1</a:t>
              </a:r>
              <a:endParaRPr lang="en-US" dirty="0"/>
            </a:p>
            <a:p>
              <a:r>
                <a:rPr lang="en-AU" dirty="0"/>
                <a:t>Period 2</a:t>
              </a:r>
              <a:endParaRPr lang="en-US" dirty="0"/>
            </a:p>
            <a:p>
              <a:r>
                <a:rPr lang="en-AU" dirty="0"/>
                <a:t>Period 3</a:t>
              </a:r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9B3FF56-4DF2-443B-84F1-2A793F4422A6}"/>
                </a:ext>
              </a:extLst>
            </p:cNvPr>
            <p:cNvSpPr txBox="1"/>
            <p:nvPr/>
          </p:nvSpPr>
          <p:spPr>
            <a:xfrm>
              <a:off x="6988629" y="2452681"/>
              <a:ext cx="17453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Factor order</a:t>
              </a:r>
            </a:p>
            <a:p>
              <a:pPr algn="r"/>
              <a:r>
                <a:rPr lang="en-AU" sz="2000" dirty="0"/>
                <a:t>permutations</a:t>
              </a: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189B2AF-BC76-4E59-86F6-8CD7AB0978CF}"/>
                </a:ext>
              </a:extLst>
            </p:cNvPr>
            <p:cNvCxnSpPr>
              <a:cxnSpLocks/>
            </p:cNvCxnSpPr>
            <p:nvPr/>
          </p:nvCxnSpPr>
          <p:spPr>
            <a:xfrm>
              <a:off x="7097522" y="3169978"/>
              <a:ext cx="2717068" cy="42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AC17551-4ABC-4322-84BE-06A28112DA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6852" y="2341097"/>
              <a:ext cx="0" cy="19461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5191266-D38C-4292-AE83-72731B6F9242}"/>
                </a:ext>
              </a:extLst>
            </p:cNvPr>
            <p:cNvSpPr/>
            <p:nvPr/>
          </p:nvSpPr>
          <p:spPr>
            <a:xfrm>
              <a:off x="8786456" y="325047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65511608-4D1E-486D-85F8-EA1DBB4CB510}"/>
                </a:ext>
              </a:extLst>
            </p:cNvPr>
            <p:cNvSpPr/>
            <p:nvPr/>
          </p:nvSpPr>
          <p:spPr>
            <a:xfrm>
              <a:off x="9145685" y="3244987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DC539330-05C6-4C75-B854-4CA79C210B17}"/>
                </a:ext>
              </a:extLst>
            </p:cNvPr>
            <p:cNvSpPr/>
            <p:nvPr/>
          </p:nvSpPr>
          <p:spPr>
            <a:xfrm>
              <a:off x="9497280" y="3239653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EE729C0E-7D16-487C-9C0F-1449FBF8C46B}"/>
                </a:ext>
              </a:extLst>
            </p:cNvPr>
            <p:cNvSpPr/>
            <p:nvPr/>
          </p:nvSpPr>
          <p:spPr>
            <a:xfrm>
              <a:off x="9148644" y="3957580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1E85255B-B6FD-4B37-A614-5F47FC5347A6}"/>
                </a:ext>
              </a:extLst>
            </p:cNvPr>
            <p:cNvSpPr/>
            <p:nvPr/>
          </p:nvSpPr>
          <p:spPr>
            <a:xfrm>
              <a:off x="9508514" y="396170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E06B46F4-9F9F-4B51-8552-BEA8A974D9D4}"/>
                </a:ext>
              </a:extLst>
            </p:cNvPr>
            <p:cNvSpPr/>
            <p:nvPr/>
          </p:nvSpPr>
          <p:spPr>
            <a:xfrm>
              <a:off x="8789680" y="39501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2242A8D1-F9E1-4B56-83C9-ACB1AFD1694C}"/>
                </a:ext>
              </a:extLst>
            </p:cNvPr>
            <p:cNvSpPr/>
            <p:nvPr/>
          </p:nvSpPr>
          <p:spPr>
            <a:xfrm>
              <a:off x="9505698" y="359049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B446B11D-DD55-4732-B2FA-F488098C602F}"/>
                </a:ext>
              </a:extLst>
            </p:cNvPr>
            <p:cNvSpPr/>
            <p:nvPr/>
          </p:nvSpPr>
          <p:spPr>
            <a:xfrm>
              <a:off x="8789680" y="3584549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4A6DFDE1-3B02-4EBD-A204-891EE4CF94F7}"/>
                </a:ext>
              </a:extLst>
            </p:cNvPr>
            <p:cNvSpPr/>
            <p:nvPr/>
          </p:nvSpPr>
          <p:spPr>
            <a:xfrm>
              <a:off x="9153785" y="3594420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3712C768-CC24-4B37-99B4-4ACE422CDD03}"/>
                </a:ext>
              </a:extLst>
            </p:cNvPr>
            <p:cNvSpPr/>
            <p:nvPr/>
          </p:nvSpPr>
          <p:spPr>
            <a:xfrm>
              <a:off x="8382733" y="3560707"/>
              <a:ext cx="1450250" cy="34825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B335F76-2DA9-4667-A65C-129EE9AA4586}"/>
                </a:ext>
              </a:extLst>
            </p:cNvPr>
            <p:cNvSpPr txBox="1"/>
            <p:nvPr/>
          </p:nvSpPr>
          <p:spPr>
            <a:xfrm>
              <a:off x="8353330" y="3179269"/>
              <a:ext cx="34522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831546AB-E192-4C57-A768-4A900A5FD241}"/>
              </a:ext>
            </a:extLst>
          </p:cNvPr>
          <p:cNvSpPr txBox="1"/>
          <p:nvPr/>
        </p:nvSpPr>
        <p:spPr>
          <a:xfrm>
            <a:off x="-5213484" y="856596"/>
            <a:ext cx="331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Set the factor</a:t>
            </a:r>
          </a:p>
          <a:p>
            <a:r>
              <a:rPr lang="en-AU" dirty="0"/>
              <a:t>1 + (8 - 1) mod 3 = </a:t>
            </a:r>
          </a:p>
          <a:p>
            <a:r>
              <a:rPr lang="en-AU" dirty="0"/>
              <a:t>Permutation 2;</a:t>
            </a:r>
          </a:p>
          <a:p>
            <a:r>
              <a:rPr lang="en-AU" dirty="0"/>
              <a:t>Grand, Radial, PCA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5BD763-DC86-4B2F-9D69-74CCCFA4F499}"/>
              </a:ext>
            </a:extLst>
          </p:cNvPr>
          <p:cNvSpPr txBox="1"/>
          <p:nvPr/>
        </p:nvSpPr>
        <p:spPr>
          <a:xfrm>
            <a:off x="-5089430" y="5634320"/>
            <a:ext cx="331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VC order</a:t>
            </a:r>
          </a:p>
          <a:p>
            <a:r>
              <a:rPr lang="en-US" dirty="0"/>
              <a:t>1 + floor((</a:t>
            </a:r>
            <a:r>
              <a:rPr lang="en-US" b="1" dirty="0"/>
              <a:t>8 - </a:t>
            </a:r>
            <a:r>
              <a:rPr lang="en-US" dirty="0"/>
              <a:t>1)/ 9) mod 6 = </a:t>
            </a:r>
          </a:p>
          <a:p>
            <a:r>
              <a:rPr lang="en-US" dirty="0"/>
              <a:t>Permutation 2;</a:t>
            </a:r>
          </a:p>
          <a:p>
            <a:r>
              <a:rPr lang="en-US" dirty="0"/>
              <a:t>EEE, banana</a:t>
            </a:r>
            <a:endParaRPr lang="en-AU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0AEEDE2-748D-4EFE-83F1-7509CAAE6070}"/>
              </a:ext>
            </a:extLst>
          </p:cNvPr>
          <p:cNvSpPr txBox="1"/>
          <p:nvPr/>
        </p:nvSpPr>
        <p:spPr>
          <a:xfrm>
            <a:off x="-4907540" y="2791435"/>
            <a:ext cx="32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location pair</a:t>
            </a:r>
          </a:p>
          <a:p>
            <a:r>
              <a:rPr lang="en-US" dirty="0"/>
              <a:t>1 + floor((8 - 1) / 6) mod 6 =</a:t>
            </a:r>
          </a:p>
          <a:p>
            <a:r>
              <a:rPr lang="en-US" dirty="0"/>
              <a:t>Permutation 2;  0_1, 50_50</a:t>
            </a:r>
          </a:p>
          <a:p>
            <a:r>
              <a:rPr lang="en-US" dirty="0"/>
              <a:t>(order flipped for period 2)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CEB5301-82FE-4AF9-AD12-4404238BE97F}"/>
              </a:ext>
            </a:extLst>
          </p:cNvPr>
          <p:cNvGrpSpPr/>
          <p:nvPr/>
        </p:nvGrpSpPr>
        <p:grpSpPr>
          <a:xfrm>
            <a:off x="-3488725" y="2077023"/>
            <a:ext cx="2582822" cy="2836127"/>
            <a:chOff x="-258555" y="4765218"/>
            <a:chExt cx="2582822" cy="2836127"/>
          </a:xfrm>
        </p:grpSpPr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CCA9704-BCB6-46FF-90C0-B7D0ADC4B02B}"/>
                </a:ext>
              </a:extLst>
            </p:cNvPr>
            <p:cNvSpPr txBox="1"/>
            <p:nvPr/>
          </p:nvSpPr>
          <p:spPr>
            <a:xfrm>
              <a:off x="1260358" y="5477685"/>
              <a:ext cx="31932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C0ECA5A-338A-40DB-8B78-AAFB136B7159}"/>
                </a:ext>
              </a:extLst>
            </p:cNvPr>
            <p:cNvSpPr txBox="1"/>
            <p:nvPr/>
          </p:nvSpPr>
          <p:spPr>
            <a:xfrm rot="16200000">
              <a:off x="1581368" y="4802520"/>
              <a:ext cx="7078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Rep 1</a:t>
              </a:r>
            </a:p>
            <a:p>
              <a:r>
                <a:rPr lang="en-AU" dirty="0"/>
                <a:t>Rep 2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598A0A-1BFF-428E-98BC-62906CE6B247}"/>
                </a:ext>
              </a:extLst>
            </p:cNvPr>
            <p:cNvSpPr txBox="1"/>
            <p:nvPr/>
          </p:nvSpPr>
          <p:spPr>
            <a:xfrm>
              <a:off x="-258555" y="4765218"/>
              <a:ext cx="18058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Location</a:t>
              </a:r>
            </a:p>
            <a:p>
              <a:pPr algn="r"/>
              <a:r>
                <a:rPr lang="en-AU" sz="2000" dirty="0"/>
                <a:t>permutations</a:t>
              </a:r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B2AE7B69-011A-4E7F-BCED-97B1059F4F95}"/>
                </a:ext>
              </a:extLst>
            </p:cNvPr>
            <p:cNvCxnSpPr>
              <a:cxnSpLocks/>
            </p:cNvCxnSpPr>
            <p:nvPr/>
          </p:nvCxnSpPr>
          <p:spPr>
            <a:xfrm>
              <a:off x="-31935" y="5477685"/>
              <a:ext cx="23361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AE8AEE6-467C-46E9-9923-2956DB7FEC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9094" y="4843648"/>
              <a:ext cx="10592" cy="27576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DE6FA1FA-0012-42C2-9156-85C719BDBD27}"/>
                </a:ext>
              </a:extLst>
            </p:cNvPr>
            <p:cNvSpPr/>
            <p:nvPr/>
          </p:nvSpPr>
          <p:spPr>
            <a:xfrm>
              <a:off x="1656912" y="5533108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5D7D2A6C-E456-49F0-84E1-53937C182AF2}"/>
                </a:ext>
              </a:extLst>
            </p:cNvPr>
            <p:cNvSpPr/>
            <p:nvPr/>
          </p:nvSpPr>
          <p:spPr>
            <a:xfrm>
              <a:off x="1302138" y="5852662"/>
              <a:ext cx="1022129" cy="34931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C74D3B48-5106-437D-951A-D3743C589F00}"/>
                </a:ext>
              </a:extLst>
            </p:cNvPr>
            <p:cNvSpPr/>
            <p:nvPr/>
          </p:nvSpPr>
          <p:spPr>
            <a:xfrm>
              <a:off x="1994428" y="5533108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1F7B5B0E-C839-4500-B340-DCC862E6D130}"/>
                </a:ext>
              </a:extLst>
            </p:cNvPr>
            <p:cNvSpPr/>
            <p:nvPr/>
          </p:nvSpPr>
          <p:spPr>
            <a:xfrm>
              <a:off x="1990294" y="588771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92745B94-AF16-4264-83DA-A7E39D862A39}"/>
                </a:ext>
              </a:extLst>
            </p:cNvPr>
            <p:cNvSpPr/>
            <p:nvPr/>
          </p:nvSpPr>
          <p:spPr>
            <a:xfrm>
              <a:off x="1652836" y="588771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1D29AD57-C45C-41F4-A55F-AF51E4D3866B}"/>
                </a:ext>
              </a:extLst>
            </p:cNvPr>
            <p:cNvSpPr/>
            <p:nvPr/>
          </p:nvSpPr>
          <p:spPr>
            <a:xfrm>
              <a:off x="1657892" y="622866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444B355F-8CE8-405F-978B-4CA1B768CB70}"/>
                </a:ext>
              </a:extLst>
            </p:cNvPr>
            <p:cNvSpPr/>
            <p:nvPr/>
          </p:nvSpPr>
          <p:spPr>
            <a:xfrm>
              <a:off x="1657261" y="655056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25E3F840-8500-48F2-8B2E-7B9B23B18D56}"/>
                </a:ext>
              </a:extLst>
            </p:cNvPr>
            <p:cNvSpPr/>
            <p:nvPr/>
          </p:nvSpPr>
          <p:spPr>
            <a:xfrm>
              <a:off x="1652836" y="6885663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F19267F3-18AE-4428-8AE4-7A7641C0B720}"/>
                </a:ext>
              </a:extLst>
            </p:cNvPr>
            <p:cNvSpPr/>
            <p:nvPr/>
          </p:nvSpPr>
          <p:spPr>
            <a:xfrm>
              <a:off x="1652833" y="7229919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87" name="Rectangle: Rounded Corners 186">
              <a:extLst>
                <a:ext uri="{FF2B5EF4-FFF2-40B4-BE49-F238E27FC236}">
                  <a16:creationId xmlns:a16="http://schemas.microsoft.com/office/drawing/2014/main" id="{8950FF17-6CE3-4CD7-AFAE-6DCE66FDE2E8}"/>
                </a:ext>
              </a:extLst>
            </p:cNvPr>
            <p:cNvSpPr/>
            <p:nvPr/>
          </p:nvSpPr>
          <p:spPr>
            <a:xfrm>
              <a:off x="1998198" y="622231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D59386B3-D8BC-44BE-9674-961E5109DC12}"/>
                </a:ext>
              </a:extLst>
            </p:cNvPr>
            <p:cNvSpPr/>
            <p:nvPr/>
          </p:nvSpPr>
          <p:spPr>
            <a:xfrm>
              <a:off x="2001254" y="655056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FC7ABBD7-3874-499C-AFF5-CEE55C009D3F}"/>
                </a:ext>
              </a:extLst>
            </p:cNvPr>
            <p:cNvSpPr/>
            <p:nvPr/>
          </p:nvSpPr>
          <p:spPr>
            <a:xfrm>
              <a:off x="2001457" y="6885663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2D7C672E-5243-4C41-89CA-559B9D69DF6A}"/>
                </a:ext>
              </a:extLst>
            </p:cNvPr>
            <p:cNvSpPr/>
            <p:nvPr/>
          </p:nvSpPr>
          <p:spPr>
            <a:xfrm>
              <a:off x="1998198" y="7232963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2C52D9-14B8-48A6-9BAA-05CFAAA5EDCC}"/>
              </a:ext>
            </a:extLst>
          </p:cNvPr>
          <p:cNvGrpSpPr/>
          <p:nvPr/>
        </p:nvGrpSpPr>
        <p:grpSpPr>
          <a:xfrm>
            <a:off x="109248" y="1316123"/>
            <a:ext cx="2860452" cy="4570127"/>
            <a:chOff x="109248" y="1316123"/>
            <a:chExt cx="2860452" cy="457012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543F794-51C8-42E4-9FD7-F69A683225BF}"/>
                </a:ext>
              </a:extLst>
            </p:cNvPr>
            <p:cNvSpPr txBox="1"/>
            <p:nvPr/>
          </p:nvSpPr>
          <p:spPr>
            <a:xfrm>
              <a:off x="381568" y="1316123"/>
              <a:ext cx="24638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arenR"/>
              </a:pPr>
              <a:r>
                <a:rPr lang="en-AU" dirty="0"/>
                <a:t>Set the factor</a:t>
              </a:r>
              <a:br>
                <a:rPr lang="en-AU" dirty="0"/>
              </a:br>
              <a:r>
                <a:rPr lang="en-AU" dirty="0"/>
                <a:t>1 + (8 - 1) mod 6 = </a:t>
              </a:r>
              <a:br>
                <a:rPr lang="en-AU" dirty="0"/>
              </a:br>
              <a:r>
                <a:rPr lang="en-AU" dirty="0"/>
                <a:t>Permutation 2;</a:t>
              </a:r>
              <a:br>
                <a:rPr lang="en-AU" dirty="0"/>
              </a:br>
              <a:r>
                <a:rPr lang="en-AU" dirty="0"/>
                <a:t>PCA, Radial, Grand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2E46BE-191E-45CD-AA7A-6EFD02E6E7D7}"/>
                </a:ext>
              </a:extLst>
            </p:cNvPr>
            <p:cNvGrpSpPr/>
            <p:nvPr/>
          </p:nvGrpSpPr>
          <p:grpSpPr>
            <a:xfrm>
              <a:off x="109248" y="2730188"/>
              <a:ext cx="2860452" cy="3156062"/>
              <a:chOff x="513841" y="2577846"/>
              <a:chExt cx="2860452" cy="3156062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31F3D5E-DCE0-4BBC-9AF4-45A33D76EFCD}"/>
                  </a:ext>
                </a:extLst>
              </p:cNvPr>
              <p:cNvSpPr txBox="1"/>
              <p:nvPr/>
            </p:nvSpPr>
            <p:spPr>
              <a:xfrm rot="16200000">
                <a:off x="2320902" y="2540849"/>
                <a:ext cx="100322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AU" dirty="0"/>
                  <a:t>Period 1</a:t>
                </a:r>
                <a:endParaRPr lang="en-US" dirty="0"/>
              </a:p>
              <a:p>
                <a:pPr>
                  <a:spcBef>
                    <a:spcPts val="600"/>
                  </a:spcBef>
                </a:pPr>
                <a:r>
                  <a:rPr lang="en-AU" dirty="0"/>
                  <a:t>Period 2</a:t>
                </a:r>
                <a:endParaRPr lang="en-US" dirty="0"/>
              </a:p>
              <a:p>
                <a:pPr>
                  <a:spcBef>
                    <a:spcPts val="600"/>
                  </a:spcBef>
                </a:pPr>
                <a:r>
                  <a:rPr lang="en-AU" dirty="0"/>
                  <a:t>Period 3</a:t>
                </a:r>
                <a:endParaRPr lang="en-US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83612-C3BD-4EA5-84F7-96798164D960}"/>
                  </a:ext>
                </a:extLst>
              </p:cNvPr>
              <p:cNvSpPr txBox="1"/>
              <p:nvPr/>
            </p:nvSpPr>
            <p:spPr>
              <a:xfrm>
                <a:off x="513841" y="2883662"/>
                <a:ext cx="17453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000" dirty="0"/>
                  <a:t>Factor order</a:t>
                </a:r>
              </a:p>
              <a:p>
                <a:pPr algn="r"/>
                <a:r>
                  <a:rPr lang="en-AU" sz="2000" dirty="0"/>
                  <a:t>permutations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58B2ADE6-5D87-4262-9882-20A4A6B694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734" y="3600959"/>
                <a:ext cx="2717068" cy="42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222EDD2-9F1F-42F2-B3A1-80CD20EED7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42064" y="2772079"/>
                <a:ext cx="0" cy="28737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7D74692D-C266-4D82-B072-1D4336FFC454}"/>
                  </a:ext>
                </a:extLst>
              </p:cNvPr>
              <p:cNvSpPr/>
              <p:nvPr/>
            </p:nvSpPr>
            <p:spPr>
              <a:xfrm>
                <a:off x="2311668" y="3681452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81CBE9BE-93C0-4CA9-A230-22BB2165306C}"/>
                  </a:ext>
                </a:extLst>
              </p:cNvPr>
              <p:cNvSpPr/>
              <p:nvPr/>
            </p:nvSpPr>
            <p:spPr>
              <a:xfrm>
                <a:off x="2670897" y="3675968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CFEBCDE7-7836-4B52-B7D8-CDD7A25EE659}"/>
                  </a:ext>
                </a:extLst>
              </p:cNvPr>
              <p:cNvSpPr/>
              <p:nvPr/>
            </p:nvSpPr>
            <p:spPr>
              <a:xfrm>
                <a:off x="3022492" y="3670634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ECCBC665-4BC2-40FB-A5E2-9872A8107DE3}"/>
                  </a:ext>
                </a:extLst>
              </p:cNvPr>
              <p:cNvSpPr/>
              <p:nvPr/>
            </p:nvSpPr>
            <p:spPr>
              <a:xfrm>
                <a:off x="2666660" y="5010793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B8D3BF03-06B3-4C52-881C-880C694D20F2}"/>
                  </a:ext>
                </a:extLst>
              </p:cNvPr>
              <p:cNvSpPr/>
              <p:nvPr/>
            </p:nvSpPr>
            <p:spPr>
              <a:xfrm>
                <a:off x="3026530" y="5014914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CA3209B6-D5E6-4F32-A73F-F0F936AC7F8A}"/>
                  </a:ext>
                </a:extLst>
              </p:cNvPr>
              <p:cNvSpPr/>
              <p:nvPr/>
            </p:nvSpPr>
            <p:spPr>
              <a:xfrm>
                <a:off x="2307696" y="5003365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EF4072CF-07C4-4474-A2DD-4F5CF461F9C8}"/>
                  </a:ext>
                </a:extLst>
              </p:cNvPr>
              <p:cNvSpPr/>
              <p:nvPr/>
            </p:nvSpPr>
            <p:spPr>
              <a:xfrm>
                <a:off x="3030910" y="4341512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9A56852B-DC32-462C-8C72-0777D0E079EC}"/>
                  </a:ext>
                </a:extLst>
              </p:cNvPr>
              <p:cNvSpPr/>
              <p:nvPr/>
            </p:nvSpPr>
            <p:spPr>
              <a:xfrm>
                <a:off x="2314892" y="4335570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3B5895C2-0494-4514-8603-D64EC85A9374}"/>
                  </a:ext>
                </a:extLst>
              </p:cNvPr>
              <p:cNvSpPr/>
              <p:nvPr/>
            </p:nvSpPr>
            <p:spPr>
              <a:xfrm>
                <a:off x="2678997" y="4345441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9EC4C9C3-8A00-4CEE-8C3D-6164FA0528D1}"/>
                  </a:ext>
                </a:extLst>
              </p:cNvPr>
              <p:cNvSpPr/>
              <p:nvPr/>
            </p:nvSpPr>
            <p:spPr>
              <a:xfrm>
                <a:off x="1924043" y="3977299"/>
                <a:ext cx="1450250" cy="348253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07C8E12-10E7-4737-8A38-C17D8A997CC1}"/>
                  </a:ext>
                </a:extLst>
              </p:cNvPr>
              <p:cNvSpPr txBox="1"/>
              <p:nvPr/>
            </p:nvSpPr>
            <p:spPr>
              <a:xfrm>
                <a:off x="1878542" y="3610250"/>
                <a:ext cx="345221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</a:p>
              <a:p>
                <a:pPr algn="r"/>
                <a:r>
                  <a:rPr lang="en-US" sz="2200" dirty="0"/>
                  <a:t>2</a:t>
                </a:r>
                <a:endParaRPr lang="en-AU" sz="2200" dirty="0"/>
              </a:p>
              <a:p>
                <a:pPr algn="r"/>
                <a:r>
                  <a:rPr lang="en-US" sz="2200" dirty="0"/>
                  <a:t>3</a:t>
                </a:r>
              </a:p>
              <a:p>
                <a:pPr algn="r"/>
                <a:r>
                  <a:rPr lang="en-US" sz="2200" dirty="0"/>
                  <a:t>4</a:t>
                </a:r>
              </a:p>
              <a:p>
                <a:pPr algn="r"/>
                <a:r>
                  <a:rPr lang="en-US" sz="2200" dirty="0"/>
                  <a:t>5</a:t>
                </a:r>
              </a:p>
              <a:p>
                <a:pPr algn="r"/>
                <a:r>
                  <a:rPr lang="en-US" sz="2200" dirty="0"/>
                  <a:t>6</a:t>
                </a:r>
                <a:endParaRPr lang="en-AU" sz="2200" dirty="0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384CD7BB-39FC-4882-8078-C610A2DD569E}"/>
                  </a:ext>
                </a:extLst>
              </p:cNvPr>
              <p:cNvSpPr/>
              <p:nvPr/>
            </p:nvSpPr>
            <p:spPr>
              <a:xfrm>
                <a:off x="2306556" y="4015629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01ACD0D4-F6F7-4382-8626-2249A1161122}"/>
                  </a:ext>
                </a:extLst>
              </p:cNvPr>
              <p:cNvSpPr/>
              <p:nvPr/>
            </p:nvSpPr>
            <p:spPr>
              <a:xfrm>
                <a:off x="3036705" y="4010819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8265900B-8F8F-4262-8D84-30ED733CB657}"/>
                  </a:ext>
                </a:extLst>
              </p:cNvPr>
              <p:cNvSpPr/>
              <p:nvPr/>
            </p:nvSpPr>
            <p:spPr>
              <a:xfrm>
                <a:off x="2669609" y="4015629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22BA92C0-5E86-42EB-BF4B-CB6316B53F37}"/>
                  </a:ext>
                </a:extLst>
              </p:cNvPr>
              <p:cNvSpPr/>
              <p:nvPr/>
            </p:nvSpPr>
            <p:spPr>
              <a:xfrm>
                <a:off x="2668245" y="4666065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65" name="Rectangle: Rounded Corners 164">
                <a:extLst>
                  <a:ext uri="{FF2B5EF4-FFF2-40B4-BE49-F238E27FC236}">
                    <a16:creationId xmlns:a16="http://schemas.microsoft.com/office/drawing/2014/main" id="{A05F5497-7DE8-432A-B28C-C37E53DE40E4}"/>
                  </a:ext>
                </a:extLst>
              </p:cNvPr>
              <p:cNvSpPr/>
              <p:nvPr/>
            </p:nvSpPr>
            <p:spPr>
              <a:xfrm>
                <a:off x="2308828" y="4659653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8D8FBB73-6FB4-48FD-BDB6-1605103D564D}"/>
                  </a:ext>
                </a:extLst>
              </p:cNvPr>
              <p:cNvSpPr/>
              <p:nvPr/>
            </p:nvSpPr>
            <p:spPr>
              <a:xfrm>
                <a:off x="3028744" y="4667843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BFFBFDC9-66A4-476E-AD09-6C83B8434447}"/>
                  </a:ext>
                </a:extLst>
              </p:cNvPr>
              <p:cNvSpPr/>
              <p:nvPr/>
            </p:nvSpPr>
            <p:spPr>
              <a:xfrm>
                <a:off x="2659434" y="5359576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68" name="Rectangle: Rounded Corners 167">
                <a:extLst>
                  <a:ext uri="{FF2B5EF4-FFF2-40B4-BE49-F238E27FC236}">
                    <a16:creationId xmlns:a16="http://schemas.microsoft.com/office/drawing/2014/main" id="{ABEA73E3-162F-4434-9D01-FE5DC6428494}"/>
                  </a:ext>
                </a:extLst>
              </p:cNvPr>
              <p:cNvSpPr/>
              <p:nvPr/>
            </p:nvSpPr>
            <p:spPr>
              <a:xfrm>
                <a:off x="3019304" y="5363697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69" name="Rectangle: Rounded Corners 168">
                <a:extLst>
                  <a:ext uri="{FF2B5EF4-FFF2-40B4-BE49-F238E27FC236}">
                    <a16:creationId xmlns:a16="http://schemas.microsoft.com/office/drawing/2014/main" id="{28CDE488-0ABC-4D9E-9408-8CC8D245F64B}"/>
                  </a:ext>
                </a:extLst>
              </p:cNvPr>
              <p:cNvSpPr/>
              <p:nvPr/>
            </p:nvSpPr>
            <p:spPr>
              <a:xfrm>
                <a:off x="2300470" y="5352148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0E30AE2-B0D3-420E-B48D-ADDD26772907}"/>
              </a:ext>
            </a:extLst>
          </p:cNvPr>
          <p:cNvGrpSpPr/>
          <p:nvPr/>
        </p:nvGrpSpPr>
        <p:grpSpPr>
          <a:xfrm>
            <a:off x="3671944" y="1071104"/>
            <a:ext cx="3240000" cy="4471995"/>
            <a:chOff x="6912864" y="433658"/>
            <a:chExt cx="3240000" cy="447199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7A8BA7A-52D5-4CA4-BB4B-F504BFAF4967}"/>
                </a:ext>
              </a:extLst>
            </p:cNvPr>
            <p:cNvSpPr txBox="1"/>
            <p:nvPr/>
          </p:nvSpPr>
          <p:spPr>
            <a:xfrm>
              <a:off x="6912864" y="433658"/>
              <a:ext cx="3240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arenR" startAt="2"/>
              </a:pPr>
              <a:r>
                <a:rPr lang="en-US" dirty="0"/>
                <a:t>Set location pair</a:t>
              </a:r>
              <a:br>
                <a:rPr lang="en-US" dirty="0"/>
              </a:br>
              <a:r>
                <a:rPr lang="en-US" dirty="0"/>
                <a:t>1 + floor((8 - 1) / 6) mod 36 =</a:t>
              </a:r>
              <a:br>
                <a:rPr lang="en-US" dirty="0"/>
              </a:br>
              <a:r>
                <a:rPr lang="en-US" dirty="0"/>
                <a:t>Permutation 2;  0_1, 50_50</a:t>
              </a:r>
              <a:br>
                <a:rPr lang="en-US" dirty="0"/>
              </a:br>
              <a:r>
                <a:rPr lang="en-US" dirty="0"/>
                <a:t>(order flipped for period 2)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E8D0FE7-9100-4126-B97E-B41DCD471497}"/>
                </a:ext>
              </a:extLst>
            </p:cNvPr>
            <p:cNvSpPr txBox="1"/>
            <p:nvPr/>
          </p:nvSpPr>
          <p:spPr>
            <a:xfrm>
              <a:off x="8821554" y="2781993"/>
              <a:ext cx="31932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6628D35-9413-427D-A828-3E60E6A7D7C3}"/>
                </a:ext>
              </a:extLst>
            </p:cNvPr>
            <p:cNvSpPr txBox="1"/>
            <p:nvPr/>
          </p:nvSpPr>
          <p:spPr>
            <a:xfrm>
              <a:off x="7302641" y="2069526"/>
              <a:ext cx="18058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Location</a:t>
              </a:r>
            </a:p>
            <a:p>
              <a:pPr algn="r"/>
              <a:r>
                <a:rPr lang="en-AU" sz="2000" dirty="0"/>
                <a:t>permutations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EF38A9F-BE85-40B4-B753-F5F37A3A1140}"/>
                </a:ext>
              </a:extLst>
            </p:cNvPr>
            <p:cNvCxnSpPr>
              <a:cxnSpLocks/>
            </p:cNvCxnSpPr>
            <p:nvPr/>
          </p:nvCxnSpPr>
          <p:spPr>
            <a:xfrm>
              <a:off x="7529261" y="2781993"/>
              <a:ext cx="23361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1AF1CF0-B891-4401-A3AB-949FC6D213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30290" y="2147956"/>
              <a:ext cx="10592" cy="27576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EB9C8352-D159-4666-A53C-71897EDFA16D}"/>
                </a:ext>
              </a:extLst>
            </p:cNvPr>
            <p:cNvSpPr/>
            <p:nvPr/>
          </p:nvSpPr>
          <p:spPr>
            <a:xfrm>
              <a:off x="9218108" y="2837416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D74E255-40E5-4772-A8E8-3AC351C3059B}"/>
                </a:ext>
              </a:extLst>
            </p:cNvPr>
            <p:cNvSpPr/>
            <p:nvPr/>
          </p:nvSpPr>
          <p:spPr>
            <a:xfrm>
              <a:off x="8863334" y="3156970"/>
              <a:ext cx="1022129" cy="34931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291B2720-6746-41C8-A689-2A6AEE7667B5}"/>
                </a:ext>
              </a:extLst>
            </p:cNvPr>
            <p:cNvSpPr/>
            <p:nvPr/>
          </p:nvSpPr>
          <p:spPr>
            <a:xfrm>
              <a:off x="9555624" y="2837416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9D7ED165-6FB7-43F7-B8C3-E301B53DB432}"/>
                </a:ext>
              </a:extLst>
            </p:cNvPr>
            <p:cNvSpPr/>
            <p:nvPr/>
          </p:nvSpPr>
          <p:spPr>
            <a:xfrm>
              <a:off x="9551490" y="3192019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A1007D41-6279-4646-96BA-2A67BFA1E349}"/>
                </a:ext>
              </a:extLst>
            </p:cNvPr>
            <p:cNvSpPr/>
            <p:nvPr/>
          </p:nvSpPr>
          <p:spPr>
            <a:xfrm>
              <a:off x="9214032" y="3192019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127BD074-07BA-49D3-9846-3B98AF732132}"/>
                </a:ext>
              </a:extLst>
            </p:cNvPr>
            <p:cNvSpPr/>
            <p:nvPr/>
          </p:nvSpPr>
          <p:spPr>
            <a:xfrm>
              <a:off x="9219088" y="3532969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2C5AF16-A9E4-44AB-A10A-89CD4E0BF137}"/>
                </a:ext>
              </a:extLst>
            </p:cNvPr>
            <p:cNvSpPr/>
            <p:nvPr/>
          </p:nvSpPr>
          <p:spPr>
            <a:xfrm>
              <a:off x="9218457" y="3854869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9134C94A-B610-42AE-9391-934E7AC21A70}"/>
                </a:ext>
              </a:extLst>
            </p:cNvPr>
            <p:cNvSpPr/>
            <p:nvPr/>
          </p:nvSpPr>
          <p:spPr>
            <a:xfrm>
              <a:off x="9214032" y="418997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00E50B6B-1DEE-40BD-AFEB-7375940D8844}"/>
                </a:ext>
              </a:extLst>
            </p:cNvPr>
            <p:cNvSpPr/>
            <p:nvPr/>
          </p:nvSpPr>
          <p:spPr>
            <a:xfrm>
              <a:off x="9214029" y="4534227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13846332-DDCD-44DB-9101-BC65F4D826C4}"/>
                </a:ext>
              </a:extLst>
            </p:cNvPr>
            <p:cNvSpPr/>
            <p:nvPr/>
          </p:nvSpPr>
          <p:spPr>
            <a:xfrm>
              <a:off x="9559394" y="3526619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F70305B9-AAE1-4ED7-8B45-3D965D94195E}"/>
                </a:ext>
              </a:extLst>
            </p:cNvPr>
            <p:cNvSpPr/>
            <p:nvPr/>
          </p:nvSpPr>
          <p:spPr>
            <a:xfrm>
              <a:off x="9562450" y="3854869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A615BA72-A3A8-463F-A6E0-EF07B5763D63}"/>
                </a:ext>
              </a:extLst>
            </p:cNvPr>
            <p:cNvSpPr/>
            <p:nvPr/>
          </p:nvSpPr>
          <p:spPr>
            <a:xfrm>
              <a:off x="9562653" y="418997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4DFF728C-F895-4CAD-92CF-EAEDE722D674}"/>
                </a:ext>
              </a:extLst>
            </p:cNvPr>
            <p:cNvSpPr/>
            <p:nvPr/>
          </p:nvSpPr>
          <p:spPr>
            <a:xfrm>
              <a:off x="9559394" y="453727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B25DDF58-940D-49C9-8CFC-6599036CEA0F}"/>
              </a:ext>
            </a:extLst>
          </p:cNvPr>
          <p:cNvSpPr txBox="1"/>
          <p:nvPr/>
        </p:nvSpPr>
        <p:spPr>
          <a:xfrm rot="16200000">
            <a:off x="5952995" y="2351460"/>
            <a:ext cx="10032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AU" dirty="0"/>
              <a:t>Period 1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AU" dirty="0"/>
              <a:t>Period 2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AU" dirty="0"/>
              <a:t>Period 3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2F6ABF-3C13-4166-9AEC-98C9113883CD}"/>
              </a:ext>
            </a:extLst>
          </p:cNvPr>
          <p:cNvGrpSpPr/>
          <p:nvPr/>
        </p:nvGrpSpPr>
        <p:grpSpPr>
          <a:xfrm>
            <a:off x="8285849" y="2630742"/>
            <a:ext cx="2858592" cy="1480142"/>
            <a:chOff x="8410692" y="3012173"/>
            <a:chExt cx="2858592" cy="1480142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BC70CE97-B056-4F3B-90FE-E96D87FD0F38}"/>
                </a:ext>
              </a:extLst>
            </p:cNvPr>
            <p:cNvGrpSpPr/>
            <p:nvPr/>
          </p:nvGrpSpPr>
          <p:grpSpPr>
            <a:xfrm>
              <a:off x="8410692" y="3316828"/>
              <a:ext cx="2858592" cy="1175487"/>
              <a:chOff x="9656478" y="836478"/>
              <a:chExt cx="2858592" cy="1175487"/>
            </a:xfrm>
          </p:grpSpPr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6FDD4CF-FD12-4D58-B72A-D1558F4520DE}"/>
                  </a:ext>
                </a:extLst>
              </p:cNvPr>
              <p:cNvSpPr txBox="1"/>
              <p:nvPr/>
            </p:nvSpPr>
            <p:spPr>
              <a:xfrm>
                <a:off x="9656478" y="836478"/>
                <a:ext cx="173810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000" dirty="0"/>
                  <a:t>VC </a:t>
                </a:r>
              </a:p>
              <a:p>
                <a:pPr algn="r"/>
                <a:r>
                  <a:rPr lang="en-AU" sz="2000" dirty="0"/>
                  <a:t>permutations</a:t>
                </a:r>
              </a:p>
            </p:txBody>
          </p: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631206B0-5998-4AA1-B662-038C9A291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4401" y="1557688"/>
                <a:ext cx="2074610" cy="55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CA037233-3F8F-4677-98E3-3D4D6BB7DE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10615" y="843233"/>
                <a:ext cx="1" cy="11687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54EA064A-78A6-40AB-8780-61EAAF1B8402}"/>
                  </a:ext>
                </a:extLst>
              </p:cNvPr>
              <p:cNvSpPr/>
              <p:nvPr/>
            </p:nvSpPr>
            <p:spPr>
              <a:xfrm>
                <a:off x="11473308" y="1625705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6BDF9863-D8E0-4FE2-BA3B-7E7913BD9820}"/>
                  </a:ext>
                </a:extLst>
              </p:cNvPr>
              <p:cNvSpPr/>
              <p:nvPr/>
            </p:nvSpPr>
            <p:spPr>
              <a:xfrm>
                <a:off x="11829166" y="1625331"/>
                <a:ext cx="288000" cy="288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  <p:sp>
            <p:nvSpPr>
              <p:cNvPr id="159" name="Rectangle: Rounded Corners 158">
                <a:extLst>
                  <a:ext uri="{FF2B5EF4-FFF2-40B4-BE49-F238E27FC236}">
                    <a16:creationId xmlns:a16="http://schemas.microsoft.com/office/drawing/2014/main" id="{664BC578-E0E7-4548-AC23-5375D1846E25}"/>
                  </a:ext>
                </a:extLst>
              </p:cNvPr>
              <p:cNvSpPr/>
              <p:nvPr/>
            </p:nvSpPr>
            <p:spPr>
              <a:xfrm>
                <a:off x="12178936" y="1625324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E836B8C0-0108-4151-9EFB-24C77D336B7E}"/>
                  </a:ext>
                </a:extLst>
              </p:cNvPr>
              <p:cNvSpPr/>
              <p:nvPr/>
            </p:nvSpPr>
            <p:spPr>
              <a:xfrm>
                <a:off x="11138106" y="1597872"/>
                <a:ext cx="1376964" cy="338026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D914C3DD-045D-4A14-9C7B-7FD3B4CC15F0}"/>
                  </a:ext>
                </a:extLst>
              </p:cNvPr>
              <p:cNvSpPr txBox="1"/>
              <p:nvPr/>
            </p:nvSpPr>
            <p:spPr>
              <a:xfrm>
                <a:off x="11088199" y="1557688"/>
                <a:ext cx="34522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</a:p>
            </p:txBody>
          </p:sp>
        </p:grp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2C287338-3506-4725-A235-EC1622B55FAD}"/>
                </a:ext>
              </a:extLst>
            </p:cNvPr>
            <p:cNvSpPr txBox="1"/>
            <p:nvPr/>
          </p:nvSpPr>
          <p:spPr>
            <a:xfrm rot="16200000">
              <a:off x="10229063" y="2975176"/>
              <a:ext cx="100322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AU" dirty="0"/>
                <a:t>Period 1</a:t>
              </a:r>
              <a:endParaRPr lang="en-US" dirty="0"/>
            </a:p>
            <a:p>
              <a:pPr>
                <a:spcBef>
                  <a:spcPts val="600"/>
                </a:spcBef>
              </a:pPr>
              <a:r>
                <a:rPr lang="en-AU" dirty="0"/>
                <a:t>Period 2</a:t>
              </a:r>
              <a:endParaRPr lang="en-US" dirty="0"/>
            </a:p>
            <a:p>
              <a:pPr>
                <a:spcBef>
                  <a:spcPts val="600"/>
                </a:spcBef>
              </a:pPr>
              <a:r>
                <a:rPr lang="en-AU" dirty="0"/>
                <a:t>Period 3</a:t>
              </a:r>
              <a:endParaRPr lang="en-US" dirty="0"/>
            </a:p>
          </p:txBody>
        </p:sp>
      </p:grpSp>
      <p:sp>
        <p:nvSpPr>
          <p:cNvPr id="191" name="Rectangle 190">
            <a:extLst>
              <a:ext uri="{FF2B5EF4-FFF2-40B4-BE49-F238E27FC236}">
                <a16:creationId xmlns:a16="http://schemas.microsoft.com/office/drawing/2014/main" id="{6BB947D1-323A-41AA-9089-392EA5AB0179}"/>
              </a:ext>
            </a:extLst>
          </p:cNvPr>
          <p:cNvSpPr/>
          <p:nvPr/>
        </p:nvSpPr>
        <p:spPr>
          <a:xfrm>
            <a:off x="2531645" y="995048"/>
            <a:ext cx="646279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OLD DESIGN</a:t>
            </a:r>
          </a:p>
        </p:txBody>
      </p:sp>
    </p:spTree>
    <p:extLst>
      <p:ext uri="{BB962C8B-B14F-4D97-AF65-F5344CB8AC3E}">
        <p14:creationId xmlns:p14="http://schemas.microsoft.com/office/powerpoint/2010/main" val="1306446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401231"/>
              </p:ext>
            </p:extLst>
          </p:nvPr>
        </p:nvGraphicFramePr>
        <p:xfrm>
          <a:off x="1562468" y="1539986"/>
          <a:ext cx="5868000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Gp1 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Gp2 </a:t>
                      </a:r>
                      <a:r>
                        <a:rPr lang="en-AU" b="0" dirty="0"/>
                        <a:t>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Gp3 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6D36220-A859-42B9-A346-0C939B88C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010744"/>
                  </p:ext>
                </p:extLst>
              </p:nvPr>
            </p:nvGraphicFramePr>
            <p:xfrm>
              <a:off x="1562468" y="3215928"/>
              <a:ext cx="7704000" cy="1107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9875863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75763064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6684772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01886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40444431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829190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327298383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379808985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Distribution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87148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𝑚𝑡𝑣𝑁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𝑒𝑎𝑠𝑦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879788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𝑚𝑡𝑣𝑁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h𝑎𝑟𝑑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2501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6D36220-A859-42B9-A346-0C939B88C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010744"/>
                  </p:ext>
                </p:extLst>
              </p:nvPr>
            </p:nvGraphicFramePr>
            <p:xfrm>
              <a:off x="1562468" y="3215928"/>
              <a:ext cx="7704000" cy="1107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9875863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75763064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6684772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01886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40444431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829190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327298383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37980898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Distribution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871482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0598" t="-104839" r="-1329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97883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0598" t="-208197" r="-132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25011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64B69E-BA77-429A-B681-8E2C0BB7E344}"/>
              </a:ext>
            </a:extLst>
          </p:cNvPr>
          <p:cNvCxnSpPr>
            <a:cxnSpLocks/>
          </p:cNvCxnSpPr>
          <p:nvPr/>
        </p:nvCxnSpPr>
        <p:spPr>
          <a:xfrm>
            <a:off x="2894833" y="3062661"/>
            <a:ext cx="0" cy="1675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37FC28-2696-4EB1-AB61-74080ED4916C}"/>
              </a:ext>
            </a:extLst>
          </p:cNvPr>
          <p:cNvCxnSpPr>
            <a:cxnSpLocks/>
          </p:cNvCxnSpPr>
          <p:nvPr/>
        </p:nvCxnSpPr>
        <p:spPr>
          <a:xfrm>
            <a:off x="4404565" y="3075792"/>
            <a:ext cx="0" cy="140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97FD3-668A-468A-9E69-284F5ED6D448}"/>
              </a:ext>
            </a:extLst>
          </p:cNvPr>
          <p:cNvCxnSpPr>
            <a:cxnSpLocks/>
          </p:cNvCxnSpPr>
          <p:nvPr/>
        </p:nvCxnSpPr>
        <p:spPr>
          <a:xfrm>
            <a:off x="5917814" y="3075792"/>
            <a:ext cx="0" cy="140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C01968-F948-4C0C-BD04-3A554E456599}"/>
              </a:ext>
            </a:extLst>
          </p:cNvPr>
          <p:cNvCxnSpPr>
            <a:cxnSpLocks/>
          </p:cNvCxnSpPr>
          <p:nvPr/>
        </p:nvCxnSpPr>
        <p:spPr>
          <a:xfrm>
            <a:off x="7428000" y="3075792"/>
            <a:ext cx="0" cy="15440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347306"/>
              </p:ext>
            </p:extLst>
          </p:nvPr>
        </p:nvGraphicFramePr>
        <p:xfrm>
          <a:off x="1562468" y="4463124"/>
          <a:ext cx="7704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205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502518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22895">
                  <a:extLst>
                    <a:ext uri="{9D8B030D-6E8A-4147-A177-3AD203B41FA5}">
                      <a16:colId xmlns:a16="http://schemas.microsoft.com/office/drawing/2014/main" val="964391885"/>
                    </a:ext>
                  </a:extLst>
                </a:gridCol>
                <a:gridCol w="847574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4090808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800" b="0" kern="1200" dirty="0">
                          <a:solidFill>
                            <a:sysClr val="windowText" lastClr="000000"/>
                          </a:solidFill>
                        </a:rPr>
                        <a:t>   where</a:t>
                      </a:r>
                      <a:endParaRPr lang="en-AU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Task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2: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Task 2: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each/every variable for distinguishing between 2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3: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  <a:tr h="288000">
                <a:tc gridSpan="5">
                  <a:txBody>
                    <a:bodyPr/>
                    <a:lstStyle/>
                    <a:p>
                      <a:r>
                        <a:rPr lang="en-AU" dirty="0"/>
                        <a:t>   *) Distribution difficulty discussed in detail below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6444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10164390" y="5410910"/>
            <a:ext cx="3124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Training:</a:t>
            </a:r>
          </a:p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9B0094-7798-4535-8B8F-573CF05CD54C}"/>
              </a:ext>
            </a:extLst>
          </p:cNvPr>
          <p:cNvGrpSpPr/>
          <p:nvPr/>
        </p:nvGrpSpPr>
        <p:grpSpPr>
          <a:xfrm>
            <a:off x="893579" y="1701222"/>
            <a:ext cx="750275" cy="750275"/>
            <a:chOff x="671631" y="2142452"/>
            <a:chExt cx="750275" cy="750275"/>
          </a:xfrm>
          <a:solidFill>
            <a:schemeClr val="bg1"/>
          </a:solidFill>
        </p:grpSpPr>
        <p:pic>
          <p:nvPicPr>
            <p:cNvPr id="15" name="Graphic 14" descr="User">
              <a:extLst>
                <a:ext uri="{FF2B5EF4-FFF2-40B4-BE49-F238E27FC236}">
                  <a16:creationId xmlns:a16="http://schemas.microsoft.com/office/drawing/2014/main" id="{836293C7-5850-4CB4-B0E7-2281C6413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1631" y="2142452"/>
              <a:ext cx="750275" cy="75027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E536ED-D2F4-41A3-96C4-D9C9FBBDF3EB}"/>
                </a:ext>
              </a:extLst>
            </p:cNvPr>
            <p:cNvSpPr txBox="1"/>
            <p:nvPr/>
          </p:nvSpPr>
          <p:spPr>
            <a:xfrm>
              <a:off x="875653" y="2468361"/>
              <a:ext cx="4350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ln>
                    <a:solidFill>
                      <a:schemeClr val="bg1"/>
                    </a:solidFill>
                  </a:ln>
                </a:rPr>
                <a:t>A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4FCCE5-2B4A-4E53-84D2-309FFBF85866}"/>
              </a:ext>
            </a:extLst>
          </p:cNvPr>
          <p:cNvCxnSpPr>
            <a:cxnSpLocks/>
          </p:cNvCxnSpPr>
          <p:nvPr/>
        </p:nvCxnSpPr>
        <p:spPr>
          <a:xfrm>
            <a:off x="1444239" y="2255717"/>
            <a:ext cx="199615" cy="166971"/>
          </a:xfrm>
          <a:prstGeom prst="straightConnector1">
            <a:avLst/>
          </a:prstGeom>
          <a:ln w="38100">
            <a:solidFill>
              <a:srgbClr val="FF0000">
                <a:alpha val="6705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0048A4-42EB-4353-B29C-28B89ACE0EB9}"/>
              </a:ext>
            </a:extLst>
          </p:cNvPr>
          <p:cNvCxnSpPr>
            <a:cxnSpLocks/>
          </p:cNvCxnSpPr>
          <p:nvPr/>
        </p:nvCxnSpPr>
        <p:spPr>
          <a:xfrm>
            <a:off x="2796466" y="2513025"/>
            <a:ext cx="186431" cy="1"/>
          </a:xfrm>
          <a:prstGeom prst="straightConnector1">
            <a:avLst/>
          </a:prstGeom>
          <a:ln w="38100">
            <a:solidFill>
              <a:srgbClr val="FF0000">
                <a:alpha val="6705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022056C-3318-489C-B0B8-78FD53A28C56}"/>
              </a:ext>
            </a:extLst>
          </p:cNvPr>
          <p:cNvGrpSpPr/>
          <p:nvPr/>
        </p:nvGrpSpPr>
        <p:grpSpPr>
          <a:xfrm>
            <a:off x="2964470" y="2494545"/>
            <a:ext cx="1505185" cy="1590728"/>
            <a:chOff x="2947382" y="2494545"/>
            <a:chExt cx="1505185" cy="159072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D77DEB6-0C0A-4FD2-91AF-DDE17EFB90CE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8304008-EA39-416F-8801-6EB8E8E29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8676" y="3818984"/>
              <a:ext cx="173312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E1987D8-0E77-493B-8293-18F4C354951B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5A423A7-3004-4738-9BCD-133D5F0EB1E8}"/>
                </a:ext>
              </a:extLst>
            </p:cNvPr>
            <p:cNvCxnSpPr>
              <a:cxnSpLocks/>
            </p:cNvCxnSpPr>
            <p:nvPr/>
          </p:nvCxnSpPr>
          <p:spPr>
            <a:xfrm>
              <a:off x="3731547" y="3877187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1EBB3-5D25-403D-8E7D-A1B2A68BB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998" y="2494545"/>
              <a:ext cx="204569" cy="155784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7159B4D-0027-47C2-A539-5FBA8A6D52FE}"/>
              </a:ext>
            </a:extLst>
          </p:cNvPr>
          <p:cNvGrpSpPr/>
          <p:nvPr/>
        </p:nvGrpSpPr>
        <p:grpSpPr>
          <a:xfrm>
            <a:off x="4506502" y="2494545"/>
            <a:ext cx="1465339" cy="1608484"/>
            <a:chOff x="2947382" y="2494545"/>
            <a:chExt cx="1465339" cy="1608484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5A71CB2-1FA4-4DAA-BF99-270C5C0FCC3C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EA44495-7250-471A-96D6-2C3262759A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281" y="3764132"/>
              <a:ext cx="186317" cy="314892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A934549-3BED-4E53-B76D-23AF3CE65E40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07E08A2-8FB4-4D05-A3B7-AB39A577F89C}"/>
                </a:ext>
              </a:extLst>
            </p:cNvPr>
            <p:cNvCxnSpPr>
              <a:cxnSpLocks/>
            </p:cNvCxnSpPr>
            <p:nvPr/>
          </p:nvCxnSpPr>
          <p:spPr>
            <a:xfrm>
              <a:off x="3722669" y="3894943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817A9A5-028C-4E5F-B62A-FC3612D6D2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998" y="2494545"/>
              <a:ext cx="164723" cy="155784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BEF20C1-B474-4672-B63F-FDBBD15605E9}"/>
              </a:ext>
            </a:extLst>
          </p:cNvPr>
          <p:cNvGrpSpPr/>
          <p:nvPr/>
        </p:nvGrpSpPr>
        <p:grpSpPr>
          <a:xfrm>
            <a:off x="6039652" y="2603543"/>
            <a:ext cx="775290" cy="1491295"/>
            <a:chOff x="2947382" y="2611734"/>
            <a:chExt cx="775290" cy="1491295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550FA97-95F6-44CF-80BA-C6EB7D986BFA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320B00DF-92A5-4FF4-970E-1CBF0A0724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281" y="3764132"/>
              <a:ext cx="186317" cy="314892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1492DE5-CB23-4474-B436-6BA814F06D53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F9C5CE0-8EC6-4F19-AD33-5A5C2F3A557B}"/>
                </a:ext>
              </a:extLst>
            </p:cNvPr>
            <p:cNvCxnSpPr>
              <a:cxnSpLocks/>
            </p:cNvCxnSpPr>
            <p:nvPr/>
          </p:nvCxnSpPr>
          <p:spPr>
            <a:xfrm>
              <a:off x="3722669" y="3894943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8768A929-1BD2-42C0-B865-8906390061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07" r="1919" b="15328"/>
          <a:stretch/>
        </p:blipFill>
        <p:spPr>
          <a:xfrm>
            <a:off x="10364919" y="3730221"/>
            <a:ext cx="3223065" cy="628796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5BC00F2A-0582-4E32-9C94-57334270F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4919" y="4402696"/>
            <a:ext cx="3305175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2EAA2AC-8B01-438F-AAE9-143BB6DF9AE3}"/>
                  </a:ext>
                </a:extLst>
              </p:cNvPr>
              <p:cNvSpPr txBox="1"/>
              <p:nvPr/>
            </p:nvSpPr>
            <p:spPr>
              <a:xfrm>
                <a:off x="9730408" y="1769590"/>
                <a:ext cx="1798248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𝑚𝑡𝑣𝑁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𝑒𝑎𝑠𝑦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2EAA2AC-8B01-438F-AAE9-143BB6DF9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408" y="1769590"/>
                <a:ext cx="1798248" cy="281937"/>
              </a:xfrm>
              <a:prstGeom prst="rect">
                <a:avLst/>
              </a:prstGeom>
              <a:blipFill>
                <a:blip r:embed="rId7"/>
                <a:stretch>
                  <a:fillRect t="-4255" r="-3051" b="-319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70F9FC-41EC-4936-A8B3-720A5B1D7A9F}"/>
                  </a:ext>
                </a:extLst>
              </p:cNvPr>
              <p:cNvSpPr txBox="1"/>
              <p:nvPr/>
            </p:nvSpPr>
            <p:spPr>
              <a:xfrm>
                <a:off x="9730408" y="2255717"/>
                <a:ext cx="1765420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𝑚𝑡𝑣𝑁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h𝑎𝑟𝑑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70F9FC-41EC-4936-A8B3-720A5B1D7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408" y="2255717"/>
                <a:ext cx="1765420" cy="281937"/>
              </a:xfrm>
              <a:prstGeom prst="rect">
                <a:avLst/>
              </a:prstGeom>
              <a:blipFill>
                <a:blip r:embed="rId8"/>
                <a:stretch>
                  <a:fillRect l="-345" t="-4348" r="-4483" b="-347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6BD67D58-82BB-4EDD-AB03-AE59EC22DE96}"/>
              </a:ext>
            </a:extLst>
          </p:cNvPr>
          <p:cNvSpPr/>
          <p:nvPr/>
        </p:nvSpPr>
        <p:spPr>
          <a:xfrm>
            <a:off x="915847" y="79929"/>
            <a:ext cx="97136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FINAL OLD DESIGN</a:t>
            </a:r>
          </a:p>
        </p:txBody>
      </p:sp>
    </p:spTree>
    <p:extLst>
      <p:ext uri="{BB962C8B-B14F-4D97-AF65-F5344CB8AC3E}">
        <p14:creationId xmlns:p14="http://schemas.microsoft.com/office/powerpoint/2010/main" val="171774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15194</TotalTime>
  <Words>2581</Words>
  <Application>Microsoft Office PowerPoint</Application>
  <PresentationFormat>Widescreen</PresentationFormat>
  <Paragraphs>1100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New experimental design                                                                 (Not shown)</vt:lpstr>
      <vt:lpstr>PowerPoint Presentation</vt:lpstr>
      <vt:lpstr>Consider a new participant, the 63rd participant,</vt:lpstr>
      <vt:lpstr>Consider a new participant, the 63rd participant,</vt:lpstr>
      <vt:lpstr>Response table, in study structure</vt:lpstr>
      <vt:lpstr>Basis, “uniform half clock”</vt:lpstr>
      <vt:lpstr>Consider a new participant, suppose they are 64-th,  full permutation number 1 + (64 - 1) mod 36 = 28. Set the factor order, location, and vc order: </vt:lpstr>
      <vt:lpstr>Experimental design graphics v4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Spyrison</dc:creator>
  <cp:lastModifiedBy>Nick Spyrison</cp:lastModifiedBy>
  <cp:revision>182</cp:revision>
  <dcterms:created xsi:type="dcterms:W3CDTF">2019-12-06T00:28:50Z</dcterms:created>
  <dcterms:modified xsi:type="dcterms:W3CDTF">2022-01-04T03:49:50Z</dcterms:modified>
</cp:coreProperties>
</file>