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  <p:sldId id="26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607-CE05-4BFB-9316-AF061C6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2039"/>
            <a:ext cx="16108680" cy="837062"/>
          </a:xfrm>
        </p:spPr>
        <p:txBody>
          <a:bodyPr>
            <a:normAutofit fontScale="90000"/>
          </a:bodyPr>
          <a:lstStyle/>
          <a:p>
            <a:r>
              <a:rPr lang="en-US" dirty="0"/>
              <a:t>New experimental design                                                                 (Not shown)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20AE5-3168-4312-B5BC-1E90FD09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66140"/>
              </p:ext>
            </p:extLst>
          </p:nvPr>
        </p:nvGraphicFramePr>
        <p:xfrm>
          <a:off x="414020" y="318600"/>
          <a:ext cx="14683406" cy="62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1090023252"/>
                    </a:ext>
                  </a:extLst>
                </a:gridCol>
                <a:gridCol w="2720327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6050217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800862">
                  <a:extLst>
                    <a:ext uri="{9D8B030D-6E8A-4147-A177-3AD203B41FA5}">
                      <a16:colId xmlns:a16="http://schemas.microsoft.com/office/drawing/2014/main" val="266133548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92643164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972526187"/>
                    </a:ext>
                  </a:extLst>
                </a:gridCol>
              </a:tblGrid>
              <a:tr h="361946">
                <a:tc>
                  <a:txBody>
                    <a:bodyPr/>
                    <a:lstStyle/>
                    <a:p>
                      <a:r>
                        <a:rPr lang="en-AU" dirty="0"/>
                        <a:t>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Perm.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Permutations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Factor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(P), Grand tour (G), Radial manual Tour (R)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Each participant performs 2 tasks on each factor</a:t>
                      </a:r>
                      <a:endParaRPr lang="en-A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!3*2*1 = 6</a:t>
                      </a:r>
                      <a:br>
                        <a:rPr lang="en-AU" b="0" dirty="0"/>
                      </a:br>
                      <a:r>
                        <a:rPr lang="en-AU" b="0" dirty="0"/>
                        <a:t>3 </a:t>
                      </a:r>
                      <a:r>
                        <a:rPr lang="en-AU" b="0" dirty="0" err="1"/>
                        <a:t>latin</a:t>
                      </a:r>
                      <a:r>
                        <a:rPr lang="en-AU" b="0" dirty="0"/>
                        <a:t> </a:t>
                      </a:r>
                      <a:r>
                        <a:rPr lang="en-AU" b="0" dirty="0" err="1"/>
                        <a:t>sq</a:t>
                      </a:r>
                      <a:r>
                        <a:rPr lang="en-AU" b="0" dirty="0"/>
                        <a:t>, not full perms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Block</a:t>
                      </a:r>
                      <a:endParaRPr lang="en-AU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(1 signal, 1 noise var)</a:t>
                      </a:r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Combine signal and noise variables: 0/100, 33/67, 50/50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Each participant receives 2 location values, one per factor task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3*2*1 =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4318002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VC model</a:t>
                      </a:r>
                      <a:endParaRPr lang="en-AU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EEE, EEV,</a:t>
                      </a:r>
                      <a:r>
                        <a:rPr lang="en-US" i="0" dirty="0"/>
                        <a:t> banana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Each participant receives 1 VC model</a:t>
                      </a:r>
                      <a:endParaRPr lang="en-AU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 Choose 2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Numb. Variables &amp; clusters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4 var with 3 cl, 6 var with 4 cl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Fixed order, small then large within each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457613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b="1" dirty="0"/>
                        <a:t>Fixed parameters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signal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Even block evaluation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200426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noise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every 6 participants,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6485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but does not have 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67025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full span; Factor perm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002749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variables normalized by standard deviation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 never happens at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2867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Observations within cluster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140 each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284523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r>
                        <a:rPr lang="en-US" b="1" dirty="0"/>
                        <a:t>Randomization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Factor order assigned, on the number of previous responses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277536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Locations, 1 assigned,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8623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Variable order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Variables are shuffled in simulation (index stored)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61516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4B0CE7-945D-4F05-A19D-C433D8A271FA}"/>
              </a:ext>
            </a:extLst>
          </p:cNvPr>
          <p:cNvSpPr txBox="1"/>
          <p:nvPr/>
        </p:nvSpPr>
        <p:spPr>
          <a:xfrm>
            <a:off x="895269" y="7102977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block evaluation every 6 participants, but does not have full span; Factor perm 1 never happens at Location perm 2, unless location selects on </a:t>
            </a:r>
            <a:endParaRPr lang="en-AU" dirty="0"/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E97FB-3596-4D07-89A1-B31EE98B4134}"/>
              </a:ext>
            </a:extLst>
          </p:cNvPr>
          <p:cNvSpPr txBox="1"/>
          <p:nvPr/>
        </p:nvSpPr>
        <p:spPr>
          <a:xfrm>
            <a:off x="9304257" y="3341800"/>
            <a:ext cx="2539712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dirty="0"/>
              <a:t>56 participants </a:t>
            </a:r>
          </a:p>
          <a:p>
            <a:pPr algn="ctr"/>
            <a:r>
              <a:rPr lang="en-AU" dirty="0"/>
              <a:t>per even evaluation 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4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0841C4D-4DA2-4497-B3DF-376B8268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6453" y="3540319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AECEB7-182D-4028-8707-CC7B82A5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2496957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D4E693-3963-4D22-A5A8-44EFA7497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4608" y="2561140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4F51F2-86AB-4219-B0B6-560A27FD3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8849" y="145196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3E82D4-0BC5-41E3-9041-87B385E70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2108" y="95326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949BB2-06ED-4076-8ED4-A3B86FE07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66947"/>
            <a:ext cx="95250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6734BF-61AD-4BD5-9A76-1ACD9E23C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435" y="112854"/>
            <a:ext cx="952500" cy="952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812EC4-5EEF-417B-AF8D-1C4DB5678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08" y="5612640"/>
            <a:ext cx="952500" cy="952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EB33A8-AAF3-4029-9117-E0731E97E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818" y="1359513"/>
            <a:ext cx="952500" cy="952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622F63-04FF-48A1-9E76-46DA32EB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365109"/>
            <a:ext cx="952500" cy="952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77AA0F-FA32-4BA6-9FFD-35CBD0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1359513"/>
            <a:ext cx="952500" cy="952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1217C5A-E6E4-4793-9166-5A547F6CF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4583743"/>
            <a:ext cx="952500" cy="952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D9DE29-8F10-4722-9982-6E4C12E59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2587819"/>
            <a:ext cx="952500" cy="952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D068C5-72B3-4762-AAAA-B579EB3061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3540319"/>
            <a:ext cx="952500" cy="952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3E69AD6-2751-4457-94F2-C27D5CBF1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709" y="4579620"/>
            <a:ext cx="952500" cy="952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B2E8D51-1299-43FC-903C-A8541BDE9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558">
            <a:off x="-2584084" y="5612641"/>
            <a:ext cx="952500" cy="952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81458A-0FDA-4357-8677-DDF546377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8651">
            <a:off x="-3708953" y="5677885"/>
            <a:ext cx="952500" cy="9525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F6C6A85E-3B8E-44A1-B03C-DDD0BFA277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9069" y="4487074"/>
            <a:ext cx="952500" cy="952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C6E9C0D-C1F7-4FEE-B5CF-F6F6727B60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71" y="6829534"/>
            <a:ext cx="952500" cy="9525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33646941-85C7-400F-BC37-4EE77FA6D6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439" y="6838751"/>
            <a:ext cx="952500" cy="9525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2A77B42-4D70-4755-B60D-3810BB201D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860" y="6727409"/>
            <a:ext cx="952500" cy="9525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224A207-BC90-445F-9733-56200E09C137}"/>
              </a:ext>
            </a:extLst>
          </p:cNvPr>
          <p:cNvGrpSpPr/>
          <p:nvPr/>
        </p:nvGrpSpPr>
        <p:grpSpPr>
          <a:xfrm>
            <a:off x="-4229269" y="8622497"/>
            <a:ext cx="4399151" cy="1735165"/>
            <a:chOff x="7462647" y="266763"/>
            <a:chExt cx="4399151" cy="1735165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072693B-8AA4-41A0-9149-CFAF134253AC}"/>
                </a:ext>
              </a:extLst>
            </p:cNvPr>
            <p:cNvSpPr/>
            <p:nvPr/>
          </p:nvSpPr>
          <p:spPr>
            <a:xfrm>
              <a:off x="9599258" y="761169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BFDB735E-E165-4A63-9C21-6439BCD2ED42}"/>
                </a:ext>
              </a:extLst>
            </p:cNvPr>
            <p:cNvSpPr/>
            <p:nvPr/>
          </p:nvSpPr>
          <p:spPr>
            <a:xfrm>
              <a:off x="9595715" y="1476089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2E22AF9-4EDC-48A1-9642-B6C713C6B5AC}"/>
                </a:ext>
              </a:extLst>
            </p:cNvPr>
            <p:cNvSpPr/>
            <p:nvPr/>
          </p:nvSpPr>
          <p:spPr>
            <a:xfrm>
              <a:off x="9597875" y="1116089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CD69455-C2D8-4BE5-9587-89231F8E07E3}"/>
                </a:ext>
              </a:extLst>
            </p:cNvPr>
            <p:cNvSpPr txBox="1"/>
            <p:nvPr/>
          </p:nvSpPr>
          <p:spPr>
            <a:xfrm>
              <a:off x="7675880" y="733229"/>
              <a:ext cx="1400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  <a:r>
                <a:rPr lang="en-AU" sz="2200" baseline="30000" dirty="0"/>
                <a:t>st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2</a:t>
              </a:r>
              <a:r>
                <a:rPr lang="en-AU" sz="2200" baseline="30000" dirty="0"/>
                <a:t>nd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3</a:t>
              </a:r>
              <a:r>
                <a:rPr lang="en-AU" sz="2200" baseline="30000" dirty="0"/>
                <a:t>rd</a:t>
              </a:r>
              <a:r>
                <a:rPr lang="en-AU" sz="2200" dirty="0"/>
                <a:t> factor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A4011D-C762-4F9E-9B87-056B64A0F292}"/>
                </a:ext>
              </a:extLst>
            </p:cNvPr>
            <p:cNvSpPr txBox="1"/>
            <p:nvPr/>
          </p:nvSpPr>
          <p:spPr>
            <a:xfrm>
              <a:off x="7462647" y="266763"/>
              <a:ext cx="4399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order     1,   2,   3,   4,   5,   6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79C85AA-5DCC-47F1-B3DF-5330FDBEB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412" y="674824"/>
              <a:ext cx="4083304" cy="18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3BC6583-AF12-4474-B61B-EB617E957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740" y="400050"/>
              <a:ext cx="0" cy="1466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DD6E0BAA-8634-450E-B41A-B60CD883689A}"/>
                </a:ext>
              </a:extLst>
            </p:cNvPr>
            <p:cNvSpPr/>
            <p:nvPr/>
          </p:nvSpPr>
          <p:spPr>
            <a:xfrm>
              <a:off x="9198029" y="75791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3BD49D0B-9539-4A66-AAE1-A3CCB9673A35}"/>
                </a:ext>
              </a:extLst>
            </p:cNvPr>
            <p:cNvSpPr/>
            <p:nvPr/>
          </p:nvSpPr>
          <p:spPr>
            <a:xfrm>
              <a:off x="9198029" y="1122263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10B0E75-6523-4DCE-A421-DC1358BEE30E}"/>
                </a:ext>
              </a:extLst>
            </p:cNvPr>
            <p:cNvSpPr/>
            <p:nvPr/>
          </p:nvSpPr>
          <p:spPr>
            <a:xfrm>
              <a:off x="9198029" y="148559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BCD7683-C438-4ED2-B620-5CFFA9BBC1A4}"/>
                </a:ext>
              </a:extLst>
            </p:cNvPr>
            <p:cNvSpPr/>
            <p:nvPr/>
          </p:nvSpPr>
          <p:spPr>
            <a:xfrm>
              <a:off x="9989502" y="1481225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CE1299C-AD7D-4225-A9EA-234886DCB6F5}"/>
                </a:ext>
              </a:extLst>
            </p:cNvPr>
            <p:cNvSpPr/>
            <p:nvPr/>
          </p:nvSpPr>
          <p:spPr>
            <a:xfrm>
              <a:off x="9989502" y="112046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56FF52F-CA29-477A-8CCE-3721498B5F70}"/>
                </a:ext>
              </a:extLst>
            </p:cNvPr>
            <p:cNvSpPr/>
            <p:nvPr/>
          </p:nvSpPr>
          <p:spPr>
            <a:xfrm>
              <a:off x="9989502" y="76147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BA1C6F0-C6C8-4CC0-BF43-5B268182A6DA}"/>
                </a:ext>
              </a:extLst>
            </p:cNvPr>
            <p:cNvSpPr/>
            <p:nvPr/>
          </p:nvSpPr>
          <p:spPr>
            <a:xfrm>
              <a:off x="10391282" y="111890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404D89A4-8AF7-4F6E-808F-A56E365293A5}"/>
                </a:ext>
              </a:extLst>
            </p:cNvPr>
            <p:cNvSpPr/>
            <p:nvPr/>
          </p:nvSpPr>
          <p:spPr>
            <a:xfrm>
              <a:off x="10391282" y="147789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59FF60D-1AB2-4117-8E40-8CE73A8A74D2}"/>
                </a:ext>
              </a:extLst>
            </p:cNvPr>
            <p:cNvSpPr/>
            <p:nvPr/>
          </p:nvSpPr>
          <p:spPr>
            <a:xfrm>
              <a:off x="10391282" y="75890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F9AF94E8-FA56-404C-B667-FF1D1ACAA242}"/>
                </a:ext>
              </a:extLst>
            </p:cNvPr>
            <p:cNvSpPr/>
            <p:nvPr/>
          </p:nvSpPr>
          <p:spPr>
            <a:xfrm>
              <a:off x="10789506" y="148047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1DAB95B-13BE-4A8B-8541-8D349349D91B}"/>
                </a:ext>
              </a:extLst>
            </p:cNvPr>
            <p:cNvSpPr/>
            <p:nvPr/>
          </p:nvSpPr>
          <p:spPr>
            <a:xfrm>
              <a:off x="10791712" y="76045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D32EBC25-3662-4357-BE03-50EE630573A1}"/>
                </a:ext>
              </a:extLst>
            </p:cNvPr>
            <p:cNvSpPr/>
            <p:nvPr/>
          </p:nvSpPr>
          <p:spPr>
            <a:xfrm>
              <a:off x="10789506" y="112046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1B1CCF14-A393-49A8-88F8-D50479CF6230}"/>
                </a:ext>
              </a:extLst>
            </p:cNvPr>
            <p:cNvSpPr/>
            <p:nvPr/>
          </p:nvSpPr>
          <p:spPr>
            <a:xfrm>
              <a:off x="11199716" y="147793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31B04E7-1516-4357-9FF2-63DE90AEA7C7}"/>
                </a:ext>
              </a:extLst>
            </p:cNvPr>
            <p:cNvSpPr/>
            <p:nvPr/>
          </p:nvSpPr>
          <p:spPr>
            <a:xfrm>
              <a:off x="11201922" y="75791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35BA2-4205-4A4E-BE10-A9A10AD17F60}"/>
                </a:ext>
              </a:extLst>
            </p:cNvPr>
            <p:cNvSpPr/>
            <p:nvPr/>
          </p:nvSpPr>
          <p:spPr>
            <a:xfrm>
              <a:off x="11199716" y="111792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1B33F7EB-2AEE-4EB6-9FB6-DD4E18651783}"/>
                </a:ext>
              </a:extLst>
            </p:cNvPr>
            <p:cNvSpPr/>
            <p:nvPr/>
          </p:nvSpPr>
          <p:spPr>
            <a:xfrm>
              <a:off x="9540369" y="277745"/>
              <a:ext cx="477530" cy="17241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E60158-3F9F-4BC9-BA6A-2BCAA713E2A2}"/>
              </a:ext>
            </a:extLst>
          </p:cNvPr>
          <p:cNvSpPr txBox="1"/>
          <p:nvPr/>
        </p:nvSpPr>
        <p:spPr>
          <a:xfrm rot="20929708">
            <a:off x="12684668" y="1861856"/>
            <a:ext cx="30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Previously;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 mod 3 =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19FC26C-93F6-435B-9FF6-411C8E53A042}"/>
              </a:ext>
            </a:extLst>
          </p:cNvPr>
          <p:cNvSpPr txBox="1"/>
          <p:nvPr/>
        </p:nvSpPr>
        <p:spPr>
          <a:xfrm>
            <a:off x="12484179" y="320031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we still don’t have the full span; factor and VC order are always in sync. Collapse factor order into 3v3 </a:t>
            </a:r>
            <a:r>
              <a:rPr lang="en-AU" dirty="0" err="1"/>
              <a:t>latin</a:t>
            </a:r>
            <a:r>
              <a:rPr lang="en-AU" dirty="0"/>
              <a:t> square, then even eval ever 3*3*6 = 56 participants. </a:t>
            </a:r>
          </a:p>
          <a:p>
            <a:endParaRPr lang="en-AU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C1B3FB-5795-4818-B12E-A9E2C3A97D6F}"/>
              </a:ext>
            </a:extLst>
          </p:cNvPr>
          <p:cNvGrpSpPr/>
          <p:nvPr/>
        </p:nvGrpSpPr>
        <p:grpSpPr>
          <a:xfrm>
            <a:off x="-135984" y="7022351"/>
            <a:ext cx="2847351" cy="3466865"/>
            <a:chOff x="6985632" y="1836062"/>
            <a:chExt cx="2847351" cy="3466865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B4F196F-2BDE-4E24-9159-35B66230F2B8}"/>
                </a:ext>
              </a:extLst>
            </p:cNvPr>
            <p:cNvSpPr/>
            <p:nvPr/>
          </p:nvSpPr>
          <p:spPr>
            <a:xfrm>
              <a:off x="8789680" y="3592947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480A45F5-965E-46B7-96A2-71B711DC010F}"/>
                </a:ext>
              </a:extLst>
            </p:cNvPr>
            <p:cNvSpPr/>
            <p:nvPr/>
          </p:nvSpPr>
          <p:spPr>
            <a:xfrm>
              <a:off x="9145685" y="39388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8271C66-8BFD-4DAF-A86F-EE550B9A8B96}"/>
                </a:ext>
              </a:extLst>
            </p:cNvPr>
            <p:cNvSpPr/>
            <p:nvPr/>
          </p:nvSpPr>
          <p:spPr>
            <a:xfrm>
              <a:off x="9153785" y="359294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2C60E6B-4226-4715-B729-19B595A8F076}"/>
                </a:ext>
              </a:extLst>
            </p:cNvPr>
            <p:cNvSpPr txBox="1"/>
            <p:nvPr/>
          </p:nvSpPr>
          <p:spPr>
            <a:xfrm rot="16200000">
              <a:off x="8613861" y="1939052"/>
              <a:ext cx="1313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1</a:t>
              </a:r>
              <a:endParaRPr lang="en-US" sz="2200" dirty="0"/>
            </a:p>
            <a:p>
              <a:r>
                <a:rPr lang="en-AU" sz="2200" dirty="0"/>
                <a:t>Factor 2</a:t>
              </a:r>
              <a:endParaRPr lang="en-US" sz="2200" dirty="0"/>
            </a:p>
            <a:p>
              <a:r>
                <a:rPr lang="en-AU" sz="2200" dirty="0"/>
                <a:t>Factor 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46987C-6231-47CF-B6B7-170FD797F746}"/>
                </a:ext>
              </a:extLst>
            </p:cNvPr>
            <p:cNvSpPr txBox="1"/>
            <p:nvPr/>
          </p:nvSpPr>
          <p:spPr>
            <a:xfrm>
              <a:off x="6985632" y="2387103"/>
              <a:ext cx="17453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Factor order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F7C96E-B00E-4FFA-8E33-A7A907662FE9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FC6549E-87D1-4AB7-BA9E-58014F73A90E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 flipV="1">
              <a:off x="8716851" y="2493050"/>
              <a:ext cx="0" cy="2727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F004B94-469E-4AA7-ABB7-48D67EBA1C5B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798D85F2-E019-40B6-A590-A311CDA85953}"/>
                </a:ext>
              </a:extLst>
            </p:cNvPr>
            <p:cNvSpPr/>
            <p:nvPr/>
          </p:nvSpPr>
          <p:spPr>
            <a:xfrm>
              <a:off x="9145685" y="3251083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461EEB2-656F-4EB0-B011-66160D6BC640}"/>
                </a:ext>
              </a:extLst>
            </p:cNvPr>
            <p:cNvSpPr/>
            <p:nvPr/>
          </p:nvSpPr>
          <p:spPr>
            <a:xfrm>
              <a:off x="9491184" y="323355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56516AB-000E-4E65-95B5-ECFDB2066324}"/>
                </a:ext>
              </a:extLst>
            </p:cNvPr>
            <p:cNvSpPr/>
            <p:nvPr/>
          </p:nvSpPr>
          <p:spPr>
            <a:xfrm>
              <a:off x="9508514" y="394456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8C9E92C-140B-4833-9A3D-49B9748D49EE}"/>
                </a:ext>
              </a:extLst>
            </p:cNvPr>
            <p:cNvSpPr/>
            <p:nvPr/>
          </p:nvSpPr>
          <p:spPr>
            <a:xfrm>
              <a:off x="9501042" y="359088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699DBB81-5D5D-486A-BCB9-3684BDE53620}"/>
                </a:ext>
              </a:extLst>
            </p:cNvPr>
            <p:cNvSpPr/>
            <p:nvPr/>
          </p:nvSpPr>
          <p:spPr>
            <a:xfrm>
              <a:off x="8783288" y="3930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3D38D722-2C05-4FD2-BF1B-836ECC74E375}"/>
                </a:ext>
              </a:extLst>
            </p:cNvPr>
            <p:cNvSpPr/>
            <p:nvPr/>
          </p:nvSpPr>
          <p:spPr>
            <a:xfrm>
              <a:off x="9148644" y="42623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BB43AE14-B30F-4198-8301-1091E0F23E8F}"/>
                </a:ext>
              </a:extLst>
            </p:cNvPr>
            <p:cNvSpPr/>
            <p:nvPr/>
          </p:nvSpPr>
          <p:spPr>
            <a:xfrm>
              <a:off x="9508514" y="42665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444E7B86-2A71-49A9-8D4A-954EE92A0AEF}"/>
                </a:ext>
              </a:extLst>
            </p:cNvPr>
            <p:cNvSpPr/>
            <p:nvPr/>
          </p:nvSpPr>
          <p:spPr>
            <a:xfrm>
              <a:off x="8789680" y="4254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0AD4A317-BD8C-4919-A026-CB90FCD037B8}"/>
                </a:ext>
              </a:extLst>
            </p:cNvPr>
            <p:cNvSpPr/>
            <p:nvPr/>
          </p:nvSpPr>
          <p:spPr>
            <a:xfrm>
              <a:off x="9517890" y="457981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2F4CB5B3-D9A9-48B9-8CD8-AD978D8ED2C5}"/>
                </a:ext>
              </a:extLst>
            </p:cNvPr>
            <p:cNvSpPr/>
            <p:nvPr/>
          </p:nvSpPr>
          <p:spPr>
            <a:xfrm>
              <a:off x="8789680" y="4573872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51B36881-4038-4856-842A-7887B9A46164}"/>
                </a:ext>
              </a:extLst>
            </p:cNvPr>
            <p:cNvSpPr/>
            <p:nvPr/>
          </p:nvSpPr>
          <p:spPr>
            <a:xfrm>
              <a:off x="9153785" y="458374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D8B0C19-FF1C-4ED8-8573-BEB6134B4DDF}"/>
                </a:ext>
              </a:extLst>
            </p:cNvPr>
            <p:cNvSpPr/>
            <p:nvPr/>
          </p:nvSpPr>
          <p:spPr>
            <a:xfrm>
              <a:off x="9165585" y="489865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8FB72DEC-20BD-43AC-9E4F-7B21EE4F49F7}"/>
                </a:ext>
              </a:extLst>
            </p:cNvPr>
            <p:cNvSpPr/>
            <p:nvPr/>
          </p:nvSpPr>
          <p:spPr>
            <a:xfrm>
              <a:off x="8789680" y="489865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62B5E87-AE39-4B2C-9E55-735EAADEDED0}"/>
                </a:ext>
              </a:extLst>
            </p:cNvPr>
            <p:cNvSpPr/>
            <p:nvPr/>
          </p:nvSpPr>
          <p:spPr>
            <a:xfrm>
              <a:off x="9520463" y="4898651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5C2359F1-A28C-4FF6-826D-51B5A3C22181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E0F3090-2017-4CD6-8B92-3DC5199EEA69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41B702-A5DF-45F1-B6FA-C78973A4A41F}"/>
              </a:ext>
            </a:extLst>
          </p:cNvPr>
          <p:cNvGrpSpPr/>
          <p:nvPr/>
        </p:nvGrpSpPr>
        <p:grpSpPr>
          <a:xfrm>
            <a:off x="626973" y="1346643"/>
            <a:ext cx="11038986" cy="3681380"/>
            <a:chOff x="1033993" y="1383671"/>
            <a:chExt cx="11038986" cy="368138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30FE6B1-D6BE-428E-913E-E4A332B2183A}"/>
                </a:ext>
              </a:extLst>
            </p:cNvPr>
            <p:cNvGrpSpPr/>
            <p:nvPr/>
          </p:nvGrpSpPr>
          <p:grpSpPr>
            <a:xfrm>
              <a:off x="1033993" y="1383671"/>
              <a:ext cx="4940758" cy="3681380"/>
              <a:chOff x="1757705" y="1234628"/>
              <a:chExt cx="4940758" cy="3681380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0B5EB17-8742-4758-B543-0ADB52F49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9954" y="1234628"/>
                <a:ext cx="972000" cy="972000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84025F08-5DDA-4AA2-800F-846751282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1720" y="3687146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6BB53989-87D7-457E-8BF6-AF5012646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7705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90B20DA1-20E3-4BD9-9D3E-548EBB3E4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44558">
                <a:off x="3962538" y="128877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2774C4-115F-4519-92B5-3DE6A358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650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1D7698A-45CE-45CD-84B1-31883E46C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68651">
                <a:off x="5071720" y="2595342"/>
                <a:ext cx="952500" cy="952500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B7B3F21-9CE0-4EF6-99C8-45991ECC7BC2}"/>
                  </a:ext>
                </a:extLst>
              </p:cNvPr>
              <p:cNvSpPr txBox="1"/>
              <p:nvPr/>
            </p:nvSpPr>
            <p:spPr>
              <a:xfrm>
                <a:off x="4603459" y="2212158"/>
                <a:ext cx="1846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EBS shiny server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0C24C99-509D-4CE1-A0D2-678D4F308AD6}"/>
                  </a:ext>
                </a:extLst>
              </p:cNvPr>
              <p:cNvSpPr txBox="1"/>
              <p:nvPr/>
            </p:nvSpPr>
            <p:spPr>
              <a:xfrm>
                <a:off x="4354805" y="4546676"/>
                <a:ext cx="2343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Previous responses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26891B8-256C-4273-AAF7-6188156B3C09}"/>
                  </a:ext>
                </a:extLst>
              </p:cNvPr>
              <p:cNvSpPr txBox="1"/>
              <p:nvPr/>
            </p:nvSpPr>
            <p:spPr>
              <a:xfrm>
                <a:off x="1810150" y="2343292"/>
                <a:ext cx="190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Participant, </a:t>
                </a:r>
              </a:p>
              <a:p>
                <a:pPr algn="ctr"/>
                <a:r>
                  <a:rPr lang="en-AU" dirty="0"/>
                  <a:t>own computer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8B9757-E19E-4F55-916F-E5A7AE84B3ED}"/>
                </a:ext>
              </a:extLst>
            </p:cNvPr>
            <p:cNvGrpSpPr/>
            <p:nvPr/>
          </p:nvGrpSpPr>
          <p:grpSpPr>
            <a:xfrm>
              <a:off x="6204908" y="1660668"/>
              <a:ext cx="5868071" cy="2757003"/>
              <a:chOff x="6204908" y="1660668"/>
              <a:chExt cx="5868071" cy="2757003"/>
            </a:xfrm>
          </p:grpSpPr>
          <p:sp>
            <p:nvSpPr>
              <p:cNvPr id="157" name="Speech Bubble: Rectangle with Corners Rounded 156">
                <a:extLst>
                  <a:ext uri="{FF2B5EF4-FFF2-40B4-BE49-F238E27FC236}">
                    <a16:creationId xmlns:a16="http://schemas.microsoft.com/office/drawing/2014/main" id="{E0B5C370-0D42-4CB9-9498-D098BCBB8ED1}"/>
                  </a:ext>
                </a:extLst>
              </p:cNvPr>
              <p:cNvSpPr/>
              <p:nvPr/>
            </p:nvSpPr>
            <p:spPr>
              <a:xfrm>
                <a:off x="6204908" y="1660668"/>
                <a:ext cx="5745953" cy="2757003"/>
              </a:xfrm>
              <a:prstGeom prst="wedgeRoundRectCallout">
                <a:avLst>
                  <a:gd name="adj1" fmla="val -63311"/>
                  <a:gd name="adj2" fmla="val -36565"/>
                  <a:gd name="adj3" fmla="val 16667"/>
                </a:avLst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A121D90-DBFA-4B3F-953D-1D083A016C3B}"/>
                  </a:ext>
                </a:extLst>
              </p:cNvPr>
              <p:cNvSpPr txBox="1"/>
              <p:nvPr/>
            </p:nvSpPr>
            <p:spPr>
              <a:xfrm>
                <a:off x="6400848" y="1992660"/>
                <a:ext cx="567213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Read the number of previous responses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Assign participant number/hash???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Solve which of the 56  permutations have the lowest count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Randomly assign one to the participant;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Set the factor order, location, and </a:t>
                </a:r>
                <a:r>
                  <a:rPr lang="en-AU" sz="2200" dirty="0" err="1"/>
                  <a:t>vc</a:t>
                </a:r>
                <a:r>
                  <a:rPr lang="en-AU" sz="2200" dirty="0"/>
                  <a:t> order</a:t>
                </a:r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E2FE7-D7FA-4339-9296-4DF01655F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9532"/>
              </p:ext>
            </p:extLst>
          </p:nvPr>
        </p:nvGraphicFramePr>
        <p:xfrm>
          <a:off x="3425181" y="7362542"/>
          <a:ext cx="7272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1060121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1+ (x-1)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floor((x-1)/3))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floor((x-1)/9)) mod 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2792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660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659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723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495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2901149"/>
                  </a:ext>
                </a:extLst>
              </a:tr>
            </a:tbl>
          </a:graphicData>
        </a:graphic>
      </p:graphicFrame>
      <p:pic>
        <p:nvPicPr>
          <p:cNvPr id="190" name="Picture 189">
            <a:extLst>
              <a:ext uri="{FF2B5EF4-FFF2-40B4-BE49-F238E27FC236}">
                <a16:creationId xmlns:a16="http://schemas.microsoft.com/office/drawing/2014/main" id="{28580448-DB5B-4B44-8FC9-2C0AE6F079F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4215504" y="5872061"/>
            <a:ext cx="282074" cy="564147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DA1CB801-6243-4050-A87E-F2443BC8FCDD}"/>
              </a:ext>
            </a:extLst>
          </p:cNvPr>
          <p:cNvSpPr txBox="1"/>
          <p:nvPr/>
        </p:nvSpPr>
        <p:spPr>
          <a:xfrm rot="20929708">
            <a:off x="12941248" y="2677042"/>
            <a:ext cx="307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*: actually assign between randomly to any level with the min count table may prove to be the most robust simple way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72383BC2-FE69-4DD7-BF79-238D92775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742013"/>
              </p:ext>
            </p:extLst>
          </p:nvPr>
        </p:nvGraphicFramePr>
        <p:xfrm>
          <a:off x="4885744" y="3372166"/>
          <a:ext cx="7091999" cy="161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031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404969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623031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747641">
                  <a:extLst>
                    <a:ext uri="{9D8B030D-6E8A-4147-A177-3AD203B41FA5}">
                      <a16:colId xmlns:a16="http://schemas.microsoft.com/office/drawing/2014/main" val="1254602596"/>
                    </a:ext>
                  </a:extLst>
                </a:gridCol>
                <a:gridCol w="963030">
                  <a:extLst>
                    <a:ext uri="{9D8B030D-6E8A-4147-A177-3AD203B41FA5}">
                      <a16:colId xmlns:a16="http://schemas.microsoft.com/office/drawing/2014/main" val="2624790650"/>
                    </a:ext>
                  </a:extLst>
                </a:gridCol>
                <a:gridCol w="685336">
                  <a:extLst>
                    <a:ext uri="{9D8B030D-6E8A-4147-A177-3AD203B41FA5}">
                      <a16:colId xmlns:a16="http://schemas.microsoft.com/office/drawing/2014/main" val="1330532218"/>
                    </a:ext>
                  </a:extLst>
                </a:gridCol>
                <a:gridCol w="1984357">
                  <a:extLst>
                    <a:ext uri="{9D8B030D-6E8A-4147-A177-3AD203B41FA5}">
                      <a16:colId xmlns:a16="http://schemas.microsoft.com/office/drawing/2014/main" val="907526158"/>
                    </a:ext>
                  </a:extLst>
                </a:gridCol>
                <a:gridCol w="1060604">
                  <a:extLst>
                    <a:ext uri="{9D8B030D-6E8A-4147-A177-3AD203B41FA5}">
                      <a16:colId xmlns:a16="http://schemas.microsoft.com/office/drawing/2014/main" val="18847702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Factor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VC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#var (cl)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Grand path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50_50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EEE_p4_50_50_sim1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p4_path1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50_50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banana_p6_50_50_sim1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p6_path1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50_50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EEE_p4_50_50_sim2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50_50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banana_p6_50_50_sim1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50_50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EEE_p4_50_50_sim3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50_50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banana_p6_50_50_sim1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3585312A-F347-4AB6-89B2-7F985C93FEE1}"/>
              </a:ext>
            </a:extLst>
          </p:cNvPr>
          <p:cNvGrpSpPr/>
          <p:nvPr/>
        </p:nvGrpSpPr>
        <p:grpSpPr>
          <a:xfrm>
            <a:off x="221599" y="-24859"/>
            <a:ext cx="4500354" cy="6882859"/>
            <a:chOff x="154222" y="694478"/>
            <a:chExt cx="4500354" cy="688285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416DA21-C568-4FF6-AC75-AC213BEC0C07}"/>
                </a:ext>
              </a:extLst>
            </p:cNvPr>
            <p:cNvGrpSpPr/>
            <p:nvPr/>
          </p:nvGrpSpPr>
          <p:grpSpPr>
            <a:xfrm>
              <a:off x="1712815" y="4741210"/>
              <a:ext cx="2582822" cy="2836127"/>
              <a:chOff x="-258555" y="4765218"/>
              <a:chExt cx="2582822" cy="2836127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257A497-77C7-4C2D-ABE2-6E75744B93F7}"/>
                  </a:ext>
                </a:extLst>
              </p:cNvPr>
              <p:cNvSpPr txBox="1"/>
              <p:nvPr/>
            </p:nvSpPr>
            <p:spPr>
              <a:xfrm>
                <a:off x="1260358" y="5477685"/>
                <a:ext cx="31932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  <a:p>
                <a:pPr algn="r"/>
                <a:r>
                  <a:rPr lang="en-US" sz="2200" dirty="0"/>
                  <a:t>4</a:t>
                </a:r>
                <a:endParaRPr lang="en-AU" sz="2200" dirty="0"/>
              </a:p>
              <a:p>
                <a:pPr algn="r"/>
                <a:r>
                  <a:rPr lang="en-US" sz="2200" dirty="0"/>
                  <a:t>5</a:t>
                </a:r>
                <a:endParaRPr lang="en-AU" sz="2200" dirty="0"/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8B7A018-7D73-4CA4-AB2E-6E52DC2152D2}"/>
                  </a:ext>
                </a:extLst>
              </p:cNvPr>
              <p:cNvSpPr txBox="1"/>
              <p:nvPr/>
            </p:nvSpPr>
            <p:spPr>
              <a:xfrm rot="16200000">
                <a:off x="1581368" y="4802520"/>
                <a:ext cx="707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Rep 1</a:t>
                </a:r>
              </a:p>
              <a:p>
                <a:r>
                  <a:rPr lang="en-AU" dirty="0"/>
                  <a:t>Rep 2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5304FD8-869B-46F5-80C0-69D0A64EF1D2}"/>
                  </a:ext>
                </a:extLst>
              </p:cNvPr>
              <p:cNvSpPr txBox="1"/>
              <p:nvPr/>
            </p:nvSpPr>
            <p:spPr>
              <a:xfrm>
                <a:off x="-258555" y="4765218"/>
                <a:ext cx="18058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VC order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58ED1C2-7787-4D88-98CA-1CDBE97E8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1935" y="5477685"/>
                <a:ext cx="23361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BBC5E5D-A0D0-4829-9810-511395200A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69094" y="4843648"/>
                <a:ext cx="10592" cy="27576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500D90CB-1ABF-4BD8-9087-FEEB88944064}"/>
                  </a:ext>
                </a:extLst>
              </p:cNvPr>
              <p:cNvSpPr/>
              <p:nvPr/>
            </p:nvSpPr>
            <p:spPr>
              <a:xfrm>
                <a:off x="1656912" y="5533108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E80AD66B-C4CE-49BD-8799-A7FF43B0A44E}"/>
                  </a:ext>
                </a:extLst>
              </p:cNvPr>
              <p:cNvSpPr/>
              <p:nvPr/>
            </p:nvSpPr>
            <p:spPr>
              <a:xfrm>
                <a:off x="1302138" y="5852662"/>
                <a:ext cx="1022129" cy="349319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7B73742F-8380-4F07-A7CE-1C141D334ACD}"/>
                  </a:ext>
                </a:extLst>
              </p:cNvPr>
              <p:cNvSpPr/>
              <p:nvPr/>
            </p:nvSpPr>
            <p:spPr>
              <a:xfrm>
                <a:off x="1994428" y="5533108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EAF54A87-C24E-4355-ADB4-175AC98E9147}"/>
                  </a:ext>
                </a:extLst>
              </p:cNvPr>
              <p:cNvSpPr/>
              <p:nvPr/>
            </p:nvSpPr>
            <p:spPr>
              <a:xfrm>
                <a:off x="1990294" y="5887711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028974F6-88B0-405F-A131-69CBC49C8D40}"/>
                  </a:ext>
                </a:extLst>
              </p:cNvPr>
              <p:cNvSpPr/>
              <p:nvPr/>
            </p:nvSpPr>
            <p:spPr>
              <a:xfrm>
                <a:off x="1652836" y="5887711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643E9966-2B4B-4C38-8EFC-1079483277F2}"/>
                  </a:ext>
                </a:extLst>
              </p:cNvPr>
              <p:cNvSpPr/>
              <p:nvPr/>
            </p:nvSpPr>
            <p:spPr>
              <a:xfrm>
                <a:off x="1657892" y="622866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4EE6CD12-58F8-451E-9028-F8BF39851EF9}"/>
                  </a:ext>
                </a:extLst>
              </p:cNvPr>
              <p:cNvSpPr/>
              <p:nvPr/>
            </p:nvSpPr>
            <p:spPr>
              <a:xfrm>
                <a:off x="1657261" y="655056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4FDEAEE8-B015-473A-AB0E-352780654D50}"/>
                  </a:ext>
                </a:extLst>
              </p:cNvPr>
              <p:cNvSpPr/>
              <p:nvPr/>
            </p:nvSpPr>
            <p:spPr>
              <a:xfrm>
                <a:off x="1652836" y="6885663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2B8282D1-80BF-4EA5-BD46-DD72947413A8}"/>
                  </a:ext>
                </a:extLst>
              </p:cNvPr>
              <p:cNvSpPr/>
              <p:nvPr/>
            </p:nvSpPr>
            <p:spPr>
              <a:xfrm>
                <a:off x="1652833" y="7229919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4598EFE1-89D0-4184-80CA-BA6609BDFEF7}"/>
                  </a:ext>
                </a:extLst>
              </p:cNvPr>
              <p:cNvSpPr/>
              <p:nvPr/>
            </p:nvSpPr>
            <p:spPr>
              <a:xfrm>
                <a:off x="1998198" y="6222311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C74B21C4-4C1F-4EA2-AED8-8061868A9B1E}"/>
                  </a:ext>
                </a:extLst>
              </p:cNvPr>
              <p:cNvSpPr/>
              <p:nvPr/>
            </p:nvSpPr>
            <p:spPr>
              <a:xfrm>
                <a:off x="2001254" y="6550561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7EAF0040-79ED-4767-A6DF-200521D1A6C5}"/>
                  </a:ext>
                </a:extLst>
              </p:cNvPr>
              <p:cNvSpPr/>
              <p:nvPr/>
            </p:nvSpPr>
            <p:spPr>
              <a:xfrm>
                <a:off x="2001457" y="6885663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71385D7C-D51A-4CFE-AC37-E64E310A23F2}"/>
                  </a:ext>
                </a:extLst>
              </p:cNvPr>
              <p:cNvSpPr/>
              <p:nvPr/>
            </p:nvSpPr>
            <p:spPr>
              <a:xfrm>
                <a:off x="1998198" y="7232963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EA74555-A695-49CE-B198-A4DC4ADC54D1}"/>
                </a:ext>
              </a:extLst>
            </p:cNvPr>
            <p:cNvGrpSpPr/>
            <p:nvPr/>
          </p:nvGrpSpPr>
          <p:grpSpPr>
            <a:xfrm>
              <a:off x="1810222" y="694478"/>
              <a:ext cx="2844354" cy="2140710"/>
              <a:chOff x="6988629" y="2146556"/>
              <a:chExt cx="2844354" cy="2140710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31F3D5E-DCE0-4BBC-9AF4-45A33D76EFCD}"/>
                  </a:ext>
                </a:extLst>
              </p:cNvPr>
              <p:cNvSpPr txBox="1"/>
              <p:nvPr/>
            </p:nvSpPr>
            <p:spPr>
              <a:xfrm rot="16200000">
                <a:off x="8694003" y="2186503"/>
                <a:ext cx="10032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Period 1</a:t>
                </a:r>
                <a:endParaRPr lang="en-US" dirty="0"/>
              </a:p>
              <a:p>
                <a:r>
                  <a:rPr lang="en-AU" dirty="0"/>
                  <a:t>Period 2</a:t>
                </a:r>
                <a:endParaRPr lang="en-US" dirty="0"/>
              </a:p>
              <a:p>
                <a:r>
                  <a:rPr lang="en-AU" dirty="0"/>
                  <a:t>Period 3</a:t>
                </a:r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83612-C3BD-4EA5-84F7-96798164D960}"/>
                  </a:ext>
                </a:extLst>
              </p:cNvPr>
              <p:cNvSpPr txBox="1"/>
              <p:nvPr/>
            </p:nvSpPr>
            <p:spPr>
              <a:xfrm>
                <a:off x="6988629" y="2452681"/>
                <a:ext cx="17453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Factor order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8B2ADE6-5D87-4262-9882-20A4A6B6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7522" y="3169978"/>
                <a:ext cx="2717068" cy="4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222EDD2-9F1F-42F2-B3A1-80CD20EED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16852" y="2341097"/>
                <a:ext cx="0" cy="19461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7D74692D-C266-4D82-B072-1D4336FFC454}"/>
                  </a:ext>
                </a:extLst>
              </p:cNvPr>
              <p:cNvSpPr/>
              <p:nvPr/>
            </p:nvSpPr>
            <p:spPr>
              <a:xfrm>
                <a:off x="8786456" y="325047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81CBE9BE-93C0-4CA9-A230-22BB2165306C}"/>
                  </a:ext>
                </a:extLst>
              </p:cNvPr>
              <p:cNvSpPr/>
              <p:nvPr/>
            </p:nvSpPr>
            <p:spPr>
              <a:xfrm>
                <a:off x="9145685" y="3244987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EBCDE7-7836-4B52-B7D8-CDD7A25EE659}"/>
                  </a:ext>
                </a:extLst>
              </p:cNvPr>
              <p:cNvSpPr/>
              <p:nvPr/>
            </p:nvSpPr>
            <p:spPr>
              <a:xfrm>
                <a:off x="9497280" y="3239653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ECCBC665-4BC2-40FB-A5E2-9872A8107DE3}"/>
                  </a:ext>
                </a:extLst>
              </p:cNvPr>
              <p:cNvSpPr/>
              <p:nvPr/>
            </p:nvSpPr>
            <p:spPr>
              <a:xfrm>
                <a:off x="9148644" y="3957580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B8D3BF03-06B3-4C52-881C-880C694D20F2}"/>
                  </a:ext>
                </a:extLst>
              </p:cNvPr>
              <p:cNvSpPr/>
              <p:nvPr/>
            </p:nvSpPr>
            <p:spPr>
              <a:xfrm>
                <a:off x="9508514" y="3961701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CA3209B6-D5E6-4F32-A73F-F0F936AC7F8A}"/>
                  </a:ext>
                </a:extLst>
              </p:cNvPr>
              <p:cNvSpPr/>
              <p:nvPr/>
            </p:nvSpPr>
            <p:spPr>
              <a:xfrm>
                <a:off x="8789680" y="3950152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F4072CF-07C4-4474-A2DD-4F5CF461F9C8}"/>
                  </a:ext>
                </a:extLst>
              </p:cNvPr>
              <p:cNvSpPr/>
              <p:nvPr/>
            </p:nvSpPr>
            <p:spPr>
              <a:xfrm>
                <a:off x="9505698" y="359049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56852B-DC32-462C-8C72-0777D0E079EC}"/>
                  </a:ext>
                </a:extLst>
              </p:cNvPr>
              <p:cNvSpPr/>
              <p:nvPr/>
            </p:nvSpPr>
            <p:spPr>
              <a:xfrm>
                <a:off x="8789680" y="3584549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B5895C2-0494-4514-8603-D64EC85A9374}"/>
                  </a:ext>
                </a:extLst>
              </p:cNvPr>
              <p:cNvSpPr/>
              <p:nvPr/>
            </p:nvSpPr>
            <p:spPr>
              <a:xfrm>
                <a:off x="9153785" y="3594420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9EC4C9C3-8A00-4CEE-8C3D-6164FA0528D1}"/>
                  </a:ext>
                </a:extLst>
              </p:cNvPr>
              <p:cNvSpPr/>
              <p:nvPr/>
            </p:nvSpPr>
            <p:spPr>
              <a:xfrm>
                <a:off x="8382733" y="3560707"/>
                <a:ext cx="1450250" cy="3482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07C8E12-10E7-4737-8A38-C17D8A997CC1}"/>
                  </a:ext>
                </a:extLst>
              </p:cNvPr>
              <p:cNvSpPr txBox="1"/>
              <p:nvPr/>
            </p:nvSpPr>
            <p:spPr>
              <a:xfrm>
                <a:off x="8353330" y="3179269"/>
                <a:ext cx="34522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43F794-51C8-42E4-9FD7-F69A683225BF}"/>
                </a:ext>
              </a:extLst>
            </p:cNvPr>
            <p:cNvSpPr txBox="1"/>
            <p:nvPr/>
          </p:nvSpPr>
          <p:spPr>
            <a:xfrm>
              <a:off x="154222" y="1717021"/>
              <a:ext cx="331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Set the factor</a:t>
              </a:r>
            </a:p>
            <a:p>
              <a:r>
                <a:rPr lang="en-AU" dirty="0"/>
                <a:t>1 + (8 - 1) mod 3 = </a:t>
              </a:r>
            </a:p>
            <a:p>
              <a:r>
                <a:rPr lang="en-AU" dirty="0"/>
                <a:t>Permutation 2;</a:t>
              </a:r>
            </a:p>
            <a:p>
              <a:r>
                <a:rPr lang="en-AU" dirty="0"/>
                <a:t>Grand, Radial, PCA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DAFA555-C470-44A9-97E7-B4F7A4A447C7}"/>
                </a:ext>
              </a:extLst>
            </p:cNvPr>
            <p:cNvGrpSpPr/>
            <p:nvPr/>
          </p:nvGrpSpPr>
          <p:grpSpPr>
            <a:xfrm>
              <a:off x="1788085" y="2908557"/>
              <a:ext cx="2202533" cy="1829206"/>
              <a:chOff x="9656478" y="836478"/>
              <a:chExt cx="2202533" cy="1829206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5DE1ACE-E1F0-4916-AD9B-63079CD8C8A3}"/>
                  </a:ext>
                </a:extLst>
              </p:cNvPr>
              <p:cNvSpPr txBox="1"/>
              <p:nvPr/>
            </p:nvSpPr>
            <p:spPr>
              <a:xfrm>
                <a:off x="9656478" y="836478"/>
                <a:ext cx="17381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Location 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BD6567D-8207-4551-A5D4-218A3C05D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4401" y="1557688"/>
                <a:ext cx="2074610" cy="55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75A4A8B-5C97-4BCA-A85D-B51E4E0B4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10615" y="843232"/>
                <a:ext cx="1" cy="180561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856C640E-5AC0-40CA-B699-71DE37290248}"/>
                  </a:ext>
                </a:extLst>
              </p:cNvPr>
              <p:cNvSpPr/>
              <p:nvPr/>
            </p:nvSpPr>
            <p:spPr>
              <a:xfrm>
                <a:off x="11509884" y="1628880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45053CF-5863-43F2-A998-1BC689671E0D}"/>
                  </a:ext>
                </a:extLst>
              </p:cNvPr>
              <p:cNvSpPr/>
              <p:nvPr/>
            </p:nvSpPr>
            <p:spPr>
              <a:xfrm>
                <a:off x="11509883" y="1962266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8E29A5F5-6772-47CE-822D-B0DC554F378F}"/>
                  </a:ext>
                </a:extLst>
              </p:cNvPr>
              <p:cNvSpPr/>
              <p:nvPr/>
            </p:nvSpPr>
            <p:spPr>
              <a:xfrm>
                <a:off x="11509758" y="2294070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5B57B8AB-F8E8-48C8-A07F-D2540798BA24}"/>
                  </a:ext>
                </a:extLst>
              </p:cNvPr>
              <p:cNvSpPr/>
              <p:nvPr/>
            </p:nvSpPr>
            <p:spPr>
              <a:xfrm>
                <a:off x="11138106" y="2269089"/>
                <a:ext cx="720905" cy="338026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CEE24AA-1B73-4C0E-A228-A8B9558F565D}"/>
                  </a:ext>
                </a:extLst>
              </p:cNvPr>
              <p:cNvSpPr txBox="1"/>
              <p:nvPr/>
            </p:nvSpPr>
            <p:spPr>
              <a:xfrm>
                <a:off x="11088199" y="1557688"/>
                <a:ext cx="34522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7A8BA7A-52D5-4CA4-BB4B-F504BFAF4967}"/>
                </a:ext>
              </a:extLst>
            </p:cNvPr>
            <p:cNvSpPr txBox="1"/>
            <p:nvPr/>
          </p:nvSpPr>
          <p:spPr>
            <a:xfrm>
              <a:off x="244156" y="3623497"/>
              <a:ext cx="331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Set location</a:t>
              </a:r>
            </a:p>
            <a:p>
              <a:r>
                <a:rPr lang="en-US" dirty="0"/>
                <a:t>1 + floor((</a:t>
              </a:r>
              <a:r>
                <a:rPr lang="en-US" b="1" dirty="0"/>
                <a:t>8 </a:t>
              </a:r>
              <a:r>
                <a:rPr lang="en-US" dirty="0"/>
                <a:t>– 1)</a:t>
              </a:r>
              <a:r>
                <a:rPr lang="en-US" b="1" dirty="0"/>
                <a:t> </a:t>
              </a:r>
              <a:r>
                <a:rPr lang="en-US" dirty="0"/>
                <a:t>/ 3) mod 3 = </a:t>
              </a:r>
            </a:p>
            <a:p>
              <a:r>
                <a:rPr lang="en-US" dirty="0"/>
                <a:t>Permutation 3;</a:t>
              </a:r>
              <a:endParaRPr lang="en-AU" dirty="0"/>
            </a:p>
            <a:p>
              <a:r>
                <a:rPr lang="en-AU" dirty="0"/>
                <a:t>50% / 50%</a:t>
              </a:r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79356AC-101D-466E-A082-0BE5EC1F662E}"/>
                </a:ext>
              </a:extLst>
            </p:cNvPr>
            <p:cNvSpPr txBox="1"/>
            <p:nvPr/>
          </p:nvSpPr>
          <p:spPr>
            <a:xfrm>
              <a:off x="206229" y="5458259"/>
              <a:ext cx="331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Set VC order</a:t>
              </a:r>
            </a:p>
            <a:p>
              <a:r>
                <a:rPr lang="en-US" dirty="0"/>
                <a:t>1 + floor(</a:t>
              </a:r>
              <a:r>
                <a:rPr lang="en-US" b="1" dirty="0"/>
                <a:t>8 </a:t>
              </a:r>
              <a:r>
                <a:rPr lang="en-US" dirty="0"/>
                <a:t>/ 9) mod 6 = </a:t>
              </a:r>
            </a:p>
            <a:p>
              <a:r>
                <a:rPr lang="en-US" dirty="0"/>
                <a:t>Permutation 2;</a:t>
              </a:r>
            </a:p>
            <a:p>
              <a:r>
                <a:rPr lang="en-US" dirty="0"/>
                <a:t>EEE, banana</a:t>
              </a:r>
              <a:endParaRPr lang="en-AU" dirty="0"/>
            </a:p>
          </p:txBody>
        </p:sp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813" y="240759"/>
            <a:ext cx="6582588" cy="1072258"/>
          </a:xfrm>
        </p:spPr>
        <p:txBody>
          <a:bodyPr>
            <a:noAutofit/>
          </a:bodyPr>
          <a:lstStyle/>
          <a:p>
            <a:pPr algn="r"/>
            <a:r>
              <a:rPr lang="en-AU" sz="2800" b="1" dirty="0"/>
              <a:t>Set the factor order, location, and </a:t>
            </a:r>
            <a:r>
              <a:rPr lang="en-AU" sz="2800" b="1" dirty="0" err="1"/>
              <a:t>vc</a:t>
            </a:r>
            <a:r>
              <a:rPr lang="en-AU" sz="2800" b="1" dirty="0"/>
              <a:t> order, </a:t>
            </a:r>
            <a:br>
              <a:rPr lang="en-AU" sz="2800" b="1" dirty="0"/>
            </a:br>
            <a:r>
              <a:rPr lang="en-AU" sz="2800" b="1" dirty="0"/>
              <a:t>e.g. permutation 8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F8541A-0081-47CF-82DD-B4F55D0AF7F6}"/>
              </a:ext>
            </a:extLst>
          </p:cNvPr>
          <p:cNvGrpSpPr/>
          <p:nvPr/>
        </p:nvGrpSpPr>
        <p:grpSpPr>
          <a:xfrm>
            <a:off x="4885744" y="1629529"/>
            <a:ext cx="7140528" cy="5036152"/>
            <a:chOff x="4885744" y="1356146"/>
            <a:chExt cx="7140528" cy="503615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4B8C117-D8D2-4A00-96CA-62DCBBBC0C64}"/>
                </a:ext>
              </a:extLst>
            </p:cNvPr>
            <p:cNvSpPr txBox="1"/>
            <p:nvPr/>
          </p:nvSpPr>
          <p:spPr>
            <a:xfrm>
              <a:off x="4888004" y="4914970"/>
              <a:ext cx="713826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3 samples from each of the 18 VC*var*location levels; 54 data sets total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2x trainings on additional EEE_4p_1_0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Randomize order of simulation?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Only 2 tour paths? Random vs fixed order?</a:t>
              </a:r>
            </a:p>
            <a:p>
              <a:r>
                <a:rPr lang="en-AU" dirty="0"/>
                <a:t>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4DF21D-BA5A-47FF-AEB8-2B27166465B0}"/>
                </a:ext>
              </a:extLst>
            </p:cNvPr>
            <p:cNvSpPr txBox="1"/>
            <p:nvPr/>
          </p:nvSpPr>
          <p:spPr>
            <a:xfrm>
              <a:off x="4885744" y="1356146"/>
              <a:ext cx="7084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The block for # variables and clusters is fixed; </a:t>
              </a:r>
              <a:br>
                <a:rPr lang="en-AU" dirty="0"/>
              </a:br>
              <a:r>
                <a:rPr lang="en-AU" dirty="0"/>
                <a:t>Fixed order, small then large within each factor</a:t>
              </a:r>
            </a:p>
          </p:txBody>
        </p:sp>
      </p:grpSp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FCF76CAA-FD82-4FD6-BEFD-1E0706EE4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45543"/>
              </p:ext>
            </p:extLst>
          </p:nvPr>
        </p:nvGraphicFramePr>
        <p:xfrm>
          <a:off x="4885744" y="2535026"/>
          <a:ext cx="7091999" cy="729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3031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404969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623031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747641">
                  <a:extLst>
                    <a:ext uri="{9D8B030D-6E8A-4147-A177-3AD203B41FA5}">
                      <a16:colId xmlns:a16="http://schemas.microsoft.com/office/drawing/2014/main" val="1254602596"/>
                    </a:ext>
                  </a:extLst>
                </a:gridCol>
                <a:gridCol w="963030">
                  <a:extLst>
                    <a:ext uri="{9D8B030D-6E8A-4147-A177-3AD203B41FA5}">
                      <a16:colId xmlns:a16="http://schemas.microsoft.com/office/drawing/2014/main" val="2624790650"/>
                    </a:ext>
                  </a:extLst>
                </a:gridCol>
                <a:gridCol w="685336">
                  <a:extLst>
                    <a:ext uri="{9D8B030D-6E8A-4147-A177-3AD203B41FA5}">
                      <a16:colId xmlns:a16="http://schemas.microsoft.com/office/drawing/2014/main" val="1330532218"/>
                    </a:ext>
                  </a:extLst>
                </a:gridCol>
                <a:gridCol w="1984357">
                  <a:extLst>
                    <a:ext uri="{9D8B030D-6E8A-4147-A177-3AD203B41FA5}">
                      <a16:colId xmlns:a16="http://schemas.microsoft.com/office/drawing/2014/main" val="907526158"/>
                    </a:ext>
                  </a:extLst>
                </a:gridCol>
                <a:gridCol w="1060604">
                  <a:extLst>
                    <a:ext uri="{9D8B030D-6E8A-4147-A177-3AD203B41FA5}">
                      <a16:colId xmlns:a16="http://schemas.microsoft.com/office/drawing/2014/main" val="18847702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Factor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VC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#var (cl)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Grand path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Training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R1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free?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1_0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p4_path_t1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Training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R2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free?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1_0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dirty="0">
                          <a:effectLst/>
                        </a:rPr>
                        <a:t>banana_p6_0_1_t1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dirty="0">
                          <a:effectLst/>
                        </a:rPr>
                        <a:t>p4_path_t2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8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4AA0-8C4E-42A2-B647-16BA27F9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9660"/>
          </a:xfrm>
        </p:spPr>
        <p:txBody>
          <a:bodyPr>
            <a:normAutofit fontScale="90000"/>
          </a:bodyPr>
          <a:lstStyle/>
          <a:p>
            <a:r>
              <a:rPr lang="en-US" dirty="0"/>
              <a:t>Stale; </a:t>
            </a:r>
            <a:br>
              <a:rPr lang="en-US" dirty="0"/>
            </a:br>
            <a:r>
              <a:rPr lang="en-US" dirty="0"/>
              <a:t>new: within 1 participant, VC and </a:t>
            </a:r>
            <a:r>
              <a:rPr lang="en-US" dirty="0" err="1"/>
              <a:t>cl&amp;p</a:t>
            </a:r>
            <a:r>
              <a:rPr lang="en-US" dirty="0"/>
              <a:t> fixed, Location changes.</a:t>
            </a:r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008EB3-5FEF-4B79-8E65-3C05A7FC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21324"/>
              </p:ext>
            </p:extLst>
          </p:nvPr>
        </p:nvGraphicFramePr>
        <p:xfrm>
          <a:off x="409329" y="2880995"/>
          <a:ext cx="1477946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730">
                  <a:extLst>
                    <a:ext uri="{9D8B030D-6E8A-4147-A177-3AD203B41FA5}">
                      <a16:colId xmlns:a16="http://schemas.microsoft.com/office/drawing/2014/main" val="384632723"/>
                    </a:ext>
                  </a:extLst>
                </a:gridCol>
                <a:gridCol w="909730">
                  <a:extLst>
                    <a:ext uri="{9D8B030D-6E8A-4147-A177-3AD203B41FA5}">
                      <a16:colId xmlns:a16="http://schemas.microsoft.com/office/drawing/2014/main" val="36176313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10734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038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8647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1945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73099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81131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10835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5089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71820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0247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3334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00564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759065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0174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846301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56481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029278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0082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31000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951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637038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971803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8287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2487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5703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93370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03476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78591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2025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36249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2692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25508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10993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8348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319973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4329884"/>
                    </a:ext>
                  </a:extLst>
                </a:gridCol>
              </a:tblGrid>
              <a:tr h="200770">
                <a:tc gridSpan="2">
                  <a:txBody>
                    <a:bodyPr/>
                    <a:lstStyle/>
                    <a:p>
                      <a:r>
                        <a:rPr lang="en-AU" sz="1200" dirty="0"/>
                        <a:t>Block permutations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81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VC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882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5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76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Location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960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9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29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Cl &amp; 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266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0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 </a:t>
                      </a:r>
                      <a:r>
                        <a:rPr lang="en-AU" sz="1200" baseline="0" dirty="0"/>
                        <a:t>(rand?)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R?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7722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CBE2B64-C57C-4517-A63D-9857DE474A1A}"/>
              </a:ext>
            </a:extLst>
          </p:cNvPr>
          <p:cNvSpPr/>
          <p:nvPr/>
        </p:nvSpPr>
        <p:spPr>
          <a:xfrm>
            <a:off x="409329" y="2754763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60076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9483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404565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17814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28000" y="3075792"/>
            <a:ext cx="0" cy="1544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64470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506502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6BD67D58-82BB-4EDD-AB03-AE59EC22DE96}"/>
              </a:ext>
            </a:extLst>
          </p:cNvPr>
          <p:cNvSpPr/>
          <p:nvPr/>
        </p:nvSpPr>
        <p:spPr>
          <a:xfrm>
            <a:off x="915847" y="79929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7123</TotalTime>
  <Words>1492</Words>
  <Application>Microsoft Office PowerPoint</Application>
  <PresentationFormat>Widescreen</PresentationFormat>
  <Paragraphs>752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New experimental design                                                                 (Not shown)</vt:lpstr>
      <vt:lpstr>PowerPoint Presentation</vt:lpstr>
      <vt:lpstr>Set the factor order, location, and vc order,  e.g. permutation 8</vt:lpstr>
      <vt:lpstr>Stale;  new: within 1 participant, VC and cl&amp;p fixed, Location changes.</vt:lpstr>
      <vt:lpstr>Experimental design graphics 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105</cp:revision>
  <dcterms:created xsi:type="dcterms:W3CDTF">2019-12-06T00:28:50Z</dcterms:created>
  <dcterms:modified xsi:type="dcterms:W3CDTF">2020-10-15T03:40:11Z</dcterms:modified>
</cp:coreProperties>
</file>