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Spyrison" initials="NS" lastIdx="2" clrIdx="0">
    <p:extLst>
      <p:ext uri="{19B8F6BF-5375-455C-9EA6-DF929625EA0E}">
        <p15:presenceInfo xmlns:p15="http://schemas.microsoft.com/office/powerpoint/2012/main" userId="Nicholas Spyri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989"/>
    <a:srgbClr val="FF5B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3T13:33:56.787" idx="2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555-AF5B-498A-987E-419B4981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17970-BD22-4293-9940-5D443B8A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5606-B65F-4667-9E54-CF3BAF2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F49F-D785-4F1A-9E62-F0C6BDB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8B70-49CC-424C-A562-45775196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335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E518-5EBB-4344-8806-17D40721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BBBAF-21D7-44CE-AD3B-2E46A9E21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4C08-FD72-42B5-80E0-EB0E3F5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B43A-11BB-47B5-90C3-BE287B67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6537-D005-4C72-9C0F-122279D3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B0449-7DA0-403D-9765-E7D84495C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D388C-99F4-44ED-A310-95B90FBD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EB55-C7F5-44EF-8DE4-87239B9B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96B6-5070-4B78-8A5B-A68F9396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1DA1-50BB-453B-BAAD-C049A63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DF0E-569A-4F7F-B872-DF52808D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31ED-FE0A-48C5-87C3-5B304D1F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B67F-B040-4A34-9DF5-001C556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6C0F4-406B-4AD8-9FCC-A4381D63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D495-A331-48AB-9119-1EC9D2F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8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EDD0-4337-4AF4-8AD7-633DC773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1790-E635-4BBD-966E-9294A4D97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8754-834E-4449-BD7D-67B65400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7172-55B7-4E93-8FC5-53C6AC57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36CF-CB17-43DC-8F08-79062D3A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04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E6C7-AE04-4C99-BC20-F3C00FF0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B868-BECC-4ADE-8E3B-5FF6C54AE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D45A4-B237-4A26-B7C0-D6AD249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CFE3-ED87-48CD-8738-FD6619F9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C8A8-7C84-4447-B95D-0D410B9C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9A75-3771-4BF8-9E6D-BB4DE95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78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D7D-2EAF-43D8-BE0F-82105F7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C16F-9A51-40FA-B24F-E87A92C9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189ED-BAC6-4BAA-ABF6-F3067ABA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56383-376B-4C76-834A-8C8D25F0E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F06CF-2AF9-4F37-B8A1-7346F52D2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C8C10-1834-47F5-8BC5-9A6737B7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C7B24-97F2-4119-8AE5-699BBB3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670B-2911-44F6-8A7B-F1D87983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25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7A-5540-4B34-A9C3-876C1FE9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44C41-1FFC-49C6-843C-9FA968D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7E61E-7497-462D-AA7A-4283F82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7A0F8-3AA3-41B4-8183-EB050FD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8AA32-2B9B-46E8-964F-EBCA85C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CF741-D720-40D8-AB75-5CF9708C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A145-CD51-4110-8808-917F1AA6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777C-BD79-46E3-8466-83A0EC28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AFE-7C7A-4877-A7BB-537F5085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759A3-BAC1-4C9B-B017-801A8E58C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0D2E8-53EA-4050-B0E8-CB5DBE65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CFBE-1684-4959-A76D-42CC5DB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E3B05-AE05-416B-9749-03C5413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0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6DEC-3017-4C07-8E3A-0372AF0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C4071-2519-4A8A-8C5B-10CC62F00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C94DB-B4D2-41AC-BE62-2C0FD4C5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7452A-F06D-463F-A0C3-8EE5FCF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80D6-B7E4-4B32-8AAE-43F79DBA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DE59-73B7-4F9E-A707-091FAB74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6449A-2990-4D67-AA7B-B7497BAB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D274-F447-484C-9C59-196E2F3A9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64474-DB2E-4150-8DDF-F5BB9A43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03F7-6624-424E-B78C-2F27C4BCE53D}" type="datetimeFigureOut">
              <a:rPr lang="en-AU" smtClean="0"/>
              <a:t>29/10/2020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9755-8EF7-4B6C-BC47-15B8ECD9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7582-7CE0-43B1-AB08-BEF4CC13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DE2A-FBF8-463B-99DA-A58405565A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9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607-CE05-4BFB-9316-AF061C6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2039"/>
            <a:ext cx="16108680" cy="837062"/>
          </a:xfrm>
        </p:spPr>
        <p:txBody>
          <a:bodyPr>
            <a:normAutofit fontScale="90000"/>
          </a:bodyPr>
          <a:lstStyle/>
          <a:p>
            <a:r>
              <a:rPr lang="en-US" dirty="0"/>
              <a:t>New experimental design                                                                 (Not shown)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20AE5-3168-4312-B5BC-1E90FD090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90984"/>
              </p:ext>
            </p:extLst>
          </p:nvPr>
        </p:nvGraphicFramePr>
        <p:xfrm>
          <a:off x="414020" y="318600"/>
          <a:ext cx="14683406" cy="64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000">
                  <a:extLst>
                    <a:ext uri="{9D8B030D-6E8A-4147-A177-3AD203B41FA5}">
                      <a16:colId xmlns:a16="http://schemas.microsoft.com/office/drawing/2014/main" val="1090023252"/>
                    </a:ext>
                  </a:extLst>
                </a:gridCol>
                <a:gridCol w="2720327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6050217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800862">
                  <a:extLst>
                    <a:ext uri="{9D8B030D-6E8A-4147-A177-3AD203B41FA5}">
                      <a16:colId xmlns:a16="http://schemas.microsoft.com/office/drawing/2014/main" val="26613354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92643164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972526187"/>
                    </a:ext>
                  </a:extLst>
                </a:gridCol>
              </a:tblGrid>
              <a:tr h="361946">
                <a:tc>
                  <a:txBody>
                    <a:bodyPr/>
                    <a:lstStyle/>
                    <a:p>
                      <a:r>
                        <a:rPr lang="en-AU" dirty="0"/>
                        <a:t>Element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Values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Perm.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Permutations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Factor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 (P), Grand tour (G), Radial manual Tour (R)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Each participant performs 2 tasks on each factor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6</a:t>
                      </a:r>
                      <a:endParaRPr lang="en-AU" b="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!3*2*1 = 6</a:t>
                      </a:r>
                      <a:br>
                        <a:rPr lang="en-AU" b="0" dirty="0"/>
                      </a:br>
                      <a:r>
                        <a:rPr lang="en-AU" b="0" dirty="0"/>
                        <a:t>3 </a:t>
                      </a:r>
                      <a:r>
                        <a:rPr lang="en-AU" b="0" dirty="0" err="1"/>
                        <a:t>latin</a:t>
                      </a:r>
                      <a:r>
                        <a:rPr lang="en-AU" b="0" dirty="0"/>
                        <a:t> </a:t>
                      </a:r>
                      <a:r>
                        <a:rPr lang="en-AU" b="0" dirty="0" err="1"/>
                        <a:t>sq</a:t>
                      </a:r>
                      <a:r>
                        <a:rPr lang="en-AU" b="0" dirty="0"/>
                        <a:t>, not full perms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Block</a:t>
                      </a:r>
                      <a:endParaRPr lang="en-A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(1 signal, 1 noise var)</a:t>
                      </a:r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Combine signal and noise variables: 0/100, 33/67, 50/50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Fixed order; period 1 is 1&amp;2, period 2 is 2&amp;3, period 3 is 3&amp;1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-all </a:t>
                      </a:r>
                      <a:r>
                        <a:rPr lang="en-US" dirty="0" err="1"/>
                        <a:t>sep</a:t>
                      </a:r>
                      <a:r>
                        <a:rPr lang="en-US" dirty="0"/>
                        <a:t> from a to b is in 1 var, split that 50-50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3*2*1 =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4318002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VC model</a:t>
                      </a:r>
                      <a:endParaRPr lang="en-AU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EEE, EEV,</a:t>
                      </a:r>
                      <a:r>
                        <a:rPr lang="en-US" i="0" dirty="0"/>
                        <a:t> banana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/>
                        <a:t>Fixed order; period 1 is EEE, period 2 is EEV, period 3 is banana</a:t>
                      </a:r>
                      <a:endParaRPr lang="en-AU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/>
                        <a:t>3 Choose 2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633405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Numb. Variables &amp; clusters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4 var with 3 cl, 6 var with 4 cl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Fixed order; small then large within each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57613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lang="en-US" b="1" dirty="0"/>
                        <a:t>Fixed parameters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signal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Even block evaluation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200426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Correlation, noise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every 6 participants,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26485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but does not have 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670257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 size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span; Factor perm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002749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Preprocessing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variables normalized by standard deviation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never happens at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2867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Observations within cluster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140 each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84523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r>
                        <a:rPr lang="en-US" b="1" dirty="0"/>
                        <a:t>Randomization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 order assigned, on the number of previous responses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277536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Locations, 1 assigned, 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0862320"/>
                  </a:ext>
                </a:extLst>
              </a:tr>
              <a:tr h="361946">
                <a:tc>
                  <a:txBody>
                    <a:bodyPr/>
                    <a:lstStyle/>
                    <a:p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Variable order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Variables are shuffled in simulation (index stored)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516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4B0CE7-945D-4F05-A19D-C433D8A271FA}"/>
              </a:ext>
            </a:extLst>
          </p:cNvPr>
          <p:cNvSpPr txBox="1"/>
          <p:nvPr/>
        </p:nvSpPr>
        <p:spPr>
          <a:xfrm>
            <a:off x="895269" y="7102977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block evaluation every 6 participants, but does not have full span; Factor perm 1 never happens at Location perm 2, unless location selects on </a:t>
            </a:r>
            <a:endParaRPr lang="en-AU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97FB-3596-4D07-89A1-B31EE98B4134}"/>
              </a:ext>
            </a:extLst>
          </p:cNvPr>
          <p:cNvSpPr txBox="1"/>
          <p:nvPr/>
        </p:nvSpPr>
        <p:spPr>
          <a:xfrm>
            <a:off x="9238268" y="4859704"/>
            <a:ext cx="2539712" cy="120032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dirty="0"/>
              <a:t>56 participants </a:t>
            </a:r>
          </a:p>
          <a:p>
            <a:pPr algn="ctr"/>
            <a:r>
              <a:rPr lang="en-AU" dirty="0"/>
              <a:t>per even evaluation 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0841C4D-4DA2-4497-B3DF-376B8268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6453" y="3540319"/>
            <a:ext cx="952500" cy="952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4AECEB7-182D-4028-8707-CC7B82A55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2496957"/>
            <a:ext cx="952500" cy="952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D4E693-3963-4D22-A5A8-44EFA7497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4608" y="2561140"/>
            <a:ext cx="952500" cy="952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04F51F2-86AB-4219-B0B6-560A27FD3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8849" y="145196"/>
            <a:ext cx="952500" cy="952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73E82D4-0BC5-41E3-9041-87B385E708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2108" y="95326"/>
            <a:ext cx="952500" cy="952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949BB2-06ED-4076-8ED4-A3B86FE07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66947"/>
            <a:ext cx="952500" cy="952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46734BF-61AD-4BD5-9A76-1ACD9E23C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2435" y="112854"/>
            <a:ext cx="952500" cy="952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C812EC4-5EEF-417B-AF8D-1C4DB5678D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608" y="5612640"/>
            <a:ext cx="952500" cy="952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AEB33A8-AAF3-4029-9117-E0731E97E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1818" y="1359513"/>
            <a:ext cx="952500" cy="952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622F63-04FF-48A1-9E76-46DA32EB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3953" y="1365109"/>
            <a:ext cx="952500" cy="952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077AA0F-FA32-4BA6-9FFD-35CBD0C7A2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4083" y="1359513"/>
            <a:ext cx="952500" cy="952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1217C5A-E6E4-4793-9166-5A547F6CF7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4583743"/>
            <a:ext cx="952500" cy="952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FD9DE29-8F10-4722-9982-6E4C12E59B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2587819"/>
            <a:ext cx="952500" cy="952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ED068C5-72B3-4762-AAAA-B579EB3061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633" y="3540319"/>
            <a:ext cx="952500" cy="952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3E69AD6-2751-4457-94F2-C27D5CBF1A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2709" y="4579620"/>
            <a:ext cx="952500" cy="9525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B2E8D51-1299-43FC-903C-A8541BDE9B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44558">
            <a:off x="-2584084" y="5612641"/>
            <a:ext cx="952500" cy="9525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81458A-0FDA-4357-8677-DDF546377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8651">
            <a:off x="-3708953" y="5677885"/>
            <a:ext cx="952500" cy="9525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F6C6A85E-3B8E-44A1-B03C-DDD0BFA277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79069" y="4487074"/>
            <a:ext cx="952500" cy="9525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C6E9C0D-C1F7-4FEE-B5CF-F6F6727B60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4371" y="6829534"/>
            <a:ext cx="952500" cy="9525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33646941-85C7-400F-BC37-4EE77FA6D67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3439" y="6838751"/>
            <a:ext cx="952500" cy="9525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B2A77B42-4D70-4755-B60D-3810BB201D3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860" y="6727409"/>
            <a:ext cx="952500" cy="9525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224A207-BC90-445F-9733-56200E09C137}"/>
              </a:ext>
            </a:extLst>
          </p:cNvPr>
          <p:cNvGrpSpPr/>
          <p:nvPr/>
        </p:nvGrpSpPr>
        <p:grpSpPr>
          <a:xfrm>
            <a:off x="-4229269" y="8622497"/>
            <a:ext cx="4399151" cy="1735165"/>
            <a:chOff x="7462647" y="266763"/>
            <a:chExt cx="4399151" cy="1735165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072693B-8AA4-41A0-9149-CFAF134253AC}"/>
                </a:ext>
              </a:extLst>
            </p:cNvPr>
            <p:cNvSpPr/>
            <p:nvPr/>
          </p:nvSpPr>
          <p:spPr>
            <a:xfrm>
              <a:off x="9599258" y="761169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BFDB735E-E165-4A63-9C21-6439BCD2ED42}"/>
                </a:ext>
              </a:extLst>
            </p:cNvPr>
            <p:cNvSpPr/>
            <p:nvPr/>
          </p:nvSpPr>
          <p:spPr>
            <a:xfrm>
              <a:off x="9595715" y="1476089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32E22AF9-4EDC-48A1-9642-B6C713C6B5AC}"/>
                </a:ext>
              </a:extLst>
            </p:cNvPr>
            <p:cNvSpPr/>
            <p:nvPr/>
          </p:nvSpPr>
          <p:spPr>
            <a:xfrm>
              <a:off x="9597875" y="1116089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CD69455-C2D8-4BE5-9587-89231F8E07E3}"/>
                </a:ext>
              </a:extLst>
            </p:cNvPr>
            <p:cNvSpPr txBox="1"/>
            <p:nvPr/>
          </p:nvSpPr>
          <p:spPr>
            <a:xfrm>
              <a:off x="7675880" y="733229"/>
              <a:ext cx="140093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  <a:r>
                <a:rPr lang="en-AU" sz="2200" baseline="30000" dirty="0"/>
                <a:t>st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2</a:t>
              </a:r>
              <a:r>
                <a:rPr lang="en-AU" sz="2200" baseline="30000" dirty="0"/>
                <a:t>nd</a:t>
              </a:r>
              <a:r>
                <a:rPr lang="en-AU" sz="2200" dirty="0"/>
                <a:t> factor</a:t>
              </a:r>
            </a:p>
            <a:p>
              <a:pPr algn="r"/>
              <a:r>
                <a:rPr lang="en-AU" sz="2200" dirty="0"/>
                <a:t>3</a:t>
              </a:r>
              <a:r>
                <a:rPr lang="en-AU" sz="2200" baseline="30000" dirty="0"/>
                <a:t>rd</a:t>
              </a:r>
              <a:r>
                <a:rPr lang="en-AU" sz="2200" dirty="0"/>
                <a:t> factor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1A4011D-C762-4F9E-9B87-056B64A0F292}"/>
                </a:ext>
              </a:extLst>
            </p:cNvPr>
            <p:cNvSpPr txBox="1"/>
            <p:nvPr/>
          </p:nvSpPr>
          <p:spPr>
            <a:xfrm>
              <a:off x="7462647" y="266763"/>
              <a:ext cx="43991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order     1,   2,   3,   4,   5,   6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79C85AA-5DCC-47F1-B3DF-5330FDBEB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412" y="674824"/>
              <a:ext cx="4083304" cy="18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3BC6583-AF12-4474-B61B-EB617E957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740" y="400050"/>
              <a:ext cx="0" cy="14665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DD6E0BAA-8634-450E-B41A-B60CD883689A}"/>
                </a:ext>
              </a:extLst>
            </p:cNvPr>
            <p:cNvSpPr/>
            <p:nvPr/>
          </p:nvSpPr>
          <p:spPr>
            <a:xfrm>
              <a:off x="9198029" y="75791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3BD49D0B-9539-4A66-AAE1-A3CCB9673A35}"/>
                </a:ext>
              </a:extLst>
            </p:cNvPr>
            <p:cNvSpPr/>
            <p:nvPr/>
          </p:nvSpPr>
          <p:spPr>
            <a:xfrm>
              <a:off x="9198029" y="1122263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310B0E75-6523-4DCE-A421-DC1358BEE30E}"/>
                </a:ext>
              </a:extLst>
            </p:cNvPr>
            <p:cNvSpPr/>
            <p:nvPr/>
          </p:nvSpPr>
          <p:spPr>
            <a:xfrm>
              <a:off x="9198029" y="148559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BCD7683-C438-4ED2-B620-5CFFA9BBC1A4}"/>
                </a:ext>
              </a:extLst>
            </p:cNvPr>
            <p:cNvSpPr/>
            <p:nvPr/>
          </p:nvSpPr>
          <p:spPr>
            <a:xfrm>
              <a:off x="9989502" y="1481225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E1299C-AD7D-4225-A9EA-234886DCB6F5}"/>
                </a:ext>
              </a:extLst>
            </p:cNvPr>
            <p:cNvSpPr/>
            <p:nvPr/>
          </p:nvSpPr>
          <p:spPr>
            <a:xfrm>
              <a:off x="9989502" y="112046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356FF52F-CA29-477A-8CCE-3721498B5F70}"/>
                </a:ext>
              </a:extLst>
            </p:cNvPr>
            <p:cNvSpPr/>
            <p:nvPr/>
          </p:nvSpPr>
          <p:spPr>
            <a:xfrm>
              <a:off x="9989502" y="76147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5BA1C6F0-C6C8-4CC0-BF43-5B268182A6DA}"/>
                </a:ext>
              </a:extLst>
            </p:cNvPr>
            <p:cNvSpPr/>
            <p:nvPr/>
          </p:nvSpPr>
          <p:spPr>
            <a:xfrm>
              <a:off x="10391282" y="1118908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404D89A4-8AF7-4F6E-808F-A56E365293A5}"/>
                </a:ext>
              </a:extLst>
            </p:cNvPr>
            <p:cNvSpPr/>
            <p:nvPr/>
          </p:nvSpPr>
          <p:spPr>
            <a:xfrm>
              <a:off x="10391282" y="1477894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259FF60D-1AB2-4117-8E40-8CE73A8A74D2}"/>
                </a:ext>
              </a:extLst>
            </p:cNvPr>
            <p:cNvSpPr/>
            <p:nvPr/>
          </p:nvSpPr>
          <p:spPr>
            <a:xfrm>
              <a:off x="10391282" y="758902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F9AF94E8-FA56-404C-B667-FF1D1ACAA242}"/>
                </a:ext>
              </a:extLst>
            </p:cNvPr>
            <p:cNvSpPr/>
            <p:nvPr/>
          </p:nvSpPr>
          <p:spPr>
            <a:xfrm>
              <a:off x="10789506" y="148047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1DAB95B-13BE-4A8B-8541-8D349349D91B}"/>
                </a:ext>
              </a:extLst>
            </p:cNvPr>
            <p:cNvSpPr/>
            <p:nvPr/>
          </p:nvSpPr>
          <p:spPr>
            <a:xfrm>
              <a:off x="10791712" y="76045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D32EBC25-3662-4357-BE03-50EE630573A1}"/>
                </a:ext>
              </a:extLst>
            </p:cNvPr>
            <p:cNvSpPr/>
            <p:nvPr/>
          </p:nvSpPr>
          <p:spPr>
            <a:xfrm>
              <a:off x="10789506" y="112046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B1CCF14-A393-49A8-88F8-D50479CF6230}"/>
                </a:ext>
              </a:extLst>
            </p:cNvPr>
            <p:cNvSpPr/>
            <p:nvPr/>
          </p:nvSpPr>
          <p:spPr>
            <a:xfrm>
              <a:off x="11199716" y="1477930"/>
              <a:ext cx="360000" cy="360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31B04E7-1516-4357-9FF2-63DE90AEA7C7}"/>
                </a:ext>
              </a:extLst>
            </p:cNvPr>
            <p:cNvSpPr/>
            <p:nvPr/>
          </p:nvSpPr>
          <p:spPr>
            <a:xfrm>
              <a:off x="11201922" y="757918"/>
              <a:ext cx="360000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G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9535BA2-4205-4A4E-BE10-A9A10AD17F60}"/>
                </a:ext>
              </a:extLst>
            </p:cNvPr>
            <p:cNvSpPr/>
            <p:nvPr/>
          </p:nvSpPr>
          <p:spPr>
            <a:xfrm>
              <a:off x="11199716" y="1117924"/>
              <a:ext cx="360000" cy="360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1B33F7EB-2AEE-4EB6-9FB6-DD4E18651783}"/>
                </a:ext>
              </a:extLst>
            </p:cNvPr>
            <p:cNvSpPr/>
            <p:nvPr/>
          </p:nvSpPr>
          <p:spPr>
            <a:xfrm>
              <a:off x="9540369" y="277745"/>
              <a:ext cx="477530" cy="172418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E60158-3F9F-4BC9-BA6A-2BCAA713E2A2}"/>
              </a:ext>
            </a:extLst>
          </p:cNvPr>
          <p:cNvSpPr txBox="1"/>
          <p:nvPr/>
        </p:nvSpPr>
        <p:spPr>
          <a:xfrm rot="20929708">
            <a:off x="12684668" y="1861856"/>
            <a:ext cx="30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Previously;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>
                <a:solidFill>
                  <a:srgbClr val="FF0000"/>
                </a:solidFill>
              </a:rPr>
              <a:t> mod 3 =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9FC26C-93F6-435B-9FF6-411C8E53A042}"/>
              </a:ext>
            </a:extLst>
          </p:cNvPr>
          <p:cNvSpPr txBox="1"/>
          <p:nvPr/>
        </p:nvSpPr>
        <p:spPr>
          <a:xfrm>
            <a:off x="12484179" y="320031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But we still don’t have the full span; factor and VC order are always in sync. Collapse factor order into 3v3 </a:t>
            </a:r>
            <a:r>
              <a:rPr lang="en-AU" dirty="0" err="1"/>
              <a:t>latin</a:t>
            </a:r>
            <a:r>
              <a:rPr lang="en-AU" dirty="0"/>
              <a:t> square, then even eval ever 3*3*6 = 56 participants. </a:t>
            </a:r>
          </a:p>
          <a:p>
            <a:endParaRPr lang="en-AU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C1B3FB-5795-4818-B12E-A9E2C3A97D6F}"/>
              </a:ext>
            </a:extLst>
          </p:cNvPr>
          <p:cNvGrpSpPr/>
          <p:nvPr/>
        </p:nvGrpSpPr>
        <p:grpSpPr>
          <a:xfrm>
            <a:off x="-135984" y="7022351"/>
            <a:ext cx="2847351" cy="3466865"/>
            <a:chOff x="6985632" y="1836062"/>
            <a:chExt cx="2847351" cy="3466865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B4F196F-2BDE-4E24-9159-35B66230F2B8}"/>
                </a:ext>
              </a:extLst>
            </p:cNvPr>
            <p:cNvSpPr/>
            <p:nvPr/>
          </p:nvSpPr>
          <p:spPr>
            <a:xfrm>
              <a:off x="8789680" y="3592947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480A45F5-965E-46B7-96A2-71B711DC010F}"/>
                </a:ext>
              </a:extLst>
            </p:cNvPr>
            <p:cNvSpPr/>
            <p:nvPr/>
          </p:nvSpPr>
          <p:spPr>
            <a:xfrm>
              <a:off x="9145685" y="39388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8271C66-8BFD-4DAF-A86F-EE550B9A8B96}"/>
                </a:ext>
              </a:extLst>
            </p:cNvPr>
            <p:cNvSpPr/>
            <p:nvPr/>
          </p:nvSpPr>
          <p:spPr>
            <a:xfrm>
              <a:off x="9153785" y="359294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2C60E6B-4226-4715-B729-19B595A8F076}"/>
                </a:ext>
              </a:extLst>
            </p:cNvPr>
            <p:cNvSpPr txBox="1"/>
            <p:nvPr/>
          </p:nvSpPr>
          <p:spPr>
            <a:xfrm rot="16200000">
              <a:off x="8613861" y="1939052"/>
              <a:ext cx="131397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200" dirty="0"/>
                <a:t>Factor 1</a:t>
              </a:r>
              <a:endParaRPr lang="en-US" sz="2200" dirty="0"/>
            </a:p>
            <a:p>
              <a:r>
                <a:rPr lang="en-AU" sz="2200" dirty="0"/>
                <a:t>Factor 2</a:t>
              </a:r>
              <a:endParaRPr lang="en-US" sz="2200" dirty="0"/>
            </a:p>
            <a:p>
              <a:r>
                <a:rPr lang="en-AU" sz="2200" dirty="0"/>
                <a:t>Factor 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946987C-6231-47CF-B6B7-170FD797F746}"/>
                </a:ext>
              </a:extLst>
            </p:cNvPr>
            <p:cNvSpPr txBox="1"/>
            <p:nvPr/>
          </p:nvSpPr>
          <p:spPr>
            <a:xfrm>
              <a:off x="6985632" y="2387103"/>
              <a:ext cx="17453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Factor order</a:t>
              </a:r>
            </a:p>
            <a:p>
              <a:pPr algn="r"/>
              <a:r>
                <a:rPr lang="en-AU" sz="2200" dirty="0"/>
                <a:t>permutations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0F7C96E-B00E-4FFA-8E33-A7A907662FE9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C6549E-87D1-4AB7-BA9E-58014F73A90E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8716851" y="2493050"/>
              <a:ext cx="0" cy="27277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1F004B94-469E-4AA7-ABB7-48D67EBA1C5B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798D85F2-E019-40B6-A590-A311CDA85953}"/>
                </a:ext>
              </a:extLst>
            </p:cNvPr>
            <p:cNvSpPr/>
            <p:nvPr/>
          </p:nvSpPr>
          <p:spPr>
            <a:xfrm>
              <a:off x="9145685" y="3251083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461EEB2-656F-4EB0-B011-66160D6BC640}"/>
                </a:ext>
              </a:extLst>
            </p:cNvPr>
            <p:cNvSpPr/>
            <p:nvPr/>
          </p:nvSpPr>
          <p:spPr>
            <a:xfrm>
              <a:off x="9491184" y="3233557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056516AB-000E-4E65-95B5-ECFDB2066324}"/>
                </a:ext>
              </a:extLst>
            </p:cNvPr>
            <p:cNvSpPr/>
            <p:nvPr/>
          </p:nvSpPr>
          <p:spPr>
            <a:xfrm>
              <a:off x="9508514" y="394456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8C9E92C-140B-4833-9A3D-49B9748D49EE}"/>
                </a:ext>
              </a:extLst>
            </p:cNvPr>
            <p:cNvSpPr/>
            <p:nvPr/>
          </p:nvSpPr>
          <p:spPr>
            <a:xfrm>
              <a:off x="9501042" y="359088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699DBB81-5D5D-486A-BCB9-3684BDE53620}"/>
                </a:ext>
              </a:extLst>
            </p:cNvPr>
            <p:cNvSpPr/>
            <p:nvPr/>
          </p:nvSpPr>
          <p:spPr>
            <a:xfrm>
              <a:off x="8783288" y="3930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3D38D722-2C05-4FD2-BF1B-836ECC74E375}"/>
                </a:ext>
              </a:extLst>
            </p:cNvPr>
            <p:cNvSpPr/>
            <p:nvPr/>
          </p:nvSpPr>
          <p:spPr>
            <a:xfrm>
              <a:off x="9148644" y="42623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B43AE14-B30F-4198-8301-1091E0F23E8F}"/>
                </a:ext>
              </a:extLst>
            </p:cNvPr>
            <p:cNvSpPr/>
            <p:nvPr/>
          </p:nvSpPr>
          <p:spPr>
            <a:xfrm>
              <a:off x="9508514" y="42665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444E7B86-2A71-49A9-8D4A-954EE92A0AEF}"/>
                </a:ext>
              </a:extLst>
            </p:cNvPr>
            <p:cNvSpPr/>
            <p:nvPr/>
          </p:nvSpPr>
          <p:spPr>
            <a:xfrm>
              <a:off x="8789680" y="42549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0AD4A317-BD8C-4919-A026-CB90FCD037B8}"/>
                </a:ext>
              </a:extLst>
            </p:cNvPr>
            <p:cNvSpPr/>
            <p:nvPr/>
          </p:nvSpPr>
          <p:spPr>
            <a:xfrm>
              <a:off x="9517890" y="4579814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2F4CB5B3-D9A9-48B9-8CD8-AD978D8ED2C5}"/>
                </a:ext>
              </a:extLst>
            </p:cNvPr>
            <p:cNvSpPr/>
            <p:nvPr/>
          </p:nvSpPr>
          <p:spPr>
            <a:xfrm>
              <a:off x="8789680" y="4573872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51B36881-4038-4856-842A-7887B9A46164}"/>
                </a:ext>
              </a:extLst>
            </p:cNvPr>
            <p:cNvSpPr/>
            <p:nvPr/>
          </p:nvSpPr>
          <p:spPr>
            <a:xfrm>
              <a:off x="9153785" y="458374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D8B0C19-FF1C-4ED8-8573-BEB6134B4DDF}"/>
                </a:ext>
              </a:extLst>
            </p:cNvPr>
            <p:cNvSpPr/>
            <p:nvPr/>
          </p:nvSpPr>
          <p:spPr>
            <a:xfrm>
              <a:off x="9165585" y="489865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8FB72DEC-20BD-43AC-9E4F-7B21EE4F49F7}"/>
                </a:ext>
              </a:extLst>
            </p:cNvPr>
            <p:cNvSpPr/>
            <p:nvPr/>
          </p:nvSpPr>
          <p:spPr>
            <a:xfrm>
              <a:off x="8789680" y="489865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62B5E87-AE39-4B2C-9E55-735EAADEDED0}"/>
                </a:ext>
              </a:extLst>
            </p:cNvPr>
            <p:cNvSpPr/>
            <p:nvPr/>
          </p:nvSpPr>
          <p:spPr>
            <a:xfrm>
              <a:off x="9520463" y="4898651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5C2359F1-A28C-4FF6-826D-51B5A3C22181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E0F3090-2017-4CD6-8B92-3DC5199EEA69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41B702-A5DF-45F1-B6FA-C78973A4A41F}"/>
              </a:ext>
            </a:extLst>
          </p:cNvPr>
          <p:cNvGrpSpPr/>
          <p:nvPr/>
        </p:nvGrpSpPr>
        <p:grpSpPr>
          <a:xfrm>
            <a:off x="626973" y="1346643"/>
            <a:ext cx="11038986" cy="3681380"/>
            <a:chOff x="1033993" y="1383671"/>
            <a:chExt cx="11038986" cy="368138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0FE6B1-D6BE-428E-913E-E4A332B2183A}"/>
                </a:ext>
              </a:extLst>
            </p:cNvPr>
            <p:cNvGrpSpPr/>
            <p:nvPr/>
          </p:nvGrpSpPr>
          <p:grpSpPr>
            <a:xfrm>
              <a:off x="1033993" y="1383671"/>
              <a:ext cx="4940758" cy="3681380"/>
              <a:chOff x="1757705" y="1234628"/>
              <a:chExt cx="4940758" cy="3681380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B0B5EB17-8742-4758-B543-0ADB52F49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9954" y="1234628"/>
                <a:ext cx="972000" cy="972000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84025F08-5DDA-4AA2-800F-8467512829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720" y="3687146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BB53989-87D7-457E-8BF6-AF501264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705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90B20DA1-20E3-4BD9-9D3E-548EBB3E4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44558">
                <a:off x="3962538" y="128877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2774C4-115F-4519-92B5-3DE6A358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650" y="128934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1D7698A-45CE-45CD-84B1-31883E46C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68651">
                <a:off x="5071720" y="2595342"/>
                <a:ext cx="952500" cy="9525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7B3F21-9CE0-4EF6-99C8-45991ECC7BC2}"/>
                  </a:ext>
                </a:extLst>
              </p:cNvPr>
              <p:cNvSpPr txBox="1"/>
              <p:nvPr/>
            </p:nvSpPr>
            <p:spPr>
              <a:xfrm>
                <a:off x="4603459" y="2212158"/>
                <a:ext cx="1846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EBS shiny server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0C24C99-509D-4CE1-A0D2-678D4F308AD6}"/>
                  </a:ext>
                </a:extLst>
              </p:cNvPr>
              <p:cNvSpPr txBox="1"/>
              <p:nvPr/>
            </p:nvSpPr>
            <p:spPr>
              <a:xfrm>
                <a:off x="4354805" y="4546676"/>
                <a:ext cx="234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Previous responses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26891B8-256C-4273-AAF7-6188156B3C09}"/>
                  </a:ext>
                </a:extLst>
              </p:cNvPr>
              <p:cNvSpPr txBox="1"/>
              <p:nvPr/>
            </p:nvSpPr>
            <p:spPr>
              <a:xfrm>
                <a:off x="1810150" y="2343292"/>
                <a:ext cx="190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Participant, </a:t>
                </a:r>
              </a:p>
              <a:p>
                <a:pPr algn="ctr"/>
                <a:r>
                  <a:rPr lang="en-AU" dirty="0"/>
                  <a:t>own computer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18B9757-E19E-4F55-916F-E5A7AE84B3ED}"/>
                </a:ext>
              </a:extLst>
            </p:cNvPr>
            <p:cNvGrpSpPr/>
            <p:nvPr/>
          </p:nvGrpSpPr>
          <p:grpSpPr>
            <a:xfrm>
              <a:off x="6204908" y="1660668"/>
              <a:ext cx="5868071" cy="2757003"/>
              <a:chOff x="6204908" y="1660668"/>
              <a:chExt cx="5868071" cy="2757003"/>
            </a:xfrm>
          </p:grpSpPr>
          <p:sp>
            <p:nvSpPr>
              <p:cNvPr id="157" name="Speech Bubble: Rectangle with Corners Rounded 156">
                <a:extLst>
                  <a:ext uri="{FF2B5EF4-FFF2-40B4-BE49-F238E27FC236}">
                    <a16:creationId xmlns:a16="http://schemas.microsoft.com/office/drawing/2014/main" id="{E0B5C370-0D42-4CB9-9498-D098BCBB8ED1}"/>
                  </a:ext>
                </a:extLst>
              </p:cNvPr>
              <p:cNvSpPr/>
              <p:nvPr/>
            </p:nvSpPr>
            <p:spPr>
              <a:xfrm>
                <a:off x="6204908" y="1660668"/>
                <a:ext cx="5745953" cy="2757003"/>
              </a:xfrm>
              <a:prstGeom prst="wedgeRoundRectCallout">
                <a:avLst>
                  <a:gd name="adj1" fmla="val -63311"/>
                  <a:gd name="adj2" fmla="val -36565"/>
                  <a:gd name="adj3" fmla="val 16667"/>
                </a:avLst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A121D90-DBFA-4B3F-953D-1D083A016C3B}"/>
                  </a:ext>
                </a:extLst>
              </p:cNvPr>
              <p:cNvSpPr txBox="1"/>
              <p:nvPr/>
            </p:nvSpPr>
            <p:spPr>
              <a:xfrm>
                <a:off x="6400848" y="1992660"/>
                <a:ext cx="567213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Read the number of previous responses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Assign participant number/hash???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Solve which of the 56 permutations have the lowest count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Randomly assign one to the participant;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200" dirty="0"/>
                  <a:t>Set the factor order, location, and </a:t>
                </a:r>
                <a:r>
                  <a:rPr lang="en-AU" sz="2200" dirty="0" err="1"/>
                  <a:t>vc</a:t>
                </a:r>
                <a:r>
                  <a:rPr lang="en-AU" sz="2200" dirty="0"/>
                  <a:t> order</a:t>
                </a:r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E2FE7-D7FA-4339-9296-4DF01655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9532"/>
              </p:ext>
            </p:extLst>
          </p:nvPr>
        </p:nvGraphicFramePr>
        <p:xfrm>
          <a:off x="3425181" y="7362542"/>
          <a:ext cx="72720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2592000">
                  <a:extLst>
                    <a:ext uri="{9D8B030D-6E8A-4147-A177-3AD203B41FA5}">
                      <a16:colId xmlns:a16="http://schemas.microsoft.com/office/drawing/2014/main" val="1060121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1+ (x-1)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floor((x-1)/3)) mod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 + floor((x-1)/9)) mod 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279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4660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4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659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0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495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2901149"/>
                  </a:ext>
                </a:extLst>
              </a:tr>
            </a:tbl>
          </a:graphicData>
        </a:graphic>
      </p:graphicFrame>
      <p:pic>
        <p:nvPicPr>
          <p:cNvPr id="190" name="Picture 189">
            <a:extLst>
              <a:ext uri="{FF2B5EF4-FFF2-40B4-BE49-F238E27FC236}">
                <a16:creationId xmlns:a16="http://schemas.microsoft.com/office/drawing/2014/main" id="{28580448-DB5B-4B44-8FC9-2C0AE6F079F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4215504" y="5872061"/>
            <a:ext cx="282074" cy="564147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DA1CB801-6243-4050-A87E-F2443BC8FCDD}"/>
              </a:ext>
            </a:extLst>
          </p:cNvPr>
          <p:cNvSpPr txBox="1"/>
          <p:nvPr/>
        </p:nvSpPr>
        <p:spPr>
          <a:xfrm rot="20929708">
            <a:off x="12941248" y="2677042"/>
            <a:ext cx="307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*: actually assign between randomly to any level with the min count table may prove to be the most robust simple way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9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2383BC2-FE69-4DD7-BF79-238D9277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04706"/>
              </p:ext>
            </p:extLst>
          </p:nvPr>
        </p:nvGraphicFramePr>
        <p:xfrm>
          <a:off x="4789623" y="2459204"/>
          <a:ext cx="7335030" cy="22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031">
                  <a:extLst>
                    <a:ext uri="{9D8B030D-6E8A-4147-A177-3AD203B41FA5}">
                      <a16:colId xmlns:a16="http://schemas.microsoft.com/office/drawing/2014/main" val="348826833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1055168"/>
                    </a:ext>
                  </a:extLst>
                </a:gridCol>
                <a:gridCol w="623031">
                  <a:extLst>
                    <a:ext uri="{9D8B030D-6E8A-4147-A177-3AD203B41FA5}">
                      <a16:colId xmlns:a16="http://schemas.microsoft.com/office/drawing/2014/main" val="3695711225"/>
                    </a:ext>
                  </a:extLst>
                </a:gridCol>
                <a:gridCol w="747641">
                  <a:extLst>
                    <a:ext uri="{9D8B030D-6E8A-4147-A177-3AD203B41FA5}">
                      <a16:colId xmlns:a16="http://schemas.microsoft.com/office/drawing/2014/main" val="1254602596"/>
                    </a:ext>
                  </a:extLst>
                </a:gridCol>
                <a:gridCol w="963030">
                  <a:extLst>
                    <a:ext uri="{9D8B030D-6E8A-4147-A177-3AD203B41FA5}">
                      <a16:colId xmlns:a16="http://schemas.microsoft.com/office/drawing/2014/main" val="2624790650"/>
                    </a:ext>
                  </a:extLst>
                </a:gridCol>
                <a:gridCol w="685336">
                  <a:extLst>
                    <a:ext uri="{9D8B030D-6E8A-4147-A177-3AD203B41FA5}">
                      <a16:colId xmlns:a16="http://schemas.microsoft.com/office/drawing/2014/main" val="1330532218"/>
                    </a:ext>
                  </a:extLst>
                </a:gridCol>
                <a:gridCol w="1984357">
                  <a:extLst>
                    <a:ext uri="{9D8B030D-6E8A-4147-A177-3AD203B41FA5}">
                      <a16:colId xmlns:a16="http://schemas.microsoft.com/office/drawing/2014/main" val="907526158"/>
                    </a:ext>
                  </a:extLst>
                </a:gridCol>
                <a:gridCol w="1060604">
                  <a:extLst>
                    <a:ext uri="{9D8B030D-6E8A-4147-A177-3AD203B41FA5}">
                      <a16:colId xmlns:a16="http://schemas.microsoft.com/office/drawing/2014/main" val="18847702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Eval</a:t>
                      </a:r>
                      <a:endParaRPr lang="en-AU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VC 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#var (cl)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Sim name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Grand path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66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EEE_p4_0_1_t1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tpath_p4_t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23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dirty="0">
                          <a:effectLst/>
                        </a:rPr>
                        <a:t>1_0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31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EEE_p6_50_50_rep1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tpath_p6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EEE_p4_0_1_t2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0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EEV_p4_50_50_rep1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966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1_0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EEV_p6_50_50_rep2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9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4v (3cl)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  <a:endParaRPr lang="en-A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EEE_p4_0_1_t3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4v (3cl)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1_0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banana_p4_50_50_rep3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4426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6v in (4cl)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33_66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banana_p6_50_50_rep3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355868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031F3D5E-DCE0-4BBC-9AF4-45A33D76EFCD}"/>
              </a:ext>
            </a:extLst>
          </p:cNvPr>
          <p:cNvSpPr txBox="1"/>
          <p:nvPr/>
        </p:nvSpPr>
        <p:spPr>
          <a:xfrm rot="16200000">
            <a:off x="3582973" y="15088"/>
            <a:ext cx="1003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Period 1</a:t>
            </a:r>
            <a:endParaRPr lang="en-US" dirty="0"/>
          </a:p>
          <a:p>
            <a:r>
              <a:rPr lang="en-AU" dirty="0"/>
              <a:t>Period 2</a:t>
            </a:r>
            <a:endParaRPr lang="en-US" dirty="0"/>
          </a:p>
          <a:p>
            <a:r>
              <a:rPr lang="en-AU" dirty="0"/>
              <a:t>Period 3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E83612-C3BD-4EA5-84F7-96798164D960}"/>
              </a:ext>
            </a:extLst>
          </p:cNvPr>
          <p:cNvSpPr txBox="1"/>
          <p:nvPr/>
        </p:nvSpPr>
        <p:spPr>
          <a:xfrm>
            <a:off x="1877599" y="281266"/>
            <a:ext cx="174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dirty="0"/>
              <a:t>Factor order</a:t>
            </a:r>
          </a:p>
          <a:p>
            <a:pPr algn="r"/>
            <a:r>
              <a:rPr lang="en-AU" sz="2000" dirty="0"/>
              <a:t>permutations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B2ADE6-5D87-4262-9882-20A4A6B69400}"/>
              </a:ext>
            </a:extLst>
          </p:cNvPr>
          <p:cNvCxnSpPr>
            <a:cxnSpLocks/>
          </p:cNvCxnSpPr>
          <p:nvPr/>
        </p:nvCxnSpPr>
        <p:spPr>
          <a:xfrm>
            <a:off x="1986492" y="998563"/>
            <a:ext cx="2717068" cy="4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22EDD2-9F1F-42F2-B3A1-80CD20EED723}"/>
              </a:ext>
            </a:extLst>
          </p:cNvPr>
          <p:cNvCxnSpPr>
            <a:cxnSpLocks/>
          </p:cNvCxnSpPr>
          <p:nvPr/>
        </p:nvCxnSpPr>
        <p:spPr>
          <a:xfrm flipV="1">
            <a:off x="3605822" y="169683"/>
            <a:ext cx="0" cy="2873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D74692D-C266-4D82-B072-1D4336FFC454}"/>
              </a:ext>
            </a:extLst>
          </p:cNvPr>
          <p:cNvSpPr/>
          <p:nvPr/>
        </p:nvSpPr>
        <p:spPr>
          <a:xfrm>
            <a:off x="3675426" y="107905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1CBE9BE-93C0-4CA9-A230-22BB2165306C}"/>
              </a:ext>
            </a:extLst>
          </p:cNvPr>
          <p:cNvSpPr/>
          <p:nvPr/>
        </p:nvSpPr>
        <p:spPr>
          <a:xfrm>
            <a:off x="4034655" y="1073572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EBCDE7-7836-4B52-B7D8-CDD7A25EE659}"/>
              </a:ext>
            </a:extLst>
          </p:cNvPr>
          <p:cNvSpPr/>
          <p:nvPr/>
        </p:nvSpPr>
        <p:spPr>
          <a:xfrm>
            <a:off x="4386250" y="1068238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CCBC665-4BC2-40FB-A5E2-9872A8107DE3}"/>
              </a:ext>
            </a:extLst>
          </p:cNvPr>
          <p:cNvSpPr/>
          <p:nvPr/>
        </p:nvSpPr>
        <p:spPr>
          <a:xfrm>
            <a:off x="4030418" y="2408397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8D3BF03-06B3-4C52-881C-880C694D20F2}"/>
              </a:ext>
            </a:extLst>
          </p:cNvPr>
          <p:cNvSpPr/>
          <p:nvPr/>
        </p:nvSpPr>
        <p:spPr>
          <a:xfrm>
            <a:off x="4390288" y="2412518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3209B6-D5E6-4F32-A73F-F0F936AC7F8A}"/>
              </a:ext>
            </a:extLst>
          </p:cNvPr>
          <p:cNvSpPr/>
          <p:nvPr/>
        </p:nvSpPr>
        <p:spPr>
          <a:xfrm>
            <a:off x="3671454" y="2400969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F4072CF-07C4-4474-A2DD-4F5CF461F9C8}"/>
              </a:ext>
            </a:extLst>
          </p:cNvPr>
          <p:cNvSpPr/>
          <p:nvPr/>
        </p:nvSpPr>
        <p:spPr>
          <a:xfrm>
            <a:off x="4394668" y="1739116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56852B-DC32-462C-8C72-0777D0E079EC}"/>
              </a:ext>
            </a:extLst>
          </p:cNvPr>
          <p:cNvSpPr/>
          <p:nvPr/>
        </p:nvSpPr>
        <p:spPr>
          <a:xfrm>
            <a:off x="3678650" y="1733174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B5895C2-0494-4514-8603-D64EC85A9374}"/>
              </a:ext>
            </a:extLst>
          </p:cNvPr>
          <p:cNvSpPr/>
          <p:nvPr/>
        </p:nvSpPr>
        <p:spPr>
          <a:xfrm>
            <a:off x="4042755" y="1743045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EC4C9C3-8A00-4CEE-8C3D-6164FA0528D1}"/>
              </a:ext>
            </a:extLst>
          </p:cNvPr>
          <p:cNvSpPr/>
          <p:nvPr/>
        </p:nvSpPr>
        <p:spPr>
          <a:xfrm>
            <a:off x="3287801" y="1374903"/>
            <a:ext cx="1450250" cy="3482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C8E12-10E7-4737-8A38-C17D8A997CC1}"/>
              </a:ext>
            </a:extLst>
          </p:cNvPr>
          <p:cNvSpPr txBox="1"/>
          <p:nvPr/>
        </p:nvSpPr>
        <p:spPr>
          <a:xfrm>
            <a:off x="3242300" y="1007854"/>
            <a:ext cx="3452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200" dirty="0"/>
              <a:t>1</a:t>
            </a:r>
          </a:p>
          <a:p>
            <a:pPr algn="r"/>
            <a:r>
              <a:rPr lang="en-US" sz="2200" dirty="0"/>
              <a:t>2</a:t>
            </a:r>
            <a:endParaRPr lang="en-AU" sz="2200" dirty="0"/>
          </a:p>
          <a:p>
            <a:pPr algn="r"/>
            <a:r>
              <a:rPr lang="en-US" sz="2200" dirty="0"/>
              <a:t>3</a:t>
            </a:r>
          </a:p>
          <a:p>
            <a:pPr algn="r"/>
            <a:r>
              <a:rPr lang="en-US" sz="2200" dirty="0"/>
              <a:t>4</a:t>
            </a:r>
          </a:p>
          <a:p>
            <a:pPr algn="r"/>
            <a:r>
              <a:rPr lang="en-US" sz="2200" dirty="0"/>
              <a:t>5</a:t>
            </a:r>
          </a:p>
          <a:p>
            <a:pPr algn="r"/>
            <a:r>
              <a:rPr lang="en-US" sz="2200" dirty="0"/>
              <a:t>6</a:t>
            </a:r>
            <a:endParaRPr lang="en-AU" sz="2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43F794-51C8-42E4-9FD7-F69A683225BF}"/>
              </a:ext>
            </a:extLst>
          </p:cNvPr>
          <p:cNvSpPr txBox="1"/>
          <p:nvPr/>
        </p:nvSpPr>
        <p:spPr>
          <a:xfrm>
            <a:off x="221599" y="997684"/>
            <a:ext cx="2534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6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PCA, Radial, Grand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8BA7A-52D5-4CA4-BB4B-F504BFAF4967}"/>
              </a:ext>
            </a:extLst>
          </p:cNvPr>
          <p:cNvSpPr txBox="1"/>
          <p:nvPr/>
        </p:nvSpPr>
        <p:spPr>
          <a:xfrm>
            <a:off x="102910" y="3159092"/>
            <a:ext cx="3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AU" dirty="0"/>
              <a:t>FIXED; P1: 1,2,   P2: 3,1,  P3: 2,3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9356AC-101D-466E-A082-0BE5EC1F662E}"/>
              </a:ext>
            </a:extLst>
          </p:cNvPr>
          <p:cNvSpPr txBox="1"/>
          <p:nvPr/>
        </p:nvSpPr>
        <p:spPr>
          <a:xfrm>
            <a:off x="273606" y="4738922"/>
            <a:ext cx="331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AU" dirty="0"/>
              <a:t>FIXED; P1: 1,1,   P2: 2,2,  P3: 3,3</a:t>
            </a:r>
            <a:endParaRPr lang="en-US" dirty="0"/>
          </a:p>
          <a:p>
            <a:endParaRPr lang="en-AU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FA0FCBD4-7D44-4A3C-8E7C-7068AE5E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13" y="240759"/>
            <a:ext cx="6582588" cy="1072258"/>
          </a:xfrm>
        </p:spPr>
        <p:txBody>
          <a:bodyPr>
            <a:noAutofit/>
          </a:bodyPr>
          <a:lstStyle/>
          <a:p>
            <a:pPr algn="r"/>
            <a:r>
              <a:rPr lang="en-AU" sz="2800" b="1" dirty="0"/>
              <a:t>Set the factor order, location, and </a:t>
            </a:r>
            <a:r>
              <a:rPr lang="en-AU" sz="2800" b="1" dirty="0" err="1"/>
              <a:t>vc</a:t>
            </a:r>
            <a:r>
              <a:rPr lang="en-AU" sz="2800" b="1" dirty="0"/>
              <a:t> order, </a:t>
            </a:r>
            <a:br>
              <a:rPr lang="en-AU" sz="2800" b="1" dirty="0"/>
            </a:br>
            <a:r>
              <a:rPr lang="en-AU" sz="2800" b="1" dirty="0"/>
              <a:t>e.g. permutation 8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8541A-0081-47CF-82DD-B4F55D0AF7F6}"/>
              </a:ext>
            </a:extLst>
          </p:cNvPr>
          <p:cNvGrpSpPr/>
          <p:nvPr/>
        </p:nvGrpSpPr>
        <p:grpSpPr>
          <a:xfrm>
            <a:off x="4885744" y="1629529"/>
            <a:ext cx="7140528" cy="5036152"/>
            <a:chOff x="4885744" y="1356146"/>
            <a:chExt cx="7140528" cy="503615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4B8C117-D8D2-4A00-96CA-62DCBBBC0C64}"/>
                </a:ext>
              </a:extLst>
            </p:cNvPr>
            <p:cNvSpPr txBox="1"/>
            <p:nvPr/>
          </p:nvSpPr>
          <p:spPr>
            <a:xfrm>
              <a:off x="4888004" y="4914970"/>
              <a:ext cx="71382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3 samples from each of the 18 VC*var*location levels; 54 data sets total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2x trainings on additional EEE_4p_1_0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Randomize order of simulation?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Only 2 tour paths? Random vs fixed order?</a:t>
              </a:r>
            </a:p>
            <a:p>
              <a:r>
                <a:rPr lang="en-AU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4DF21D-BA5A-47FF-AEB8-2B27166465B0}"/>
                </a:ext>
              </a:extLst>
            </p:cNvPr>
            <p:cNvSpPr txBox="1"/>
            <p:nvPr/>
          </p:nvSpPr>
          <p:spPr>
            <a:xfrm>
              <a:off x="4885744" y="1356146"/>
              <a:ext cx="7084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/>
                <a:t>The block for # variables and clusters is fixed; </a:t>
              </a:r>
              <a:br>
                <a:rPr lang="en-AU" dirty="0"/>
              </a:br>
              <a:r>
                <a:rPr lang="en-AU" dirty="0"/>
                <a:t>Fixed order, small then large within each factor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CE3E36-F3E1-4080-9D54-203E5EF7D87B}"/>
              </a:ext>
            </a:extLst>
          </p:cNvPr>
          <p:cNvGrpSpPr/>
          <p:nvPr/>
        </p:nvGrpSpPr>
        <p:grpSpPr>
          <a:xfrm>
            <a:off x="-3654891" y="3880785"/>
            <a:ext cx="2582822" cy="2836127"/>
            <a:chOff x="-258555" y="4765218"/>
            <a:chExt cx="2582822" cy="28361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75BF10-4FE8-44F8-81CC-17FA5A9C52D7}"/>
                </a:ext>
              </a:extLst>
            </p:cNvPr>
            <p:cNvSpPr txBox="1"/>
            <p:nvPr/>
          </p:nvSpPr>
          <p:spPr>
            <a:xfrm>
              <a:off x="1260358" y="5477685"/>
              <a:ext cx="319327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  <a:p>
              <a:pPr algn="r"/>
              <a:r>
                <a:rPr lang="en-US" sz="2200" dirty="0"/>
                <a:t>4</a:t>
              </a:r>
              <a:endParaRPr lang="en-AU" sz="2200" dirty="0"/>
            </a:p>
            <a:p>
              <a:pPr algn="r"/>
              <a:r>
                <a:rPr lang="en-US" sz="2200" dirty="0"/>
                <a:t>5</a:t>
              </a:r>
              <a:endParaRPr lang="en-AU" sz="2200" dirty="0"/>
            </a:p>
            <a:p>
              <a:pPr algn="r"/>
              <a:r>
                <a:rPr lang="en-US" sz="2200" dirty="0"/>
                <a:t>6</a:t>
              </a:r>
              <a:endParaRPr lang="en-AU" sz="2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7DCF6C8-9C55-4CA9-B269-85C703D0E0BA}"/>
                </a:ext>
              </a:extLst>
            </p:cNvPr>
            <p:cNvSpPr txBox="1"/>
            <p:nvPr/>
          </p:nvSpPr>
          <p:spPr>
            <a:xfrm rot="16200000">
              <a:off x="1581368" y="4802520"/>
              <a:ext cx="707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Rep 1</a:t>
              </a:r>
            </a:p>
            <a:p>
              <a:r>
                <a:rPr lang="en-AU" dirty="0"/>
                <a:t>Rep 2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9751F9-7190-4A50-8990-53CB8151858C}"/>
                </a:ext>
              </a:extLst>
            </p:cNvPr>
            <p:cNvSpPr txBox="1"/>
            <p:nvPr/>
          </p:nvSpPr>
          <p:spPr>
            <a:xfrm>
              <a:off x="-258555" y="4765218"/>
              <a:ext cx="18058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VC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3D2887-75A0-4FA0-8B95-80C0B0F6AB8B}"/>
                </a:ext>
              </a:extLst>
            </p:cNvPr>
            <p:cNvCxnSpPr>
              <a:cxnSpLocks/>
            </p:cNvCxnSpPr>
            <p:nvPr/>
          </p:nvCxnSpPr>
          <p:spPr>
            <a:xfrm>
              <a:off x="-31935" y="5477685"/>
              <a:ext cx="23361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949D352-9DB9-43F0-98A4-C3812693B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94" y="4843648"/>
              <a:ext cx="10592" cy="2757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21402511-3A4A-4AAF-9B3B-D7D5B8B929D4}"/>
                </a:ext>
              </a:extLst>
            </p:cNvPr>
            <p:cNvSpPr/>
            <p:nvPr/>
          </p:nvSpPr>
          <p:spPr>
            <a:xfrm>
              <a:off x="1656912" y="5533108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7EB48-FB69-48AA-9159-90B9192823E4}"/>
                </a:ext>
              </a:extLst>
            </p:cNvPr>
            <p:cNvSpPr/>
            <p:nvPr/>
          </p:nvSpPr>
          <p:spPr>
            <a:xfrm>
              <a:off x="1302138" y="5852662"/>
              <a:ext cx="1022129" cy="34931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FD485652-5FA3-4F70-B752-C5497F5FAF4D}"/>
                </a:ext>
              </a:extLst>
            </p:cNvPr>
            <p:cNvSpPr/>
            <p:nvPr/>
          </p:nvSpPr>
          <p:spPr>
            <a:xfrm>
              <a:off x="1994428" y="5533108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0F3C369B-D8FB-419C-80E4-BF5025B99D5F}"/>
                </a:ext>
              </a:extLst>
            </p:cNvPr>
            <p:cNvSpPr/>
            <p:nvPr/>
          </p:nvSpPr>
          <p:spPr>
            <a:xfrm>
              <a:off x="1990294" y="58877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6F5EF77-82D8-494C-B5C2-CAEE3EA0776E}"/>
                </a:ext>
              </a:extLst>
            </p:cNvPr>
            <p:cNvSpPr/>
            <p:nvPr/>
          </p:nvSpPr>
          <p:spPr>
            <a:xfrm>
              <a:off x="1652836" y="588771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937D5B3-8EB4-4E64-BCF2-C94EE90DEE44}"/>
                </a:ext>
              </a:extLst>
            </p:cNvPr>
            <p:cNvSpPr/>
            <p:nvPr/>
          </p:nvSpPr>
          <p:spPr>
            <a:xfrm>
              <a:off x="1657892" y="62286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13DE852-E971-47B2-9D61-60EBB202FD70}"/>
                </a:ext>
              </a:extLst>
            </p:cNvPr>
            <p:cNvSpPr/>
            <p:nvPr/>
          </p:nvSpPr>
          <p:spPr>
            <a:xfrm>
              <a:off x="1657261" y="6550561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42A0E2E-0F17-484A-8E51-CB7F715011B5}"/>
                </a:ext>
              </a:extLst>
            </p:cNvPr>
            <p:cNvSpPr/>
            <p:nvPr/>
          </p:nvSpPr>
          <p:spPr>
            <a:xfrm>
              <a:off x="1652836" y="6885663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876F010B-A773-45DF-8A9D-6A6079233AD3}"/>
                </a:ext>
              </a:extLst>
            </p:cNvPr>
            <p:cNvSpPr/>
            <p:nvPr/>
          </p:nvSpPr>
          <p:spPr>
            <a:xfrm>
              <a:off x="1652833" y="7229919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18543A-A9BC-4ADF-9420-9E6EF9AC6A3B}"/>
                </a:ext>
              </a:extLst>
            </p:cNvPr>
            <p:cNvSpPr/>
            <p:nvPr/>
          </p:nvSpPr>
          <p:spPr>
            <a:xfrm>
              <a:off x="1998198" y="6222311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9361937-C66C-49BE-99F2-D9EE613E80D0}"/>
                </a:ext>
              </a:extLst>
            </p:cNvPr>
            <p:cNvSpPr/>
            <p:nvPr/>
          </p:nvSpPr>
          <p:spPr>
            <a:xfrm>
              <a:off x="2001254" y="6550561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A46DB2C7-6305-4966-BBBB-61B010BFF0CE}"/>
                </a:ext>
              </a:extLst>
            </p:cNvPr>
            <p:cNvSpPr/>
            <p:nvPr/>
          </p:nvSpPr>
          <p:spPr>
            <a:xfrm>
              <a:off x="2001457" y="6885663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3B5973CE-4D46-4E76-8FE1-05F81B22BF13}"/>
                </a:ext>
              </a:extLst>
            </p:cNvPr>
            <p:cNvSpPr/>
            <p:nvPr/>
          </p:nvSpPr>
          <p:spPr>
            <a:xfrm>
              <a:off x="1998198" y="7232963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9693E24-A1FE-4415-9369-C7EA1BCD978B}"/>
              </a:ext>
            </a:extLst>
          </p:cNvPr>
          <p:cNvGrpSpPr/>
          <p:nvPr/>
        </p:nvGrpSpPr>
        <p:grpSpPr>
          <a:xfrm>
            <a:off x="-3557484" y="-165947"/>
            <a:ext cx="2844354" cy="2140710"/>
            <a:chOff x="6988629" y="2146556"/>
            <a:chExt cx="2844354" cy="21407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BE5A8F5-89DE-436C-99B8-8200BFB34859}"/>
                </a:ext>
              </a:extLst>
            </p:cNvPr>
            <p:cNvSpPr txBox="1"/>
            <p:nvPr/>
          </p:nvSpPr>
          <p:spPr>
            <a:xfrm rot="16200000">
              <a:off x="8694003" y="2186503"/>
              <a:ext cx="10032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Period 1</a:t>
              </a:r>
              <a:endParaRPr lang="en-US" dirty="0"/>
            </a:p>
            <a:p>
              <a:r>
                <a:rPr lang="en-AU" dirty="0"/>
                <a:t>Period 2</a:t>
              </a:r>
              <a:endParaRPr lang="en-US" dirty="0"/>
            </a:p>
            <a:p>
              <a:r>
                <a:rPr lang="en-AU" dirty="0"/>
                <a:t>Period 3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B3FF56-4DF2-443B-84F1-2A793F4422A6}"/>
                </a:ext>
              </a:extLst>
            </p:cNvPr>
            <p:cNvSpPr txBox="1"/>
            <p:nvPr/>
          </p:nvSpPr>
          <p:spPr>
            <a:xfrm>
              <a:off x="6988629" y="2452681"/>
              <a:ext cx="1745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Factor order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89B2AF-BC76-4E59-86F6-8CD7AB0978CF}"/>
                </a:ext>
              </a:extLst>
            </p:cNvPr>
            <p:cNvCxnSpPr>
              <a:cxnSpLocks/>
            </p:cNvCxnSpPr>
            <p:nvPr/>
          </p:nvCxnSpPr>
          <p:spPr>
            <a:xfrm>
              <a:off x="7097522" y="3169978"/>
              <a:ext cx="2717068" cy="4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C17551-4ABC-4322-84BE-06A28112D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6852" y="2341097"/>
              <a:ext cx="0" cy="19461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5191266-D38C-4292-AE83-72731B6F9242}"/>
                </a:ext>
              </a:extLst>
            </p:cNvPr>
            <p:cNvSpPr/>
            <p:nvPr/>
          </p:nvSpPr>
          <p:spPr>
            <a:xfrm>
              <a:off x="8786456" y="325047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5511608-4D1E-486D-85F8-EA1DBB4CB510}"/>
                </a:ext>
              </a:extLst>
            </p:cNvPr>
            <p:cNvSpPr/>
            <p:nvPr/>
          </p:nvSpPr>
          <p:spPr>
            <a:xfrm>
              <a:off x="9145685" y="3244987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C539330-05C6-4C75-B854-4CA79C210B17}"/>
                </a:ext>
              </a:extLst>
            </p:cNvPr>
            <p:cNvSpPr/>
            <p:nvPr/>
          </p:nvSpPr>
          <p:spPr>
            <a:xfrm>
              <a:off x="9497280" y="3239653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E729C0E-7D16-487C-9C0F-1449FBF8C46B}"/>
                </a:ext>
              </a:extLst>
            </p:cNvPr>
            <p:cNvSpPr/>
            <p:nvPr/>
          </p:nvSpPr>
          <p:spPr>
            <a:xfrm>
              <a:off x="9148644" y="3957580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E85255B-B6FD-4B37-A614-5F47FC5347A6}"/>
                </a:ext>
              </a:extLst>
            </p:cNvPr>
            <p:cNvSpPr/>
            <p:nvPr/>
          </p:nvSpPr>
          <p:spPr>
            <a:xfrm>
              <a:off x="9508514" y="3961701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06B46F4-9F9F-4B51-8552-BEA8A974D9D4}"/>
                </a:ext>
              </a:extLst>
            </p:cNvPr>
            <p:cNvSpPr/>
            <p:nvPr/>
          </p:nvSpPr>
          <p:spPr>
            <a:xfrm>
              <a:off x="8789680" y="3950152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242A8D1-F9E1-4B56-83C9-ACB1AFD1694C}"/>
                </a:ext>
              </a:extLst>
            </p:cNvPr>
            <p:cNvSpPr/>
            <p:nvPr/>
          </p:nvSpPr>
          <p:spPr>
            <a:xfrm>
              <a:off x="9505698" y="3590491"/>
              <a:ext cx="288000" cy="287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P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B446B11D-DD55-4732-B2FA-F488098C602F}"/>
                </a:ext>
              </a:extLst>
            </p:cNvPr>
            <p:cNvSpPr/>
            <p:nvPr/>
          </p:nvSpPr>
          <p:spPr>
            <a:xfrm>
              <a:off x="8789680" y="3584549"/>
              <a:ext cx="288000" cy="2879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G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A6DFDE1-3B02-4EBD-A204-891EE4CF94F7}"/>
                </a:ext>
              </a:extLst>
            </p:cNvPr>
            <p:cNvSpPr/>
            <p:nvPr/>
          </p:nvSpPr>
          <p:spPr>
            <a:xfrm>
              <a:off x="9153785" y="3594420"/>
              <a:ext cx="288000" cy="28790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200" dirty="0"/>
                <a:t>R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3712C768-CC24-4B37-99B4-4ACE422CDD03}"/>
                </a:ext>
              </a:extLst>
            </p:cNvPr>
            <p:cNvSpPr/>
            <p:nvPr/>
          </p:nvSpPr>
          <p:spPr>
            <a:xfrm>
              <a:off x="8382733" y="3560707"/>
              <a:ext cx="1450250" cy="34825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B335F76-2DA9-4667-A65C-129EE9AA4586}"/>
                </a:ext>
              </a:extLst>
            </p:cNvPr>
            <p:cNvSpPr txBox="1"/>
            <p:nvPr/>
          </p:nvSpPr>
          <p:spPr>
            <a:xfrm>
              <a:off x="8353330" y="3179269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31546AB-E192-4C57-A768-4A900A5FD241}"/>
              </a:ext>
            </a:extLst>
          </p:cNvPr>
          <p:cNvSpPr txBox="1"/>
          <p:nvPr/>
        </p:nvSpPr>
        <p:spPr>
          <a:xfrm>
            <a:off x="-5213484" y="856596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Set the factor</a:t>
            </a:r>
          </a:p>
          <a:p>
            <a:r>
              <a:rPr lang="en-AU" dirty="0"/>
              <a:t>1 + (8 - 1) mod 3 = </a:t>
            </a:r>
          </a:p>
          <a:p>
            <a:r>
              <a:rPr lang="en-AU" dirty="0"/>
              <a:t>Permutation 2;</a:t>
            </a:r>
          </a:p>
          <a:p>
            <a:r>
              <a:rPr lang="en-AU" dirty="0"/>
              <a:t>Grand, Radial, PCA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79ADA1-A8C5-4667-B52D-512422972C79}"/>
              </a:ext>
            </a:extLst>
          </p:cNvPr>
          <p:cNvGrpSpPr/>
          <p:nvPr/>
        </p:nvGrpSpPr>
        <p:grpSpPr>
          <a:xfrm>
            <a:off x="-3579621" y="2048132"/>
            <a:ext cx="2202533" cy="1829206"/>
            <a:chOff x="9656478" y="836478"/>
            <a:chExt cx="2202533" cy="182920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B86578-4FDF-4D9E-B3CC-EF8D727EBB15}"/>
                </a:ext>
              </a:extLst>
            </p:cNvPr>
            <p:cNvSpPr txBox="1"/>
            <p:nvPr/>
          </p:nvSpPr>
          <p:spPr>
            <a:xfrm>
              <a:off x="9656478" y="836478"/>
              <a:ext cx="1738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dirty="0"/>
                <a:t>Location </a:t>
              </a:r>
            </a:p>
            <a:p>
              <a:pPr algn="r"/>
              <a:r>
                <a:rPr lang="en-AU" sz="2000" dirty="0"/>
                <a:t>permutations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352D1F-F6FB-4777-B860-637C26592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4401" y="1557688"/>
              <a:ext cx="2074610" cy="55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78ADE3-3F59-41D7-849E-E2CAE7B3B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10615" y="843232"/>
              <a:ext cx="1" cy="1805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8ADF89F-E92D-4015-A3B6-BF540B034E61}"/>
                </a:ext>
              </a:extLst>
            </p:cNvPr>
            <p:cNvSpPr/>
            <p:nvPr/>
          </p:nvSpPr>
          <p:spPr>
            <a:xfrm>
              <a:off x="11509884" y="1628880"/>
              <a:ext cx="288000" cy="288000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1</a:t>
              </a:r>
              <a:endParaRPr lang="en-AU" sz="2200" dirty="0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9EB6C7DD-E19E-4E3B-87BA-F9BA893758F8}"/>
                </a:ext>
              </a:extLst>
            </p:cNvPr>
            <p:cNvSpPr/>
            <p:nvPr/>
          </p:nvSpPr>
          <p:spPr>
            <a:xfrm>
              <a:off x="11509883" y="1962266"/>
              <a:ext cx="288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2</a:t>
              </a:r>
              <a:endParaRPr lang="en-AU" sz="2200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97A36D9D-9B90-4B95-AFD0-D64EB1F581FA}"/>
                </a:ext>
              </a:extLst>
            </p:cNvPr>
            <p:cNvSpPr/>
            <p:nvPr/>
          </p:nvSpPr>
          <p:spPr>
            <a:xfrm>
              <a:off x="11509758" y="2294070"/>
              <a:ext cx="288000" cy="2880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3</a:t>
              </a:r>
              <a:endParaRPr lang="en-AU" sz="2200" dirty="0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AADF17B-1F92-4C71-BCF2-3D00B790CBB7}"/>
                </a:ext>
              </a:extLst>
            </p:cNvPr>
            <p:cNvSpPr/>
            <p:nvPr/>
          </p:nvSpPr>
          <p:spPr>
            <a:xfrm>
              <a:off x="11138106" y="2269089"/>
              <a:ext cx="720905" cy="3380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D8660AA-A3FF-49E3-B8D8-727A997A96EC}"/>
                </a:ext>
              </a:extLst>
            </p:cNvPr>
            <p:cNvSpPr txBox="1"/>
            <p:nvPr/>
          </p:nvSpPr>
          <p:spPr>
            <a:xfrm>
              <a:off x="11088199" y="1557688"/>
              <a:ext cx="34522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200" dirty="0"/>
                <a:t>1</a:t>
              </a:r>
            </a:p>
            <a:p>
              <a:pPr algn="r"/>
              <a:r>
                <a:rPr lang="en-US" sz="2200" dirty="0"/>
                <a:t>2</a:t>
              </a:r>
              <a:endParaRPr lang="en-AU" sz="2200" dirty="0"/>
            </a:p>
            <a:p>
              <a:pPr algn="r"/>
              <a:r>
                <a:rPr lang="en-US" sz="2200" dirty="0"/>
                <a:t>3</a:t>
              </a:r>
              <a:endParaRPr lang="en-AU" sz="22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67979E6-A98C-49CB-B123-1248487AE118}"/>
              </a:ext>
            </a:extLst>
          </p:cNvPr>
          <p:cNvSpPr txBox="1"/>
          <p:nvPr/>
        </p:nvSpPr>
        <p:spPr>
          <a:xfrm>
            <a:off x="-5123550" y="2763072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location</a:t>
            </a:r>
          </a:p>
          <a:p>
            <a:r>
              <a:rPr lang="en-US" dirty="0"/>
              <a:t>1 + floor((</a:t>
            </a:r>
            <a:r>
              <a:rPr lang="en-US" b="1" dirty="0"/>
              <a:t>8 </a:t>
            </a:r>
            <a:r>
              <a:rPr lang="en-US" dirty="0"/>
              <a:t>– 1)</a:t>
            </a:r>
            <a:r>
              <a:rPr lang="en-US" b="1" dirty="0"/>
              <a:t> </a:t>
            </a:r>
            <a:r>
              <a:rPr lang="en-US" dirty="0"/>
              <a:t>/ 3) mod 3 = </a:t>
            </a:r>
          </a:p>
          <a:p>
            <a:r>
              <a:rPr lang="en-US" dirty="0"/>
              <a:t>Permutation 3;</a:t>
            </a:r>
            <a:endParaRPr lang="en-AU" dirty="0"/>
          </a:p>
          <a:p>
            <a:r>
              <a:rPr lang="en-AU" dirty="0"/>
              <a:t>50% / 50%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5BD763-DC86-4B2F-9D69-74CCCFA4F499}"/>
              </a:ext>
            </a:extLst>
          </p:cNvPr>
          <p:cNvSpPr txBox="1"/>
          <p:nvPr/>
        </p:nvSpPr>
        <p:spPr>
          <a:xfrm>
            <a:off x="-5161477" y="4597834"/>
            <a:ext cx="331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VC order</a:t>
            </a:r>
          </a:p>
          <a:p>
            <a:r>
              <a:rPr lang="en-US" dirty="0"/>
              <a:t>1 + floor(</a:t>
            </a:r>
            <a:r>
              <a:rPr lang="en-US" b="1" dirty="0"/>
              <a:t>8 </a:t>
            </a:r>
            <a:r>
              <a:rPr lang="en-US" dirty="0"/>
              <a:t>/ 9) mod 6 = </a:t>
            </a:r>
          </a:p>
          <a:p>
            <a:r>
              <a:rPr lang="en-US" dirty="0"/>
              <a:t>Permutation 2;</a:t>
            </a:r>
          </a:p>
          <a:p>
            <a:r>
              <a:rPr lang="en-US" dirty="0"/>
              <a:t>EEE, banana</a:t>
            </a:r>
            <a:endParaRPr lang="en-AU" dirty="0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384CD7BB-39FC-4882-8078-C610A2DD569E}"/>
              </a:ext>
            </a:extLst>
          </p:cNvPr>
          <p:cNvSpPr/>
          <p:nvPr/>
        </p:nvSpPr>
        <p:spPr>
          <a:xfrm>
            <a:off x="3670314" y="1413233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1ACD0D4-F6F7-4382-8626-2249A1161122}"/>
              </a:ext>
            </a:extLst>
          </p:cNvPr>
          <p:cNvSpPr/>
          <p:nvPr/>
        </p:nvSpPr>
        <p:spPr>
          <a:xfrm>
            <a:off x="4409607" y="1408423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8265900B-8F8F-4262-8D84-30ED733CB657}"/>
              </a:ext>
            </a:extLst>
          </p:cNvPr>
          <p:cNvSpPr/>
          <p:nvPr/>
        </p:nvSpPr>
        <p:spPr>
          <a:xfrm>
            <a:off x="4033367" y="1413233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22BA92C0-5E86-42EB-BF4B-CB6316B53F37}"/>
              </a:ext>
            </a:extLst>
          </p:cNvPr>
          <p:cNvSpPr/>
          <p:nvPr/>
        </p:nvSpPr>
        <p:spPr>
          <a:xfrm>
            <a:off x="4032003" y="2063669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A05F5497-7DE8-432A-B28C-C37E53DE40E4}"/>
              </a:ext>
            </a:extLst>
          </p:cNvPr>
          <p:cNvSpPr/>
          <p:nvPr/>
        </p:nvSpPr>
        <p:spPr>
          <a:xfrm>
            <a:off x="3672586" y="2057257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D8FBB73-6FB4-48FD-BDB6-1605103D564D}"/>
              </a:ext>
            </a:extLst>
          </p:cNvPr>
          <p:cNvSpPr/>
          <p:nvPr/>
        </p:nvSpPr>
        <p:spPr>
          <a:xfrm>
            <a:off x="4392502" y="2065447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FBFDC9-66A4-476E-AD09-6C83B8434447}"/>
              </a:ext>
            </a:extLst>
          </p:cNvPr>
          <p:cNvSpPr/>
          <p:nvPr/>
        </p:nvSpPr>
        <p:spPr>
          <a:xfrm>
            <a:off x="4017646" y="2762970"/>
            <a:ext cx="288000" cy="287908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P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BEA73E3-162F-4434-9D01-FE5DC6428494}"/>
              </a:ext>
            </a:extLst>
          </p:cNvPr>
          <p:cNvSpPr/>
          <p:nvPr/>
        </p:nvSpPr>
        <p:spPr>
          <a:xfrm>
            <a:off x="4377516" y="2767091"/>
            <a:ext cx="288000" cy="287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G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8CDE488-0ABC-4D9E-9408-8CC8D245F64B}"/>
              </a:ext>
            </a:extLst>
          </p:cNvPr>
          <p:cNvSpPr/>
          <p:nvPr/>
        </p:nvSpPr>
        <p:spPr>
          <a:xfrm>
            <a:off x="3658682" y="2755542"/>
            <a:ext cx="288000" cy="28790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0380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4AA0-8C4E-42A2-B647-16BA27F9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660"/>
          </a:xfrm>
        </p:spPr>
        <p:txBody>
          <a:bodyPr>
            <a:normAutofit fontScale="90000"/>
          </a:bodyPr>
          <a:lstStyle/>
          <a:p>
            <a:r>
              <a:rPr lang="en-US" dirty="0"/>
              <a:t>Stale; </a:t>
            </a:r>
            <a:br>
              <a:rPr lang="en-US" dirty="0"/>
            </a:br>
            <a:r>
              <a:rPr lang="en-US" dirty="0"/>
              <a:t>new: within 1 participant, VC and </a:t>
            </a:r>
            <a:r>
              <a:rPr lang="en-US" dirty="0" err="1"/>
              <a:t>cl&amp;p</a:t>
            </a:r>
            <a:r>
              <a:rPr lang="en-US" dirty="0"/>
              <a:t> fixed, Location changes.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08EB3-5FEF-4B79-8E65-3C05A7FC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21324"/>
              </p:ext>
            </p:extLst>
          </p:nvPr>
        </p:nvGraphicFramePr>
        <p:xfrm>
          <a:off x="409329" y="2880995"/>
          <a:ext cx="1477946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30">
                  <a:extLst>
                    <a:ext uri="{9D8B030D-6E8A-4147-A177-3AD203B41FA5}">
                      <a16:colId xmlns:a16="http://schemas.microsoft.com/office/drawing/2014/main" val="384632723"/>
                    </a:ext>
                  </a:extLst>
                </a:gridCol>
                <a:gridCol w="909730">
                  <a:extLst>
                    <a:ext uri="{9D8B030D-6E8A-4147-A177-3AD203B41FA5}">
                      <a16:colId xmlns:a16="http://schemas.microsoft.com/office/drawing/2014/main" val="36176313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1073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038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86473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61945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730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81131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10835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5089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71820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480247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3349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0564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7590658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01746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46301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45648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02927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0082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310001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5951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637038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7180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82876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2487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657037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93370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803476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78591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202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73624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2692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25508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710993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48348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319973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14329884"/>
                    </a:ext>
                  </a:extLst>
                </a:gridCol>
              </a:tblGrid>
              <a:tr h="200770">
                <a:tc gridSpan="2">
                  <a:txBody>
                    <a:bodyPr/>
                    <a:lstStyle/>
                    <a:p>
                      <a:r>
                        <a:rPr lang="en-AU" sz="1200" dirty="0"/>
                        <a:t>Block permutations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8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VC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88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5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6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Location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960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9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</a:t>
                      </a:r>
                      <a:endParaRPr lang="en-A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29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Cl &amp; 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  <a:r>
                        <a:rPr lang="en-AU" sz="1200" baseline="30000" dirty="0"/>
                        <a:t>st</a:t>
                      </a:r>
                      <a:r>
                        <a:rPr lang="en-AU" sz="1200" dirty="0"/>
                        <a:t> 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2266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  <a:r>
                        <a:rPr lang="en-AU" sz="1200" baseline="30000" dirty="0"/>
                        <a:t>nd</a:t>
                      </a:r>
                      <a:r>
                        <a:rPr lang="en-AU" sz="1200" dirty="0"/>
                        <a:t> (fixed?)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  <a:r>
                        <a:rPr lang="en-AU" sz="1200" baseline="30000" dirty="0"/>
                        <a:t>rd </a:t>
                      </a:r>
                      <a:r>
                        <a:rPr lang="en-AU" sz="1200" baseline="0" dirty="0"/>
                        <a:t>(rand?)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  <a:endParaRPr kumimoji="0" lang="en-AU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772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CBE2B64-C57C-4517-A63D-9857DE474A1A}"/>
              </a:ext>
            </a:extLst>
          </p:cNvPr>
          <p:cNvSpPr/>
          <p:nvPr/>
        </p:nvSpPr>
        <p:spPr>
          <a:xfrm>
            <a:off x="409329" y="2754763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6007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392A-79EE-4FB3-B62C-DFA7957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40"/>
            <a:ext cx="10515600" cy="1325563"/>
          </a:xfrm>
        </p:spPr>
        <p:txBody>
          <a:bodyPr/>
          <a:lstStyle/>
          <a:p>
            <a:r>
              <a:rPr lang="en-AU" dirty="0"/>
              <a:t>Experimental design graphics v4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32D69B-0643-4FD4-8B46-BA53AEB5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01231"/>
              </p:ext>
            </p:extLst>
          </p:nvPr>
        </p:nvGraphicFramePr>
        <p:xfrm>
          <a:off x="1562468" y="1539986"/>
          <a:ext cx="5868000" cy="15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95244371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7436733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71421308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3146614"/>
                    </a:ext>
                  </a:extLst>
                </a:gridCol>
              </a:tblGrid>
              <a:tr h="37674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6357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Gp1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54093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Gp2 </a:t>
                      </a:r>
                      <a:r>
                        <a:rPr lang="en-AU" b="0" dirty="0"/>
                        <a:t>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Factor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4001"/>
                  </a:ext>
                </a:extLst>
              </a:tr>
              <a:tr h="381977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Gp3 (1/3*n)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Factor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100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  <m:t>𝑒𝑎𝑠𝑦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𝑚𝑡𝑣𝑁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h𝑎𝑟𝑑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D36220-A859-42B9-A346-0C939B88C1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5010744"/>
                  </p:ext>
                </p:extLst>
              </p:nvPr>
            </p:nvGraphicFramePr>
            <p:xfrm>
              <a:off x="1562468" y="3215928"/>
              <a:ext cx="7704000" cy="11070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000">
                      <a:extLst>
                        <a:ext uri="{9D8B030D-6E8A-4147-A177-3AD203B41FA5}">
                          <a16:colId xmlns:a16="http://schemas.microsoft.com/office/drawing/2014/main" val="19875863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757630649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46684772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018863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40444431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3782919050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1327298383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37980898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P1.T2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P2.T2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Distribution</a:t>
                          </a:r>
                          <a:endParaRPr lang="en-AU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871482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104839" r="-132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79788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Block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sim12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0598" t="-208197" r="-132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501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64B69E-BA77-429A-B681-8E2C0BB7E344}"/>
              </a:ext>
            </a:extLst>
          </p:cNvPr>
          <p:cNvCxnSpPr>
            <a:cxnSpLocks/>
          </p:cNvCxnSpPr>
          <p:nvPr/>
        </p:nvCxnSpPr>
        <p:spPr>
          <a:xfrm>
            <a:off x="2894833" y="3062661"/>
            <a:ext cx="0" cy="1675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7FC28-2696-4EB1-AB61-74080ED4916C}"/>
              </a:ext>
            </a:extLst>
          </p:cNvPr>
          <p:cNvCxnSpPr>
            <a:cxnSpLocks/>
          </p:cNvCxnSpPr>
          <p:nvPr/>
        </p:nvCxnSpPr>
        <p:spPr>
          <a:xfrm>
            <a:off x="4404565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97FD3-668A-468A-9E69-284F5ED6D448}"/>
              </a:ext>
            </a:extLst>
          </p:cNvPr>
          <p:cNvCxnSpPr>
            <a:cxnSpLocks/>
          </p:cNvCxnSpPr>
          <p:nvPr/>
        </p:nvCxnSpPr>
        <p:spPr>
          <a:xfrm>
            <a:off x="5917814" y="3075792"/>
            <a:ext cx="0" cy="140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01968-F948-4C0C-BD04-3A554E456599}"/>
              </a:ext>
            </a:extLst>
          </p:cNvPr>
          <p:cNvCxnSpPr>
            <a:cxnSpLocks/>
          </p:cNvCxnSpPr>
          <p:nvPr/>
        </p:nvCxnSpPr>
        <p:spPr>
          <a:xfrm>
            <a:off x="7428000" y="3075792"/>
            <a:ext cx="0" cy="15440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F26061-83F0-46E4-B0E4-8DC5B0FC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47306"/>
              </p:ext>
            </p:extLst>
          </p:nvPr>
        </p:nvGraphicFramePr>
        <p:xfrm>
          <a:off x="1562468" y="4463124"/>
          <a:ext cx="7704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205">
                  <a:extLst>
                    <a:ext uri="{9D8B030D-6E8A-4147-A177-3AD203B41FA5}">
                      <a16:colId xmlns:a16="http://schemas.microsoft.com/office/drawing/2014/main" val="1623098923"/>
                    </a:ext>
                  </a:extLst>
                </a:gridCol>
                <a:gridCol w="1502518">
                  <a:extLst>
                    <a:ext uri="{9D8B030D-6E8A-4147-A177-3AD203B41FA5}">
                      <a16:colId xmlns:a16="http://schemas.microsoft.com/office/drawing/2014/main" val="1883872424"/>
                    </a:ext>
                  </a:extLst>
                </a:gridCol>
                <a:gridCol w="222895">
                  <a:extLst>
                    <a:ext uri="{9D8B030D-6E8A-4147-A177-3AD203B41FA5}">
                      <a16:colId xmlns:a16="http://schemas.microsoft.com/office/drawing/2014/main" val="964391885"/>
                    </a:ext>
                  </a:extLst>
                </a:gridCol>
                <a:gridCol w="847574">
                  <a:extLst>
                    <a:ext uri="{9D8B030D-6E8A-4147-A177-3AD203B41FA5}">
                      <a16:colId xmlns:a16="http://schemas.microsoft.com/office/drawing/2014/main" val="1421016201"/>
                    </a:ext>
                  </a:extLst>
                </a:gridCol>
                <a:gridCol w="4090808">
                  <a:extLst>
                    <a:ext uri="{9D8B030D-6E8A-4147-A177-3AD203B41FA5}">
                      <a16:colId xmlns:a16="http://schemas.microsoft.com/office/drawing/2014/main" val="1360828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800" b="0" kern="1200" dirty="0">
                          <a:solidFill>
                            <a:sysClr val="windowText" lastClr="000000"/>
                          </a:solidFill>
                        </a:rPr>
                        <a:t>   where</a:t>
                      </a:r>
                      <a:endParaRPr lang="en-AU" sz="18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AU" sz="180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97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Number of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5606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Grand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Task 2: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dirty="0"/>
                        <a:t>Importance of each/every variable for distinguishing between 2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629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AU" dirty="0"/>
                        <a:t>Factor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Manual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66687"/>
                  </a:ext>
                </a:extLst>
              </a:tr>
              <a:tr h="288000">
                <a:tc gridSpan="5">
                  <a:txBody>
                    <a:bodyPr/>
                    <a:lstStyle/>
                    <a:p>
                      <a:r>
                        <a:rPr lang="en-AU" dirty="0"/>
                        <a:t>   *) Distribution difficulty discussed in detail below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44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CE658D-2B84-4D97-9B04-BE2E4F7BA3DE}"/>
              </a:ext>
            </a:extLst>
          </p:cNvPr>
          <p:cNvSpPr txBox="1"/>
          <p:nvPr/>
        </p:nvSpPr>
        <p:spPr>
          <a:xfrm>
            <a:off x="10164390" y="5410910"/>
            <a:ext cx="3124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Training:</a:t>
            </a:r>
          </a:p>
          <a:p>
            <a:r>
              <a:rPr lang="en-AU" sz="2200" dirty="0"/>
              <a:t>sim119~(p=6, cl=3, np=2)</a:t>
            </a:r>
          </a:p>
          <a:p>
            <a:r>
              <a:rPr lang="en-AU" sz="2200" dirty="0"/>
              <a:t>sim120~(p=6, cl=3, np=2)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9B0094-7798-4535-8B8F-573CF05CD54C}"/>
              </a:ext>
            </a:extLst>
          </p:cNvPr>
          <p:cNvGrpSpPr/>
          <p:nvPr/>
        </p:nvGrpSpPr>
        <p:grpSpPr>
          <a:xfrm>
            <a:off x="893579" y="1701222"/>
            <a:ext cx="750275" cy="750275"/>
            <a:chOff x="671631" y="2142452"/>
            <a:chExt cx="750275" cy="750275"/>
          </a:xfrm>
          <a:solidFill>
            <a:schemeClr val="bg1"/>
          </a:solidFill>
        </p:grpSpPr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836293C7-5850-4CB4-B0E7-2281C6413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631" y="2142452"/>
              <a:ext cx="750275" cy="7502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E536ED-D2F4-41A3-96C4-D9C9FBBDF3EB}"/>
                </a:ext>
              </a:extLst>
            </p:cNvPr>
            <p:cNvSpPr txBox="1"/>
            <p:nvPr/>
          </p:nvSpPr>
          <p:spPr>
            <a:xfrm>
              <a:off x="875653" y="2468361"/>
              <a:ext cx="4350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ln>
                    <a:solidFill>
                      <a:schemeClr val="bg1"/>
                    </a:solidFill>
                  </a:ln>
                </a:rPr>
                <a:t>A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4FCCE5-2B4A-4E53-84D2-309FFBF85866}"/>
              </a:ext>
            </a:extLst>
          </p:cNvPr>
          <p:cNvCxnSpPr>
            <a:cxnSpLocks/>
          </p:cNvCxnSpPr>
          <p:nvPr/>
        </p:nvCxnSpPr>
        <p:spPr>
          <a:xfrm>
            <a:off x="1444239" y="2255717"/>
            <a:ext cx="199615" cy="16697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0048A4-42EB-4353-B29C-28B89ACE0EB9}"/>
              </a:ext>
            </a:extLst>
          </p:cNvPr>
          <p:cNvCxnSpPr>
            <a:cxnSpLocks/>
          </p:cNvCxnSpPr>
          <p:nvPr/>
        </p:nvCxnSpPr>
        <p:spPr>
          <a:xfrm>
            <a:off x="2796466" y="2513025"/>
            <a:ext cx="186431" cy="1"/>
          </a:xfrm>
          <a:prstGeom prst="straightConnector1">
            <a:avLst/>
          </a:prstGeom>
          <a:ln w="38100">
            <a:solidFill>
              <a:srgbClr val="FF0000">
                <a:alpha val="67059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2056C-3318-489C-B0B8-78FD53A28C56}"/>
              </a:ext>
            </a:extLst>
          </p:cNvPr>
          <p:cNvGrpSpPr/>
          <p:nvPr/>
        </p:nvGrpSpPr>
        <p:grpSpPr>
          <a:xfrm>
            <a:off x="2964470" y="2494545"/>
            <a:ext cx="1505185" cy="1590728"/>
            <a:chOff x="2947382" y="2494545"/>
            <a:chExt cx="1505185" cy="159072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77DEB6-0C0A-4FD2-91AF-DDE17EFB90C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304008-EA39-416F-8801-6EB8E8E2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8676" y="3818984"/>
              <a:ext cx="173312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E1987D8-0E77-493B-8293-18F4C354951B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423A7-3004-4738-9BCD-133D5F0EB1E8}"/>
                </a:ext>
              </a:extLst>
            </p:cNvPr>
            <p:cNvCxnSpPr>
              <a:cxnSpLocks/>
            </p:cNvCxnSpPr>
            <p:nvPr/>
          </p:nvCxnSpPr>
          <p:spPr>
            <a:xfrm>
              <a:off x="3731547" y="3877187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1EBB3-5D25-403D-8E7D-A1B2A68BB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204569" cy="1557846"/>
            </a:xfrm>
            <a:prstGeom prst="straightConnector1">
              <a:avLst/>
            </a:prstGeom>
            <a:ln w="38100">
              <a:solidFill>
                <a:srgbClr val="FF0000">
                  <a:alpha val="67059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59B4D-0027-47C2-A539-5FBA8A6D52FE}"/>
              </a:ext>
            </a:extLst>
          </p:cNvPr>
          <p:cNvGrpSpPr/>
          <p:nvPr/>
        </p:nvGrpSpPr>
        <p:grpSpPr>
          <a:xfrm>
            <a:off x="4506502" y="2494545"/>
            <a:ext cx="1465339" cy="1608484"/>
            <a:chOff x="2947382" y="2494545"/>
            <a:chExt cx="1465339" cy="160848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5A71CB2-1FA4-4DAA-BF99-270C5C0FCC3C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EA44495-7250-471A-96D6-2C3262759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A934549-3BED-4E53-B76D-23AF3CE6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07E08A2-8FB4-4D05-A3B7-AB39A577F89C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817A9A5-028C-4E5F-B62A-FC3612D6D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998" y="2494545"/>
              <a:ext cx="164723" cy="155784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EF20C1-B474-4672-B63F-FDBBD15605E9}"/>
              </a:ext>
            </a:extLst>
          </p:cNvPr>
          <p:cNvGrpSpPr/>
          <p:nvPr/>
        </p:nvGrpSpPr>
        <p:grpSpPr>
          <a:xfrm>
            <a:off x="6039652" y="2603543"/>
            <a:ext cx="775290" cy="1491295"/>
            <a:chOff x="2947382" y="2611734"/>
            <a:chExt cx="775290" cy="149129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50FA97-95F6-44CF-80BA-C6EB7D986BFA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3" y="2611734"/>
              <a:ext cx="0" cy="1063621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20B00DF-92A5-4FF4-970E-1CBF0A07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281" y="3764132"/>
              <a:ext cx="186317" cy="314892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492DE5-CB23-4474-B436-6BA814F06D53}"/>
                </a:ext>
              </a:extLst>
            </p:cNvPr>
            <p:cNvCxnSpPr>
              <a:cxnSpLocks/>
            </p:cNvCxnSpPr>
            <p:nvPr/>
          </p:nvCxnSpPr>
          <p:spPr>
            <a:xfrm>
              <a:off x="2947382" y="3844724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F9C5CE0-8EC6-4F19-AD33-5A5C2F3A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22669" y="3894943"/>
              <a:ext cx="3" cy="208086"/>
            </a:xfrm>
            <a:prstGeom prst="straightConnector1">
              <a:avLst/>
            </a:prstGeom>
            <a:ln w="38100">
              <a:solidFill>
                <a:srgbClr val="FF0000">
                  <a:alpha val="32941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8768A929-1BD2-42C0-B865-89063900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7" r="1919" b="15328"/>
          <a:stretch/>
        </p:blipFill>
        <p:spPr>
          <a:xfrm>
            <a:off x="10364919" y="3730221"/>
            <a:ext cx="3223065" cy="62879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BC00F2A-0582-4E32-9C94-57334270F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919" y="4402696"/>
            <a:ext cx="33051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/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2EAA2AC-8B01-438F-AAE9-143BB6DF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1769590"/>
                <a:ext cx="1798248" cy="281937"/>
              </a:xfrm>
              <a:prstGeom prst="rect">
                <a:avLst/>
              </a:prstGeom>
              <a:blipFill>
                <a:blip r:embed="rId7"/>
                <a:stretch>
                  <a:fillRect t="-4255" r="-3051" b="-319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/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𝑚𝑡𝑣𝑁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h𝑎𝑟𝑑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570F9FC-41EC-4936-A8B3-720A5B1D7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0408" y="2255717"/>
                <a:ext cx="1765420" cy="281937"/>
              </a:xfrm>
              <a:prstGeom prst="rect">
                <a:avLst/>
              </a:prstGeom>
              <a:blipFill>
                <a:blip r:embed="rId8"/>
                <a:stretch>
                  <a:fillRect l="-345" t="-4348" r="-4483" b="-347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6BD67D58-82BB-4EDD-AB03-AE59EC22DE96}"/>
              </a:ext>
            </a:extLst>
          </p:cNvPr>
          <p:cNvSpPr/>
          <p:nvPr/>
        </p:nvSpPr>
        <p:spPr>
          <a:xfrm>
            <a:off x="915847" y="79929"/>
            <a:ext cx="97136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FINAL OLD DESIGN</a:t>
            </a:r>
          </a:p>
        </p:txBody>
      </p:sp>
    </p:spTree>
    <p:extLst>
      <p:ext uri="{BB962C8B-B14F-4D97-AF65-F5344CB8AC3E}">
        <p14:creationId xmlns:p14="http://schemas.microsoft.com/office/powerpoint/2010/main" val="17177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12468</TotalTime>
  <Words>1608</Words>
  <Application>Microsoft Office PowerPoint</Application>
  <PresentationFormat>Widescreen</PresentationFormat>
  <Paragraphs>794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New experimental design                                                                 (Not shown)</vt:lpstr>
      <vt:lpstr>PowerPoint Presentation</vt:lpstr>
      <vt:lpstr>Set the factor order, location, and vc order,  e.g. permutation 8</vt:lpstr>
      <vt:lpstr>Stale;  new: within 1 participant, VC and cl&amp;p fixed, Location changes.</vt:lpstr>
      <vt:lpstr>Experimental design graphics v4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Nicholas Spyrison</cp:lastModifiedBy>
  <cp:revision>122</cp:revision>
  <dcterms:created xsi:type="dcterms:W3CDTF">2019-12-06T00:28:50Z</dcterms:created>
  <dcterms:modified xsi:type="dcterms:W3CDTF">2020-10-29T09:44:31Z</dcterms:modified>
</cp:coreProperties>
</file>