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8" r:id="rId3"/>
    <p:sldId id="269" r:id="rId4"/>
    <p:sldId id="262" r:id="rId5"/>
    <p:sldId id="267" r:id="rId6"/>
    <p:sldId id="264" r:id="rId7"/>
    <p:sldId id="259" r:id="rId8"/>
    <p:sldId id="258" r:id="rId9"/>
    <p:sldId id="260" r:id="rId10"/>
    <p:sldId id="257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holas Spyrison" initials="NS" lastIdx="2" clrIdx="0">
    <p:extLst>
      <p:ext uri="{19B8F6BF-5375-455C-9EA6-DF929625EA0E}">
        <p15:presenceInfo xmlns:p15="http://schemas.microsoft.com/office/powerpoint/2012/main" userId="Nicholas Spyri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8989"/>
    <a:srgbClr val="FF5B5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62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3T13:33:56.787" idx="2">
    <p:pos x="10" y="10"/>
    <p:text/>
    <p:extLst>
      <p:ext uri="{C676402C-5697-4E1C-873F-D02D1690AC5C}">
        <p15:threadingInfo xmlns:p15="http://schemas.microsoft.com/office/powerpoint/2012/main" timeZoneBias="-6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D555-AF5B-498A-987E-419B4981B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17970-BD22-4293-9940-5D443B8AA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5606-B65F-4667-9E54-CF3BAF25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8/10/2020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0F49F-D785-4F1A-9E62-F0C6BDBC8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78B70-49CC-424C-A562-45775196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3353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7E518-5EBB-4344-8806-17D407216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5BBBAF-21D7-44CE-AD3B-2E46A9E21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14C08-FD72-42B5-80E0-EB0E3F5C9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8/10/2020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4B43A-11BB-47B5-90C3-BE287B67C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96537-D005-4C72-9C0F-122279D3B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667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3B0449-7DA0-403D-9765-E7D84495C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D388C-99F4-44ED-A310-95B90FBDF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6EB55-C7F5-44EF-8DE4-87239B9B3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8/10/2020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C96B6-5070-4B78-8A5B-A68F9396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51DA1-50BB-453B-BAAD-C049A631F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086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FDF0E-569A-4F7F-B872-DF52808DB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631ED-FE0A-48C5-87C3-5B304D1F5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BB67F-B040-4A34-9DF5-001C5564C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8/10/2020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6C0F4-406B-4AD8-9FCC-A4381D63E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5D495-A331-48AB-9119-1EC9D2F6D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7888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2EDD0-4337-4AF4-8AD7-633DC773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71790-E635-4BBD-966E-9294A4D97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B8754-834E-4449-BD7D-67B654006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8/10/2020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97172-55B7-4E93-8FC5-53C6AC57E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436CF-CB17-43DC-8F08-79062D3A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204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E6C7-AE04-4C99-BC20-F3C00FF09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BB868-BECC-4ADE-8E3B-5FF6C54AE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D45A4-B237-4A26-B7C0-D6AD2496D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8CFE3-ED87-48CD-8738-FD6619F9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8/10/2020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C8A8-7C84-4447-B95D-0D410B9CA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49A75-3771-4BF8-9E6D-BB4DE959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878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70D7D-2EAF-43D8-BE0F-82105F780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3C16F-9A51-40FA-B24F-E87A92C9D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189ED-BAC6-4BAA-ABF6-F3067ABA8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56383-376B-4C76-834A-8C8D25F0E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DF06CF-2AF9-4F37-B8A1-7346F52D22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EC8C10-1834-47F5-8BC5-9A6737B7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8/10/2020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EC7B24-97F2-4119-8AE5-699BBB318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EA670B-2911-44F6-8A7B-F1D879839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0252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3B7A-5540-4B34-A9C3-876C1FE9C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244C41-1FFC-49C6-843C-9FA968DA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8/10/2020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7E61E-7497-462D-AA7A-4283F82D2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7A0F8-3AA3-41B4-8183-EB050FDC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7863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A8AA32-2B9B-46E8-964F-EBCA85C7F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8/10/2020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1CF741-D720-40D8-AB75-5CF9708CE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0A145-CD51-4110-8808-917F1AA62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617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1777C-BD79-46E3-8466-83A0EC28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C9AFE-7C7A-4877-A7BB-537F50855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759A3-BAC1-4C9B-B017-801A8E58C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0D2E8-53EA-4050-B0E8-CB5DBE65B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8/10/2020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4CFBE-1684-4959-A76D-42CC5DBE5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E3B05-AE05-416B-9749-03C541307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900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66DEC-3017-4C07-8E3A-0372AF06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8C4071-2519-4A8A-8C5B-10CC62F005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C94DB-B4D2-41AC-BE62-2C0FD4C5F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7452A-F06D-463F-A0C3-8EE5FCFC9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8/10/2020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780D6-B7E4-4B32-8AAE-43F79DBAE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8DE59-73B7-4F9E-A707-091FAB74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029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B6449A-2990-4D67-AA7B-B7497BAB1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4D274-F447-484C-9C59-196E2F3A9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64474-DB2E-4150-8DDF-F5BB9A43E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803F7-6624-424E-B78C-2F27C4BCE53D}" type="datetimeFigureOut">
              <a:rPr lang="en-AU" smtClean="0"/>
              <a:t>8/10/2020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C9755-8EF7-4B6C-BC47-15B8ECD92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F7582-7CE0-43B1-AB08-BEF4CC137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796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2.png"/><Relationship Id="rId7" Type="http://schemas.openxmlformats.org/officeDocument/2006/relationships/image" Target="../media/image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svg"/><Relationship Id="rId9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52607-CE05-4BFB-9316-AF061C6DB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82039"/>
            <a:ext cx="16108680" cy="837062"/>
          </a:xfrm>
        </p:spPr>
        <p:txBody>
          <a:bodyPr>
            <a:normAutofit fontScale="90000"/>
          </a:bodyPr>
          <a:lstStyle/>
          <a:p>
            <a:r>
              <a:rPr lang="en-US" dirty="0"/>
              <a:t>New experimental design                                                                 (Not shown)</a:t>
            </a:r>
            <a:endParaRPr lang="en-A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620AE5-3168-4312-B5BC-1E90FD090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103959"/>
              </p:ext>
            </p:extLst>
          </p:nvPr>
        </p:nvGraphicFramePr>
        <p:xfrm>
          <a:off x="438342" y="336960"/>
          <a:ext cx="16294812" cy="630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176">
                  <a:extLst>
                    <a:ext uri="{9D8B030D-6E8A-4147-A177-3AD203B41FA5}">
                      <a16:colId xmlns:a16="http://schemas.microsoft.com/office/drawing/2014/main" val="1090023252"/>
                    </a:ext>
                  </a:extLst>
                </a:gridCol>
                <a:gridCol w="2756027">
                  <a:extLst>
                    <a:ext uri="{9D8B030D-6E8A-4147-A177-3AD203B41FA5}">
                      <a16:colId xmlns:a16="http://schemas.microsoft.com/office/drawing/2014/main" val="952443710"/>
                    </a:ext>
                  </a:extLst>
                </a:gridCol>
                <a:gridCol w="6012000">
                  <a:extLst>
                    <a:ext uri="{9D8B030D-6E8A-4147-A177-3AD203B41FA5}">
                      <a16:colId xmlns:a16="http://schemas.microsoft.com/office/drawing/2014/main" val="1574367336"/>
                    </a:ext>
                  </a:extLst>
                </a:gridCol>
                <a:gridCol w="803209">
                  <a:extLst>
                    <a:ext uri="{9D8B030D-6E8A-4147-A177-3AD203B41FA5}">
                      <a16:colId xmlns:a16="http://schemas.microsoft.com/office/drawing/2014/main" val="2661335480"/>
                    </a:ext>
                  </a:extLst>
                </a:gridCol>
                <a:gridCol w="1533400">
                  <a:extLst>
                    <a:ext uri="{9D8B030D-6E8A-4147-A177-3AD203B41FA5}">
                      <a16:colId xmlns:a16="http://schemas.microsoft.com/office/drawing/2014/main" val="1992643164"/>
                    </a:ext>
                  </a:extLst>
                </a:gridCol>
                <a:gridCol w="3528000">
                  <a:extLst>
                    <a:ext uri="{9D8B030D-6E8A-4147-A177-3AD203B41FA5}">
                      <a16:colId xmlns:a16="http://schemas.microsoft.com/office/drawing/2014/main" val="972526187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r>
                        <a:rPr lang="en-AU" dirty="0"/>
                        <a:t>Element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Item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Values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Perm.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Permutations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876357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Factor</a:t>
                      </a:r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Visualization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PCA (P), Grand tour (G), Radial manual Tour (R)</a:t>
                      </a:r>
                      <a:endParaRPr lang="en-AU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/>
                        <a:t>6</a:t>
                      </a:r>
                    </a:p>
                  </a:txBody>
                  <a:tcPr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/>
                        <a:t>3*2*1 = 6</a:t>
                      </a:r>
                    </a:p>
                  </a:txBody>
                  <a:tcPr>
                    <a:lnL w="12700" cmpd="sng"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55409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Block</a:t>
                      </a:r>
                      <a:endParaRPr lang="en-AU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VC model</a:t>
                      </a:r>
                      <a:endParaRPr lang="en-AU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EEE, EEV, </a:t>
                      </a:r>
                      <a:r>
                        <a:rPr lang="en-US" i="1" dirty="0"/>
                        <a:t>banana (to change)</a:t>
                      </a:r>
                      <a:endParaRPr lang="en-AU" b="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i="1" dirty="0"/>
                        <a:t>6</a:t>
                      </a: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i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(3*2*1)  * (3*2*1)  * (2*1) = 72?</a:t>
                      </a:r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7744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Combine signal and noise variables: 0/100, 33/67, 50/50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(3*2*1)  * (3*2*1)  * 2*2 = 144?</a:t>
                      </a:r>
                    </a:p>
                  </a:txBody>
                  <a:tcPr>
                    <a:lnL w="12700" cmpd="sng">
                      <a:noFill/>
                    </a:lnL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821009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Numb. clusters &amp; variables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3 cl in 4 var, 4 cl in 6 var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m then lg?</a:t>
                      </a:r>
                    </a:p>
                  </a:txBody>
                  <a:tcPr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(3*2*1)  * (3*2*1)  = 36?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457613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en-US" b="1" dirty="0"/>
                        <a:t>Fixed parameters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Correlation, signal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.9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200426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en-AU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Correlation, noise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264852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Separation size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967025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Variation size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300274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Preprocessing 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All variables normalized by standard deviation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828671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Observations within cluster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140 each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8452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en-US" b="1" dirty="0"/>
                        <a:t>Randomization</a:t>
                      </a:r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Factor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Participants perform 2 tasks with each factor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b="1" dirty="0"/>
                        <a:t>Other block thoughts:</a:t>
                      </a:r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27753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Participants perform 6 different blocks of the 36 combinations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Fix 2 of each VC?</a:t>
                      </a: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086232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Variables are shuffled in simulation (reorder index stored)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Fix one of each to each cl &amp; var </a:t>
                      </a: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6151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10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392A-79EE-4FB3-B62C-DFA795770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917"/>
            <a:ext cx="10515600" cy="1325563"/>
          </a:xfrm>
        </p:spPr>
        <p:txBody>
          <a:bodyPr/>
          <a:lstStyle/>
          <a:p>
            <a:r>
              <a:rPr lang="en-AU" dirty="0"/>
              <a:t>Experimental design graphics v1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32D69B-0643-4FD4-8B46-BA53AEB5E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563997"/>
              </p:ext>
            </p:extLst>
          </p:nvPr>
        </p:nvGraphicFramePr>
        <p:xfrm>
          <a:off x="1154096" y="1806316"/>
          <a:ext cx="5544000" cy="1522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999">
                  <a:extLst>
                    <a:ext uri="{9D8B030D-6E8A-4147-A177-3AD203B41FA5}">
                      <a16:colId xmlns:a16="http://schemas.microsoft.com/office/drawing/2014/main" val="952443710"/>
                    </a:ext>
                  </a:extLst>
                </a:gridCol>
                <a:gridCol w="1583999">
                  <a:extLst>
                    <a:ext uri="{9D8B030D-6E8A-4147-A177-3AD203B41FA5}">
                      <a16:colId xmlns:a16="http://schemas.microsoft.com/office/drawing/2014/main" val="1574367336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1714213086"/>
                    </a:ext>
                  </a:extLst>
                </a:gridCol>
                <a:gridCol w="1584002">
                  <a:extLst>
                    <a:ext uri="{9D8B030D-6E8A-4147-A177-3AD203B41FA5}">
                      <a16:colId xmlns:a16="http://schemas.microsoft.com/office/drawing/2014/main" val="313146614"/>
                    </a:ext>
                  </a:extLst>
                </a:gridCol>
              </a:tblGrid>
              <a:tr h="37674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6357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/>
                        <a:t>Gp1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Vis1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Vis2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Vis3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554093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/>
                        <a:t>Gp2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Vis2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Vis3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Vis1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4400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/>
                        <a:t>Gp3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Vis3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Vis1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Vis2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1009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6D36220-A859-42B9-A346-0C939B88C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081393"/>
              </p:ext>
            </p:extLst>
          </p:nvPr>
        </p:nvGraphicFramePr>
        <p:xfrm>
          <a:off x="1154096" y="3595454"/>
          <a:ext cx="712800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092">
                  <a:extLst>
                    <a:ext uri="{9D8B030D-6E8A-4147-A177-3AD203B41FA5}">
                      <a16:colId xmlns:a16="http://schemas.microsoft.com/office/drawing/2014/main" val="2272940236"/>
                    </a:ext>
                  </a:extLst>
                </a:gridCol>
                <a:gridCol w="796647">
                  <a:extLst>
                    <a:ext uri="{9D8B030D-6E8A-4147-A177-3AD203B41FA5}">
                      <a16:colId xmlns:a16="http://schemas.microsoft.com/office/drawing/2014/main" val="2757630649"/>
                    </a:ext>
                  </a:extLst>
                </a:gridCol>
                <a:gridCol w="787794">
                  <a:extLst>
                    <a:ext uri="{9D8B030D-6E8A-4147-A177-3AD203B41FA5}">
                      <a16:colId xmlns:a16="http://schemas.microsoft.com/office/drawing/2014/main" val="3466847723"/>
                    </a:ext>
                  </a:extLst>
                </a:gridCol>
                <a:gridCol w="796647">
                  <a:extLst>
                    <a:ext uri="{9D8B030D-6E8A-4147-A177-3AD203B41FA5}">
                      <a16:colId xmlns:a16="http://schemas.microsoft.com/office/drawing/2014/main" val="37018863"/>
                    </a:ext>
                  </a:extLst>
                </a:gridCol>
                <a:gridCol w="796647">
                  <a:extLst>
                    <a:ext uri="{9D8B030D-6E8A-4147-A177-3AD203B41FA5}">
                      <a16:colId xmlns:a16="http://schemas.microsoft.com/office/drawing/2014/main" val="404444310"/>
                    </a:ext>
                  </a:extLst>
                </a:gridCol>
                <a:gridCol w="796647">
                  <a:extLst>
                    <a:ext uri="{9D8B030D-6E8A-4147-A177-3AD203B41FA5}">
                      <a16:colId xmlns:a16="http://schemas.microsoft.com/office/drawing/2014/main" val="3782919050"/>
                    </a:ext>
                  </a:extLst>
                </a:gridCol>
                <a:gridCol w="796647">
                  <a:extLst>
                    <a:ext uri="{9D8B030D-6E8A-4147-A177-3AD203B41FA5}">
                      <a16:colId xmlns:a16="http://schemas.microsoft.com/office/drawing/2014/main" val="1327298383"/>
                    </a:ext>
                  </a:extLst>
                </a:gridCol>
                <a:gridCol w="1586880">
                  <a:extLst>
                    <a:ext uri="{9D8B030D-6E8A-4147-A177-3AD203B41FA5}">
                      <a16:colId xmlns:a16="http://schemas.microsoft.com/office/drawing/2014/main" val="379808985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Distribution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8714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~sim(easy)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797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~sim(hard1)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501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~sim(hard2)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49398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D43418D-26D7-4635-A285-EF8631360D5B}"/>
              </a:ext>
            </a:extLst>
          </p:cNvPr>
          <p:cNvSpPr/>
          <p:nvPr/>
        </p:nvSpPr>
        <p:spPr>
          <a:xfrm rot="712059">
            <a:off x="421244" y="1418702"/>
            <a:ext cx="986218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OLD – DO NOT USE</a:t>
            </a:r>
          </a:p>
        </p:txBody>
      </p:sp>
    </p:spTree>
    <p:extLst>
      <p:ext uri="{BB962C8B-B14F-4D97-AF65-F5344CB8AC3E}">
        <p14:creationId xmlns:p14="http://schemas.microsoft.com/office/powerpoint/2010/main" val="654743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87BE2-BC4D-4498-A110-9235F7F22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SCRATCH PAD FOR RENUMBERING </a:t>
            </a:r>
            <a:r>
              <a:rPr lang="en-US" dirty="0" err="1"/>
              <a:t>simS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39406-DD1C-4A46-8909-CE5503DBB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Target:</a:t>
            </a:r>
            <a:endParaRPr lang="en-A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5C6C95-9439-4ABB-B6CA-4607FA9FF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087891"/>
              </p:ext>
            </p:extLst>
          </p:nvPr>
        </p:nvGraphicFramePr>
        <p:xfrm>
          <a:off x="1109708" y="2272682"/>
          <a:ext cx="712800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092">
                  <a:extLst>
                    <a:ext uri="{9D8B030D-6E8A-4147-A177-3AD203B41FA5}">
                      <a16:colId xmlns:a16="http://schemas.microsoft.com/office/drawing/2014/main" val="2272940236"/>
                    </a:ext>
                  </a:extLst>
                </a:gridCol>
                <a:gridCol w="796647">
                  <a:extLst>
                    <a:ext uri="{9D8B030D-6E8A-4147-A177-3AD203B41FA5}">
                      <a16:colId xmlns:a16="http://schemas.microsoft.com/office/drawing/2014/main" val="2757630649"/>
                    </a:ext>
                  </a:extLst>
                </a:gridCol>
                <a:gridCol w="787794">
                  <a:extLst>
                    <a:ext uri="{9D8B030D-6E8A-4147-A177-3AD203B41FA5}">
                      <a16:colId xmlns:a16="http://schemas.microsoft.com/office/drawing/2014/main" val="3466847723"/>
                    </a:ext>
                  </a:extLst>
                </a:gridCol>
                <a:gridCol w="796647">
                  <a:extLst>
                    <a:ext uri="{9D8B030D-6E8A-4147-A177-3AD203B41FA5}">
                      <a16:colId xmlns:a16="http://schemas.microsoft.com/office/drawing/2014/main" val="37018863"/>
                    </a:ext>
                  </a:extLst>
                </a:gridCol>
                <a:gridCol w="796647">
                  <a:extLst>
                    <a:ext uri="{9D8B030D-6E8A-4147-A177-3AD203B41FA5}">
                      <a16:colId xmlns:a16="http://schemas.microsoft.com/office/drawing/2014/main" val="404444310"/>
                    </a:ext>
                  </a:extLst>
                </a:gridCol>
                <a:gridCol w="796647">
                  <a:extLst>
                    <a:ext uri="{9D8B030D-6E8A-4147-A177-3AD203B41FA5}">
                      <a16:colId xmlns:a16="http://schemas.microsoft.com/office/drawing/2014/main" val="3782919050"/>
                    </a:ext>
                  </a:extLst>
                </a:gridCol>
                <a:gridCol w="796647">
                  <a:extLst>
                    <a:ext uri="{9D8B030D-6E8A-4147-A177-3AD203B41FA5}">
                      <a16:colId xmlns:a16="http://schemas.microsoft.com/office/drawing/2014/main" val="1327298383"/>
                    </a:ext>
                  </a:extLst>
                </a:gridCol>
                <a:gridCol w="1586880">
                  <a:extLst>
                    <a:ext uri="{9D8B030D-6E8A-4147-A177-3AD203B41FA5}">
                      <a16:colId xmlns:a16="http://schemas.microsoft.com/office/drawing/2014/main" val="379808985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Distribution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8714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~sim(easy)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797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~sim(hard1)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501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~sim(hard2)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49398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B137C5E-9C30-4068-8067-4D16BC8199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563127"/>
              </p:ext>
            </p:extLst>
          </p:nvPr>
        </p:nvGraphicFramePr>
        <p:xfrm>
          <a:off x="547645" y="4387710"/>
          <a:ext cx="81248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200">
                  <a:extLst>
                    <a:ext uri="{9D8B030D-6E8A-4147-A177-3AD203B41FA5}">
                      <a16:colId xmlns:a16="http://schemas.microsoft.com/office/drawing/2014/main" val="198758635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2757630649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466847723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7018863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40444431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78291905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1327298383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37980898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Distribution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8714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Repetition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~mtvN(easy)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797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Repetition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~mtvΝ(medium)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50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Repetition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~mtvN(hard)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49398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A5F6000-A444-49FC-8B22-63208F7BD0CA}"/>
              </a:ext>
            </a:extLst>
          </p:cNvPr>
          <p:cNvSpPr txBox="1"/>
          <p:nvPr/>
        </p:nvSpPr>
        <p:spPr>
          <a:xfrm>
            <a:off x="8917497" y="4513277"/>
            <a:ext cx="3287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sim~(period-1)*6+(task-1)*3+rep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21002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40841C4D-4DA2-4497-B3DF-376B8268C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96453" y="3540319"/>
            <a:ext cx="952500" cy="9525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4AECEB7-182D-4028-8707-CC7B82A55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4083" y="2496957"/>
            <a:ext cx="952500" cy="9525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40D4E693-3963-4D22-A5A8-44EFA74979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44608" y="2561140"/>
            <a:ext cx="952500" cy="9525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04F51F2-86AB-4219-B0B6-560A27FD3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68849" y="145196"/>
            <a:ext cx="952500" cy="9525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B73E82D4-0BC5-41E3-9041-87B385E708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92108" y="95326"/>
            <a:ext cx="952500" cy="9525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AE949BB2-06ED-4076-8ED4-A3B86FE07D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3953" y="166947"/>
            <a:ext cx="952500" cy="9525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446734BF-61AD-4BD5-9A76-1ACD9E23C2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92435" y="112854"/>
            <a:ext cx="952500" cy="9525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7C812EC4-5EEF-417B-AF8D-1C4DB5678D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9608" y="5612640"/>
            <a:ext cx="952500" cy="9525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4AEB33A8-AAF3-4029-9117-E0731E97E4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1818" y="1359513"/>
            <a:ext cx="952500" cy="95250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C4622F63-04FF-48A1-9E76-46DA32EBA90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3953" y="1365109"/>
            <a:ext cx="952500" cy="95250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3077AA0F-FA32-4BA6-9FFD-35CBD0C7A20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4083" y="1359513"/>
            <a:ext cx="952500" cy="9525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51217C5A-E6E4-4793-9166-5A547F6CF7C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3633" y="4583743"/>
            <a:ext cx="952500" cy="95250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EFD9DE29-8F10-4722-9982-6E4C12E59B0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3633" y="2587819"/>
            <a:ext cx="952500" cy="95250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EED068C5-72B3-4762-AAAA-B579EB3061D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3633" y="3540319"/>
            <a:ext cx="952500" cy="95250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A3E69AD6-2751-4457-94F2-C27D5CBF1A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02709" y="4579620"/>
            <a:ext cx="952500" cy="952500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AB2E8D51-1299-43FC-903C-A8541BDE9B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44558">
            <a:off x="-2584084" y="5612641"/>
            <a:ext cx="952500" cy="95250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3B81458A-0FDA-4357-8677-DDF5463779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68651">
            <a:off x="-3708953" y="5677885"/>
            <a:ext cx="952500" cy="952500"/>
          </a:xfrm>
          <a:prstGeom prst="rect">
            <a:avLst/>
          </a:prstGeom>
        </p:spPr>
      </p:pic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AA5C131-89A8-4A5A-85DC-3E397DEA496A}"/>
              </a:ext>
            </a:extLst>
          </p:cNvPr>
          <p:cNvGrpSpPr/>
          <p:nvPr/>
        </p:nvGrpSpPr>
        <p:grpSpPr>
          <a:xfrm>
            <a:off x="6976421" y="1587065"/>
            <a:ext cx="4399151" cy="3675087"/>
            <a:chOff x="6943807" y="1597488"/>
            <a:chExt cx="4399151" cy="3675087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F8B9D845-B8A6-49D0-B31B-61CF5679A942}"/>
                </a:ext>
              </a:extLst>
            </p:cNvPr>
            <p:cNvSpPr txBox="1"/>
            <p:nvPr/>
          </p:nvSpPr>
          <p:spPr>
            <a:xfrm>
              <a:off x="6957572" y="3881090"/>
              <a:ext cx="35154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8 mod 6 = 2; fixing the factor order:</a:t>
              </a:r>
            </a:p>
            <a:p>
              <a:r>
                <a:rPr lang="en-AU" dirty="0"/>
                <a:t>PCA, Radial tour, Grand  tour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8D8A181-C14D-4EDB-828B-8C2BD9C07A59}"/>
                </a:ext>
              </a:extLst>
            </p:cNvPr>
            <p:cNvSpPr txBox="1"/>
            <p:nvPr/>
          </p:nvSpPr>
          <p:spPr>
            <a:xfrm>
              <a:off x="6957572" y="4626244"/>
              <a:ext cx="42112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(6*8) mod 36 = 12;  fixing the simulations:</a:t>
              </a:r>
            </a:p>
            <a:p>
              <a:r>
                <a:rPr lang="en-AU" dirty="0"/>
                <a:t>Block permutations: 12 - 17</a:t>
              </a:r>
            </a:p>
          </p:txBody>
        </p: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A8FDFEDD-CF4B-4667-B9B3-D3B803E6D50D}"/>
                </a:ext>
              </a:extLst>
            </p:cNvPr>
            <p:cNvGrpSpPr/>
            <p:nvPr/>
          </p:nvGrpSpPr>
          <p:grpSpPr>
            <a:xfrm>
              <a:off x="6943807" y="1597488"/>
              <a:ext cx="4399151" cy="2405227"/>
              <a:chOff x="7462647" y="266763"/>
              <a:chExt cx="4399151" cy="2405227"/>
            </a:xfrm>
          </p:grpSpPr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1F7176AC-0859-4957-9EA8-3E2470EFA86D}"/>
                  </a:ext>
                </a:extLst>
              </p:cNvPr>
              <p:cNvSpPr/>
              <p:nvPr/>
            </p:nvSpPr>
            <p:spPr>
              <a:xfrm>
                <a:off x="9599258" y="761169"/>
                <a:ext cx="360000" cy="360000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P</a:t>
                </a:r>
              </a:p>
            </p:txBody>
          </p:sp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8661A7C9-3441-4528-AF1F-4616C98D21FA}"/>
                  </a:ext>
                </a:extLst>
              </p:cNvPr>
              <p:cNvSpPr/>
              <p:nvPr/>
            </p:nvSpPr>
            <p:spPr>
              <a:xfrm>
                <a:off x="9595715" y="1476089"/>
                <a:ext cx="360000" cy="3600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G</a:t>
                </a:r>
              </a:p>
            </p:txBody>
          </p:sp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ECDAC129-583C-482F-A24B-3D3783C165EA}"/>
                  </a:ext>
                </a:extLst>
              </p:cNvPr>
              <p:cNvSpPr/>
              <p:nvPr/>
            </p:nvSpPr>
            <p:spPr>
              <a:xfrm>
                <a:off x="9597875" y="1116089"/>
                <a:ext cx="360000" cy="360000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R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0E36CB6-2D3D-43AF-A2CA-58B1C7AC8DFC}"/>
                  </a:ext>
                </a:extLst>
              </p:cNvPr>
              <p:cNvSpPr txBox="1"/>
              <p:nvPr/>
            </p:nvSpPr>
            <p:spPr>
              <a:xfrm>
                <a:off x="7675880" y="733229"/>
                <a:ext cx="1400935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200" dirty="0"/>
                  <a:t>1</a:t>
                </a:r>
                <a:r>
                  <a:rPr lang="en-AU" sz="2200" baseline="30000" dirty="0"/>
                  <a:t>st</a:t>
                </a:r>
                <a:r>
                  <a:rPr lang="en-AU" sz="2200" dirty="0"/>
                  <a:t> factor</a:t>
                </a:r>
              </a:p>
              <a:p>
                <a:pPr algn="r"/>
                <a:r>
                  <a:rPr lang="en-AU" sz="2200" dirty="0"/>
                  <a:t>2</a:t>
                </a:r>
                <a:r>
                  <a:rPr lang="en-AU" sz="2200" baseline="30000" dirty="0"/>
                  <a:t>nd</a:t>
                </a:r>
                <a:r>
                  <a:rPr lang="en-AU" sz="2200" dirty="0"/>
                  <a:t> factor</a:t>
                </a:r>
              </a:p>
              <a:p>
                <a:pPr algn="r"/>
                <a:r>
                  <a:rPr lang="en-AU" sz="2200" dirty="0"/>
                  <a:t>3</a:t>
                </a:r>
                <a:r>
                  <a:rPr lang="en-AU" sz="2200" baseline="30000" dirty="0"/>
                  <a:t>rd</a:t>
                </a:r>
                <a:r>
                  <a:rPr lang="en-AU" sz="2200" dirty="0"/>
                  <a:t> factor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615A6A0-FC09-46DF-B644-FE09A7D0978B}"/>
                  </a:ext>
                </a:extLst>
              </p:cNvPr>
              <p:cNvSpPr txBox="1"/>
              <p:nvPr/>
            </p:nvSpPr>
            <p:spPr>
              <a:xfrm>
                <a:off x="7462647" y="266763"/>
                <a:ext cx="4399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200" dirty="0"/>
                  <a:t>Factor order     1,   2,   3,   4,   5,   6</a:t>
                </a:r>
              </a:p>
            </p:txBody>
          </p: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6A71EBFC-240F-4F7E-81F3-F1F1EB47F1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76412" y="674824"/>
                <a:ext cx="4083304" cy="187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CF0D562E-51D1-4BC6-AFAC-1247D4DEEB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95740" y="400050"/>
                <a:ext cx="0" cy="146657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Rectangle: Rounded Corners 107">
                <a:extLst>
                  <a:ext uri="{FF2B5EF4-FFF2-40B4-BE49-F238E27FC236}">
                    <a16:creationId xmlns:a16="http://schemas.microsoft.com/office/drawing/2014/main" id="{7E55F61C-0D4A-4947-A1F4-3E5D00D9495A}"/>
                  </a:ext>
                </a:extLst>
              </p:cNvPr>
              <p:cNvSpPr/>
              <p:nvPr/>
            </p:nvSpPr>
            <p:spPr>
              <a:xfrm>
                <a:off x="9198029" y="757918"/>
                <a:ext cx="360000" cy="360000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P</a:t>
                </a:r>
              </a:p>
            </p:txBody>
          </p:sp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6BCD82A6-7A2E-4009-92CE-715366D99168}"/>
                  </a:ext>
                </a:extLst>
              </p:cNvPr>
              <p:cNvSpPr/>
              <p:nvPr/>
            </p:nvSpPr>
            <p:spPr>
              <a:xfrm>
                <a:off x="9198029" y="1122263"/>
                <a:ext cx="360000" cy="3600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G</a:t>
                </a:r>
              </a:p>
            </p:txBody>
          </p:sp>
          <p:sp>
            <p:nvSpPr>
              <p:cNvPr id="110" name="Rectangle: Rounded Corners 109">
                <a:extLst>
                  <a:ext uri="{FF2B5EF4-FFF2-40B4-BE49-F238E27FC236}">
                    <a16:creationId xmlns:a16="http://schemas.microsoft.com/office/drawing/2014/main" id="{3BDCF052-C3B5-4422-9C54-D8531F230B53}"/>
                  </a:ext>
                </a:extLst>
              </p:cNvPr>
              <p:cNvSpPr/>
              <p:nvPr/>
            </p:nvSpPr>
            <p:spPr>
              <a:xfrm>
                <a:off x="9198029" y="1485594"/>
                <a:ext cx="360000" cy="360000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R</a:t>
                </a:r>
              </a:p>
            </p:txBody>
          </p:sp>
          <p:sp>
            <p:nvSpPr>
              <p:cNvPr id="114" name="Rectangle: Rounded Corners 113">
                <a:extLst>
                  <a:ext uri="{FF2B5EF4-FFF2-40B4-BE49-F238E27FC236}">
                    <a16:creationId xmlns:a16="http://schemas.microsoft.com/office/drawing/2014/main" id="{A674D9CD-C23A-4F58-AB18-ED27F09B5419}"/>
                  </a:ext>
                </a:extLst>
              </p:cNvPr>
              <p:cNvSpPr/>
              <p:nvPr/>
            </p:nvSpPr>
            <p:spPr>
              <a:xfrm>
                <a:off x="9989502" y="1481225"/>
                <a:ext cx="360000" cy="360000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P</a:t>
                </a:r>
              </a:p>
            </p:txBody>
          </p:sp>
          <p:sp>
            <p:nvSpPr>
              <p:cNvPr id="115" name="Rectangle: Rounded Corners 114">
                <a:extLst>
                  <a:ext uri="{FF2B5EF4-FFF2-40B4-BE49-F238E27FC236}">
                    <a16:creationId xmlns:a16="http://schemas.microsoft.com/office/drawing/2014/main" id="{0B7853C6-913A-45BD-B33E-FF1D4BCEA2CA}"/>
                  </a:ext>
                </a:extLst>
              </p:cNvPr>
              <p:cNvSpPr/>
              <p:nvPr/>
            </p:nvSpPr>
            <p:spPr>
              <a:xfrm>
                <a:off x="9989502" y="1120464"/>
                <a:ext cx="360000" cy="3600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G</a:t>
                </a:r>
              </a:p>
            </p:txBody>
          </p:sp>
          <p:sp>
            <p:nvSpPr>
              <p:cNvPr id="116" name="Rectangle: Rounded Corners 115">
                <a:extLst>
                  <a:ext uri="{FF2B5EF4-FFF2-40B4-BE49-F238E27FC236}">
                    <a16:creationId xmlns:a16="http://schemas.microsoft.com/office/drawing/2014/main" id="{8728B8F4-07EB-4E92-BC3C-07FFA1EFFC4C}"/>
                  </a:ext>
                </a:extLst>
              </p:cNvPr>
              <p:cNvSpPr/>
              <p:nvPr/>
            </p:nvSpPr>
            <p:spPr>
              <a:xfrm>
                <a:off x="9989502" y="761472"/>
                <a:ext cx="360000" cy="360000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R</a:t>
                </a:r>
              </a:p>
            </p:txBody>
          </p:sp>
          <p:sp>
            <p:nvSpPr>
              <p:cNvPr id="117" name="Rectangle: Rounded Corners 116">
                <a:extLst>
                  <a:ext uri="{FF2B5EF4-FFF2-40B4-BE49-F238E27FC236}">
                    <a16:creationId xmlns:a16="http://schemas.microsoft.com/office/drawing/2014/main" id="{FCBC9B5A-739C-4EEF-ACFD-E8BC3E0F819B}"/>
                  </a:ext>
                </a:extLst>
              </p:cNvPr>
              <p:cNvSpPr/>
              <p:nvPr/>
            </p:nvSpPr>
            <p:spPr>
              <a:xfrm>
                <a:off x="10391282" y="1118908"/>
                <a:ext cx="360000" cy="360000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P</a:t>
                </a:r>
              </a:p>
            </p:txBody>
          </p:sp>
          <p:sp>
            <p:nvSpPr>
              <p:cNvPr id="118" name="Rectangle: Rounded Corners 117">
                <a:extLst>
                  <a:ext uri="{FF2B5EF4-FFF2-40B4-BE49-F238E27FC236}">
                    <a16:creationId xmlns:a16="http://schemas.microsoft.com/office/drawing/2014/main" id="{2C893B97-B488-482E-9C2A-3D4315754451}"/>
                  </a:ext>
                </a:extLst>
              </p:cNvPr>
              <p:cNvSpPr/>
              <p:nvPr/>
            </p:nvSpPr>
            <p:spPr>
              <a:xfrm>
                <a:off x="10391282" y="1477894"/>
                <a:ext cx="360000" cy="3600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G</a:t>
                </a:r>
              </a:p>
            </p:txBody>
          </p:sp>
          <p:sp>
            <p:nvSpPr>
              <p:cNvPr id="119" name="Rectangle: Rounded Corners 118">
                <a:extLst>
                  <a:ext uri="{FF2B5EF4-FFF2-40B4-BE49-F238E27FC236}">
                    <a16:creationId xmlns:a16="http://schemas.microsoft.com/office/drawing/2014/main" id="{A20AF9F4-2121-4501-B940-F1CF5C754200}"/>
                  </a:ext>
                </a:extLst>
              </p:cNvPr>
              <p:cNvSpPr/>
              <p:nvPr/>
            </p:nvSpPr>
            <p:spPr>
              <a:xfrm>
                <a:off x="10391282" y="758902"/>
                <a:ext cx="360000" cy="360000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R</a:t>
                </a:r>
              </a:p>
            </p:txBody>
          </p:sp>
          <p:sp>
            <p:nvSpPr>
              <p:cNvPr id="120" name="Rectangle: Rounded Corners 119">
                <a:extLst>
                  <a:ext uri="{FF2B5EF4-FFF2-40B4-BE49-F238E27FC236}">
                    <a16:creationId xmlns:a16="http://schemas.microsoft.com/office/drawing/2014/main" id="{62E55B24-0CA8-48D2-B41E-A628DFECCA6F}"/>
                  </a:ext>
                </a:extLst>
              </p:cNvPr>
              <p:cNvSpPr/>
              <p:nvPr/>
            </p:nvSpPr>
            <p:spPr>
              <a:xfrm>
                <a:off x="10789506" y="1480470"/>
                <a:ext cx="360000" cy="360000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P</a:t>
                </a:r>
              </a:p>
            </p:txBody>
          </p:sp>
          <p:sp>
            <p:nvSpPr>
              <p:cNvPr id="121" name="Rectangle: Rounded Corners 120">
                <a:extLst>
                  <a:ext uri="{FF2B5EF4-FFF2-40B4-BE49-F238E27FC236}">
                    <a16:creationId xmlns:a16="http://schemas.microsoft.com/office/drawing/2014/main" id="{C5A3F743-08E1-4DBC-AD2B-C4BA33E7119E}"/>
                  </a:ext>
                </a:extLst>
              </p:cNvPr>
              <p:cNvSpPr/>
              <p:nvPr/>
            </p:nvSpPr>
            <p:spPr>
              <a:xfrm>
                <a:off x="10791712" y="760458"/>
                <a:ext cx="360000" cy="3600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G</a:t>
                </a:r>
              </a:p>
            </p:txBody>
          </p:sp>
          <p:sp>
            <p:nvSpPr>
              <p:cNvPr id="122" name="Rectangle: Rounded Corners 121">
                <a:extLst>
                  <a:ext uri="{FF2B5EF4-FFF2-40B4-BE49-F238E27FC236}">
                    <a16:creationId xmlns:a16="http://schemas.microsoft.com/office/drawing/2014/main" id="{40548983-9D3C-464B-B83C-351F1C5E28DF}"/>
                  </a:ext>
                </a:extLst>
              </p:cNvPr>
              <p:cNvSpPr/>
              <p:nvPr/>
            </p:nvSpPr>
            <p:spPr>
              <a:xfrm>
                <a:off x="10789506" y="1120464"/>
                <a:ext cx="360000" cy="360000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R</a:t>
                </a:r>
              </a:p>
            </p:txBody>
          </p:sp>
          <p:sp>
            <p:nvSpPr>
              <p:cNvPr id="123" name="Rectangle: Rounded Corners 122">
                <a:extLst>
                  <a:ext uri="{FF2B5EF4-FFF2-40B4-BE49-F238E27FC236}">
                    <a16:creationId xmlns:a16="http://schemas.microsoft.com/office/drawing/2014/main" id="{556AC0E9-452C-424D-994F-6CD8380F25A2}"/>
                  </a:ext>
                </a:extLst>
              </p:cNvPr>
              <p:cNvSpPr/>
              <p:nvPr/>
            </p:nvSpPr>
            <p:spPr>
              <a:xfrm>
                <a:off x="11199716" y="1477930"/>
                <a:ext cx="360000" cy="360000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P</a:t>
                </a:r>
              </a:p>
            </p:txBody>
          </p:sp>
          <p:sp>
            <p:nvSpPr>
              <p:cNvPr id="124" name="Rectangle: Rounded Corners 123">
                <a:extLst>
                  <a:ext uri="{FF2B5EF4-FFF2-40B4-BE49-F238E27FC236}">
                    <a16:creationId xmlns:a16="http://schemas.microsoft.com/office/drawing/2014/main" id="{30F2A097-6E0B-431D-AADD-6E19C68DFF10}"/>
                  </a:ext>
                </a:extLst>
              </p:cNvPr>
              <p:cNvSpPr/>
              <p:nvPr/>
            </p:nvSpPr>
            <p:spPr>
              <a:xfrm>
                <a:off x="11201922" y="757918"/>
                <a:ext cx="360000" cy="3600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G</a:t>
                </a:r>
              </a:p>
            </p:txBody>
          </p:sp>
          <p:sp>
            <p:nvSpPr>
              <p:cNvPr id="125" name="Rectangle: Rounded Corners 124">
                <a:extLst>
                  <a:ext uri="{FF2B5EF4-FFF2-40B4-BE49-F238E27FC236}">
                    <a16:creationId xmlns:a16="http://schemas.microsoft.com/office/drawing/2014/main" id="{C4B46399-1963-4341-9023-7CABEF1BF164}"/>
                  </a:ext>
                </a:extLst>
              </p:cNvPr>
              <p:cNvSpPr/>
              <p:nvPr/>
            </p:nvSpPr>
            <p:spPr>
              <a:xfrm>
                <a:off x="11199716" y="1117924"/>
                <a:ext cx="360000" cy="360000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R</a:t>
                </a:r>
              </a:p>
            </p:txBody>
          </p:sp>
          <p:sp>
            <p:nvSpPr>
              <p:cNvPr id="132" name="Rectangle: Rounded Corners 131">
                <a:extLst>
                  <a:ext uri="{FF2B5EF4-FFF2-40B4-BE49-F238E27FC236}">
                    <a16:creationId xmlns:a16="http://schemas.microsoft.com/office/drawing/2014/main" id="{A9407811-7833-4B7D-B412-1EAF65A117D8}"/>
                  </a:ext>
                </a:extLst>
              </p:cNvPr>
              <p:cNvSpPr/>
              <p:nvPr/>
            </p:nvSpPr>
            <p:spPr>
              <a:xfrm>
                <a:off x="9540369" y="277745"/>
                <a:ext cx="477530" cy="1724183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135" name="Picture 134">
                <a:extLst>
                  <a:ext uri="{FF2B5EF4-FFF2-40B4-BE49-F238E27FC236}">
                    <a16:creationId xmlns:a16="http://schemas.microsoft.com/office/drawing/2014/main" id="{6B715659-0A9E-47C2-B50A-E5BF2E3F22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646669" y="2107843"/>
                <a:ext cx="282074" cy="564147"/>
              </a:xfrm>
              <a:prstGeom prst="rect">
                <a:avLst/>
              </a:prstGeom>
            </p:spPr>
          </p:pic>
        </p:grp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F30FE6B1-D6BE-428E-913E-E4A332B2183A}"/>
              </a:ext>
            </a:extLst>
          </p:cNvPr>
          <p:cNvGrpSpPr/>
          <p:nvPr/>
        </p:nvGrpSpPr>
        <p:grpSpPr>
          <a:xfrm>
            <a:off x="674039" y="1438383"/>
            <a:ext cx="5648185" cy="3967091"/>
            <a:chOff x="1050279" y="1289340"/>
            <a:chExt cx="5648185" cy="3967091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B0B5EB17-8742-4758-B543-0ADB52F49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3921" y="1520734"/>
              <a:ext cx="688099" cy="688099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84025F08-5DDA-4AA2-800F-846751282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1720" y="3864946"/>
              <a:ext cx="952500" cy="952500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6BB53989-87D7-457E-8BF6-AF5012646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0279" y="1292400"/>
              <a:ext cx="952500" cy="952500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90B20DA1-20E3-4BD9-9D3E-548EBB3E4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44558">
              <a:off x="3734760" y="1381766"/>
              <a:ext cx="952500" cy="952500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692774C4-115F-4519-92B5-3DE6A3581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4302" y="1289340"/>
              <a:ext cx="952500" cy="952500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31D7698A-45CE-45CD-84B1-31883E46C7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68651">
              <a:off x="5071720" y="2722342"/>
              <a:ext cx="952500" cy="952500"/>
            </a:xfrm>
            <a:prstGeom prst="rect">
              <a:avLst/>
            </a:prstGeom>
          </p:spPr>
        </p:pic>
        <p:sp>
          <p:nvSpPr>
            <p:cNvPr id="87" name="Speech Bubble: Rectangle with Corners Rounded 86">
              <a:extLst>
                <a:ext uri="{FF2B5EF4-FFF2-40B4-BE49-F238E27FC236}">
                  <a16:creationId xmlns:a16="http://schemas.microsoft.com/office/drawing/2014/main" id="{7F65C7AC-1B28-491B-90D5-9849C5228835}"/>
                </a:ext>
              </a:extLst>
            </p:cNvPr>
            <p:cNvSpPr/>
            <p:nvPr/>
          </p:nvSpPr>
          <p:spPr>
            <a:xfrm>
              <a:off x="2735257" y="3335910"/>
              <a:ext cx="1678306" cy="512822"/>
            </a:xfrm>
            <a:prstGeom prst="wedgeRoundRectCallout">
              <a:avLst>
                <a:gd name="adj1" fmla="val 69783"/>
                <a:gd name="adj2" fmla="val 126345"/>
                <a:gd name="adj3" fmla="val 16667"/>
              </a:avLst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ysClr val="windowText" lastClr="000000"/>
                  </a:solidFill>
                </a:rPr>
                <a:t>8</a:t>
              </a:r>
              <a:r>
                <a:rPr lang="en-AU" baseline="30000" dirty="0">
                  <a:solidFill>
                    <a:sysClr val="windowText" lastClr="000000"/>
                  </a:solidFill>
                </a:rPr>
                <a:t>th</a:t>
              </a:r>
              <a:r>
                <a:rPr lang="en-AU" dirty="0">
                  <a:solidFill>
                    <a:sysClr val="windowText" lastClr="000000"/>
                  </a:solidFill>
                </a:rPr>
                <a:t> Participant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2B7B3F21-9CE0-4EF6-99C8-45991ECC7BC2}"/>
                </a:ext>
              </a:extLst>
            </p:cNvPr>
            <p:cNvSpPr txBox="1"/>
            <p:nvPr/>
          </p:nvSpPr>
          <p:spPr>
            <a:xfrm>
              <a:off x="4603460" y="2262926"/>
              <a:ext cx="1846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EBS shiny server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70C24C99-509D-4CE1-A0D2-678D4F308AD6}"/>
                </a:ext>
              </a:extLst>
            </p:cNvPr>
            <p:cNvSpPr txBox="1"/>
            <p:nvPr/>
          </p:nvSpPr>
          <p:spPr>
            <a:xfrm>
              <a:off x="4354806" y="4887099"/>
              <a:ext cx="23436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Previous responses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A26891B8-256C-4273-AAF7-6188156B3C09}"/>
                </a:ext>
              </a:extLst>
            </p:cNvPr>
            <p:cNvSpPr txBox="1"/>
            <p:nvPr/>
          </p:nvSpPr>
          <p:spPr>
            <a:xfrm>
              <a:off x="1140005" y="2332792"/>
              <a:ext cx="1955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Participant, </a:t>
              </a:r>
            </a:p>
            <a:p>
              <a:pPr algn="ctr"/>
              <a:r>
                <a:rPr lang="en-AU" dirty="0"/>
                <a:t>own computer</a:t>
              </a:r>
            </a:p>
          </p:txBody>
        </p:sp>
      </p:grpSp>
      <p:pic>
        <p:nvPicPr>
          <p:cNvPr id="145" name="Picture 144">
            <a:extLst>
              <a:ext uri="{FF2B5EF4-FFF2-40B4-BE49-F238E27FC236}">
                <a16:creationId xmlns:a16="http://schemas.microsoft.com/office/drawing/2014/main" id="{F6C6A85E-3B8E-44A1-B03C-DDD0BFA2774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735" y="6980740"/>
            <a:ext cx="952500" cy="952500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2C6E9C0D-C1F7-4FEE-B5CF-F6F6727B607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4371" y="6829534"/>
            <a:ext cx="952500" cy="952500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33646941-85C7-400F-BC37-4EE77FA6D67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33439" y="6838751"/>
            <a:ext cx="952500" cy="952500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B2A77B42-4D70-4755-B60D-3810BB201D3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59860" y="6727409"/>
            <a:ext cx="952500" cy="952500"/>
          </a:xfrm>
          <a:prstGeom prst="rect">
            <a:avLst/>
          </a:prstGeom>
        </p:spPr>
      </p:pic>
      <p:sp>
        <p:nvSpPr>
          <p:cNvPr id="157" name="Speech Bubble: Rectangle with Corners Rounded 156">
            <a:extLst>
              <a:ext uri="{FF2B5EF4-FFF2-40B4-BE49-F238E27FC236}">
                <a16:creationId xmlns:a16="http://schemas.microsoft.com/office/drawing/2014/main" id="{E0B5C370-0D42-4CB9-9498-D098BCBB8ED1}"/>
              </a:ext>
            </a:extLst>
          </p:cNvPr>
          <p:cNvSpPr/>
          <p:nvPr/>
        </p:nvSpPr>
        <p:spPr>
          <a:xfrm>
            <a:off x="6627838" y="1279843"/>
            <a:ext cx="4951000" cy="4410220"/>
          </a:xfrm>
          <a:prstGeom prst="wedgeRoundRectCallout">
            <a:avLst>
              <a:gd name="adj1" fmla="val -64512"/>
              <a:gd name="adj2" fmla="val -31105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890384F-62E2-437A-A93E-9EDF25C073B6}"/>
              </a:ext>
            </a:extLst>
          </p:cNvPr>
          <p:cNvGrpSpPr/>
          <p:nvPr/>
        </p:nvGrpSpPr>
        <p:grpSpPr>
          <a:xfrm>
            <a:off x="1526122" y="6980740"/>
            <a:ext cx="4624932" cy="1735334"/>
            <a:chOff x="7675880" y="266594"/>
            <a:chExt cx="4624932" cy="1735334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260EC811-85AB-4137-BBDE-0636C0188104}"/>
                </a:ext>
              </a:extLst>
            </p:cNvPr>
            <p:cNvSpPr/>
            <p:nvPr/>
          </p:nvSpPr>
          <p:spPr>
            <a:xfrm>
              <a:off x="9599258" y="761169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2ACAA2BD-4A23-4C8E-A835-41CBCBA5393D}"/>
                </a:ext>
              </a:extLst>
            </p:cNvPr>
            <p:cNvSpPr/>
            <p:nvPr/>
          </p:nvSpPr>
          <p:spPr>
            <a:xfrm>
              <a:off x="9595715" y="1476089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22EDA9D4-472B-434A-A7D6-0D20F8058E42}"/>
                </a:ext>
              </a:extLst>
            </p:cNvPr>
            <p:cNvSpPr/>
            <p:nvPr/>
          </p:nvSpPr>
          <p:spPr>
            <a:xfrm>
              <a:off x="9597875" y="1116089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D303BDD-EDD9-418C-8FD6-84E8B22E048B}"/>
                </a:ext>
              </a:extLst>
            </p:cNvPr>
            <p:cNvSpPr txBox="1"/>
            <p:nvPr/>
          </p:nvSpPr>
          <p:spPr>
            <a:xfrm>
              <a:off x="7675880" y="733229"/>
              <a:ext cx="140093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1</a:t>
              </a:r>
              <a:r>
                <a:rPr lang="en-AU" sz="2200" baseline="30000" dirty="0"/>
                <a:t>st</a:t>
              </a:r>
              <a:r>
                <a:rPr lang="en-AU" sz="2200" dirty="0"/>
                <a:t> factor</a:t>
              </a:r>
            </a:p>
            <a:p>
              <a:pPr algn="r"/>
              <a:r>
                <a:rPr lang="en-AU" sz="2200" dirty="0"/>
                <a:t>2</a:t>
              </a:r>
              <a:r>
                <a:rPr lang="en-AU" sz="2200" baseline="30000" dirty="0"/>
                <a:t>nd</a:t>
              </a:r>
              <a:r>
                <a:rPr lang="en-AU" sz="2200" dirty="0"/>
                <a:t> factor</a:t>
              </a:r>
            </a:p>
            <a:p>
              <a:pPr algn="r"/>
              <a:r>
                <a:rPr lang="en-AU" sz="2200" dirty="0"/>
                <a:t>3</a:t>
              </a:r>
              <a:r>
                <a:rPr lang="en-AU" sz="2200" baseline="30000" dirty="0"/>
                <a:t>rd</a:t>
              </a:r>
              <a:r>
                <a:rPr lang="en-AU" sz="2200" dirty="0"/>
                <a:t> factor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C345D2A-8F5E-414E-B59C-D8BBF94738F1}"/>
                </a:ext>
              </a:extLst>
            </p:cNvPr>
            <p:cNvSpPr txBox="1"/>
            <p:nvPr/>
          </p:nvSpPr>
          <p:spPr>
            <a:xfrm>
              <a:off x="7901661" y="266594"/>
              <a:ext cx="4399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200" dirty="0"/>
                <a:t>VC order     1,   2,   3,   4,   5,   6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3A95C91-AB38-46AB-BD46-6DD2F90BCC65}"/>
                </a:ext>
              </a:extLst>
            </p:cNvPr>
            <p:cNvCxnSpPr>
              <a:cxnSpLocks/>
            </p:cNvCxnSpPr>
            <p:nvPr/>
          </p:nvCxnSpPr>
          <p:spPr>
            <a:xfrm>
              <a:off x="7901661" y="674824"/>
              <a:ext cx="365805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3BE3117-2E59-4345-8BA3-8C4D57EF04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95740" y="400050"/>
              <a:ext cx="0" cy="14665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76D178BB-DE9E-45BC-BA4B-E54A892C8DBF}"/>
                </a:ext>
              </a:extLst>
            </p:cNvPr>
            <p:cNvSpPr/>
            <p:nvPr/>
          </p:nvSpPr>
          <p:spPr>
            <a:xfrm>
              <a:off x="9198029" y="757918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E694C0DB-70AF-406E-89EE-04D87EFD4B70}"/>
                </a:ext>
              </a:extLst>
            </p:cNvPr>
            <p:cNvSpPr/>
            <p:nvPr/>
          </p:nvSpPr>
          <p:spPr>
            <a:xfrm>
              <a:off x="9198029" y="1122263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0E28F308-7123-44A0-B852-405E7F8F6ED2}"/>
                </a:ext>
              </a:extLst>
            </p:cNvPr>
            <p:cNvSpPr/>
            <p:nvPr/>
          </p:nvSpPr>
          <p:spPr>
            <a:xfrm>
              <a:off x="9198029" y="1485594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8D2920F5-1191-4202-967A-817CF98A3D4E}"/>
                </a:ext>
              </a:extLst>
            </p:cNvPr>
            <p:cNvSpPr/>
            <p:nvPr/>
          </p:nvSpPr>
          <p:spPr>
            <a:xfrm>
              <a:off x="9989502" y="1481225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14493439-3777-4562-9F07-94F31630212C}"/>
                </a:ext>
              </a:extLst>
            </p:cNvPr>
            <p:cNvSpPr/>
            <p:nvPr/>
          </p:nvSpPr>
          <p:spPr>
            <a:xfrm>
              <a:off x="9989502" y="1120464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C2D6D27F-0E21-4921-A810-CC223BE0A4EA}"/>
                </a:ext>
              </a:extLst>
            </p:cNvPr>
            <p:cNvSpPr/>
            <p:nvPr/>
          </p:nvSpPr>
          <p:spPr>
            <a:xfrm>
              <a:off x="9989502" y="761472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4DA74F09-6282-47C7-8984-BBA41F54D00A}"/>
                </a:ext>
              </a:extLst>
            </p:cNvPr>
            <p:cNvSpPr/>
            <p:nvPr/>
          </p:nvSpPr>
          <p:spPr>
            <a:xfrm>
              <a:off x="10391282" y="1118908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9766AB6C-6D04-45B5-AFCD-9004399D74F9}"/>
                </a:ext>
              </a:extLst>
            </p:cNvPr>
            <p:cNvSpPr/>
            <p:nvPr/>
          </p:nvSpPr>
          <p:spPr>
            <a:xfrm>
              <a:off x="10391282" y="1477894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BE8E1113-DCE7-4536-8C63-40A3D327D8A0}"/>
                </a:ext>
              </a:extLst>
            </p:cNvPr>
            <p:cNvSpPr/>
            <p:nvPr/>
          </p:nvSpPr>
          <p:spPr>
            <a:xfrm>
              <a:off x="10391282" y="758902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5B8C86EC-238B-4F56-BC68-555DFDD361B6}"/>
                </a:ext>
              </a:extLst>
            </p:cNvPr>
            <p:cNvSpPr/>
            <p:nvPr/>
          </p:nvSpPr>
          <p:spPr>
            <a:xfrm>
              <a:off x="10789506" y="1480470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A6CB31F5-96F1-4AA7-83DA-0AF3C5FC3550}"/>
                </a:ext>
              </a:extLst>
            </p:cNvPr>
            <p:cNvSpPr/>
            <p:nvPr/>
          </p:nvSpPr>
          <p:spPr>
            <a:xfrm>
              <a:off x="10791712" y="760458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BA593EA8-8196-4F83-B3F4-A21D95921B46}"/>
                </a:ext>
              </a:extLst>
            </p:cNvPr>
            <p:cNvSpPr/>
            <p:nvPr/>
          </p:nvSpPr>
          <p:spPr>
            <a:xfrm>
              <a:off x="10789506" y="1120464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367C943A-10D9-47CC-B688-852A4708DA0C}"/>
                </a:ext>
              </a:extLst>
            </p:cNvPr>
            <p:cNvSpPr/>
            <p:nvPr/>
          </p:nvSpPr>
          <p:spPr>
            <a:xfrm>
              <a:off x="11199716" y="1477930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6DF2D404-5653-4B2E-836F-D0D2020BFE08}"/>
                </a:ext>
              </a:extLst>
            </p:cNvPr>
            <p:cNvSpPr/>
            <p:nvPr/>
          </p:nvSpPr>
          <p:spPr>
            <a:xfrm>
              <a:off x="11201922" y="757918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73FC06D7-12D8-45FB-B9C2-8E57A17CD603}"/>
                </a:ext>
              </a:extLst>
            </p:cNvPr>
            <p:cNvSpPr/>
            <p:nvPr/>
          </p:nvSpPr>
          <p:spPr>
            <a:xfrm>
              <a:off x="11199716" y="1117924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B88928B6-E9E6-4AD0-8785-5F00BD5AC109}"/>
                </a:ext>
              </a:extLst>
            </p:cNvPr>
            <p:cNvSpPr/>
            <p:nvPr/>
          </p:nvSpPr>
          <p:spPr>
            <a:xfrm>
              <a:off x="9540369" y="277745"/>
              <a:ext cx="477530" cy="172418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56BECDEE-CE30-469E-B836-6CD4D9F029CF}"/>
              </a:ext>
            </a:extLst>
          </p:cNvPr>
          <p:cNvGrpSpPr/>
          <p:nvPr/>
        </p:nvGrpSpPr>
        <p:grpSpPr>
          <a:xfrm>
            <a:off x="6322224" y="6863694"/>
            <a:ext cx="4399151" cy="1736108"/>
            <a:chOff x="7294322" y="265820"/>
            <a:chExt cx="4399151" cy="1736108"/>
          </a:xfrm>
        </p:grpSpPr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BFA3F284-108B-42D7-8DF5-B36D8EA004FD}"/>
                </a:ext>
              </a:extLst>
            </p:cNvPr>
            <p:cNvSpPr/>
            <p:nvPr/>
          </p:nvSpPr>
          <p:spPr>
            <a:xfrm>
              <a:off x="9599258" y="761169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38359E3E-2C4E-4E88-8DF2-FB294FE0FE0B}"/>
                </a:ext>
              </a:extLst>
            </p:cNvPr>
            <p:cNvSpPr/>
            <p:nvPr/>
          </p:nvSpPr>
          <p:spPr>
            <a:xfrm>
              <a:off x="9595715" y="1476089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170" name="Rectangle: Rounded Corners 169">
              <a:extLst>
                <a:ext uri="{FF2B5EF4-FFF2-40B4-BE49-F238E27FC236}">
                  <a16:creationId xmlns:a16="http://schemas.microsoft.com/office/drawing/2014/main" id="{68196747-F966-4FBF-86AA-9A351AA0D72C}"/>
                </a:ext>
              </a:extLst>
            </p:cNvPr>
            <p:cNvSpPr/>
            <p:nvPr/>
          </p:nvSpPr>
          <p:spPr>
            <a:xfrm>
              <a:off x="9597875" y="1116089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83155D27-47DF-4BC5-8E42-42C5F34C6F81}"/>
                </a:ext>
              </a:extLst>
            </p:cNvPr>
            <p:cNvSpPr txBox="1"/>
            <p:nvPr/>
          </p:nvSpPr>
          <p:spPr>
            <a:xfrm>
              <a:off x="7675880" y="733229"/>
              <a:ext cx="140093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1</a:t>
              </a:r>
              <a:r>
                <a:rPr lang="en-AU" sz="2200" baseline="30000" dirty="0"/>
                <a:t>st</a:t>
              </a:r>
              <a:r>
                <a:rPr lang="en-AU" sz="2200" dirty="0"/>
                <a:t> factor</a:t>
              </a:r>
            </a:p>
            <a:p>
              <a:pPr algn="r"/>
              <a:r>
                <a:rPr lang="en-AU" sz="2200" dirty="0"/>
                <a:t>2</a:t>
              </a:r>
              <a:r>
                <a:rPr lang="en-AU" sz="2200" baseline="30000" dirty="0"/>
                <a:t>nd</a:t>
              </a:r>
              <a:r>
                <a:rPr lang="en-AU" sz="2200" dirty="0"/>
                <a:t> factor</a:t>
              </a:r>
            </a:p>
            <a:p>
              <a:pPr algn="r"/>
              <a:r>
                <a:rPr lang="en-AU" sz="2200" dirty="0"/>
                <a:t>3</a:t>
              </a:r>
              <a:r>
                <a:rPr lang="en-AU" sz="2200" baseline="30000" dirty="0"/>
                <a:t>rd</a:t>
              </a:r>
              <a:r>
                <a:rPr lang="en-AU" sz="2200" dirty="0"/>
                <a:t> factor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3580CECD-5258-4A82-8218-E3EBC2FC8C67}"/>
                </a:ext>
              </a:extLst>
            </p:cNvPr>
            <p:cNvSpPr txBox="1"/>
            <p:nvPr/>
          </p:nvSpPr>
          <p:spPr>
            <a:xfrm>
              <a:off x="7294322" y="265820"/>
              <a:ext cx="4399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200" dirty="0"/>
                <a:t>location order     1,   2,   3,   4,   5,   6</a:t>
              </a:r>
            </a:p>
          </p:txBody>
        </p: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87E3EA91-0CD6-4008-B674-6E6D3F119B41}"/>
                </a:ext>
              </a:extLst>
            </p:cNvPr>
            <p:cNvCxnSpPr>
              <a:cxnSpLocks/>
            </p:cNvCxnSpPr>
            <p:nvPr/>
          </p:nvCxnSpPr>
          <p:spPr>
            <a:xfrm>
              <a:off x="7334810" y="674824"/>
              <a:ext cx="422490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397968F3-0138-4B48-A7AC-60504F46DF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95740" y="400050"/>
              <a:ext cx="0" cy="14665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Rectangle: Rounded Corners 174">
              <a:extLst>
                <a:ext uri="{FF2B5EF4-FFF2-40B4-BE49-F238E27FC236}">
                  <a16:creationId xmlns:a16="http://schemas.microsoft.com/office/drawing/2014/main" id="{67A8D806-CE85-4D8A-B0DF-0B4003BF3EF8}"/>
                </a:ext>
              </a:extLst>
            </p:cNvPr>
            <p:cNvSpPr/>
            <p:nvPr/>
          </p:nvSpPr>
          <p:spPr>
            <a:xfrm>
              <a:off x="9198029" y="757918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176" name="Rectangle: Rounded Corners 175">
              <a:extLst>
                <a:ext uri="{FF2B5EF4-FFF2-40B4-BE49-F238E27FC236}">
                  <a16:creationId xmlns:a16="http://schemas.microsoft.com/office/drawing/2014/main" id="{CE451274-671B-4BD8-94D7-4EC251491211}"/>
                </a:ext>
              </a:extLst>
            </p:cNvPr>
            <p:cNvSpPr/>
            <p:nvPr/>
          </p:nvSpPr>
          <p:spPr>
            <a:xfrm>
              <a:off x="9198029" y="1122263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50FBA400-740F-46EE-A9EB-F7CA4A37F304}"/>
                </a:ext>
              </a:extLst>
            </p:cNvPr>
            <p:cNvSpPr/>
            <p:nvPr/>
          </p:nvSpPr>
          <p:spPr>
            <a:xfrm>
              <a:off x="9198029" y="1485594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178" name="Rectangle: Rounded Corners 177">
              <a:extLst>
                <a:ext uri="{FF2B5EF4-FFF2-40B4-BE49-F238E27FC236}">
                  <a16:creationId xmlns:a16="http://schemas.microsoft.com/office/drawing/2014/main" id="{60A4D041-AE34-4E4F-ACE9-07A9A475C1BC}"/>
                </a:ext>
              </a:extLst>
            </p:cNvPr>
            <p:cNvSpPr/>
            <p:nvPr/>
          </p:nvSpPr>
          <p:spPr>
            <a:xfrm>
              <a:off x="9989502" y="1481225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A086EB62-A8CB-4725-A863-CD628D0E43E8}"/>
                </a:ext>
              </a:extLst>
            </p:cNvPr>
            <p:cNvSpPr/>
            <p:nvPr/>
          </p:nvSpPr>
          <p:spPr>
            <a:xfrm>
              <a:off x="9989502" y="1120464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180" name="Rectangle: Rounded Corners 179">
              <a:extLst>
                <a:ext uri="{FF2B5EF4-FFF2-40B4-BE49-F238E27FC236}">
                  <a16:creationId xmlns:a16="http://schemas.microsoft.com/office/drawing/2014/main" id="{880820DB-B113-4B84-8F6D-58C111DA93F3}"/>
                </a:ext>
              </a:extLst>
            </p:cNvPr>
            <p:cNvSpPr/>
            <p:nvPr/>
          </p:nvSpPr>
          <p:spPr>
            <a:xfrm>
              <a:off x="9989502" y="761472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512CCA27-66BA-4453-996F-4C1936DCC146}"/>
                </a:ext>
              </a:extLst>
            </p:cNvPr>
            <p:cNvSpPr/>
            <p:nvPr/>
          </p:nvSpPr>
          <p:spPr>
            <a:xfrm>
              <a:off x="10391282" y="1118908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64A8C62B-1F98-4328-A162-6E1FF9B5CADF}"/>
                </a:ext>
              </a:extLst>
            </p:cNvPr>
            <p:cNvSpPr/>
            <p:nvPr/>
          </p:nvSpPr>
          <p:spPr>
            <a:xfrm>
              <a:off x="10391282" y="1477894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78BDC951-C669-4983-AA2D-D9723F7EFD8A}"/>
                </a:ext>
              </a:extLst>
            </p:cNvPr>
            <p:cNvSpPr/>
            <p:nvPr/>
          </p:nvSpPr>
          <p:spPr>
            <a:xfrm>
              <a:off x="10391282" y="758902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184" name="Rectangle: Rounded Corners 183">
              <a:extLst>
                <a:ext uri="{FF2B5EF4-FFF2-40B4-BE49-F238E27FC236}">
                  <a16:creationId xmlns:a16="http://schemas.microsoft.com/office/drawing/2014/main" id="{5D50B88B-6C06-4218-87D0-6F481A65C7CE}"/>
                </a:ext>
              </a:extLst>
            </p:cNvPr>
            <p:cNvSpPr/>
            <p:nvPr/>
          </p:nvSpPr>
          <p:spPr>
            <a:xfrm>
              <a:off x="10789506" y="1480470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C2B69BC8-2CB1-43FA-9592-D9BCD90914DB}"/>
                </a:ext>
              </a:extLst>
            </p:cNvPr>
            <p:cNvSpPr/>
            <p:nvPr/>
          </p:nvSpPr>
          <p:spPr>
            <a:xfrm>
              <a:off x="10791712" y="760458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186" name="Rectangle: Rounded Corners 185">
              <a:extLst>
                <a:ext uri="{FF2B5EF4-FFF2-40B4-BE49-F238E27FC236}">
                  <a16:creationId xmlns:a16="http://schemas.microsoft.com/office/drawing/2014/main" id="{EFD0B767-E32B-4FB5-9142-4F5E65C2D8C2}"/>
                </a:ext>
              </a:extLst>
            </p:cNvPr>
            <p:cNvSpPr/>
            <p:nvPr/>
          </p:nvSpPr>
          <p:spPr>
            <a:xfrm>
              <a:off x="10789506" y="1120464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187" name="Rectangle: Rounded Corners 186">
              <a:extLst>
                <a:ext uri="{FF2B5EF4-FFF2-40B4-BE49-F238E27FC236}">
                  <a16:creationId xmlns:a16="http://schemas.microsoft.com/office/drawing/2014/main" id="{847734A2-58CD-467E-BC65-9AAFBC76673C}"/>
                </a:ext>
              </a:extLst>
            </p:cNvPr>
            <p:cNvSpPr/>
            <p:nvPr/>
          </p:nvSpPr>
          <p:spPr>
            <a:xfrm>
              <a:off x="11199716" y="1477930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188" name="Rectangle: Rounded Corners 187">
              <a:extLst>
                <a:ext uri="{FF2B5EF4-FFF2-40B4-BE49-F238E27FC236}">
                  <a16:creationId xmlns:a16="http://schemas.microsoft.com/office/drawing/2014/main" id="{DAB55048-1BFB-488F-8458-2C4975B1D365}"/>
                </a:ext>
              </a:extLst>
            </p:cNvPr>
            <p:cNvSpPr/>
            <p:nvPr/>
          </p:nvSpPr>
          <p:spPr>
            <a:xfrm>
              <a:off x="11201922" y="757918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189" name="Rectangle: Rounded Corners 188">
              <a:extLst>
                <a:ext uri="{FF2B5EF4-FFF2-40B4-BE49-F238E27FC236}">
                  <a16:creationId xmlns:a16="http://schemas.microsoft.com/office/drawing/2014/main" id="{B3820E1F-A3FC-4C22-8667-E123AB633040}"/>
                </a:ext>
              </a:extLst>
            </p:cNvPr>
            <p:cNvSpPr/>
            <p:nvPr/>
          </p:nvSpPr>
          <p:spPr>
            <a:xfrm>
              <a:off x="11199716" y="1117924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190" name="Rectangle: Rounded Corners 189">
              <a:extLst>
                <a:ext uri="{FF2B5EF4-FFF2-40B4-BE49-F238E27FC236}">
                  <a16:creationId xmlns:a16="http://schemas.microsoft.com/office/drawing/2014/main" id="{3ECF51B9-E3B6-48B3-92FE-4945E04AFCE7}"/>
                </a:ext>
              </a:extLst>
            </p:cNvPr>
            <p:cNvSpPr/>
            <p:nvPr/>
          </p:nvSpPr>
          <p:spPr>
            <a:xfrm>
              <a:off x="9540369" y="277745"/>
              <a:ext cx="477530" cy="172418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631798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34AA0-8C4E-42A2-B647-16BA27F9C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2008EB3-5FEF-4B79-8E65-3C05A7FC73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100518"/>
              </p:ext>
            </p:extLst>
          </p:nvPr>
        </p:nvGraphicFramePr>
        <p:xfrm>
          <a:off x="-1949310" y="1110774"/>
          <a:ext cx="14779460" cy="361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730">
                  <a:extLst>
                    <a:ext uri="{9D8B030D-6E8A-4147-A177-3AD203B41FA5}">
                      <a16:colId xmlns:a16="http://schemas.microsoft.com/office/drawing/2014/main" val="384632723"/>
                    </a:ext>
                  </a:extLst>
                </a:gridCol>
                <a:gridCol w="909730">
                  <a:extLst>
                    <a:ext uri="{9D8B030D-6E8A-4147-A177-3AD203B41FA5}">
                      <a16:colId xmlns:a16="http://schemas.microsoft.com/office/drawing/2014/main" val="361763132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4107345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10387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86473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8619452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573099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811315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010835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055089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71820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80247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333493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300564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7590658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001746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846301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4564817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029278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00822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131000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05951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6370385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9718032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182876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248757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570378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7933708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803476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678591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62025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736249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562692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25508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710993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4834898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319973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14329884"/>
                    </a:ext>
                  </a:extLst>
                </a:gridCol>
              </a:tblGrid>
              <a:tr h="200770">
                <a:tc gridSpan="2">
                  <a:txBody>
                    <a:bodyPr/>
                    <a:lstStyle/>
                    <a:p>
                      <a:r>
                        <a:rPr lang="en-AU" sz="1200" dirty="0"/>
                        <a:t>Block permutations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814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/>
                        <a:t>VC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  <a:r>
                        <a:rPr lang="en-AU" sz="1200" baseline="30000" dirty="0"/>
                        <a:t>st</a:t>
                      </a:r>
                      <a:endParaRPr lang="en-AU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6882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  <a:r>
                        <a:rPr lang="en-AU" sz="1200" baseline="30000" dirty="0"/>
                        <a:t>nd</a:t>
                      </a:r>
                      <a:endParaRPr lang="en-AU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355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  <a:r>
                        <a:rPr lang="en-AU" sz="1200" baseline="30000" dirty="0"/>
                        <a:t>rd</a:t>
                      </a:r>
                      <a:endParaRPr lang="en-AU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763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/>
                        <a:t>Location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  <a:r>
                        <a:rPr lang="en-AU" sz="1200" baseline="30000" dirty="0"/>
                        <a:t>st</a:t>
                      </a:r>
                      <a:r>
                        <a:rPr lang="en-AU" sz="1200" dirty="0"/>
                        <a:t>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8960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  <a:r>
                        <a:rPr lang="en-AU" sz="1200" baseline="30000" dirty="0"/>
                        <a:t>nd</a:t>
                      </a:r>
                      <a:r>
                        <a:rPr lang="en-AU" sz="1200" dirty="0"/>
                        <a:t>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492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  <a:r>
                        <a:rPr lang="en-AU" sz="1200" baseline="30000" dirty="0"/>
                        <a:t>rd</a:t>
                      </a:r>
                      <a:endParaRPr lang="en-AU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329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/>
                        <a:t>Cl &amp; p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  <a:r>
                        <a:rPr lang="en-AU" sz="1200" baseline="30000" dirty="0"/>
                        <a:t>st</a:t>
                      </a:r>
                      <a:r>
                        <a:rPr lang="en-AU" sz="1200" dirty="0"/>
                        <a:t>  (fixed?)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22665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  <a:r>
                        <a:rPr lang="en-AU" sz="1200" baseline="30000" dirty="0"/>
                        <a:t>nd</a:t>
                      </a:r>
                      <a:r>
                        <a:rPr lang="en-AU" sz="1200" dirty="0"/>
                        <a:t> (fixed?)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102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  <a:r>
                        <a:rPr lang="en-AU" sz="1200" baseline="30000" dirty="0"/>
                        <a:t>rd </a:t>
                      </a:r>
                      <a:r>
                        <a:rPr lang="en-AU" sz="1200" baseline="0" dirty="0"/>
                        <a:t>(rand?)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R?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377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0762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392A-79EE-4FB3-B62C-DFA795770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40"/>
            <a:ext cx="10515600" cy="1325563"/>
          </a:xfrm>
        </p:spPr>
        <p:txBody>
          <a:bodyPr/>
          <a:lstStyle/>
          <a:p>
            <a:r>
              <a:rPr lang="en-AU" dirty="0"/>
              <a:t>Experimental design graphics v4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32D69B-0643-4FD4-8B46-BA53AEB5E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401231"/>
              </p:ext>
            </p:extLst>
          </p:nvPr>
        </p:nvGraphicFramePr>
        <p:xfrm>
          <a:off x="1562468" y="1539986"/>
          <a:ext cx="5868000" cy="1522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00">
                  <a:extLst>
                    <a:ext uri="{9D8B030D-6E8A-4147-A177-3AD203B41FA5}">
                      <a16:colId xmlns:a16="http://schemas.microsoft.com/office/drawing/2014/main" val="952443710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574367336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714213086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313146614"/>
                    </a:ext>
                  </a:extLst>
                </a:gridCol>
              </a:tblGrid>
              <a:tr h="37674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6357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Gp1 (1/3*n)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554093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Gp2 </a:t>
                      </a:r>
                      <a:r>
                        <a:rPr lang="en-AU" b="0" dirty="0"/>
                        <a:t>(1/3*n)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4400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Gp3 (1/3*n)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1009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6D36220-A859-42B9-A346-0C939B88C1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5010744"/>
                  </p:ext>
                </p:extLst>
              </p:nvPr>
            </p:nvGraphicFramePr>
            <p:xfrm>
              <a:off x="1562468" y="3215928"/>
              <a:ext cx="7704000" cy="11070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2000">
                      <a:extLst>
                        <a:ext uri="{9D8B030D-6E8A-4147-A177-3AD203B41FA5}">
                          <a16:colId xmlns:a16="http://schemas.microsoft.com/office/drawing/2014/main" val="198758635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2757630649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46684772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701886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40444431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78291905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1327298383"/>
                        </a:ext>
                      </a:extLst>
                    </a:gridCol>
                    <a:gridCol w="1836000">
                      <a:extLst>
                        <a:ext uri="{9D8B030D-6E8A-4147-A177-3AD203B41FA5}">
                          <a16:colId xmlns:a16="http://schemas.microsoft.com/office/drawing/2014/main" val="379808985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P1.T1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P1.T2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Distribution</a:t>
                          </a:r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9871482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Block 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~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𝑚𝑡𝑣𝑁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  <m:t>𝑒𝑎𝑠𝑦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879788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Block 2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~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𝑚𝑡𝑣𝑁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h𝑎𝑟𝑑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2501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6D36220-A859-42B9-A346-0C939B88C1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5010744"/>
                  </p:ext>
                </p:extLst>
              </p:nvPr>
            </p:nvGraphicFramePr>
            <p:xfrm>
              <a:off x="1562468" y="3215928"/>
              <a:ext cx="7704000" cy="11070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2000">
                      <a:extLst>
                        <a:ext uri="{9D8B030D-6E8A-4147-A177-3AD203B41FA5}">
                          <a16:colId xmlns:a16="http://schemas.microsoft.com/office/drawing/2014/main" val="198758635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2757630649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46684772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701886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40444431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78291905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1327298383"/>
                        </a:ext>
                      </a:extLst>
                    </a:gridCol>
                    <a:gridCol w="1836000">
                      <a:extLst>
                        <a:ext uri="{9D8B030D-6E8A-4147-A177-3AD203B41FA5}">
                          <a16:colId xmlns:a16="http://schemas.microsoft.com/office/drawing/2014/main" val="379808985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P1.T1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P1.T2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Distribution</a:t>
                          </a:r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9871482"/>
                      </a:ext>
                    </a:extLst>
                  </a:tr>
                  <a:tr h="37065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Block 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0598" t="-104839" r="-1329" b="-1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8797883"/>
                      </a:ext>
                    </a:extLst>
                  </a:tr>
                  <a:tr h="37065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Block 2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0598" t="-208197" r="-1329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25011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764B69E-BA77-429A-B681-8E2C0BB7E344}"/>
              </a:ext>
            </a:extLst>
          </p:cNvPr>
          <p:cNvCxnSpPr>
            <a:cxnSpLocks/>
          </p:cNvCxnSpPr>
          <p:nvPr/>
        </p:nvCxnSpPr>
        <p:spPr>
          <a:xfrm>
            <a:off x="2894833" y="3062661"/>
            <a:ext cx="0" cy="1675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37FC28-2696-4EB1-AB61-74080ED4916C}"/>
              </a:ext>
            </a:extLst>
          </p:cNvPr>
          <p:cNvCxnSpPr>
            <a:cxnSpLocks/>
          </p:cNvCxnSpPr>
          <p:nvPr/>
        </p:nvCxnSpPr>
        <p:spPr>
          <a:xfrm>
            <a:off x="4404565" y="3075792"/>
            <a:ext cx="0" cy="14013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C97FD3-668A-468A-9E69-284F5ED6D448}"/>
              </a:ext>
            </a:extLst>
          </p:cNvPr>
          <p:cNvCxnSpPr>
            <a:cxnSpLocks/>
          </p:cNvCxnSpPr>
          <p:nvPr/>
        </p:nvCxnSpPr>
        <p:spPr>
          <a:xfrm>
            <a:off x="5917814" y="3075792"/>
            <a:ext cx="0" cy="14013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C01968-F948-4C0C-BD04-3A554E456599}"/>
              </a:ext>
            </a:extLst>
          </p:cNvPr>
          <p:cNvCxnSpPr>
            <a:cxnSpLocks/>
          </p:cNvCxnSpPr>
          <p:nvPr/>
        </p:nvCxnSpPr>
        <p:spPr>
          <a:xfrm>
            <a:off x="7428000" y="3075792"/>
            <a:ext cx="0" cy="15440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3F26061-83F0-46E4-B0E4-8DC5B0FC8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347306"/>
              </p:ext>
            </p:extLst>
          </p:nvPr>
        </p:nvGraphicFramePr>
        <p:xfrm>
          <a:off x="1562468" y="4463124"/>
          <a:ext cx="770400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205">
                  <a:extLst>
                    <a:ext uri="{9D8B030D-6E8A-4147-A177-3AD203B41FA5}">
                      <a16:colId xmlns:a16="http://schemas.microsoft.com/office/drawing/2014/main" val="1623098923"/>
                    </a:ext>
                  </a:extLst>
                </a:gridCol>
                <a:gridCol w="1502518">
                  <a:extLst>
                    <a:ext uri="{9D8B030D-6E8A-4147-A177-3AD203B41FA5}">
                      <a16:colId xmlns:a16="http://schemas.microsoft.com/office/drawing/2014/main" val="1883872424"/>
                    </a:ext>
                  </a:extLst>
                </a:gridCol>
                <a:gridCol w="222895">
                  <a:extLst>
                    <a:ext uri="{9D8B030D-6E8A-4147-A177-3AD203B41FA5}">
                      <a16:colId xmlns:a16="http://schemas.microsoft.com/office/drawing/2014/main" val="964391885"/>
                    </a:ext>
                  </a:extLst>
                </a:gridCol>
                <a:gridCol w="847574">
                  <a:extLst>
                    <a:ext uri="{9D8B030D-6E8A-4147-A177-3AD203B41FA5}">
                      <a16:colId xmlns:a16="http://schemas.microsoft.com/office/drawing/2014/main" val="1421016201"/>
                    </a:ext>
                  </a:extLst>
                </a:gridCol>
                <a:gridCol w="4090808">
                  <a:extLst>
                    <a:ext uri="{9D8B030D-6E8A-4147-A177-3AD203B41FA5}">
                      <a16:colId xmlns:a16="http://schemas.microsoft.com/office/drawing/2014/main" val="1360828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800" b="0" kern="1200" dirty="0">
                          <a:solidFill>
                            <a:sysClr val="windowText" lastClr="000000"/>
                          </a:solidFill>
                        </a:rPr>
                        <a:t>   where</a:t>
                      </a:r>
                      <a:endParaRPr lang="en-AU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1973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AU" dirty="0"/>
                        <a:t>Factor 1: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Task 1: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Number of clusters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56068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AU" dirty="0"/>
                        <a:t>Factor 2: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Grand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Task 2: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Importance of each/every variable for distinguishing between 2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6296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AU" dirty="0"/>
                        <a:t>Factor 3: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Manual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66687"/>
                  </a:ext>
                </a:extLst>
              </a:tr>
              <a:tr h="288000">
                <a:tc gridSpan="5">
                  <a:txBody>
                    <a:bodyPr/>
                    <a:lstStyle/>
                    <a:p>
                      <a:r>
                        <a:rPr lang="en-AU" dirty="0"/>
                        <a:t>   *) Distribution difficulty discussed in detail below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86444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1CE658D-2B84-4D97-9B04-BE2E4F7BA3DE}"/>
              </a:ext>
            </a:extLst>
          </p:cNvPr>
          <p:cNvSpPr txBox="1"/>
          <p:nvPr/>
        </p:nvSpPr>
        <p:spPr>
          <a:xfrm>
            <a:off x="10164390" y="5410910"/>
            <a:ext cx="31245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/>
              <a:t>Training:</a:t>
            </a:r>
          </a:p>
          <a:p>
            <a:r>
              <a:rPr lang="en-AU" sz="2200" dirty="0"/>
              <a:t>sim119~(p=6, cl=3, np=2)</a:t>
            </a:r>
          </a:p>
          <a:p>
            <a:r>
              <a:rPr lang="en-AU" sz="2200" dirty="0"/>
              <a:t>sim120~(p=6, cl=3, np=2)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79B0094-7798-4535-8B8F-573CF05CD54C}"/>
              </a:ext>
            </a:extLst>
          </p:cNvPr>
          <p:cNvGrpSpPr/>
          <p:nvPr/>
        </p:nvGrpSpPr>
        <p:grpSpPr>
          <a:xfrm>
            <a:off x="893579" y="1701222"/>
            <a:ext cx="750275" cy="750275"/>
            <a:chOff x="671631" y="2142452"/>
            <a:chExt cx="750275" cy="750275"/>
          </a:xfrm>
          <a:solidFill>
            <a:schemeClr val="bg1"/>
          </a:solidFill>
        </p:grpSpPr>
        <p:pic>
          <p:nvPicPr>
            <p:cNvPr id="15" name="Graphic 14" descr="User">
              <a:extLst>
                <a:ext uri="{FF2B5EF4-FFF2-40B4-BE49-F238E27FC236}">
                  <a16:creationId xmlns:a16="http://schemas.microsoft.com/office/drawing/2014/main" id="{836293C7-5850-4CB4-B0E7-2281C6413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1631" y="2142452"/>
              <a:ext cx="750275" cy="75027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AE536ED-D2F4-41A3-96C4-D9C9FBBDF3EB}"/>
                </a:ext>
              </a:extLst>
            </p:cNvPr>
            <p:cNvSpPr txBox="1"/>
            <p:nvPr/>
          </p:nvSpPr>
          <p:spPr>
            <a:xfrm>
              <a:off x="875653" y="2468361"/>
              <a:ext cx="4350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b="1" dirty="0">
                  <a:ln>
                    <a:solidFill>
                      <a:schemeClr val="bg1"/>
                    </a:solidFill>
                  </a:ln>
                </a:rPr>
                <a:t>A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4FCCE5-2B4A-4E53-84D2-309FFBF85866}"/>
              </a:ext>
            </a:extLst>
          </p:cNvPr>
          <p:cNvCxnSpPr>
            <a:cxnSpLocks/>
          </p:cNvCxnSpPr>
          <p:nvPr/>
        </p:nvCxnSpPr>
        <p:spPr>
          <a:xfrm>
            <a:off x="1444239" y="2255717"/>
            <a:ext cx="199615" cy="166971"/>
          </a:xfrm>
          <a:prstGeom prst="straightConnector1">
            <a:avLst/>
          </a:prstGeom>
          <a:ln w="38100">
            <a:solidFill>
              <a:srgbClr val="FF0000">
                <a:alpha val="67059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0048A4-42EB-4353-B29C-28B89ACE0EB9}"/>
              </a:ext>
            </a:extLst>
          </p:cNvPr>
          <p:cNvCxnSpPr>
            <a:cxnSpLocks/>
          </p:cNvCxnSpPr>
          <p:nvPr/>
        </p:nvCxnSpPr>
        <p:spPr>
          <a:xfrm>
            <a:off x="2796466" y="2513025"/>
            <a:ext cx="186431" cy="1"/>
          </a:xfrm>
          <a:prstGeom prst="straightConnector1">
            <a:avLst/>
          </a:prstGeom>
          <a:ln w="38100">
            <a:solidFill>
              <a:srgbClr val="FF0000">
                <a:alpha val="67059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022056C-3318-489C-B0B8-78FD53A28C56}"/>
              </a:ext>
            </a:extLst>
          </p:cNvPr>
          <p:cNvGrpSpPr/>
          <p:nvPr/>
        </p:nvGrpSpPr>
        <p:grpSpPr>
          <a:xfrm>
            <a:off x="2964470" y="2494545"/>
            <a:ext cx="1505185" cy="1590728"/>
            <a:chOff x="2947382" y="2494545"/>
            <a:chExt cx="1505185" cy="1590728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D77DEB6-0C0A-4FD2-91AF-DDE17EFB90CE}"/>
                </a:ext>
              </a:extLst>
            </p:cNvPr>
            <p:cNvCxnSpPr>
              <a:cxnSpLocks/>
            </p:cNvCxnSpPr>
            <p:nvPr/>
          </p:nvCxnSpPr>
          <p:spPr>
            <a:xfrm>
              <a:off x="2952023" y="2611734"/>
              <a:ext cx="0" cy="1063621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8304008-EA39-416F-8801-6EB8E8E291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8676" y="3818984"/>
              <a:ext cx="173312" cy="208086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E1987D8-0E77-493B-8293-18F4C354951B}"/>
                </a:ext>
              </a:extLst>
            </p:cNvPr>
            <p:cNvCxnSpPr>
              <a:cxnSpLocks/>
            </p:cNvCxnSpPr>
            <p:nvPr/>
          </p:nvCxnSpPr>
          <p:spPr>
            <a:xfrm>
              <a:off x="2947382" y="3844724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5A423A7-3004-4738-9BCD-133D5F0EB1E8}"/>
                </a:ext>
              </a:extLst>
            </p:cNvPr>
            <p:cNvCxnSpPr>
              <a:cxnSpLocks/>
            </p:cNvCxnSpPr>
            <p:nvPr/>
          </p:nvCxnSpPr>
          <p:spPr>
            <a:xfrm>
              <a:off x="3731547" y="3877187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991EBB3-5D25-403D-8E7D-A1B2A68BB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7998" y="2494545"/>
              <a:ext cx="204569" cy="1557846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7159B4D-0027-47C2-A539-5FBA8A6D52FE}"/>
              </a:ext>
            </a:extLst>
          </p:cNvPr>
          <p:cNvGrpSpPr/>
          <p:nvPr/>
        </p:nvGrpSpPr>
        <p:grpSpPr>
          <a:xfrm>
            <a:off x="4506502" y="2494545"/>
            <a:ext cx="1465339" cy="1608484"/>
            <a:chOff x="2947382" y="2494545"/>
            <a:chExt cx="1465339" cy="1608484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5A71CB2-1FA4-4DAA-BF99-270C5C0FCC3C}"/>
                </a:ext>
              </a:extLst>
            </p:cNvPr>
            <p:cNvCxnSpPr>
              <a:cxnSpLocks/>
            </p:cNvCxnSpPr>
            <p:nvPr/>
          </p:nvCxnSpPr>
          <p:spPr>
            <a:xfrm>
              <a:off x="2952023" y="2611734"/>
              <a:ext cx="0" cy="1063621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2EA44495-7250-471A-96D6-2C3262759A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1281" y="3764132"/>
              <a:ext cx="186317" cy="314892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BA934549-3BED-4E53-B76D-23AF3CE65E40}"/>
                </a:ext>
              </a:extLst>
            </p:cNvPr>
            <p:cNvCxnSpPr>
              <a:cxnSpLocks/>
            </p:cNvCxnSpPr>
            <p:nvPr/>
          </p:nvCxnSpPr>
          <p:spPr>
            <a:xfrm>
              <a:off x="2947382" y="3844724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07E08A2-8FB4-4D05-A3B7-AB39A577F89C}"/>
                </a:ext>
              </a:extLst>
            </p:cNvPr>
            <p:cNvCxnSpPr>
              <a:cxnSpLocks/>
            </p:cNvCxnSpPr>
            <p:nvPr/>
          </p:nvCxnSpPr>
          <p:spPr>
            <a:xfrm>
              <a:off x="3722669" y="3894943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817A9A5-028C-4E5F-B62A-FC3612D6D2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7998" y="2494545"/>
              <a:ext cx="164723" cy="155784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BEF20C1-B474-4672-B63F-FDBBD15605E9}"/>
              </a:ext>
            </a:extLst>
          </p:cNvPr>
          <p:cNvGrpSpPr/>
          <p:nvPr/>
        </p:nvGrpSpPr>
        <p:grpSpPr>
          <a:xfrm>
            <a:off x="6039652" y="2603543"/>
            <a:ext cx="775290" cy="1491295"/>
            <a:chOff x="2947382" y="2611734"/>
            <a:chExt cx="775290" cy="1491295"/>
          </a:xfrm>
        </p:grpSpPr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E550FA97-95F6-44CF-80BA-C6EB7D986BFA}"/>
                </a:ext>
              </a:extLst>
            </p:cNvPr>
            <p:cNvCxnSpPr>
              <a:cxnSpLocks/>
            </p:cNvCxnSpPr>
            <p:nvPr/>
          </p:nvCxnSpPr>
          <p:spPr>
            <a:xfrm>
              <a:off x="2952023" y="2611734"/>
              <a:ext cx="0" cy="1063621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320B00DF-92A5-4FF4-970E-1CBF0A0724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1281" y="3764132"/>
              <a:ext cx="186317" cy="314892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1492DE5-CB23-4474-B436-6BA814F06D53}"/>
                </a:ext>
              </a:extLst>
            </p:cNvPr>
            <p:cNvCxnSpPr>
              <a:cxnSpLocks/>
            </p:cNvCxnSpPr>
            <p:nvPr/>
          </p:nvCxnSpPr>
          <p:spPr>
            <a:xfrm>
              <a:off x="2947382" y="3844724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DF9C5CE0-8EC6-4F19-AD33-5A5C2F3A557B}"/>
                </a:ext>
              </a:extLst>
            </p:cNvPr>
            <p:cNvCxnSpPr>
              <a:cxnSpLocks/>
            </p:cNvCxnSpPr>
            <p:nvPr/>
          </p:nvCxnSpPr>
          <p:spPr>
            <a:xfrm>
              <a:off x="3722669" y="3894943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6" name="Picture 95">
            <a:extLst>
              <a:ext uri="{FF2B5EF4-FFF2-40B4-BE49-F238E27FC236}">
                <a16:creationId xmlns:a16="http://schemas.microsoft.com/office/drawing/2014/main" id="{8768A929-1BD2-42C0-B865-89063900612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007" r="1919" b="15328"/>
          <a:stretch/>
        </p:blipFill>
        <p:spPr>
          <a:xfrm>
            <a:off x="10364919" y="3730221"/>
            <a:ext cx="3223065" cy="628796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5BC00F2A-0582-4E32-9C94-57334270FA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64919" y="4402696"/>
            <a:ext cx="3305175" cy="685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2EAA2AC-8B01-438F-AAE9-143BB6DF9AE3}"/>
                  </a:ext>
                </a:extLst>
              </p:cNvPr>
              <p:cNvSpPr txBox="1"/>
              <p:nvPr/>
            </p:nvSpPr>
            <p:spPr>
              <a:xfrm>
                <a:off x="9730408" y="1769590"/>
                <a:ext cx="1798248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𝑚𝑡𝑣𝑁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𝑒𝑎𝑠𝑦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2EAA2AC-8B01-438F-AAE9-143BB6DF9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0408" y="1769590"/>
                <a:ext cx="1798248" cy="281937"/>
              </a:xfrm>
              <a:prstGeom prst="rect">
                <a:avLst/>
              </a:prstGeom>
              <a:blipFill>
                <a:blip r:embed="rId7"/>
                <a:stretch>
                  <a:fillRect t="-4255" r="-3051" b="-319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570F9FC-41EC-4936-A8B3-720A5B1D7A9F}"/>
                  </a:ext>
                </a:extLst>
              </p:cNvPr>
              <p:cNvSpPr txBox="1"/>
              <p:nvPr/>
            </p:nvSpPr>
            <p:spPr>
              <a:xfrm>
                <a:off x="9730408" y="2255717"/>
                <a:ext cx="1765420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𝑚𝑡𝑣𝑁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h𝑎𝑟𝑑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570F9FC-41EC-4936-A8B3-720A5B1D7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0408" y="2255717"/>
                <a:ext cx="1765420" cy="281937"/>
              </a:xfrm>
              <a:prstGeom prst="rect">
                <a:avLst/>
              </a:prstGeom>
              <a:blipFill>
                <a:blip r:embed="rId8"/>
                <a:stretch>
                  <a:fillRect l="-345" t="-4348" r="-4483" b="-3478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6BD67D58-82BB-4EDD-AB03-AE59EC22DE96}"/>
              </a:ext>
            </a:extLst>
          </p:cNvPr>
          <p:cNvSpPr/>
          <p:nvPr/>
        </p:nvSpPr>
        <p:spPr>
          <a:xfrm>
            <a:off x="915847" y="79929"/>
            <a:ext cx="971368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FINAL OLD DESIGN</a:t>
            </a:r>
          </a:p>
        </p:txBody>
      </p:sp>
    </p:spTree>
    <p:extLst>
      <p:ext uri="{BB962C8B-B14F-4D97-AF65-F5344CB8AC3E}">
        <p14:creationId xmlns:p14="http://schemas.microsoft.com/office/powerpoint/2010/main" val="1717745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1419-81A1-4155-8B93-C919F19E4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1D2A9-745F-4CF9-9CAE-650B51F16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3804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392A-79EE-4FB3-B62C-DFA795770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40"/>
            <a:ext cx="10515600" cy="1325563"/>
          </a:xfrm>
        </p:spPr>
        <p:txBody>
          <a:bodyPr/>
          <a:lstStyle/>
          <a:p>
            <a:r>
              <a:rPr lang="en-AU" dirty="0"/>
              <a:t>Experimental design graphics v3.2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32D69B-0643-4FD4-8B46-BA53AEB5EFE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62468" y="1539986"/>
          <a:ext cx="6398775" cy="1522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775">
                  <a:extLst>
                    <a:ext uri="{9D8B030D-6E8A-4147-A177-3AD203B41FA5}">
                      <a16:colId xmlns:a16="http://schemas.microsoft.com/office/drawing/2014/main" val="952443710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1574367336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1714213086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313146614"/>
                    </a:ext>
                  </a:extLst>
                </a:gridCol>
              </a:tblGrid>
              <a:tr h="37674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6357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Gp1 (1/3*n)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554093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Gp2 </a:t>
                      </a:r>
                      <a:r>
                        <a:rPr lang="en-AU" b="0" dirty="0"/>
                        <a:t>(1/3*n)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4400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Gp3 (1/3*n)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1009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6D36220-A859-42B9-A346-0C939B88C1E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62468" y="3384610"/>
          <a:ext cx="81248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200">
                  <a:extLst>
                    <a:ext uri="{9D8B030D-6E8A-4147-A177-3AD203B41FA5}">
                      <a16:colId xmlns:a16="http://schemas.microsoft.com/office/drawing/2014/main" val="198758635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2757630649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466847723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7018863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40444431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78291905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1327298383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37980898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Distribution</a:t>
                      </a:r>
                      <a:endParaRPr lang="en-A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8714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Block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~mtvN(easy)</a:t>
                      </a:r>
                      <a:endParaRPr lang="en-A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797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Block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~mtvΝ(medium)</a:t>
                      </a:r>
                      <a:endParaRPr lang="en-A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50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Block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~mtvN(hard)</a:t>
                      </a:r>
                      <a:endParaRPr lang="en-A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493989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3FE3C3C4-13C2-4C3E-BEB5-81EF20876CDC}"/>
              </a:ext>
            </a:extLst>
          </p:cNvPr>
          <p:cNvGrpSpPr/>
          <p:nvPr/>
        </p:nvGrpSpPr>
        <p:grpSpPr>
          <a:xfrm>
            <a:off x="2902998" y="3062661"/>
            <a:ext cx="5058245" cy="370856"/>
            <a:chOff x="2902998" y="3062661"/>
            <a:chExt cx="5058245" cy="37085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764B69E-BA77-429A-B681-8E2C0BB7E344}"/>
                </a:ext>
              </a:extLst>
            </p:cNvPr>
            <p:cNvCxnSpPr/>
            <p:nvPr/>
          </p:nvCxnSpPr>
          <p:spPr>
            <a:xfrm>
              <a:off x="2902998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737FC28-2696-4EB1-AB61-74080ED4916C}"/>
                </a:ext>
              </a:extLst>
            </p:cNvPr>
            <p:cNvCxnSpPr/>
            <p:nvPr/>
          </p:nvCxnSpPr>
          <p:spPr>
            <a:xfrm>
              <a:off x="4564602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2C97FD3-668A-468A-9E69-284F5ED6D448}"/>
                </a:ext>
              </a:extLst>
            </p:cNvPr>
            <p:cNvCxnSpPr/>
            <p:nvPr/>
          </p:nvCxnSpPr>
          <p:spPr>
            <a:xfrm>
              <a:off x="6277992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3C01968-F948-4C0C-BD04-3A554E456599}"/>
                </a:ext>
              </a:extLst>
            </p:cNvPr>
            <p:cNvCxnSpPr/>
            <p:nvPr/>
          </p:nvCxnSpPr>
          <p:spPr>
            <a:xfrm>
              <a:off x="7961243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3F26061-83F0-46E4-B0E4-8DC5B0FC857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62468" y="4847864"/>
          <a:ext cx="622590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047">
                  <a:extLst>
                    <a:ext uri="{9D8B030D-6E8A-4147-A177-3AD203B41FA5}">
                      <a16:colId xmlns:a16="http://schemas.microsoft.com/office/drawing/2014/main" val="1623098923"/>
                    </a:ext>
                  </a:extLst>
                </a:gridCol>
                <a:gridCol w="1357585">
                  <a:extLst>
                    <a:ext uri="{9D8B030D-6E8A-4147-A177-3AD203B41FA5}">
                      <a16:colId xmlns:a16="http://schemas.microsoft.com/office/drawing/2014/main" val="18838724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67034447"/>
                    </a:ext>
                  </a:extLst>
                </a:gridCol>
                <a:gridCol w="896993">
                  <a:extLst>
                    <a:ext uri="{9D8B030D-6E8A-4147-A177-3AD203B41FA5}">
                      <a16:colId xmlns:a16="http://schemas.microsoft.com/office/drawing/2014/main" val="1421016201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1360828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1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Task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Number of clusters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560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Grand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Task 2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Importance of each variable for distinguishing a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62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Manual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6668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0822401-84D8-4054-B2EA-3FE78E43FF2E}"/>
              </a:ext>
            </a:extLst>
          </p:cNvPr>
          <p:cNvSpPr txBox="1"/>
          <p:nvPr/>
        </p:nvSpPr>
        <p:spPr>
          <a:xfrm>
            <a:off x="9857110" y="3739654"/>
            <a:ext cx="24953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/>
              <a:t>~(p=8, cl=3, np=5)</a:t>
            </a:r>
          </a:p>
          <a:p>
            <a:r>
              <a:rPr lang="en-AU" sz="2200" dirty="0"/>
              <a:t>~(p=8, cl=4, np=4)</a:t>
            </a:r>
          </a:p>
          <a:p>
            <a:r>
              <a:rPr lang="en-AU" sz="2200" dirty="0"/>
              <a:t>~(p=10, cl=4, np=5)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CE658D-2B84-4D97-9B04-BE2E4F7BA3DE}"/>
              </a:ext>
            </a:extLst>
          </p:cNvPr>
          <p:cNvSpPr txBox="1"/>
          <p:nvPr/>
        </p:nvSpPr>
        <p:spPr>
          <a:xfrm>
            <a:off x="9622653" y="5589544"/>
            <a:ext cx="31245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/>
              <a:t>sim119~(p=6, cl=3, np=2)</a:t>
            </a:r>
          </a:p>
          <a:p>
            <a:r>
              <a:rPr lang="en-AU" sz="2200" dirty="0"/>
              <a:t>sim120~(p=6, cl=3, np=2)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79B0094-7798-4535-8B8F-573CF05CD54C}"/>
              </a:ext>
            </a:extLst>
          </p:cNvPr>
          <p:cNvGrpSpPr/>
          <p:nvPr/>
        </p:nvGrpSpPr>
        <p:grpSpPr>
          <a:xfrm>
            <a:off x="507506" y="1978327"/>
            <a:ext cx="914400" cy="914400"/>
            <a:chOff x="507506" y="1978327"/>
            <a:chExt cx="914400" cy="914400"/>
          </a:xfrm>
          <a:solidFill>
            <a:schemeClr val="bg1"/>
          </a:solidFill>
        </p:grpSpPr>
        <p:pic>
          <p:nvPicPr>
            <p:cNvPr id="15" name="Graphic 14" descr="User">
              <a:extLst>
                <a:ext uri="{FF2B5EF4-FFF2-40B4-BE49-F238E27FC236}">
                  <a16:creationId xmlns:a16="http://schemas.microsoft.com/office/drawing/2014/main" id="{836293C7-5850-4CB4-B0E7-2281C6413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7506" y="1978327"/>
              <a:ext cx="914400" cy="9144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AE536ED-D2F4-41A3-96C4-D9C9FBBDF3EB}"/>
                </a:ext>
              </a:extLst>
            </p:cNvPr>
            <p:cNvSpPr txBox="1"/>
            <p:nvPr/>
          </p:nvSpPr>
          <p:spPr>
            <a:xfrm>
              <a:off x="805100" y="2426218"/>
              <a:ext cx="4350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b="1" dirty="0">
                  <a:ln>
                    <a:solidFill>
                      <a:schemeClr val="bg1"/>
                    </a:solidFill>
                  </a:ln>
                </a:rPr>
                <a:t>A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4FCCE5-2B4A-4E53-84D2-309FFBF85866}"/>
              </a:ext>
            </a:extLst>
          </p:cNvPr>
          <p:cNvCxnSpPr>
            <a:cxnSpLocks/>
          </p:cNvCxnSpPr>
          <p:nvPr/>
        </p:nvCxnSpPr>
        <p:spPr>
          <a:xfrm flipV="1">
            <a:off x="1332760" y="2513025"/>
            <a:ext cx="229708" cy="987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0048A4-42EB-4353-B29C-28B89ACE0EB9}"/>
              </a:ext>
            </a:extLst>
          </p:cNvPr>
          <p:cNvCxnSpPr>
            <a:cxnSpLocks/>
          </p:cNvCxnSpPr>
          <p:nvPr/>
        </p:nvCxnSpPr>
        <p:spPr>
          <a:xfrm>
            <a:off x="2796466" y="2513025"/>
            <a:ext cx="186431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6C8AE32-1D92-42B4-8145-1DAC771EBF4A}"/>
              </a:ext>
            </a:extLst>
          </p:cNvPr>
          <p:cNvGrpSpPr/>
          <p:nvPr/>
        </p:nvGrpSpPr>
        <p:grpSpPr>
          <a:xfrm>
            <a:off x="2947382" y="2513025"/>
            <a:ext cx="1664130" cy="2130670"/>
            <a:chOff x="2947382" y="2513025"/>
            <a:chExt cx="1664130" cy="2130670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D77DEB6-0C0A-4FD2-91AF-DDE17EFB9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5142" y="2666494"/>
              <a:ext cx="4637" cy="11288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8304008-EA39-416F-8801-6EB8E8E291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7748" y="3879542"/>
              <a:ext cx="244139" cy="6470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12A47F4-B4CE-47A8-B43C-EAF99E09D4E5}"/>
                </a:ext>
              </a:extLst>
            </p:cNvPr>
            <p:cNvGrpSpPr/>
            <p:nvPr/>
          </p:nvGrpSpPr>
          <p:grpSpPr>
            <a:xfrm>
              <a:off x="2947382" y="4013401"/>
              <a:ext cx="879090" cy="630294"/>
              <a:chOff x="2982894" y="3995645"/>
              <a:chExt cx="879090" cy="630294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7E1987D8-0E77-493B-8293-18F4C35495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2894" y="3995645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A5E43B9E-1011-4306-8992-4E1C53458D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1774" y="4378864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05A423A7-3004-4738-9BCD-133D5F0EB1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53101" y="4034634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E1F6CD4F-84E9-44CC-8B65-9E724BAAC2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1981" y="4417853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991EBB3-5D25-403D-8E7D-A1B2A68BB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8155" y="2513025"/>
              <a:ext cx="203357" cy="201355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1CAA50D-2A18-45E7-BA70-679AE987BA69}"/>
              </a:ext>
            </a:extLst>
          </p:cNvPr>
          <p:cNvGrpSpPr/>
          <p:nvPr/>
        </p:nvGrpSpPr>
        <p:grpSpPr>
          <a:xfrm>
            <a:off x="4639904" y="2423172"/>
            <a:ext cx="1704709" cy="2208168"/>
            <a:chOff x="2947382" y="2435527"/>
            <a:chExt cx="1704709" cy="2208168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D4ABE1C-8411-410A-9A6F-739D5C4370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5142" y="2666494"/>
              <a:ext cx="4637" cy="1128846"/>
            </a:xfrm>
            <a:prstGeom prst="straightConnector1">
              <a:avLst/>
            </a:prstGeom>
            <a:ln w="38100">
              <a:solidFill>
                <a:srgbClr val="FF0000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363DA01-3AB0-425C-A8AE-8FA945CDD7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7748" y="3879542"/>
              <a:ext cx="244139" cy="647038"/>
            </a:xfrm>
            <a:prstGeom prst="straightConnector1">
              <a:avLst/>
            </a:prstGeom>
            <a:ln w="38100">
              <a:solidFill>
                <a:srgbClr val="FF0000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47E2392-F983-4C60-B7EC-4B3992A37352}"/>
                </a:ext>
              </a:extLst>
            </p:cNvPr>
            <p:cNvGrpSpPr/>
            <p:nvPr/>
          </p:nvGrpSpPr>
          <p:grpSpPr>
            <a:xfrm>
              <a:off x="2947382" y="4013401"/>
              <a:ext cx="879090" cy="630294"/>
              <a:chOff x="2982894" y="3995645"/>
              <a:chExt cx="879090" cy="630294"/>
            </a:xfrm>
          </p:grpSpPr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9469BEF7-DB1E-4EAF-A0B7-A2403C343C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2894" y="3995645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F53FD22B-E7BF-45F6-A8B9-080CC2D40F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1774" y="4378864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DC1E50FC-D31B-4B5A-A1E9-BE7904CAC4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53101" y="4034634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EB154CC3-6A5A-40C8-85F3-A95B10BC55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1981" y="4417853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463A0FA-4A07-44F5-874D-2F194DE328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8155" y="2435527"/>
              <a:ext cx="243936" cy="2091053"/>
            </a:xfrm>
            <a:prstGeom prst="straightConnector1">
              <a:avLst/>
            </a:prstGeom>
            <a:ln w="38100">
              <a:solidFill>
                <a:srgbClr val="FF0000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072B1C7-2A23-491A-948C-693754E3038E}"/>
              </a:ext>
            </a:extLst>
          </p:cNvPr>
          <p:cNvGrpSpPr/>
          <p:nvPr/>
        </p:nvGrpSpPr>
        <p:grpSpPr>
          <a:xfrm>
            <a:off x="6332191" y="2645729"/>
            <a:ext cx="879090" cy="1977201"/>
            <a:chOff x="2947382" y="2666494"/>
            <a:chExt cx="879090" cy="1977201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51A7DC6-5D19-4A0A-9324-88E2070441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5142" y="2666494"/>
              <a:ext cx="4637" cy="1128846"/>
            </a:xfrm>
            <a:prstGeom prst="straightConnector1">
              <a:avLst/>
            </a:prstGeom>
            <a:ln w="38100">
              <a:solidFill>
                <a:srgbClr val="FF0000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14A46CB-E77E-46D3-A7B7-CCB6E49FAD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7748" y="3879542"/>
              <a:ext cx="244139" cy="647038"/>
            </a:xfrm>
            <a:prstGeom prst="straightConnector1">
              <a:avLst/>
            </a:prstGeom>
            <a:ln w="38100">
              <a:solidFill>
                <a:srgbClr val="FF0000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06369B9-4CA5-410B-BE0C-9AEE00FCE262}"/>
                </a:ext>
              </a:extLst>
            </p:cNvPr>
            <p:cNvGrpSpPr/>
            <p:nvPr/>
          </p:nvGrpSpPr>
          <p:grpSpPr>
            <a:xfrm>
              <a:off x="2947382" y="4013401"/>
              <a:ext cx="879090" cy="630294"/>
              <a:chOff x="2982894" y="3995645"/>
              <a:chExt cx="879090" cy="630294"/>
            </a:xfrm>
          </p:grpSpPr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07830286-2519-4564-9569-DA9D1BB93E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2894" y="3995645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CFD23F1F-D729-4947-B57B-F5E99A11C7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1774" y="4378864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6C0EBC96-9125-49FA-A71E-557A75D218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53101" y="4034634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97B84D37-CB3F-4509-BBA5-CA7C340C34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1981" y="4417853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FB330C37-C6DD-40A0-97FD-3A22B5ED83B1}"/>
              </a:ext>
            </a:extLst>
          </p:cNvPr>
          <p:cNvSpPr/>
          <p:nvPr/>
        </p:nvSpPr>
        <p:spPr>
          <a:xfrm rot="712059">
            <a:off x="421244" y="1418702"/>
            <a:ext cx="986218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OLD – DO NOT USE</a:t>
            </a:r>
          </a:p>
        </p:txBody>
      </p:sp>
    </p:spTree>
    <p:extLst>
      <p:ext uri="{BB962C8B-B14F-4D97-AF65-F5344CB8AC3E}">
        <p14:creationId xmlns:p14="http://schemas.microsoft.com/office/powerpoint/2010/main" val="4130087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392A-79EE-4FB3-B62C-DFA795770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40"/>
            <a:ext cx="10515600" cy="1325563"/>
          </a:xfrm>
        </p:spPr>
        <p:txBody>
          <a:bodyPr/>
          <a:lstStyle/>
          <a:p>
            <a:r>
              <a:rPr lang="en-AU" dirty="0"/>
              <a:t>Experimental design graphics v2.2</a:t>
            </a:r>
            <a:br>
              <a:rPr lang="en-AU" dirty="0"/>
            </a:br>
            <a:endParaRPr lang="en-AU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32D69B-0643-4FD4-8B46-BA53AEB5EFE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62468" y="1539986"/>
          <a:ext cx="6398775" cy="1522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775">
                  <a:extLst>
                    <a:ext uri="{9D8B030D-6E8A-4147-A177-3AD203B41FA5}">
                      <a16:colId xmlns:a16="http://schemas.microsoft.com/office/drawing/2014/main" val="952443710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1574367336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1714213086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313146614"/>
                    </a:ext>
                  </a:extLst>
                </a:gridCol>
              </a:tblGrid>
              <a:tr h="37674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6357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/>
                        <a:t>Gp1 (1/3*n)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554093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Gp2 (1/3*n)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4400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/>
                        <a:t>Gp3 (1/3*n)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1009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6D36220-A859-42B9-A346-0C939B88C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700845"/>
              </p:ext>
            </p:extLst>
          </p:nvPr>
        </p:nvGraphicFramePr>
        <p:xfrm>
          <a:off x="1562468" y="3384610"/>
          <a:ext cx="81248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200">
                  <a:extLst>
                    <a:ext uri="{9D8B030D-6E8A-4147-A177-3AD203B41FA5}">
                      <a16:colId xmlns:a16="http://schemas.microsoft.com/office/drawing/2014/main" val="198758635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2757630649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466847723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7018863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40444431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78291905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1327298383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37980898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Distribution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8714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Block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~mtvN(easy)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797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Block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~mtvΝ(medium)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50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Block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~mtvN(hard)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493989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3FE3C3C4-13C2-4C3E-BEB5-81EF20876CDC}"/>
              </a:ext>
            </a:extLst>
          </p:cNvPr>
          <p:cNvGrpSpPr/>
          <p:nvPr/>
        </p:nvGrpSpPr>
        <p:grpSpPr>
          <a:xfrm>
            <a:off x="2902998" y="3062661"/>
            <a:ext cx="5058245" cy="370856"/>
            <a:chOff x="2902998" y="3062661"/>
            <a:chExt cx="5058245" cy="37085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764B69E-BA77-429A-B681-8E2C0BB7E344}"/>
                </a:ext>
              </a:extLst>
            </p:cNvPr>
            <p:cNvCxnSpPr/>
            <p:nvPr/>
          </p:nvCxnSpPr>
          <p:spPr>
            <a:xfrm>
              <a:off x="2902998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737FC28-2696-4EB1-AB61-74080ED4916C}"/>
                </a:ext>
              </a:extLst>
            </p:cNvPr>
            <p:cNvCxnSpPr/>
            <p:nvPr/>
          </p:nvCxnSpPr>
          <p:spPr>
            <a:xfrm>
              <a:off x="4564602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2C97FD3-668A-468A-9E69-284F5ED6D448}"/>
                </a:ext>
              </a:extLst>
            </p:cNvPr>
            <p:cNvCxnSpPr/>
            <p:nvPr/>
          </p:nvCxnSpPr>
          <p:spPr>
            <a:xfrm>
              <a:off x="6277992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3C01968-F948-4C0C-BD04-3A554E456599}"/>
                </a:ext>
              </a:extLst>
            </p:cNvPr>
            <p:cNvCxnSpPr/>
            <p:nvPr/>
          </p:nvCxnSpPr>
          <p:spPr>
            <a:xfrm>
              <a:off x="7961243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3F26061-83F0-46E4-B0E4-8DC5B0FC8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44367"/>
              </p:ext>
            </p:extLst>
          </p:nvPr>
        </p:nvGraphicFramePr>
        <p:xfrm>
          <a:off x="1562468" y="4847864"/>
          <a:ext cx="622590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047">
                  <a:extLst>
                    <a:ext uri="{9D8B030D-6E8A-4147-A177-3AD203B41FA5}">
                      <a16:colId xmlns:a16="http://schemas.microsoft.com/office/drawing/2014/main" val="1623098923"/>
                    </a:ext>
                  </a:extLst>
                </a:gridCol>
                <a:gridCol w="1357585">
                  <a:extLst>
                    <a:ext uri="{9D8B030D-6E8A-4147-A177-3AD203B41FA5}">
                      <a16:colId xmlns:a16="http://schemas.microsoft.com/office/drawing/2014/main" val="18838724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67034447"/>
                    </a:ext>
                  </a:extLst>
                </a:gridCol>
                <a:gridCol w="896993">
                  <a:extLst>
                    <a:ext uri="{9D8B030D-6E8A-4147-A177-3AD203B41FA5}">
                      <a16:colId xmlns:a16="http://schemas.microsoft.com/office/drawing/2014/main" val="1421016201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1360828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1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Task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Number of clusters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560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Grand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Task 2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Importance of each variable for distinguishing a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62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Manual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6668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0822401-84D8-4054-B2EA-3FE78E43FF2E}"/>
              </a:ext>
            </a:extLst>
          </p:cNvPr>
          <p:cNvSpPr txBox="1"/>
          <p:nvPr/>
        </p:nvSpPr>
        <p:spPr>
          <a:xfrm>
            <a:off x="9937242" y="3739654"/>
            <a:ext cx="24953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/>
              <a:t>~(p=8, cl=3, np=5)</a:t>
            </a:r>
          </a:p>
          <a:p>
            <a:r>
              <a:rPr lang="en-AU" sz="2200" dirty="0"/>
              <a:t>~(p=8, cl=4, np=4)</a:t>
            </a:r>
          </a:p>
          <a:p>
            <a:r>
              <a:rPr lang="en-AU" sz="2200" dirty="0"/>
              <a:t>~(p=10, cl=4, np=5)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CE658D-2B84-4D97-9B04-BE2E4F7BA3DE}"/>
              </a:ext>
            </a:extLst>
          </p:cNvPr>
          <p:cNvSpPr txBox="1"/>
          <p:nvPr/>
        </p:nvSpPr>
        <p:spPr>
          <a:xfrm>
            <a:off x="9937242" y="5558395"/>
            <a:ext cx="31245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/>
              <a:t>sim119~(p=6, cl=3, np=2)</a:t>
            </a:r>
          </a:p>
          <a:p>
            <a:r>
              <a:rPr lang="en-AU" sz="2200" dirty="0"/>
              <a:t>sim120~(p=6, cl=3, np=2)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BE6107-66EE-4EDA-9269-32B399DC2BC1}"/>
              </a:ext>
            </a:extLst>
          </p:cNvPr>
          <p:cNvSpPr/>
          <p:nvPr/>
        </p:nvSpPr>
        <p:spPr>
          <a:xfrm rot="712059">
            <a:off x="421244" y="1418702"/>
            <a:ext cx="986218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OLD – DO NOT USE</a:t>
            </a:r>
          </a:p>
        </p:txBody>
      </p:sp>
    </p:spTree>
    <p:extLst>
      <p:ext uri="{BB962C8B-B14F-4D97-AF65-F5344CB8AC3E}">
        <p14:creationId xmlns:p14="http://schemas.microsoft.com/office/powerpoint/2010/main" val="3315783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392A-79EE-4FB3-B62C-DFA795770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40"/>
            <a:ext cx="10515600" cy="1325563"/>
          </a:xfrm>
        </p:spPr>
        <p:txBody>
          <a:bodyPr/>
          <a:lstStyle/>
          <a:p>
            <a:r>
              <a:rPr lang="en-AU" dirty="0"/>
              <a:t>Experimental design graphics v3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32D69B-0643-4FD4-8B46-BA53AEB5E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430248"/>
              </p:ext>
            </p:extLst>
          </p:nvPr>
        </p:nvGraphicFramePr>
        <p:xfrm>
          <a:off x="1562468" y="1539986"/>
          <a:ext cx="6398775" cy="1522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775">
                  <a:extLst>
                    <a:ext uri="{9D8B030D-6E8A-4147-A177-3AD203B41FA5}">
                      <a16:colId xmlns:a16="http://schemas.microsoft.com/office/drawing/2014/main" val="952443710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1574367336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1714213086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313146614"/>
                    </a:ext>
                  </a:extLst>
                </a:gridCol>
              </a:tblGrid>
              <a:tr h="37674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6357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Gp1 (1/3*n)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554093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Gp2 </a:t>
                      </a:r>
                      <a:r>
                        <a:rPr lang="en-AU" b="0" dirty="0"/>
                        <a:t>(1/3*n)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4400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Gp3 (1/3*n)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1009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6D36220-A859-42B9-A346-0C939B88C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654172"/>
              </p:ext>
            </p:extLst>
          </p:nvPr>
        </p:nvGraphicFramePr>
        <p:xfrm>
          <a:off x="1562468" y="3384610"/>
          <a:ext cx="79088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200">
                  <a:extLst>
                    <a:ext uri="{9D8B030D-6E8A-4147-A177-3AD203B41FA5}">
                      <a16:colId xmlns:a16="http://schemas.microsoft.com/office/drawing/2014/main" val="198758635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2757630649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466847723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7018863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40444431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78291905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1327298383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37980898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Distribution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8714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Repetition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~mtvN(easy)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797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Repetition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~mtvΝ(hard1)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50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Repetition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~mtvN(hard2)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493989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3FE3C3C4-13C2-4C3E-BEB5-81EF20876CDC}"/>
              </a:ext>
            </a:extLst>
          </p:cNvPr>
          <p:cNvGrpSpPr/>
          <p:nvPr/>
        </p:nvGrpSpPr>
        <p:grpSpPr>
          <a:xfrm>
            <a:off x="2902998" y="3062661"/>
            <a:ext cx="5058245" cy="370856"/>
            <a:chOff x="2902998" y="3062661"/>
            <a:chExt cx="5058245" cy="37085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764B69E-BA77-429A-B681-8E2C0BB7E344}"/>
                </a:ext>
              </a:extLst>
            </p:cNvPr>
            <p:cNvCxnSpPr/>
            <p:nvPr/>
          </p:nvCxnSpPr>
          <p:spPr>
            <a:xfrm>
              <a:off x="2902998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737FC28-2696-4EB1-AB61-74080ED4916C}"/>
                </a:ext>
              </a:extLst>
            </p:cNvPr>
            <p:cNvCxnSpPr/>
            <p:nvPr/>
          </p:nvCxnSpPr>
          <p:spPr>
            <a:xfrm>
              <a:off x="4564602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2C97FD3-668A-468A-9E69-284F5ED6D448}"/>
                </a:ext>
              </a:extLst>
            </p:cNvPr>
            <p:cNvCxnSpPr/>
            <p:nvPr/>
          </p:nvCxnSpPr>
          <p:spPr>
            <a:xfrm>
              <a:off x="6277992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3C01968-F948-4C0C-BD04-3A554E456599}"/>
                </a:ext>
              </a:extLst>
            </p:cNvPr>
            <p:cNvCxnSpPr/>
            <p:nvPr/>
          </p:nvCxnSpPr>
          <p:spPr>
            <a:xfrm>
              <a:off x="7961243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3F26061-83F0-46E4-B0E4-8DC5B0FC8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85635"/>
              </p:ext>
            </p:extLst>
          </p:nvPr>
        </p:nvGraphicFramePr>
        <p:xfrm>
          <a:off x="1562468" y="4847864"/>
          <a:ext cx="622590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047">
                  <a:extLst>
                    <a:ext uri="{9D8B030D-6E8A-4147-A177-3AD203B41FA5}">
                      <a16:colId xmlns:a16="http://schemas.microsoft.com/office/drawing/2014/main" val="1623098923"/>
                    </a:ext>
                  </a:extLst>
                </a:gridCol>
                <a:gridCol w="1357585">
                  <a:extLst>
                    <a:ext uri="{9D8B030D-6E8A-4147-A177-3AD203B41FA5}">
                      <a16:colId xmlns:a16="http://schemas.microsoft.com/office/drawing/2014/main" val="18838724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67034447"/>
                    </a:ext>
                  </a:extLst>
                </a:gridCol>
                <a:gridCol w="896993">
                  <a:extLst>
                    <a:ext uri="{9D8B030D-6E8A-4147-A177-3AD203B41FA5}">
                      <a16:colId xmlns:a16="http://schemas.microsoft.com/office/drawing/2014/main" val="1421016201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1360828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1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Block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Number of clusters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560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Grand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Block 2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Importance of each variable for distinguishing a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62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Manual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6668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0822401-84D8-4054-B2EA-3FE78E43FF2E}"/>
              </a:ext>
            </a:extLst>
          </p:cNvPr>
          <p:cNvSpPr txBox="1"/>
          <p:nvPr/>
        </p:nvSpPr>
        <p:spPr>
          <a:xfrm>
            <a:off x="9622653" y="3739654"/>
            <a:ext cx="24953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/>
              <a:t>~(p=8, cl=3, np=5)</a:t>
            </a:r>
          </a:p>
          <a:p>
            <a:r>
              <a:rPr lang="en-AU" sz="2200" dirty="0"/>
              <a:t>~(p=8, cl=4, np=4)</a:t>
            </a:r>
          </a:p>
          <a:p>
            <a:r>
              <a:rPr lang="en-AU" sz="2200" dirty="0"/>
              <a:t>~(p=10, cl=4, np=5)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CE658D-2B84-4D97-9B04-BE2E4F7BA3DE}"/>
              </a:ext>
            </a:extLst>
          </p:cNvPr>
          <p:cNvSpPr txBox="1"/>
          <p:nvPr/>
        </p:nvSpPr>
        <p:spPr>
          <a:xfrm>
            <a:off x="9622653" y="5589544"/>
            <a:ext cx="31245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/>
              <a:t>sim119~(p=6, cl=3, np=2)</a:t>
            </a:r>
          </a:p>
          <a:p>
            <a:r>
              <a:rPr lang="en-AU" sz="2200" dirty="0"/>
              <a:t>sim120~(p=6, cl=3, np=2)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79B0094-7798-4535-8B8F-573CF05CD54C}"/>
              </a:ext>
            </a:extLst>
          </p:cNvPr>
          <p:cNvGrpSpPr/>
          <p:nvPr/>
        </p:nvGrpSpPr>
        <p:grpSpPr>
          <a:xfrm>
            <a:off x="507506" y="1978327"/>
            <a:ext cx="914400" cy="914400"/>
            <a:chOff x="507506" y="1978327"/>
            <a:chExt cx="914400" cy="914400"/>
          </a:xfrm>
        </p:grpSpPr>
        <p:pic>
          <p:nvPicPr>
            <p:cNvPr id="15" name="Graphic 14" descr="User">
              <a:extLst>
                <a:ext uri="{FF2B5EF4-FFF2-40B4-BE49-F238E27FC236}">
                  <a16:creationId xmlns:a16="http://schemas.microsoft.com/office/drawing/2014/main" id="{836293C7-5850-4CB4-B0E7-2281C6413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7506" y="1978327"/>
              <a:ext cx="914400" cy="9144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AE536ED-D2F4-41A3-96C4-D9C9FBBDF3EB}"/>
                </a:ext>
              </a:extLst>
            </p:cNvPr>
            <p:cNvSpPr txBox="1"/>
            <p:nvPr/>
          </p:nvSpPr>
          <p:spPr>
            <a:xfrm>
              <a:off x="808608" y="2435527"/>
              <a:ext cx="435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bg1"/>
                  </a:solidFill>
                </a:rPr>
                <a:t>A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4FCCE5-2B4A-4E53-84D2-309FFBF85866}"/>
              </a:ext>
            </a:extLst>
          </p:cNvPr>
          <p:cNvCxnSpPr>
            <a:cxnSpLocks/>
          </p:cNvCxnSpPr>
          <p:nvPr/>
        </p:nvCxnSpPr>
        <p:spPr>
          <a:xfrm flipV="1">
            <a:off x="1332760" y="2513025"/>
            <a:ext cx="229708" cy="987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0048A4-42EB-4353-B29C-28B89ACE0EB9}"/>
              </a:ext>
            </a:extLst>
          </p:cNvPr>
          <p:cNvCxnSpPr>
            <a:cxnSpLocks/>
          </p:cNvCxnSpPr>
          <p:nvPr/>
        </p:nvCxnSpPr>
        <p:spPr>
          <a:xfrm>
            <a:off x="2796466" y="2513025"/>
            <a:ext cx="186431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6C8AE32-1D92-42B4-8145-1DAC771EBF4A}"/>
              </a:ext>
            </a:extLst>
          </p:cNvPr>
          <p:cNvGrpSpPr/>
          <p:nvPr/>
        </p:nvGrpSpPr>
        <p:grpSpPr>
          <a:xfrm>
            <a:off x="2947382" y="2513025"/>
            <a:ext cx="1664130" cy="2130670"/>
            <a:chOff x="2947382" y="2513025"/>
            <a:chExt cx="1664130" cy="2130670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D77DEB6-0C0A-4FD2-91AF-DDE17EFB9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5142" y="2666494"/>
              <a:ext cx="4637" cy="11288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8304008-EA39-416F-8801-6EB8E8E291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7748" y="3879542"/>
              <a:ext cx="244139" cy="6470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12A47F4-B4CE-47A8-B43C-EAF99E09D4E5}"/>
                </a:ext>
              </a:extLst>
            </p:cNvPr>
            <p:cNvGrpSpPr/>
            <p:nvPr/>
          </p:nvGrpSpPr>
          <p:grpSpPr>
            <a:xfrm>
              <a:off x="2947382" y="4013401"/>
              <a:ext cx="879090" cy="630294"/>
              <a:chOff x="2982894" y="3995645"/>
              <a:chExt cx="879090" cy="630294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7E1987D8-0E77-493B-8293-18F4C35495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2894" y="3995645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A5E43B9E-1011-4306-8992-4E1C53458D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1774" y="4378864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05A423A7-3004-4738-9BCD-133D5F0EB1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53101" y="4034634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E1F6CD4F-84E9-44CC-8B65-9E724BAAC2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1981" y="4417853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991EBB3-5D25-403D-8E7D-A1B2A68BB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8155" y="2513025"/>
              <a:ext cx="203357" cy="201355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1CAA50D-2A18-45E7-BA70-679AE987BA69}"/>
              </a:ext>
            </a:extLst>
          </p:cNvPr>
          <p:cNvGrpSpPr/>
          <p:nvPr/>
        </p:nvGrpSpPr>
        <p:grpSpPr>
          <a:xfrm>
            <a:off x="4639904" y="2423172"/>
            <a:ext cx="1704709" cy="2208168"/>
            <a:chOff x="2947382" y="2435527"/>
            <a:chExt cx="1704709" cy="2208168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D4ABE1C-8411-410A-9A6F-739D5C4370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5142" y="2666494"/>
              <a:ext cx="4637" cy="1128846"/>
            </a:xfrm>
            <a:prstGeom prst="straightConnector1">
              <a:avLst/>
            </a:prstGeom>
            <a:ln w="38100">
              <a:solidFill>
                <a:srgbClr val="FF0000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363DA01-3AB0-425C-A8AE-8FA945CDD7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7748" y="3879542"/>
              <a:ext cx="244139" cy="647038"/>
            </a:xfrm>
            <a:prstGeom prst="straightConnector1">
              <a:avLst/>
            </a:prstGeom>
            <a:ln w="38100">
              <a:solidFill>
                <a:srgbClr val="FF0000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47E2392-F983-4C60-B7EC-4B3992A37352}"/>
                </a:ext>
              </a:extLst>
            </p:cNvPr>
            <p:cNvGrpSpPr/>
            <p:nvPr/>
          </p:nvGrpSpPr>
          <p:grpSpPr>
            <a:xfrm>
              <a:off x="2947382" y="4013401"/>
              <a:ext cx="879090" cy="630294"/>
              <a:chOff x="2982894" y="3995645"/>
              <a:chExt cx="879090" cy="630294"/>
            </a:xfrm>
          </p:grpSpPr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9469BEF7-DB1E-4EAF-A0B7-A2403C343C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2894" y="3995645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F53FD22B-E7BF-45F6-A8B9-080CC2D40F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1774" y="4378864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DC1E50FC-D31B-4B5A-A1E9-BE7904CAC4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53101" y="4034634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EB154CC3-6A5A-40C8-85F3-A95B10BC55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1981" y="4417853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463A0FA-4A07-44F5-874D-2F194DE328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8155" y="2435527"/>
              <a:ext cx="243936" cy="2091053"/>
            </a:xfrm>
            <a:prstGeom prst="straightConnector1">
              <a:avLst/>
            </a:prstGeom>
            <a:ln w="38100">
              <a:solidFill>
                <a:srgbClr val="FF0000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072B1C7-2A23-491A-948C-693754E3038E}"/>
              </a:ext>
            </a:extLst>
          </p:cNvPr>
          <p:cNvGrpSpPr/>
          <p:nvPr/>
        </p:nvGrpSpPr>
        <p:grpSpPr>
          <a:xfrm>
            <a:off x="6332191" y="2645729"/>
            <a:ext cx="879090" cy="1977201"/>
            <a:chOff x="2947382" y="2666494"/>
            <a:chExt cx="879090" cy="1977201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51A7DC6-5D19-4A0A-9324-88E2070441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5142" y="2666494"/>
              <a:ext cx="4637" cy="1128846"/>
            </a:xfrm>
            <a:prstGeom prst="straightConnector1">
              <a:avLst/>
            </a:prstGeom>
            <a:ln w="38100">
              <a:solidFill>
                <a:srgbClr val="FF0000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14A46CB-E77E-46D3-A7B7-CCB6E49FAD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7748" y="3879542"/>
              <a:ext cx="244139" cy="647038"/>
            </a:xfrm>
            <a:prstGeom prst="straightConnector1">
              <a:avLst/>
            </a:prstGeom>
            <a:ln w="38100">
              <a:solidFill>
                <a:srgbClr val="FF0000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06369B9-4CA5-410B-BE0C-9AEE00FCE262}"/>
                </a:ext>
              </a:extLst>
            </p:cNvPr>
            <p:cNvGrpSpPr/>
            <p:nvPr/>
          </p:nvGrpSpPr>
          <p:grpSpPr>
            <a:xfrm>
              <a:off x="2947382" y="4013401"/>
              <a:ext cx="879090" cy="630294"/>
              <a:chOff x="2982894" y="3995645"/>
              <a:chExt cx="879090" cy="630294"/>
            </a:xfrm>
          </p:grpSpPr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07830286-2519-4564-9569-DA9D1BB93E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2894" y="3995645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CFD23F1F-D729-4947-B57B-F5E99A11C7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1774" y="4378864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6C0EBC96-9125-49FA-A71E-557A75D218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53101" y="4034634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97B84D37-CB3F-4509-BBA5-CA7C340C34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1981" y="4417853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4E80F691-965C-4E79-A914-779327890685}"/>
              </a:ext>
            </a:extLst>
          </p:cNvPr>
          <p:cNvSpPr/>
          <p:nvPr/>
        </p:nvSpPr>
        <p:spPr>
          <a:xfrm rot="712059">
            <a:off x="421244" y="1418702"/>
            <a:ext cx="986218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OLD – DO NOT USE</a:t>
            </a:r>
          </a:p>
        </p:txBody>
      </p:sp>
    </p:spTree>
    <p:extLst>
      <p:ext uri="{BB962C8B-B14F-4D97-AF65-F5344CB8AC3E}">
        <p14:creationId xmlns:p14="http://schemas.microsoft.com/office/powerpoint/2010/main" val="3753557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392A-79EE-4FB3-B62C-DFA795770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40"/>
            <a:ext cx="10515600" cy="1325563"/>
          </a:xfrm>
        </p:spPr>
        <p:txBody>
          <a:bodyPr/>
          <a:lstStyle/>
          <a:p>
            <a:r>
              <a:rPr lang="en-AU" dirty="0"/>
              <a:t>Experimental design graphics v2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32D69B-0643-4FD4-8B46-BA53AEB5EFE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62468" y="1539986"/>
          <a:ext cx="6398775" cy="1522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775">
                  <a:extLst>
                    <a:ext uri="{9D8B030D-6E8A-4147-A177-3AD203B41FA5}">
                      <a16:colId xmlns:a16="http://schemas.microsoft.com/office/drawing/2014/main" val="952443710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1574367336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1714213086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313146614"/>
                    </a:ext>
                  </a:extLst>
                </a:gridCol>
              </a:tblGrid>
              <a:tr h="37674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6357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/>
                        <a:t>Gp1 (1/3*n)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554093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Gp2 (1/3*n)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4400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/>
                        <a:t>Gp3 (1/3*n)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1009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6D36220-A859-42B9-A346-0C939B88C1E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62468" y="3384610"/>
          <a:ext cx="79088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200">
                  <a:extLst>
                    <a:ext uri="{9D8B030D-6E8A-4147-A177-3AD203B41FA5}">
                      <a16:colId xmlns:a16="http://schemas.microsoft.com/office/drawing/2014/main" val="198758635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2757630649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466847723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7018863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40444431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78291905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1327298383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37980898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Distribution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8714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Repetition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~mtvN(easy)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797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Repetition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~mtvΝ(hard1)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50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Repetition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~mtvN(hard2)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493989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3FE3C3C4-13C2-4C3E-BEB5-81EF20876CDC}"/>
              </a:ext>
            </a:extLst>
          </p:cNvPr>
          <p:cNvGrpSpPr/>
          <p:nvPr/>
        </p:nvGrpSpPr>
        <p:grpSpPr>
          <a:xfrm>
            <a:off x="2902998" y="3062661"/>
            <a:ext cx="5058245" cy="370856"/>
            <a:chOff x="2902998" y="3062661"/>
            <a:chExt cx="5058245" cy="37085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764B69E-BA77-429A-B681-8E2C0BB7E344}"/>
                </a:ext>
              </a:extLst>
            </p:cNvPr>
            <p:cNvCxnSpPr/>
            <p:nvPr/>
          </p:nvCxnSpPr>
          <p:spPr>
            <a:xfrm>
              <a:off x="2902998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737FC28-2696-4EB1-AB61-74080ED4916C}"/>
                </a:ext>
              </a:extLst>
            </p:cNvPr>
            <p:cNvCxnSpPr/>
            <p:nvPr/>
          </p:nvCxnSpPr>
          <p:spPr>
            <a:xfrm>
              <a:off x="4564602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2C97FD3-668A-468A-9E69-284F5ED6D448}"/>
                </a:ext>
              </a:extLst>
            </p:cNvPr>
            <p:cNvCxnSpPr/>
            <p:nvPr/>
          </p:nvCxnSpPr>
          <p:spPr>
            <a:xfrm>
              <a:off x="6277992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3C01968-F948-4C0C-BD04-3A554E456599}"/>
                </a:ext>
              </a:extLst>
            </p:cNvPr>
            <p:cNvCxnSpPr/>
            <p:nvPr/>
          </p:nvCxnSpPr>
          <p:spPr>
            <a:xfrm>
              <a:off x="7961243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3F26061-83F0-46E4-B0E4-8DC5B0FC857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62468" y="4847864"/>
          <a:ext cx="622590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047">
                  <a:extLst>
                    <a:ext uri="{9D8B030D-6E8A-4147-A177-3AD203B41FA5}">
                      <a16:colId xmlns:a16="http://schemas.microsoft.com/office/drawing/2014/main" val="1623098923"/>
                    </a:ext>
                  </a:extLst>
                </a:gridCol>
                <a:gridCol w="1357585">
                  <a:extLst>
                    <a:ext uri="{9D8B030D-6E8A-4147-A177-3AD203B41FA5}">
                      <a16:colId xmlns:a16="http://schemas.microsoft.com/office/drawing/2014/main" val="18838724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67034447"/>
                    </a:ext>
                  </a:extLst>
                </a:gridCol>
                <a:gridCol w="896993">
                  <a:extLst>
                    <a:ext uri="{9D8B030D-6E8A-4147-A177-3AD203B41FA5}">
                      <a16:colId xmlns:a16="http://schemas.microsoft.com/office/drawing/2014/main" val="1421016201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1360828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1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Block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Number of clusters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560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Grand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Block 2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Importance of each variable for distinguishing a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62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Manual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6668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0822401-84D8-4054-B2EA-3FE78E43FF2E}"/>
              </a:ext>
            </a:extLst>
          </p:cNvPr>
          <p:cNvSpPr txBox="1"/>
          <p:nvPr/>
        </p:nvSpPr>
        <p:spPr>
          <a:xfrm>
            <a:off x="9622653" y="3739654"/>
            <a:ext cx="24953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/>
              <a:t>~(p=8, cl=3, np=5)</a:t>
            </a:r>
          </a:p>
          <a:p>
            <a:r>
              <a:rPr lang="en-AU" sz="2200" dirty="0"/>
              <a:t>~(p=8, cl=4, np=4)</a:t>
            </a:r>
          </a:p>
          <a:p>
            <a:r>
              <a:rPr lang="en-AU" sz="2200" dirty="0"/>
              <a:t>~(p=10, cl=4, np=5)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CE658D-2B84-4D97-9B04-BE2E4F7BA3DE}"/>
              </a:ext>
            </a:extLst>
          </p:cNvPr>
          <p:cNvSpPr txBox="1"/>
          <p:nvPr/>
        </p:nvSpPr>
        <p:spPr>
          <a:xfrm>
            <a:off x="9622653" y="5589544"/>
            <a:ext cx="31245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/>
              <a:t>sim119~(p=6, cl=3, np=2)</a:t>
            </a:r>
          </a:p>
          <a:p>
            <a:r>
              <a:rPr lang="en-AU" sz="2200" dirty="0"/>
              <a:t>sim120~(p=6, cl=3, np=2)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41EC9B-5EEF-447A-A788-C4454B91B0F7}"/>
              </a:ext>
            </a:extLst>
          </p:cNvPr>
          <p:cNvSpPr/>
          <p:nvPr/>
        </p:nvSpPr>
        <p:spPr>
          <a:xfrm rot="712059">
            <a:off x="421244" y="1418702"/>
            <a:ext cx="986218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OLD – DO NOT USE</a:t>
            </a:r>
          </a:p>
        </p:txBody>
      </p:sp>
    </p:spTree>
    <p:extLst>
      <p:ext uri="{BB962C8B-B14F-4D97-AF65-F5344CB8AC3E}">
        <p14:creationId xmlns:p14="http://schemas.microsoft.com/office/powerpoint/2010/main" val="3540918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5921</TotalTime>
  <Words>1976</Words>
  <Application>Microsoft Office PowerPoint</Application>
  <PresentationFormat>Widescreen</PresentationFormat>
  <Paragraphs>924</Paragraphs>
  <Slides>11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New experimental design                                                                 (Not shown)</vt:lpstr>
      <vt:lpstr>PowerPoint Presentation</vt:lpstr>
      <vt:lpstr>PowerPoint Presentation</vt:lpstr>
      <vt:lpstr>Experimental design graphics v4</vt:lpstr>
      <vt:lpstr>PowerPoint Presentation</vt:lpstr>
      <vt:lpstr>Experimental design graphics v3.2</vt:lpstr>
      <vt:lpstr>Experimental design graphics v2.2 </vt:lpstr>
      <vt:lpstr>Experimental design graphics v3</vt:lpstr>
      <vt:lpstr>Experimental design graphics v2</vt:lpstr>
      <vt:lpstr>Experimental design graphics v1</vt:lpstr>
      <vt:lpstr>SCRATCH PAD FOR RENUMBERING simS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Spyrison</dc:creator>
  <cp:lastModifiedBy>Nicholas Spyrison</cp:lastModifiedBy>
  <cp:revision>68</cp:revision>
  <dcterms:created xsi:type="dcterms:W3CDTF">2019-12-06T00:28:50Z</dcterms:created>
  <dcterms:modified xsi:type="dcterms:W3CDTF">2020-10-08T08:58:38Z</dcterms:modified>
</cp:coreProperties>
</file>