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3976" autoAdjust="0"/>
  </p:normalViewPr>
  <p:slideViewPr>
    <p:cSldViewPr snapToGrid="0">
      <p:cViewPr varScale="1">
        <p:scale>
          <a:sx n="105" d="100"/>
          <a:sy n="105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9/11/2020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56286"/>
              </p:ext>
            </p:extLst>
          </p:nvPr>
        </p:nvGraphicFramePr>
        <p:xfrm>
          <a:off x="249818" y="135720"/>
          <a:ext cx="14936471" cy="65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3560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 of 6 permutations selected, 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!3*2*1 = 6</a:t>
                      </a:r>
                      <a:br>
                        <a:rPr lang="en-AU" b="0" dirty="0"/>
                      </a:br>
                      <a:r>
                        <a:rPr lang="en-AU" b="0" dirty="0"/>
                        <a:t>3 </a:t>
                      </a:r>
                      <a:r>
                        <a:rPr lang="en-AU" b="0" dirty="0" err="1"/>
                        <a:t>latin</a:t>
                      </a:r>
                      <a:r>
                        <a:rPr lang="en-AU" b="0" dirty="0"/>
                        <a:t> </a:t>
                      </a:r>
                      <a:r>
                        <a:rPr lang="en-AU" b="0" dirty="0" err="1"/>
                        <a:t>sq</a:t>
                      </a:r>
                      <a:r>
                        <a:rPr lang="en-AU" b="0" dirty="0"/>
                        <a:t>, not full perms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 AB,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of 6 pairs selected, flipping order every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1 of 3 selected within each participant.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</a:p>
                    <a:p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var with 3 cl, 6 var with 4 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Fixed order; small then large within each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signal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(-).9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of noise variable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Stating basis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err="1">
                          <a:solidFill>
                            <a:schemeClr val="tx1"/>
                          </a:solidFill>
                        </a:rPr>
                        <a:t>Pca</a:t>
                      </a: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: PC1xPC2; 1:4, grand: random, radial: bas_p4, bas_p6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26597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8906154" y="2107120"/>
            <a:ext cx="2953732" cy="14773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6*6*3*1 = 56 permutations/participants </a:t>
            </a:r>
          </a:p>
          <a:p>
            <a:pPr algn="ctr"/>
            <a:r>
              <a:rPr lang="en-AU" dirty="0"/>
              <a:t>per round robin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626973" y="1346643"/>
            <a:ext cx="11038986" cy="3681380"/>
            <a:chOff x="1033993" y="1383671"/>
            <a:chExt cx="11038986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68651">
                <a:off x="5071720" y="2595342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660668"/>
              <a:ext cx="5868071" cy="2757003"/>
              <a:chOff x="6204908" y="1660668"/>
              <a:chExt cx="5868071" cy="2757003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660668"/>
                <a:ext cx="5745953" cy="2757003"/>
              </a:xfrm>
              <a:prstGeom prst="wedgeRoundRectCallout">
                <a:avLst>
                  <a:gd name="adj1" fmla="val -63311"/>
                  <a:gd name="adj2" fmla="val -36565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400848" y="1992660"/>
                <a:ext cx="567213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Assign participant number/hash???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Solve which of the 56 permutations have the lowest count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Randomly assign one to the participant;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Set the factor order, location, and </a:t>
                </a:r>
                <a:r>
                  <a:rPr lang="en-AU" sz="2200" dirty="0" err="1"/>
                  <a:t>vc</a:t>
                </a:r>
                <a:r>
                  <a:rPr lang="en-AU" sz="2200" dirty="0"/>
                  <a:t>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32023"/>
              </p:ext>
            </p:extLst>
          </p:nvPr>
        </p:nvGraphicFramePr>
        <p:xfrm>
          <a:off x="5355849" y="1923090"/>
          <a:ext cx="6274426" cy="22768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Eval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i="1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i="1" u="none" strike="noStrike" dirty="0">
                          <a:effectLst/>
                        </a:rPr>
                        <a:t>0_1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2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EEE_p4_0_1_rep1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EEE_p6_50_50_rep1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i="1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EEE_p6_0_1_rep2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i="1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EEE_p4_0_1_rep3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50_50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EEE_p6_50_50_rep3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031F3D5E-DCE0-4BBC-9AF4-45A33D76EFCD}"/>
              </a:ext>
            </a:extLst>
          </p:cNvPr>
          <p:cNvSpPr txBox="1"/>
          <p:nvPr/>
        </p:nvSpPr>
        <p:spPr>
          <a:xfrm rot="16200000">
            <a:off x="3582973" y="15088"/>
            <a:ext cx="10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Period 1</a:t>
            </a:r>
            <a:endParaRPr lang="en-US" dirty="0"/>
          </a:p>
          <a:p>
            <a:r>
              <a:rPr lang="en-AU" dirty="0"/>
              <a:t>Period 2</a:t>
            </a:r>
            <a:endParaRPr lang="en-US" dirty="0"/>
          </a:p>
          <a:p>
            <a:r>
              <a:rPr lang="en-AU" dirty="0"/>
              <a:t>Period 3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E83612-C3BD-4EA5-84F7-96798164D960}"/>
              </a:ext>
            </a:extLst>
          </p:cNvPr>
          <p:cNvSpPr txBox="1"/>
          <p:nvPr/>
        </p:nvSpPr>
        <p:spPr>
          <a:xfrm>
            <a:off x="1877599" y="281266"/>
            <a:ext cx="174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/>
              <a:t>Factor order</a:t>
            </a:r>
          </a:p>
          <a:p>
            <a:pPr algn="r"/>
            <a:r>
              <a:rPr lang="en-AU" sz="2000" dirty="0"/>
              <a:t>permutations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2ADE6-5D87-4262-9882-20A4A6B69400}"/>
              </a:ext>
            </a:extLst>
          </p:cNvPr>
          <p:cNvCxnSpPr>
            <a:cxnSpLocks/>
          </p:cNvCxnSpPr>
          <p:nvPr/>
        </p:nvCxnSpPr>
        <p:spPr>
          <a:xfrm>
            <a:off x="1986492" y="998563"/>
            <a:ext cx="2717068" cy="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22EDD2-9F1F-42F2-B3A1-80CD20EED723}"/>
              </a:ext>
            </a:extLst>
          </p:cNvPr>
          <p:cNvCxnSpPr>
            <a:cxnSpLocks/>
          </p:cNvCxnSpPr>
          <p:nvPr/>
        </p:nvCxnSpPr>
        <p:spPr>
          <a:xfrm flipV="1">
            <a:off x="3605822" y="169683"/>
            <a:ext cx="0" cy="287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D74692D-C266-4D82-B072-1D4336FFC454}"/>
              </a:ext>
            </a:extLst>
          </p:cNvPr>
          <p:cNvSpPr/>
          <p:nvPr/>
        </p:nvSpPr>
        <p:spPr>
          <a:xfrm>
            <a:off x="3675426" y="107905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1CBE9BE-93C0-4CA9-A230-22BB2165306C}"/>
              </a:ext>
            </a:extLst>
          </p:cNvPr>
          <p:cNvSpPr/>
          <p:nvPr/>
        </p:nvSpPr>
        <p:spPr>
          <a:xfrm>
            <a:off x="4034655" y="1073572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FEBCDE7-7836-4B52-B7D8-CDD7A25EE659}"/>
              </a:ext>
            </a:extLst>
          </p:cNvPr>
          <p:cNvSpPr/>
          <p:nvPr/>
        </p:nvSpPr>
        <p:spPr>
          <a:xfrm>
            <a:off x="4386250" y="1068238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CCBC665-4BC2-40FB-A5E2-9872A8107DE3}"/>
              </a:ext>
            </a:extLst>
          </p:cNvPr>
          <p:cNvSpPr/>
          <p:nvPr/>
        </p:nvSpPr>
        <p:spPr>
          <a:xfrm>
            <a:off x="4030418" y="2408397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8D3BF03-06B3-4C52-881C-880C694D20F2}"/>
              </a:ext>
            </a:extLst>
          </p:cNvPr>
          <p:cNvSpPr/>
          <p:nvPr/>
        </p:nvSpPr>
        <p:spPr>
          <a:xfrm>
            <a:off x="4390288" y="2412518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3209B6-D5E6-4F32-A73F-F0F936AC7F8A}"/>
              </a:ext>
            </a:extLst>
          </p:cNvPr>
          <p:cNvSpPr/>
          <p:nvPr/>
        </p:nvSpPr>
        <p:spPr>
          <a:xfrm>
            <a:off x="3671454" y="2400969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F4072CF-07C4-4474-A2DD-4F5CF461F9C8}"/>
              </a:ext>
            </a:extLst>
          </p:cNvPr>
          <p:cNvSpPr/>
          <p:nvPr/>
        </p:nvSpPr>
        <p:spPr>
          <a:xfrm>
            <a:off x="4394668" y="173911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56852B-DC32-462C-8C72-0777D0E079EC}"/>
              </a:ext>
            </a:extLst>
          </p:cNvPr>
          <p:cNvSpPr/>
          <p:nvPr/>
        </p:nvSpPr>
        <p:spPr>
          <a:xfrm>
            <a:off x="3678650" y="1733174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B5895C2-0494-4514-8603-D64EC85A9374}"/>
              </a:ext>
            </a:extLst>
          </p:cNvPr>
          <p:cNvSpPr/>
          <p:nvPr/>
        </p:nvSpPr>
        <p:spPr>
          <a:xfrm>
            <a:off x="4042755" y="1743045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EC4C9C3-8A00-4CEE-8C3D-6164FA0528D1}"/>
              </a:ext>
            </a:extLst>
          </p:cNvPr>
          <p:cNvSpPr/>
          <p:nvPr/>
        </p:nvSpPr>
        <p:spPr>
          <a:xfrm>
            <a:off x="3287801" y="1374903"/>
            <a:ext cx="1450250" cy="348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7C8E12-10E7-4737-8A38-C17D8A997CC1}"/>
              </a:ext>
            </a:extLst>
          </p:cNvPr>
          <p:cNvSpPr txBox="1"/>
          <p:nvPr/>
        </p:nvSpPr>
        <p:spPr>
          <a:xfrm>
            <a:off x="3242300" y="1007854"/>
            <a:ext cx="345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200" dirty="0"/>
              <a:t>1</a:t>
            </a:r>
          </a:p>
          <a:p>
            <a:pPr algn="r"/>
            <a:r>
              <a:rPr lang="en-US" sz="2200" dirty="0"/>
              <a:t>2</a:t>
            </a:r>
            <a:endParaRPr lang="en-AU" sz="2200" dirty="0"/>
          </a:p>
          <a:p>
            <a:pPr algn="r"/>
            <a:r>
              <a:rPr lang="en-US" sz="2200" dirty="0"/>
              <a:t>3</a:t>
            </a:r>
          </a:p>
          <a:p>
            <a:pPr algn="r"/>
            <a:r>
              <a:rPr lang="en-US" sz="2200" dirty="0"/>
              <a:t>4</a:t>
            </a:r>
          </a:p>
          <a:p>
            <a:pPr algn="r"/>
            <a:r>
              <a:rPr lang="en-US" sz="2200" dirty="0"/>
              <a:t>5</a:t>
            </a:r>
          </a:p>
          <a:p>
            <a:pPr algn="r"/>
            <a:r>
              <a:rPr lang="en-US" sz="2200" dirty="0"/>
              <a:t>6</a:t>
            </a:r>
            <a:endParaRPr lang="en-AU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3F794-51C8-42E4-9FD7-F69A683225BF}"/>
              </a:ext>
            </a:extLst>
          </p:cNvPr>
          <p:cNvSpPr txBox="1"/>
          <p:nvPr/>
        </p:nvSpPr>
        <p:spPr>
          <a:xfrm>
            <a:off x="366741" y="1007294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6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PCA, Radial, Grand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59708" y="3743802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 pair</a:t>
            </a:r>
          </a:p>
          <a:p>
            <a:r>
              <a:rPr lang="en-US" dirty="0"/>
              <a:t>1 + floor((8 - 1) / 6) mod 6 =</a:t>
            </a:r>
          </a:p>
          <a:p>
            <a:r>
              <a:rPr lang="en-US" dirty="0"/>
              <a:t>Permutation 2;  0_1, 50_50</a:t>
            </a:r>
          </a:p>
          <a:p>
            <a:r>
              <a:rPr lang="en-US" dirty="0"/>
              <a:t>(order flipped for period 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339113" y="6654115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36) mod 3 = </a:t>
            </a:r>
          </a:p>
          <a:p>
            <a:r>
              <a:rPr lang="en-AU" dirty="0"/>
              <a:t>Permutation 1; EEE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180" y="313099"/>
            <a:ext cx="7424151" cy="1143334"/>
          </a:xfrm>
        </p:spPr>
        <p:txBody>
          <a:bodyPr>
            <a:noAutofit/>
          </a:bodyPr>
          <a:lstStyle/>
          <a:p>
            <a:pPr algn="r"/>
            <a:r>
              <a:rPr lang="en-AU" sz="2800" b="1" dirty="0"/>
              <a:t>Consider a new participant, suppose they are 64</a:t>
            </a:r>
            <a:r>
              <a:rPr lang="en-AU" sz="2800" b="1" baseline="30000" dirty="0"/>
              <a:t>-th, </a:t>
            </a:r>
            <a:br>
              <a:rPr lang="en-AU" sz="2800" b="1" baseline="30000" dirty="0"/>
            </a:br>
            <a:r>
              <a:rPr lang="en-AU" sz="2800" b="1" dirty="0"/>
              <a:t>full permutation number 1 + (64 - 1) mod 56 = 8.</a:t>
            </a:r>
            <a:br>
              <a:rPr lang="en-AU" sz="2800" b="1" dirty="0"/>
            </a:br>
            <a:r>
              <a:rPr lang="en-AU" sz="2800" b="1" dirty="0"/>
              <a:t>Set the factor order, location, and </a:t>
            </a:r>
            <a:r>
              <a:rPr lang="en-AU" sz="2800" b="1" dirty="0" err="1"/>
              <a:t>vc</a:t>
            </a:r>
            <a:r>
              <a:rPr lang="en-AU" sz="2800" b="1" dirty="0"/>
              <a:t> order: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B8C117-D8D2-4A00-96CA-62DCBBBC0C64}"/>
              </a:ext>
            </a:extLst>
          </p:cNvPr>
          <p:cNvSpPr txBox="1"/>
          <p:nvPr/>
        </p:nvSpPr>
        <p:spPr>
          <a:xfrm>
            <a:off x="4909056" y="4584123"/>
            <a:ext cx="7138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Even evaluation every 6*6*3*1 = 56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training sets  of EEE_4p_1_0 ; 3 training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reps from each of the 18 VC*var*location levels;  108 evaluation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(3 + 108) 3x factors saved as .</a:t>
            </a:r>
            <a:r>
              <a:rPr lang="en-AU" dirty="0" err="1"/>
              <a:t>png</a:t>
            </a:r>
            <a:r>
              <a:rPr lang="en-AU" dirty="0"/>
              <a:t> and .gif; 117 .</a:t>
            </a:r>
            <a:r>
              <a:rPr lang="en-AU" dirty="0" err="1"/>
              <a:t>png</a:t>
            </a:r>
            <a:r>
              <a:rPr lang="en-AU" dirty="0"/>
              <a:t>/.gif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3x grand tour paths; (1x p4 training, 1x p4, 1x p6)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654891" y="3880785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A79ADA1-A8C5-4667-B52D-512422972C79}"/>
              </a:ext>
            </a:extLst>
          </p:cNvPr>
          <p:cNvGrpSpPr/>
          <p:nvPr/>
        </p:nvGrpSpPr>
        <p:grpSpPr>
          <a:xfrm>
            <a:off x="-3579621" y="2048132"/>
            <a:ext cx="2202533" cy="1829206"/>
            <a:chOff x="9656478" y="836478"/>
            <a:chExt cx="2202533" cy="182920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B86578-4FDF-4D9E-B3CC-EF8D727EBB15}"/>
                </a:ext>
              </a:extLst>
            </p:cNvPr>
            <p:cNvSpPr txBox="1"/>
            <p:nvPr/>
          </p:nvSpPr>
          <p:spPr>
            <a:xfrm>
              <a:off x="9656478" y="836478"/>
              <a:ext cx="1738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352D1F-F6FB-4777-B860-637C26592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4401" y="1557688"/>
              <a:ext cx="2074610" cy="5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B78ADE3-3F59-41D7-849E-E2CAE7B3B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10615" y="843232"/>
              <a:ext cx="1" cy="1805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8ADF89F-E92D-4015-A3B6-BF540B034E61}"/>
                </a:ext>
              </a:extLst>
            </p:cNvPr>
            <p:cNvSpPr/>
            <p:nvPr/>
          </p:nvSpPr>
          <p:spPr>
            <a:xfrm>
              <a:off x="11509884" y="1628880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9EB6C7DD-E19E-4E3B-87BA-F9BA893758F8}"/>
                </a:ext>
              </a:extLst>
            </p:cNvPr>
            <p:cNvSpPr/>
            <p:nvPr/>
          </p:nvSpPr>
          <p:spPr>
            <a:xfrm>
              <a:off x="11509883" y="196226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97A36D9D-9B90-4B95-AFD0-D64EB1F581FA}"/>
                </a:ext>
              </a:extLst>
            </p:cNvPr>
            <p:cNvSpPr/>
            <p:nvPr/>
          </p:nvSpPr>
          <p:spPr>
            <a:xfrm>
              <a:off x="11509758" y="2294070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AADF17B-1F92-4C71-BCF2-3D00B790CBB7}"/>
                </a:ext>
              </a:extLst>
            </p:cNvPr>
            <p:cNvSpPr/>
            <p:nvPr/>
          </p:nvSpPr>
          <p:spPr>
            <a:xfrm>
              <a:off x="11138106" y="2269089"/>
              <a:ext cx="720905" cy="33802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D8660AA-A3FF-49E3-B8D8-727A997A96EC}"/>
                </a:ext>
              </a:extLst>
            </p:cNvPr>
            <p:cNvSpPr txBox="1"/>
            <p:nvPr/>
          </p:nvSpPr>
          <p:spPr>
            <a:xfrm>
              <a:off x="11088199" y="1557688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67979E6-A98C-49CB-B123-1248487AE118}"/>
              </a:ext>
            </a:extLst>
          </p:cNvPr>
          <p:cNvSpPr txBox="1"/>
          <p:nvPr/>
        </p:nvSpPr>
        <p:spPr>
          <a:xfrm>
            <a:off x="-5123550" y="2763072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</a:t>
            </a:r>
          </a:p>
          <a:p>
            <a:r>
              <a:rPr lang="en-US" dirty="0"/>
              <a:t>1 + floor((</a:t>
            </a:r>
            <a:r>
              <a:rPr lang="en-US" b="1" dirty="0"/>
              <a:t>8 -</a:t>
            </a:r>
            <a:r>
              <a:rPr lang="en-US" dirty="0"/>
              <a:t> 1)</a:t>
            </a:r>
            <a:r>
              <a:rPr lang="en-US" b="1" dirty="0"/>
              <a:t> </a:t>
            </a:r>
            <a:r>
              <a:rPr lang="en-US" dirty="0"/>
              <a:t>/ 3) mod 3 = </a:t>
            </a:r>
          </a:p>
          <a:p>
            <a:r>
              <a:rPr lang="en-US" dirty="0"/>
              <a:t>Permutation 3;</a:t>
            </a:r>
            <a:endParaRPr lang="en-AU" dirty="0"/>
          </a:p>
          <a:p>
            <a:r>
              <a:rPr lang="en-AU" dirty="0"/>
              <a:t>50% / 50%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161477" y="4597834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floor((</a:t>
            </a:r>
            <a:r>
              <a:rPr lang="en-US" b="1" dirty="0"/>
              <a:t>8 - </a:t>
            </a:r>
            <a:r>
              <a:rPr lang="en-US" dirty="0"/>
              <a:t>1)/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84CD7BB-39FC-4882-8078-C610A2DD569E}"/>
              </a:ext>
            </a:extLst>
          </p:cNvPr>
          <p:cNvSpPr/>
          <p:nvPr/>
        </p:nvSpPr>
        <p:spPr>
          <a:xfrm>
            <a:off x="3670314" y="1413233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1ACD0D4-F6F7-4382-8626-2249A1161122}"/>
              </a:ext>
            </a:extLst>
          </p:cNvPr>
          <p:cNvSpPr/>
          <p:nvPr/>
        </p:nvSpPr>
        <p:spPr>
          <a:xfrm>
            <a:off x="4409607" y="1408423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265900B-8F8F-4262-8D84-30ED733CB657}"/>
              </a:ext>
            </a:extLst>
          </p:cNvPr>
          <p:cNvSpPr/>
          <p:nvPr/>
        </p:nvSpPr>
        <p:spPr>
          <a:xfrm>
            <a:off x="4033367" y="1413233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2BA92C0-5E86-42EB-BF4B-CB6316B53F37}"/>
              </a:ext>
            </a:extLst>
          </p:cNvPr>
          <p:cNvSpPr/>
          <p:nvPr/>
        </p:nvSpPr>
        <p:spPr>
          <a:xfrm>
            <a:off x="4032003" y="2063669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A05F5497-7DE8-432A-B28C-C37E53DE40E4}"/>
              </a:ext>
            </a:extLst>
          </p:cNvPr>
          <p:cNvSpPr/>
          <p:nvPr/>
        </p:nvSpPr>
        <p:spPr>
          <a:xfrm>
            <a:off x="3672586" y="2057257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D8FBB73-6FB4-48FD-BDB6-1605103D564D}"/>
              </a:ext>
            </a:extLst>
          </p:cNvPr>
          <p:cNvSpPr/>
          <p:nvPr/>
        </p:nvSpPr>
        <p:spPr>
          <a:xfrm>
            <a:off x="4392502" y="2065447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FBFDC9-66A4-476E-AD09-6C83B8434447}"/>
              </a:ext>
            </a:extLst>
          </p:cNvPr>
          <p:cNvSpPr/>
          <p:nvPr/>
        </p:nvSpPr>
        <p:spPr>
          <a:xfrm>
            <a:off x="4017646" y="2762970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BEA73E3-162F-4434-9D01-FE5DC6428494}"/>
              </a:ext>
            </a:extLst>
          </p:cNvPr>
          <p:cNvSpPr/>
          <p:nvPr/>
        </p:nvSpPr>
        <p:spPr>
          <a:xfrm>
            <a:off x="4377516" y="2767091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8CDE488-0ABC-4D9E-9408-8CC8D245F64B}"/>
              </a:ext>
            </a:extLst>
          </p:cNvPr>
          <p:cNvSpPr/>
          <p:nvPr/>
        </p:nvSpPr>
        <p:spPr>
          <a:xfrm>
            <a:off x="3658682" y="2755542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2522472-1C9A-4FB4-911B-21B08CE7CCB2}"/>
              </a:ext>
            </a:extLst>
          </p:cNvPr>
          <p:cNvGrpSpPr/>
          <p:nvPr/>
        </p:nvGrpSpPr>
        <p:grpSpPr>
          <a:xfrm>
            <a:off x="1778523" y="3029390"/>
            <a:ext cx="2582822" cy="2836127"/>
            <a:chOff x="-258555" y="4765218"/>
            <a:chExt cx="2582822" cy="283612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8D0FE7-9100-4126-B97E-B41DCD47149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12DAB9B-382D-4FE8-BBB3-19CF1A65A062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628D35-9413-427D-A828-3E60E6A7D7C3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F38A9F-BE85-40B4-B753-F5F37A3A1140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AF1CF0-B891-4401-A3AB-949FC6D2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B9C8352-D159-4666-A53C-71897EDFA16D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D74E255-40E5-4772-A8E8-3AC351C3059B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91B2720-6746-41C8-A689-2A6AEE7667B5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D7ED165-6FB7-43F7-B8C3-E301B53DB432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1007D41-6279-4646-96BA-2A67BFA1E349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7BD074-07BA-49D3-9846-3B98AF732132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2C5AF16-A9E4-44AB-A10A-89CD4E0BF137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134C94A-B610-42AE-9391-934E7AC21A70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00E50B6B-1DEE-40BD-AFEB-7375940D8844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3846332-DDCD-44DB-9101-BC65F4D826C4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F70305B9-AAE1-4ED7-8B45-3D965D94195E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615BA72-A3A8-463F-A6E0-EF07B5763D63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4DFF728C-F895-4CAD-92CF-EAEDE722D674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0CE97-B056-4F3B-90FE-E96D87FD0F38}"/>
              </a:ext>
            </a:extLst>
          </p:cNvPr>
          <p:cNvGrpSpPr/>
          <p:nvPr/>
        </p:nvGrpSpPr>
        <p:grpSpPr>
          <a:xfrm>
            <a:off x="1865333" y="5916592"/>
            <a:ext cx="2202533" cy="1829206"/>
            <a:chOff x="9656478" y="836478"/>
            <a:chExt cx="2202533" cy="182920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6FDD4CF-FD12-4D58-B72A-D1558F4520DE}"/>
                </a:ext>
              </a:extLst>
            </p:cNvPr>
            <p:cNvSpPr txBox="1"/>
            <p:nvPr/>
          </p:nvSpPr>
          <p:spPr>
            <a:xfrm>
              <a:off x="9656478" y="836478"/>
              <a:ext cx="1738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31206B0-5998-4AA1-B662-038C9A29175D}"/>
                </a:ext>
              </a:extLst>
            </p:cNvPr>
            <p:cNvCxnSpPr>
              <a:cxnSpLocks/>
            </p:cNvCxnSpPr>
            <p:nvPr/>
          </p:nvCxnSpPr>
          <p:spPr>
            <a:xfrm>
              <a:off x="9784401" y="1557688"/>
              <a:ext cx="2074610" cy="5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A037233-3F8F-4677-98E3-3D4D6BB7DE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10615" y="843232"/>
              <a:ext cx="1" cy="1805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54EA064A-78A6-40AB-8780-61EAAF1B8402}"/>
                </a:ext>
              </a:extLst>
            </p:cNvPr>
            <p:cNvSpPr/>
            <p:nvPr/>
          </p:nvSpPr>
          <p:spPr>
            <a:xfrm>
              <a:off x="11509884" y="1628880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BDF9863-D8E0-4FE2-BA3B-7E7913BD9820}"/>
                </a:ext>
              </a:extLst>
            </p:cNvPr>
            <p:cNvSpPr/>
            <p:nvPr/>
          </p:nvSpPr>
          <p:spPr>
            <a:xfrm>
              <a:off x="11509883" y="196226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664BC578-E0E7-4548-AC23-5375D1846E25}"/>
                </a:ext>
              </a:extLst>
            </p:cNvPr>
            <p:cNvSpPr/>
            <p:nvPr/>
          </p:nvSpPr>
          <p:spPr>
            <a:xfrm>
              <a:off x="11509758" y="2294070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E836B8C0-0108-4151-9EFB-24C77D336B7E}"/>
                </a:ext>
              </a:extLst>
            </p:cNvPr>
            <p:cNvSpPr/>
            <p:nvPr/>
          </p:nvSpPr>
          <p:spPr>
            <a:xfrm>
              <a:off x="11138106" y="1597872"/>
              <a:ext cx="720905" cy="33802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914C3DD-045D-4A14-9C7B-7FD3B4CC15F0}"/>
                </a:ext>
              </a:extLst>
            </p:cNvPr>
            <p:cNvSpPr txBox="1"/>
            <p:nvPr/>
          </p:nvSpPr>
          <p:spPr>
            <a:xfrm>
              <a:off x="11088199" y="1557688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795-22EC-4828-95D8-85FE43B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63" y="236760"/>
            <a:ext cx="10515600" cy="1325563"/>
          </a:xfrm>
        </p:spPr>
        <p:txBody>
          <a:bodyPr/>
          <a:lstStyle/>
          <a:p>
            <a:r>
              <a:rPr lang="en-AU" dirty="0"/>
              <a:t>Response table within UI pages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0ECE42-DAEC-4CB6-B949-36F520FF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66880"/>
              </p:ext>
            </p:extLst>
          </p:nvPr>
        </p:nvGraphicFramePr>
        <p:xfrm>
          <a:off x="233445" y="1690688"/>
          <a:ext cx="11725109" cy="42677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90306942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978696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731247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8313283"/>
                    </a:ext>
                  </a:extLst>
                </a:gridCol>
                <a:gridCol w="564945">
                  <a:extLst>
                    <a:ext uri="{9D8B030D-6E8A-4147-A177-3AD203B41FA5}">
                      <a16:colId xmlns:a16="http://schemas.microsoft.com/office/drawing/2014/main" val="3797451829"/>
                    </a:ext>
                  </a:extLst>
                </a:gridCol>
                <a:gridCol w="398241">
                  <a:extLst>
                    <a:ext uri="{9D8B030D-6E8A-4147-A177-3AD203B41FA5}">
                      <a16:colId xmlns:a16="http://schemas.microsoft.com/office/drawing/2014/main" val="2615563957"/>
                    </a:ext>
                  </a:extLst>
                </a:gridCol>
                <a:gridCol w="731653">
                  <a:extLst>
                    <a:ext uri="{9D8B030D-6E8A-4147-A177-3AD203B41FA5}">
                      <a16:colId xmlns:a16="http://schemas.microsoft.com/office/drawing/2014/main" val="1405700944"/>
                    </a:ext>
                  </a:extLst>
                </a:gridCol>
                <a:gridCol w="426026">
                  <a:extLst>
                    <a:ext uri="{9D8B030D-6E8A-4147-A177-3AD203B41FA5}">
                      <a16:colId xmlns:a16="http://schemas.microsoft.com/office/drawing/2014/main" val="1129716099"/>
                    </a:ext>
                  </a:extLst>
                </a:gridCol>
                <a:gridCol w="240798">
                  <a:extLst>
                    <a:ext uri="{9D8B030D-6E8A-4147-A177-3AD203B41FA5}">
                      <a16:colId xmlns:a16="http://schemas.microsoft.com/office/drawing/2014/main" val="607990085"/>
                    </a:ext>
                  </a:extLst>
                </a:gridCol>
                <a:gridCol w="546424">
                  <a:extLst>
                    <a:ext uri="{9D8B030D-6E8A-4147-A177-3AD203B41FA5}">
                      <a16:colId xmlns:a16="http://schemas.microsoft.com/office/drawing/2014/main" val="729150581"/>
                    </a:ext>
                  </a:extLst>
                </a:gridCol>
                <a:gridCol w="546424">
                  <a:extLst>
                    <a:ext uri="{9D8B030D-6E8A-4147-A177-3AD203B41FA5}">
                      <a16:colId xmlns:a16="http://schemas.microsoft.com/office/drawing/2014/main" val="790009094"/>
                    </a:ext>
                  </a:extLst>
                </a:gridCol>
                <a:gridCol w="1129895">
                  <a:extLst>
                    <a:ext uri="{9D8B030D-6E8A-4147-A177-3AD203B41FA5}">
                      <a16:colId xmlns:a16="http://schemas.microsoft.com/office/drawing/2014/main" val="823154993"/>
                    </a:ext>
                  </a:extLst>
                </a:gridCol>
                <a:gridCol w="713129">
                  <a:extLst>
                    <a:ext uri="{9D8B030D-6E8A-4147-A177-3AD203B41FA5}">
                      <a16:colId xmlns:a16="http://schemas.microsoft.com/office/drawing/2014/main" val="2374372036"/>
                    </a:ext>
                  </a:extLst>
                </a:gridCol>
                <a:gridCol w="1083587">
                  <a:extLst>
                    <a:ext uri="{9D8B030D-6E8A-4147-A177-3AD203B41FA5}">
                      <a16:colId xmlns:a16="http://schemas.microsoft.com/office/drawing/2014/main" val="2988760546"/>
                    </a:ext>
                  </a:extLst>
                </a:gridCol>
                <a:gridCol w="703869">
                  <a:extLst>
                    <a:ext uri="{9D8B030D-6E8A-4147-A177-3AD203B41FA5}">
                      <a16:colId xmlns:a16="http://schemas.microsoft.com/office/drawing/2014/main" val="3894603838"/>
                    </a:ext>
                  </a:extLst>
                </a:gridCol>
                <a:gridCol w="676083">
                  <a:extLst>
                    <a:ext uri="{9D8B030D-6E8A-4147-A177-3AD203B41FA5}">
                      <a16:colId xmlns:a16="http://schemas.microsoft.com/office/drawing/2014/main" val="1100825748"/>
                    </a:ext>
                  </a:extLst>
                </a:gridCol>
                <a:gridCol w="444547">
                  <a:extLst>
                    <a:ext uri="{9D8B030D-6E8A-4147-A177-3AD203B41FA5}">
                      <a16:colId xmlns:a16="http://schemas.microsoft.com/office/drawing/2014/main" val="3809346102"/>
                    </a:ext>
                  </a:extLst>
                </a:gridCol>
                <a:gridCol w="620515">
                  <a:extLst>
                    <a:ext uri="{9D8B030D-6E8A-4147-A177-3AD203B41FA5}">
                      <a16:colId xmlns:a16="http://schemas.microsoft.com/office/drawing/2014/main" val="2469161522"/>
                    </a:ext>
                  </a:extLst>
                </a:gridCol>
                <a:gridCol w="537163">
                  <a:extLst>
                    <a:ext uri="{9D8B030D-6E8A-4147-A177-3AD203B41FA5}">
                      <a16:colId xmlns:a16="http://schemas.microsoft.com/office/drawing/2014/main" val="717621795"/>
                    </a:ext>
                  </a:extLst>
                </a:gridCol>
                <a:gridCol w="453810">
                  <a:extLst>
                    <a:ext uri="{9D8B030D-6E8A-4147-A177-3AD203B41FA5}">
                      <a16:colId xmlns:a16="http://schemas.microsoft.com/office/drawing/2014/main" val="126011213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</a:rPr>
                        <a:t>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vert="eaVert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</a:rPr>
                        <a:t>section page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vert="eaVert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u="none" strike="noStrike" dirty="0">
                          <a:effectLst/>
                        </a:rPr>
                        <a:t>section name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vert="eaVert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participant number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full perm number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Period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Eval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Factor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VC 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#var (cl)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Location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Sim name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Image name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Grand path  name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control interactions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response interactions 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 err="1">
                          <a:effectLst/>
                        </a:rPr>
                        <a:t>ttr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response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answer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AU" sz="1400" b="1" u="none" strike="noStrike" kern="1200" dirty="0">
                          <a:effectLst/>
                        </a:rPr>
                        <a:t>marks</a:t>
                      </a:r>
                      <a:endParaRPr lang="en-AU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031" marR="5031" marT="5031" marB="0" vert="eaVert" anchor="b"/>
                </a:tc>
                <a:extLst>
                  <a:ext uri="{0D108BD9-81ED-4DB2-BD59-A6C34878D82A}">
                    <a16:rowId xmlns:a16="http://schemas.microsoft.com/office/drawing/2014/main" val="478221343"/>
                  </a:ext>
                </a:extLst>
              </a:tr>
              <a:tr h="355359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study structure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extLst>
                  <a:ext uri="{0D108BD9-81ED-4DB2-BD59-A6C34878D82A}">
                    <a16:rowId xmlns:a16="http://schemas.microsoft.com/office/drawing/2014/main" val="3575138061"/>
                  </a:ext>
                </a:extLst>
              </a:tr>
              <a:tr h="187031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intro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video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extLst>
                  <a:ext uri="{0D108BD9-81ED-4DB2-BD59-A6C34878D82A}">
                    <a16:rowId xmlns:a16="http://schemas.microsoft.com/office/drawing/2014/main" val="2428059554"/>
                  </a:ext>
                </a:extLst>
              </a:tr>
              <a:tr h="193265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intro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intermission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extLst>
                  <a:ext uri="{0D108BD9-81ED-4DB2-BD59-A6C34878D82A}">
                    <a16:rowId xmlns:a16="http://schemas.microsoft.com/office/drawing/2014/main" val="10143834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PCA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tpath_p4_t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03754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5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EEE_p4_0_1_rep1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tpath_p4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1376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PCA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EEE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6v in (4cl)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50_50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EEE_p6_50_50_rep2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tpath_p6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4267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7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extLst>
                  <a:ext uri="{0D108BD9-81ED-4DB2-BD59-A6C34878D82A}">
                    <a16:rowId xmlns:a16="http://schemas.microsoft.com/office/drawing/2014/main" val="70810588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8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Training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Radial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EEE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0_1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73251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9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Radial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EEE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50_50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EEE_p4_50_50_rep3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29453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Radial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EEE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6v in (4cl)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EEE_p6_0_1_rep4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766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intermission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extLst>
                  <a:ext uri="{0D108BD9-81ED-4DB2-BD59-A6C34878D82A}">
                    <a16:rowId xmlns:a16="http://schemas.microsoft.com/office/drawing/2014/main" val="3317381355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Training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Grand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EEE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4v (3cl)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0_1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EEE_p4_0_1_t3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87112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Grand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4v (3cl)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0_1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EEE_p4_0_1_rep5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NULL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792958"/>
                  </a:ext>
                </a:extLst>
              </a:tr>
              <a:tr h="180796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period3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3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6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Grand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EEE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6v in (4cl)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>
                          <a:effectLst/>
                        </a:rPr>
                        <a:t>50_50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EEE_p6_50_50_rep6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1000" u="none" strike="noStrike" dirty="0">
                          <a:effectLst/>
                        </a:rPr>
                        <a:t>NULL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30076"/>
                  </a:ext>
                </a:extLst>
              </a:tr>
              <a:tr h="355359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15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survey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64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4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survey questions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NA</a:t>
                      </a:r>
                      <a:endParaRPr lang="en-AU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NA</a:t>
                      </a:r>
                      <a:endParaRPr lang="en-A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1" marR="5031" marT="5031" marB="0" anchor="b"/>
                </a:tc>
                <a:extLst>
                  <a:ext uri="{0D108BD9-81ED-4DB2-BD59-A6C34878D82A}">
                    <a16:rowId xmlns:a16="http://schemas.microsoft.com/office/drawing/2014/main" val="13236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9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14367</TotalTime>
  <Words>1642</Words>
  <Application>Microsoft Office PowerPoint</Application>
  <PresentationFormat>Widescreen</PresentationFormat>
  <Paragraphs>763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Consider a new participant, suppose they are 64-th,  full permutation number 1 + (64 - 1) mod 56 = 8. Set the factor order, location, and vc order: </vt:lpstr>
      <vt:lpstr>Response table within UI pages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141</cp:revision>
  <dcterms:created xsi:type="dcterms:W3CDTF">2019-12-06T00:28:50Z</dcterms:created>
  <dcterms:modified xsi:type="dcterms:W3CDTF">2020-11-09T03:00:20Z</dcterms:modified>
</cp:coreProperties>
</file>