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3533"/>
              </p:ext>
            </p:extLst>
          </p:nvPr>
        </p:nvGraphicFramePr>
        <p:xfrm>
          <a:off x="414020" y="318600"/>
          <a:ext cx="14359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2 location values, one per factor task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Each participant receives 1 VC model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dirty="0"/>
                        <a:t>3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clusters &amp; variables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 cl in 4 var, 4 cl in 6 var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Small then large within each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30FE6B1-D6BE-428E-913E-E4A332B2183A}"/>
              </a:ext>
            </a:extLst>
          </p:cNvPr>
          <p:cNvGrpSpPr/>
          <p:nvPr/>
        </p:nvGrpSpPr>
        <p:grpSpPr>
          <a:xfrm>
            <a:off x="326567" y="1438383"/>
            <a:ext cx="5648185" cy="3967091"/>
            <a:chOff x="1050279" y="1289340"/>
            <a:chExt cx="5648185" cy="3967091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0B5EB17-8742-4758-B543-0ADB52F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921" y="1520734"/>
              <a:ext cx="688099" cy="68809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4025F08-5DDA-4AA2-800F-84675128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720" y="3864946"/>
              <a:ext cx="952500" cy="9525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B53989-87D7-457E-8BF6-AF501264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279" y="1292400"/>
              <a:ext cx="952500" cy="9525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0B20DA1-20E3-4BD9-9D3E-548EBB3E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4558">
              <a:off x="3734760" y="1381766"/>
              <a:ext cx="952500" cy="9525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92774C4-115F-4519-92B5-3DE6A358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02" y="1289340"/>
              <a:ext cx="952500" cy="9525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1D7698A-45CE-45CD-84B1-31883E46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651">
              <a:off x="5071720" y="2722342"/>
              <a:ext cx="952500" cy="952500"/>
            </a:xfrm>
            <a:prstGeom prst="rect">
              <a:avLst/>
            </a:prstGeom>
          </p:spPr>
        </p:pic>
        <p:sp>
          <p:nvSpPr>
            <p:cNvPr id="87" name="Speech Bubble: Rectangle with Corners Rounded 86">
              <a:extLst>
                <a:ext uri="{FF2B5EF4-FFF2-40B4-BE49-F238E27FC236}">
                  <a16:creationId xmlns:a16="http://schemas.microsoft.com/office/drawing/2014/main" id="{7F65C7AC-1B28-491B-90D5-9849C5228835}"/>
                </a:ext>
              </a:extLst>
            </p:cNvPr>
            <p:cNvSpPr/>
            <p:nvPr/>
          </p:nvSpPr>
          <p:spPr>
            <a:xfrm>
              <a:off x="2735257" y="3335910"/>
              <a:ext cx="1678306" cy="512822"/>
            </a:xfrm>
            <a:prstGeom prst="wedgeRoundRectCallout">
              <a:avLst>
                <a:gd name="adj1" fmla="val 69783"/>
                <a:gd name="adj2" fmla="val 126345"/>
                <a:gd name="adj3" fmla="val 1666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ysClr val="windowText" lastClr="000000"/>
                  </a:solidFill>
                </a:rPr>
                <a:t>8</a:t>
              </a:r>
              <a:r>
                <a:rPr lang="en-AU" baseline="30000" dirty="0">
                  <a:solidFill>
                    <a:sysClr val="windowText" lastClr="000000"/>
                  </a:solidFill>
                </a:rPr>
                <a:t>th</a:t>
              </a:r>
              <a:r>
                <a:rPr lang="en-AU" dirty="0">
                  <a:solidFill>
                    <a:sysClr val="windowText" lastClr="000000"/>
                  </a:solidFill>
                </a:rPr>
                <a:t> Participant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7B3F21-9CE0-4EF6-99C8-45991ECC7BC2}"/>
                </a:ext>
              </a:extLst>
            </p:cNvPr>
            <p:cNvSpPr txBox="1"/>
            <p:nvPr/>
          </p:nvSpPr>
          <p:spPr>
            <a:xfrm>
              <a:off x="4603460" y="2262926"/>
              <a:ext cx="1846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EBS shiny server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C24C99-509D-4CE1-A0D2-678D4F308AD6}"/>
                </a:ext>
              </a:extLst>
            </p:cNvPr>
            <p:cNvSpPr txBox="1"/>
            <p:nvPr/>
          </p:nvSpPr>
          <p:spPr>
            <a:xfrm>
              <a:off x="4354806" y="4887099"/>
              <a:ext cx="234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Previous responses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26891B8-256C-4273-AAF7-6188156B3C09}"/>
                </a:ext>
              </a:extLst>
            </p:cNvPr>
            <p:cNvSpPr txBox="1"/>
            <p:nvPr/>
          </p:nvSpPr>
          <p:spPr>
            <a:xfrm>
              <a:off x="1140005" y="2332792"/>
              <a:ext cx="1955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Participant, </a:t>
              </a:r>
            </a:p>
            <a:p>
              <a:pPr algn="ctr"/>
              <a:r>
                <a:rPr lang="en-AU" dirty="0"/>
                <a:t>own computer</a:t>
              </a:r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77A4CF-69B1-42E0-A5C7-4F5020DA8309}"/>
              </a:ext>
            </a:extLst>
          </p:cNvPr>
          <p:cNvGrpSpPr/>
          <p:nvPr/>
        </p:nvGrpSpPr>
        <p:grpSpPr>
          <a:xfrm>
            <a:off x="6279132" y="-451775"/>
            <a:ext cx="5391309" cy="7604416"/>
            <a:chOff x="6279132" y="-451775"/>
            <a:chExt cx="5391309" cy="7604416"/>
          </a:xfrm>
        </p:grpSpPr>
        <p:sp>
          <p:nvSpPr>
            <p:cNvPr id="157" name="Speech Bubble: Rectangle with Corners Rounded 156">
              <a:extLst>
                <a:ext uri="{FF2B5EF4-FFF2-40B4-BE49-F238E27FC236}">
                  <a16:creationId xmlns:a16="http://schemas.microsoft.com/office/drawing/2014/main" id="{E0B5C370-0D42-4CB9-9498-D098BCBB8ED1}"/>
                </a:ext>
              </a:extLst>
            </p:cNvPr>
            <p:cNvSpPr/>
            <p:nvPr/>
          </p:nvSpPr>
          <p:spPr>
            <a:xfrm>
              <a:off x="6279132" y="-451775"/>
              <a:ext cx="5391309" cy="7604416"/>
            </a:xfrm>
            <a:prstGeom prst="wedgeRoundRectCallout">
              <a:avLst>
                <a:gd name="adj1" fmla="val -61474"/>
                <a:gd name="adj2" fmla="val -20097"/>
                <a:gd name="adj3" fmla="val 16667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89CC41-B567-47C5-BAA7-AED0D2CCF457}"/>
                </a:ext>
              </a:extLst>
            </p:cNvPr>
            <p:cNvGrpSpPr/>
            <p:nvPr/>
          </p:nvGrpSpPr>
          <p:grpSpPr>
            <a:xfrm>
              <a:off x="8515882" y="3946321"/>
              <a:ext cx="2576682" cy="3076030"/>
              <a:chOff x="-190416" y="4525314"/>
              <a:chExt cx="2576682" cy="3076030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9F91EA9-CF8D-47F8-8A1E-DCB49ECCE104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303BDD-EDD9-418C-8FD6-84E8B22E048B}"/>
                  </a:ext>
                </a:extLst>
              </p:cNvPr>
              <p:cNvSpPr txBox="1"/>
              <p:nvPr/>
            </p:nvSpPr>
            <p:spPr>
              <a:xfrm rot="16200000">
                <a:off x="1525296" y="4616843"/>
                <a:ext cx="9524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task 1</a:t>
                </a:r>
              </a:p>
              <a:p>
                <a:r>
                  <a:rPr lang="en-AU" sz="2200" dirty="0"/>
                  <a:t>task 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C345D2A-8F5E-414E-B59C-D8BBF94738F1}"/>
                  </a:ext>
                </a:extLst>
              </p:cNvPr>
              <p:cNvSpPr txBox="1"/>
              <p:nvPr/>
            </p:nvSpPr>
            <p:spPr>
              <a:xfrm>
                <a:off x="-190416" y="4687590"/>
                <a:ext cx="18058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VC order</a:t>
                </a:r>
              </a:p>
              <a:p>
                <a:pPr algn="r"/>
                <a:r>
                  <a:rPr lang="en-AU" sz="2200" dirty="0"/>
                  <a:t>permutations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3A95C91-AB38-46AB-BD46-6DD2F90BC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3BE3117-2E59-4345-8BA3-8C4D57EF0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9685" y="4717656"/>
                <a:ext cx="25901" cy="28836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76D178BB-DE9E-45BC-BA4B-E54A892C8DBF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B88928B6-E9E6-4AD0-8785-5F00BD5AC109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4B47D703-5C8D-4C1C-A636-8926D8B72C91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C19BD0F0-EACA-4582-A8C6-3D6622A974AB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61FAA038-F081-419A-A58B-97E2FD175B23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24B97B35-E344-4BC5-AE5D-FC23EADE79B4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3AFF2609-55EC-4AE0-9230-642506CFB49E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381F1431-E1C6-45B2-B6AE-ED9C169F22BA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C44E3078-E253-43A6-BF3A-E239B496977F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3DC8D0EA-DBF3-42AC-9D8B-26982FFCB0BC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E020CA3D-5BF6-412A-A68C-C36DE314525E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65F9AD18-D85E-4B33-85D2-2F46E7C6EBB6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819935-11AE-4B48-8502-811D6737D766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0284854-774D-4C81-8B32-8BFC3C575FB5}"/>
                </a:ext>
              </a:extLst>
            </p:cNvPr>
            <p:cNvGrpSpPr/>
            <p:nvPr/>
          </p:nvGrpSpPr>
          <p:grpSpPr>
            <a:xfrm>
              <a:off x="8562473" y="-404681"/>
              <a:ext cx="2847351" cy="2451203"/>
              <a:chOff x="6985632" y="1836062"/>
              <a:chExt cx="2847351" cy="245120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0E36CB6-2D3D-43AF-A2CA-58B1C7AC8DFC}"/>
                  </a:ext>
                </a:extLst>
              </p:cNvPr>
              <p:cNvSpPr txBox="1"/>
              <p:nvPr/>
            </p:nvSpPr>
            <p:spPr>
              <a:xfrm rot="16200000">
                <a:off x="8613861" y="1939052"/>
                <a:ext cx="13139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Factor 1</a:t>
                </a:r>
                <a:endParaRPr lang="en-US" sz="2200" dirty="0"/>
              </a:p>
              <a:p>
                <a:r>
                  <a:rPr lang="en-AU" sz="2200" dirty="0"/>
                  <a:t>Factor 2</a:t>
                </a:r>
                <a:endParaRPr lang="en-US" sz="2200" dirty="0"/>
              </a:p>
              <a:p>
                <a:r>
                  <a:rPr lang="en-AU" sz="2200" dirty="0"/>
                  <a:t>Factor 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15A6A0-FC09-46DF-B644-FE09A7D0978B}"/>
                  </a:ext>
                </a:extLst>
              </p:cNvPr>
              <p:cNvSpPr txBox="1"/>
              <p:nvPr/>
            </p:nvSpPr>
            <p:spPr>
              <a:xfrm>
                <a:off x="6985632" y="2387103"/>
                <a:ext cx="174532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Factor order</a:t>
                </a:r>
              </a:p>
              <a:p>
                <a:pPr algn="r"/>
                <a:r>
                  <a:rPr lang="en-AU" sz="2200" dirty="0"/>
                  <a:t>permutations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A71EBFC-240F-4F7E-81F3-F1F1EB47F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F0D562E-51D1-4BC6-AFAC-1247D4DEEB46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 flipV="1">
                <a:off x="8716851" y="2493050"/>
                <a:ext cx="0" cy="17942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E55F61C-0D4A-4947-A1F4-3E5D00D9495A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6BCD82A6-7A2E-4009-92CE-715366D99168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BDCF052-C3B5-4422-9C54-D8531F230B53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FCBC9B5A-739C-4EEF-ACFD-E8BC3E0F819B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C893B97-B488-482E-9C2A-3D4315754451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A20AF9F4-2121-4501-B940-F1CF5C754200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62E55B24-0CA8-48D2-B41E-A628DFECCA6F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5A3F743-08E1-4DBC-AD2B-C4BA33E7119E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40548983-9D3C-464B-B83C-351F1C5E28DF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A9407811-7833-4B7D-B412-1EAF65A117D8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D7E8BE4-3B40-4C94-804F-3BD4ADBE0327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A121D90-DBFA-4B3F-953D-1D083A016C3B}"/>
                </a:ext>
              </a:extLst>
            </p:cNvPr>
            <p:cNvSpPr txBox="1"/>
            <p:nvPr/>
          </p:nvSpPr>
          <p:spPr>
            <a:xfrm>
              <a:off x="6586516" y="933458"/>
              <a:ext cx="37012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Step 1) Set the factor</a:t>
              </a:r>
            </a:p>
            <a:p>
              <a:r>
                <a:rPr lang="en-AU" sz="2000" dirty="0"/>
                <a:t>1 + (8 - 1) mod 3 = </a:t>
              </a:r>
            </a:p>
            <a:p>
              <a:r>
                <a:rPr lang="en-AU" sz="2200" dirty="0"/>
                <a:t>Permutation 2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A5E3E4-F384-4451-817C-72C36779D5FB}"/>
                </a:ext>
              </a:extLst>
            </p:cNvPr>
            <p:cNvGrpSpPr/>
            <p:nvPr/>
          </p:nvGrpSpPr>
          <p:grpSpPr>
            <a:xfrm>
              <a:off x="8562473" y="2132882"/>
              <a:ext cx="2186500" cy="1869139"/>
              <a:chOff x="9672511" y="796545"/>
              <a:chExt cx="2186500" cy="1869139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580CECD-5258-4A82-8218-E3EBC2FC8C67}"/>
                  </a:ext>
                </a:extLst>
              </p:cNvPr>
              <p:cNvSpPr txBox="1"/>
              <p:nvPr/>
            </p:nvSpPr>
            <p:spPr>
              <a:xfrm>
                <a:off x="9672511" y="796545"/>
                <a:ext cx="17381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Location </a:t>
                </a:r>
              </a:p>
              <a:p>
                <a:pPr algn="r"/>
                <a:r>
                  <a:rPr lang="en-AU" sz="2200" dirty="0"/>
                  <a:t>permutations</a:t>
                </a: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7E3EA91-0CD6-4008-B674-6E6D3F119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97968F3-0138-4B48-A7AC-60504F46D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3" y="842963"/>
                <a:ext cx="1" cy="18058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11936FD-333F-48A5-97BB-9170978FF7B3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37ECF1E9-28F6-4611-AACF-ACA9146CB603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2612D18C-BBDA-432A-8CEA-C21820817C3E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8521A53-C009-47DB-B912-A63CD749FA45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2FA9BA4-16D7-453F-BB08-7DC1E607668A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F3C0D4B3-B048-4A42-A84C-9E4248A3924A}"/>
                  </a:ext>
                </a:extLst>
              </p:cNvPr>
              <p:cNvSpPr txBox="1"/>
              <p:nvPr/>
            </p:nvSpPr>
            <p:spPr>
              <a:xfrm>
                <a:off x="11475996" y="1100671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D705AAD-8F0F-4BF4-BC4A-4B03212DC3BA}"/>
                </a:ext>
              </a:extLst>
            </p:cNvPr>
            <p:cNvSpPr txBox="1"/>
            <p:nvPr/>
          </p:nvSpPr>
          <p:spPr>
            <a:xfrm>
              <a:off x="6486619" y="2908909"/>
              <a:ext cx="38070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Step 2) Set location</a:t>
              </a:r>
            </a:p>
            <a:p>
              <a:r>
                <a:rPr lang="en-US" sz="2000" dirty="0"/>
                <a:t>1 + floor((</a:t>
              </a:r>
              <a:r>
                <a:rPr lang="en-US" sz="2000" b="1" dirty="0"/>
                <a:t>8 – 1) </a:t>
              </a:r>
              <a:r>
                <a:rPr lang="en-US" sz="2000" dirty="0"/>
                <a:t>/ 3) mod 3 = </a:t>
              </a:r>
            </a:p>
            <a:p>
              <a:r>
                <a:rPr lang="en-US" sz="2400" dirty="0"/>
                <a:t>Permutation 3</a:t>
              </a:r>
              <a:endParaRPr lang="en-AU" sz="22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19ED8DE-EE44-4AEC-AD6E-95691FB26915}"/>
                </a:ext>
              </a:extLst>
            </p:cNvPr>
            <p:cNvSpPr txBox="1"/>
            <p:nvPr/>
          </p:nvSpPr>
          <p:spPr>
            <a:xfrm>
              <a:off x="6486619" y="4911363"/>
              <a:ext cx="379272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Step 3) Set VC order</a:t>
              </a:r>
            </a:p>
            <a:p>
              <a:r>
                <a:rPr lang="en-US" sz="2000" dirty="0"/>
                <a:t>(1 + floor(</a:t>
              </a:r>
              <a:r>
                <a:rPr lang="en-US" sz="2000" b="1" dirty="0"/>
                <a:t>8</a:t>
              </a:r>
              <a:r>
                <a:rPr lang="en-US" sz="2000" dirty="0"/>
                <a:t>/9)) mod 6 = </a:t>
              </a:r>
            </a:p>
            <a:p>
              <a:r>
                <a:rPr lang="en-US" sz="2400" dirty="0"/>
                <a:t>Permutation 2</a:t>
              </a:r>
              <a:endParaRPr lang="en-AU" sz="2200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48623"/>
              </p:ext>
            </p:extLst>
          </p:nvPr>
        </p:nvGraphicFramePr>
        <p:xfrm>
          <a:off x="3374682" y="7858243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84791" y="4518536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1FFAC7F-783F-4225-9F29-9324484B0A68}"/>
              </a:ext>
            </a:extLst>
          </p:cNvPr>
          <p:cNvSpPr txBox="1"/>
          <p:nvPr/>
        </p:nvSpPr>
        <p:spPr>
          <a:xfrm>
            <a:off x="12453719" y="271896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18 simulations, each person only sees 6.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15554"/>
              </p:ext>
            </p:extLst>
          </p:nvPr>
        </p:nvGraphicFramePr>
        <p:xfrm>
          <a:off x="4654576" y="2345131"/>
          <a:ext cx="7462423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74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426124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55574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86690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1013328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721133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P4_path1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P6_path1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P4_path2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P6_path2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EEE_p4_50_50_sim3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P4_path3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banana_p6_50_50_sim1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P6_path3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8D33795B-C4F5-4EAE-BED2-212FF3DD98F7}"/>
              </a:ext>
            </a:extLst>
          </p:cNvPr>
          <p:cNvGrpSpPr/>
          <p:nvPr/>
        </p:nvGrpSpPr>
        <p:grpSpPr>
          <a:xfrm>
            <a:off x="241204" y="-284516"/>
            <a:ext cx="4554275" cy="7427032"/>
            <a:chOff x="6855549" y="-404681"/>
            <a:chExt cx="4554275" cy="74270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416DA21-C568-4FF6-AC75-AC213BEC0C07}"/>
                </a:ext>
              </a:extLst>
            </p:cNvPr>
            <p:cNvGrpSpPr/>
            <p:nvPr/>
          </p:nvGrpSpPr>
          <p:grpSpPr>
            <a:xfrm>
              <a:off x="8515882" y="3946321"/>
              <a:ext cx="2576682" cy="3076030"/>
              <a:chOff x="-190416" y="4525314"/>
              <a:chExt cx="2576682" cy="3076030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57A497-77C7-4C2D-ABE2-6E75744B93F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B7A018-7D73-4CA4-AB2E-6E52DC2152D2}"/>
                  </a:ext>
                </a:extLst>
              </p:cNvPr>
              <p:cNvSpPr txBox="1"/>
              <p:nvPr/>
            </p:nvSpPr>
            <p:spPr>
              <a:xfrm rot="16200000">
                <a:off x="1525296" y="4616843"/>
                <a:ext cx="9524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task 1</a:t>
                </a:r>
              </a:p>
              <a:p>
                <a:r>
                  <a:rPr lang="en-AU" sz="2200" dirty="0"/>
                  <a:t>task 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04FD8-869B-46F5-80C0-69D0A64EF1D2}"/>
                  </a:ext>
                </a:extLst>
              </p:cNvPr>
              <p:cNvSpPr txBox="1"/>
              <p:nvPr/>
            </p:nvSpPr>
            <p:spPr>
              <a:xfrm>
                <a:off x="-190416" y="4687590"/>
                <a:ext cx="18058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VC order</a:t>
                </a:r>
              </a:p>
              <a:p>
                <a:pPr algn="r"/>
                <a:r>
                  <a:rPr lang="en-AU" sz="2200" dirty="0"/>
                  <a:t>permutations</a:t>
                </a: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58ED1C2-7787-4D88-98CA-1CDBE97E8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BC5E5D-A0D0-4829-9810-511395200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9685" y="4717656"/>
                <a:ext cx="25901" cy="28836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500D90CB-1ABF-4BD8-9087-FEEB8894406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E80AD66B-C4CE-49BD-8799-A7FF43B0A44E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7B73742F-8380-4F07-A7CE-1C141D334AC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AF54A87-C24E-4355-ADB4-175AC98E9147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028974F6-88B0-405F-A131-69CBC49C8D40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643E9966-2B4B-4C38-8EFC-1079483277F2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EE6CD12-58F8-451E-9028-F8BF39851EF9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4FDEAEE8-B015-473A-AB0E-352780654D50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2B8282D1-80BF-4EA5-BD46-DD72947413A8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598EFE1-89D0-4184-80CA-BA6609BDFEF7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C74B21C4-4C1F-4EA2-AED8-8061868A9B1E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7EAF0040-79ED-4767-A6DF-200521D1A6C5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1385D7C-D51A-4CFE-AC37-E64E310A23F2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EA74555-A695-49CE-B198-A4DC4ADC54D1}"/>
                </a:ext>
              </a:extLst>
            </p:cNvPr>
            <p:cNvGrpSpPr/>
            <p:nvPr/>
          </p:nvGrpSpPr>
          <p:grpSpPr>
            <a:xfrm>
              <a:off x="8562473" y="-404681"/>
              <a:ext cx="2847351" cy="2451203"/>
              <a:chOff x="6985632" y="1836062"/>
              <a:chExt cx="2847351" cy="2451203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8613861" y="1939052"/>
                <a:ext cx="13139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Factor 1</a:t>
                </a:r>
                <a:endParaRPr lang="en-US" sz="2200" dirty="0"/>
              </a:p>
              <a:p>
                <a:r>
                  <a:rPr lang="en-AU" sz="2200" dirty="0"/>
                  <a:t>Factor 2</a:t>
                </a:r>
                <a:endParaRPr lang="en-US" sz="2200" dirty="0"/>
              </a:p>
              <a:p>
                <a:r>
                  <a:rPr lang="en-AU" sz="2200" dirty="0"/>
                  <a:t>Factor 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6985632" y="2387103"/>
                <a:ext cx="174532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Factor order</a:t>
                </a:r>
              </a:p>
              <a:p>
                <a:pPr algn="r"/>
                <a:r>
                  <a:rPr lang="en-AU" sz="22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 flipV="1">
                <a:off x="8716851" y="2493050"/>
                <a:ext cx="0" cy="17942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6879138" y="995655"/>
              <a:ext cx="37012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Step 1) Set the factor</a:t>
              </a:r>
            </a:p>
            <a:p>
              <a:r>
                <a:rPr lang="en-AU" sz="2000" dirty="0"/>
                <a:t>1 + (8 - 1) mod 3 = </a:t>
              </a:r>
            </a:p>
            <a:p>
              <a:r>
                <a:rPr lang="en-AU" sz="2200" dirty="0"/>
                <a:t>Permutation 2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DAFA555-C470-44A9-97E7-B4F7A4A447C7}"/>
                </a:ext>
              </a:extLst>
            </p:cNvPr>
            <p:cNvGrpSpPr/>
            <p:nvPr/>
          </p:nvGrpSpPr>
          <p:grpSpPr>
            <a:xfrm>
              <a:off x="8562473" y="2132882"/>
              <a:ext cx="2186500" cy="1869139"/>
              <a:chOff x="9672511" y="796545"/>
              <a:chExt cx="2186500" cy="186913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DE1ACE-E1F0-4916-AD9B-63079CD8C8A3}"/>
                  </a:ext>
                </a:extLst>
              </p:cNvPr>
              <p:cNvSpPr txBox="1"/>
              <p:nvPr/>
            </p:nvSpPr>
            <p:spPr>
              <a:xfrm>
                <a:off x="9672511" y="796545"/>
                <a:ext cx="17381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Location </a:t>
                </a:r>
              </a:p>
              <a:p>
                <a:pPr algn="r"/>
                <a:r>
                  <a:rPr lang="en-AU" sz="2200" dirty="0"/>
                  <a:t>permutations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BD6567D-8207-4551-A5D4-218A3C05D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75A4A8B-5C97-4BCA-A85D-B51E4E0B4E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3" y="842963"/>
                <a:ext cx="1" cy="18058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56C640E-5AC0-40CA-B699-71DE37290248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45053CF-5863-43F2-A998-1BC689671E0D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E29A5F5-6772-47CE-822D-B0DC554F378F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B57B8AB-F8E8-48C8-A07F-D2540798BA24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CEE24AA-1B73-4C0E-A228-A8B9558F565D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8821DE9-E7F5-4BFC-9206-7DD630E5C79F}"/>
                  </a:ext>
                </a:extLst>
              </p:cNvPr>
              <p:cNvSpPr txBox="1"/>
              <p:nvPr/>
            </p:nvSpPr>
            <p:spPr>
              <a:xfrm>
                <a:off x="11475996" y="1100671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5304" y="2998456"/>
              <a:ext cx="351811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Step 2) Set location</a:t>
              </a:r>
            </a:p>
            <a:p>
              <a:r>
                <a:rPr lang="en-US" sz="2000" dirty="0"/>
                <a:t>1 + floor((</a:t>
              </a:r>
              <a:r>
                <a:rPr lang="en-US" sz="2000" b="1" dirty="0"/>
                <a:t>8 – 1) </a:t>
              </a:r>
              <a:r>
                <a:rPr lang="en-US" sz="2000" dirty="0"/>
                <a:t>/ 3) mod 3 = </a:t>
              </a:r>
            </a:p>
            <a:p>
              <a:r>
                <a:rPr lang="en-US" sz="2400" dirty="0"/>
                <a:t>Permutation 3</a:t>
              </a:r>
              <a:endParaRPr lang="en-AU" sz="2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9356AC-101D-466E-A082-0BE5EC1F662E}"/>
                </a:ext>
              </a:extLst>
            </p:cNvPr>
            <p:cNvSpPr txBox="1"/>
            <p:nvPr/>
          </p:nvSpPr>
          <p:spPr>
            <a:xfrm>
              <a:off x="6855549" y="4970489"/>
              <a:ext cx="343814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Step 3) Set VC order</a:t>
              </a:r>
            </a:p>
            <a:p>
              <a:r>
                <a:rPr lang="en-US" sz="2000" dirty="0"/>
                <a:t>(1 + floor(</a:t>
              </a:r>
              <a:r>
                <a:rPr lang="en-US" sz="2000" b="1" dirty="0"/>
                <a:t>8</a:t>
              </a:r>
              <a:r>
                <a:rPr lang="en-US" sz="2000" dirty="0"/>
                <a:t>/9)) mod 6 = </a:t>
              </a:r>
            </a:p>
            <a:p>
              <a:r>
                <a:rPr lang="en-US" sz="2400" dirty="0"/>
                <a:t>Permutation 2</a:t>
              </a:r>
              <a:endParaRPr lang="en-AU" sz="2200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5782257" y="4724275"/>
            <a:ext cx="6062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 samples from each of the 18 factor*block levels; 54 data sets</a:t>
            </a:r>
          </a:p>
          <a:p>
            <a:endParaRPr lang="en-AU" dirty="0"/>
          </a:p>
          <a:p>
            <a:r>
              <a:rPr lang="en-AU" dirty="0"/>
              <a:t>Randomize order of simulation? </a:t>
            </a:r>
          </a:p>
          <a:p>
            <a:r>
              <a:rPr lang="en-AU" dirty="0"/>
              <a:t>Only 6 tour paths? Random vs fixed order?</a:t>
            </a:r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1460</Words>
  <Application>Microsoft Office PowerPoint</Application>
  <PresentationFormat>Widescreen</PresentationFormat>
  <Paragraphs>779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PowerPoint Presentation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96</cp:revision>
  <dcterms:created xsi:type="dcterms:W3CDTF">2019-12-06T00:28:50Z</dcterms:created>
  <dcterms:modified xsi:type="dcterms:W3CDTF">2020-10-14T10:21:17Z</dcterms:modified>
</cp:coreProperties>
</file>