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303" r:id="rId3"/>
    <p:sldId id="256" r:id="rId4"/>
    <p:sldId id="304" r:id="rId5"/>
    <p:sldId id="259" r:id="rId6"/>
    <p:sldId id="265" r:id="rId7"/>
    <p:sldId id="267" r:id="rId8"/>
    <p:sldId id="268" r:id="rId9"/>
    <p:sldId id="273" r:id="rId10"/>
    <p:sldId id="305" r:id="rId11"/>
    <p:sldId id="330" r:id="rId12"/>
    <p:sldId id="298" r:id="rId13"/>
    <p:sldId id="331" r:id="rId14"/>
    <p:sldId id="337" r:id="rId15"/>
    <p:sldId id="329" r:id="rId16"/>
    <p:sldId id="332" r:id="rId17"/>
    <p:sldId id="334" r:id="rId18"/>
    <p:sldId id="333" r:id="rId19"/>
    <p:sldId id="300" r:id="rId20"/>
    <p:sldId id="308" r:id="rId21"/>
    <p:sldId id="335" r:id="rId22"/>
    <p:sldId id="310" r:id="rId23"/>
    <p:sldId id="311" r:id="rId24"/>
    <p:sldId id="336" r:id="rId25"/>
    <p:sldId id="314" r:id="rId26"/>
    <p:sldId id="315" r:id="rId27"/>
    <p:sldId id="258" r:id="rId28"/>
    <p:sldId id="316" r:id="rId29"/>
    <p:sldId id="283" r:id="rId30"/>
    <p:sldId id="341" r:id="rId31"/>
    <p:sldId id="275" r:id="rId32"/>
    <p:sldId id="338" r:id="rId33"/>
    <p:sldId id="339" r:id="rId34"/>
    <p:sldId id="317" r:id="rId35"/>
    <p:sldId id="280" r:id="rId36"/>
    <p:sldId id="318" r:id="rId37"/>
    <p:sldId id="289" r:id="rId38"/>
    <p:sldId id="320" r:id="rId39"/>
    <p:sldId id="319" r:id="rId40"/>
    <p:sldId id="286" r:id="rId41"/>
    <p:sldId id="290" r:id="rId42"/>
    <p:sldId id="287" r:id="rId43"/>
    <p:sldId id="322" r:id="rId44"/>
    <p:sldId id="293" r:id="rId45"/>
    <p:sldId id="292" r:id="rId46"/>
    <p:sldId id="327" r:id="rId47"/>
    <p:sldId id="324" r:id="rId48"/>
    <p:sldId id="325" r:id="rId49"/>
    <p:sldId id="326" r:id="rId50"/>
    <p:sldId id="328" r:id="rId51"/>
    <p:sldId id="342" r:id="rId52"/>
    <p:sldId id="340" r:id="rId53"/>
    <p:sldId id="343" r:id="rId54"/>
    <p:sldId id="344" r:id="rId55"/>
    <p:sldId id="345" r:id="rId56"/>
    <p:sldId id="348" r:id="rId57"/>
    <p:sldId id="261" r:id="rId58"/>
    <p:sldId id="346" r:id="rId59"/>
    <p:sldId id="270" r:id="rId60"/>
    <p:sldId id="301" r:id="rId61"/>
    <p:sldId id="321" r:id="rId62"/>
    <p:sldId id="285" r:id="rId63"/>
    <p:sldId id="291" r:id="rId64"/>
    <p:sldId id="269" r:id="rId65"/>
    <p:sldId id="271" r:id="rId66"/>
    <p:sldId id="264" r:id="rId67"/>
    <p:sldId id="266" r:id="rId68"/>
    <p:sldId id="288" r:id="rId69"/>
    <p:sldId id="278" r:id="rId70"/>
    <p:sldId id="272" r:id="rId71"/>
    <p:sldId id="309" r:id="rId72"/>
    <p:sldId id="34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CFB87C"/>
    <a:srgbClr val="CC9900"/>
    <a:srgbClr val="DAB018"/>
    <a:srgbClr val="E6B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84038" autoAdjust="0"/>
  </p:normalViewPr>
  <p:slideViewPr>
    <p:cSldViewPr snapToGrid="0">
      <p:cViewPr varScale="1">
        <p:scale>
          <a:sx n="82" d="100"/>
          <a:sy n="82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\Documents\Research\Dissertation\BasePRperS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\Documents\Research\Dissertation\BasePRperS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solidFill>
                <a:schemeClr val="bg1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Sheet1!$J$9:$J$15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cat>
          <c:val>
            <c:numRef>
              <c:f>Sheet1!$M$9:$M$15</c:f>
              <c:numCache>
                <c:formatCode>0.00</c:formatCode>
                <c:ptCount val="7"/>
                <c:pt idx="0">
                  <c:v>6.0166666666666666</c:v>
                </c:pt>
                <c:pt idx="1">
                  <c:v>9.1833333333333336</c:v>
                </c:pt>
                <c:pt idx="2">
                  <c:v>12.25</c:v>
                </c:pt>
                <c:pt idx="3">
                  <c:v>16.566666666666666</c:v>
                </c:pt>
                <c:pt idx="4">
                  <c:v>22.016666666666666</c:v>
                </c:pt>
                <c:pt idx="5">
                  <c:v>27.7</c:v>
                </c:pt>
                <c:pt idx="6">
                  <c:v>36.166666666666664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44074336"/>
        <c:axId val="344075112"/>
      </c:barChart>
      <c:catAx>
        <c:axId val="344074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Slots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075112"/>
        <c:crosses val="autoZero"/>
        <c:auto val="1"/>
        <c:lblAlgn val="ctr"/>
        <c:lblOffset val="100"/>
        <c:noMultiLvlLbl val="0"/>
      </c:catAx>
      <c:valAx>
        <c:axId val="344075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 </a:t>
                </a:r>
                <a:r>
                  <a:rPr lang="en-US" dirty="0" smtClean="0"/>
                  <a:t>(m)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07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solidFill>
                <a:schemeClr val="bg1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Sheet1!$J$9:$J$13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Sheet1!$M$9:$M$13</c:f>
              <c:numCache>
                <c:formatCode>0.00</c:formatCode>
                <c:ptCount val="5"/>
                <c:pt idx="0">
                  <c:v>8.2100000000000009</c:v>
                </c:pt>
                <c:pt idx="1">
                  <c:v>11.22</c:v>
                </c:pt>
                <c:pt idx="2">
                  <c:v>15.31</c:v>
                </c:pt>
                <c:pt idx="3">
                  <c:v>20.5</c:v>
                </c:pt>
                <c:pt idx="4">
                  <c:v>24.52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43884048"/>
        <c:axId val="343873808"/>
      </c:barChart>
      <c:catAx>
        <c:axId val="343884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Slots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873808"/>
        <c:crosses val="autoZero"/>
        <c:auto val="1"/>
        <c:lblAlgn val="ctr"/>
        <c:lblOffset val="100"/>
        <c:noMultiLvlLbl val="0"/>
      </c:catAx>
      <c:valAx>
        <c:axId val="343873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 </a:t>
                </a:r>
                <a:r>
                  <a:rPr lang="en-US" dirty="0" smtClean="0"/>
                  <a:t>(m)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884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261E4-C55D-4F7A-B3F6-CE82B2AC43EB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D794C-F412-4F3D-851A-6D761887A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6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6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3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8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6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compile time, they compile</a:t>
            </a:r>
            <a:r>
              <a:rPr lang="en-US" baseline="0" dirty="0" smtClean="0"/>
              <a:t> individual module that have been wrapped (handle feed-through signals and connections to adjacent modules) and fitted with </a:t>
            </a:r>
            <a:r>
              <a:rPr lang="en-US" baseline="0" dirty="0" err="1" smtClean="0"/>
              <a:t>Latol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At run-time, place modules in sand-box, route channels, and complete module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4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4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need a</a:t>
            </a:r>
            <a:r>
              <a:rPr lang="en-US" baseline="0" dirty="0" smtClean="0"/>
              <a:t> target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 that contains DHPs</a:t>
            </a:r>
          </a:p>
          <a:p>
            <a:r>
              <a:rPr lang="en-US" baseline="0" dirty="0" smtClean="0"/>
              <a:t>From original </a:t>
            </a:r>
            <a:r>
              <a:rPr lang="en-US" baseline="0" dirty="0" err="1" smtClean="0"/>
              <a:t>bitfile</a:t>
            </a:r>
            <a:r>
              <a:rPr lang="en-US" baseline="0" dirty="0" smtClean="0"/>
              <a:t>, extract module wanted to relocate. </a:t>
            </a:r>
          </a:p>
          <a:p>
            <a:r>
              <a:rPr lang="en-US" baseline="0" dirty="0" smtClean="0"/>
              <a:t>Module is extracted and placed into target </a:t>
            </a:r>
            <a:r>
              <a:rPr lang="en-US" baseline="0" dirty="0" err="1" smtClean="0"/>
              <a:t>bitfile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7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86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1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Cloud deployment of partial </a:t>
            </a:r>
            <a:r>
              <a:rPr lang="en-US" sz="3200" dirty="0" err="1" smtClean="0"/>
              <a:t>bitstreams</a:t>
            </a:r>
            <a:endParaRPr lang="en-US" sz="32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Compilation occurs when uploaded by developer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User not forced to wait, compilation has already occurred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Use brute force compilation method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Can use Xilinx tools as is (handles PR)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Bitstream</a:t>
            </a:r>
            <a:r>
              <a:rPr lang="en-US" sz="2000" dirty="0" smtClean="0"/>
              <a:t> manipulation and quick routing is unnecessary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0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8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35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19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0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7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2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1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4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04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5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5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4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6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2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03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74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17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9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895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1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6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019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23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288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89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61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9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27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715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275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125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7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10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7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63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23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5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11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78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44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2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12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88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41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57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Cloud deployment of partial </a:t>
            </a:r>
            <a:r>
              <a:rPr lang="en-US" sz="3200" dirty="0" err="1" smtClean="0"/>
              <a:t>bitstreams</a:t>
            </a:r>
            <a:endParaRPr lang="en-US" sz="32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Compilation occurs when uploaded by developer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User not forced to wait, compilation has already occurred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Use brute force compilation method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Can use Xilinx tools as is (handles PR)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Bitstream</a:t>
            </a:r>
            <a:r>
              <a:rPr lang="en-US" sz="2000" dirty="0" smtClean="0"/>
              <a:t> manipulation and quick routing is unnecessary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4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ARM</a:t>
            </a:r>
            <a:r>
              <a:rPr lang="en-US" baseline="0" dirty="0" smtClean="0"/>
              <a:t> cortex A9 is both present on this </a:t>
            </a:r>
            <a:r>
              <a:rPr lang="en-US" baseline="0" dirty="0" err="1" smtClean="0"/>
              <a:t>SoC</a:t>
            </a:r>
            <a:r>
              <a:rPr lang="en-US" baseline="0" dirty="0" smtClean="0"/>
              <a:t> and in the </a:t>
            </a:r>
            <a:r>
              <a:rPr lang="en-US" baseline="0" dirty="0" err="1" smtClean="0"/>
              <a:t>Iphone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4C-F412-4F3D-851A-6D761887A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3771"/>
            <a:ext cx="9144000" cy="14561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19191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50721"/>
            <a:ext cx="12192000" cy="107884"/>
          </a:xfrm>
          <a:prstGeom prst="rect">
            <a:avLst/>
          </a:prstGeom>
          <a:solidFill>
            <a:srgbClr val="CFB87C"/>
          </a:solidFill>
          <a:ln>
            <a:solidFill>
              <a:srgbClr val="CFB87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80778"/>
            <a:ext cx="377242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4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4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F1DD-DE47-4E6D-9026-C5F3F6393926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9423-ACDD-47D3-ADEE-D254C74C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linx.com/tools/partial-reconguration.htm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RTR: Cloud Infrastructure for Apps with 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8609"/>
            <a:ext cx="9144000" cy="1655762"/>
          </a:xfrm>
        </p:spPr>
        <p:txBody>
          <a:bodyPr/>
          <a:lstStyle/>
          <a:p>
            <a:r>
              <a:rPr lang="en-US" dirty="0" smtClean="0"/>
              <a:t>Thesis Defense – April 16</a:t>
            </a:r>
            <a:r>
              <a:rPr lang="en-US" baseline="30000" dirty="0" smtClean="0"/>
              <a:t>th</a:t>
            </a:r>
            <a:r>
              <a:rPr lang="en-US" dirty="0" smtClean="0"/>
              <a:t> 2015 </a:t>
            </a:r>
          </a:p>
          <a:p>
            <a:r>
              <a:rPr lang="en-US" dirty="0" smtClean="0"/>
              <a:t>Ali Yasser Ismail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069" y="2739570"/>
            <a:ext cx="9327931" cy="15013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Run-time Reconfiguration Approaches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4" y="270588"/>
            <a:ext cx="8267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Option 1: </a:t>
            </a:r>
            <a:r>
              <a:rPr lang="en-US" sz="3200" dirty="0">
                <a:solidFill>
                  <a:schemeClr val="bg1"/>
                </a:solidFill>
              </a:rPr>
              <a:t>Reconfigure the </a:t>
            </a:r>
            <a:r>
              <a:rPr lang="en-US" sz="3200" dirty="0" smtClean="0">
                <a:solidFill>
                  <a:schemeClr val="bg1"/>
                </a:solidFill>
              </a:rPr>
              <a:t>Entire </a:t>
            </a:r>
            <a:r>
              <a:rPr lang="en-US" sz="3200" dirty="0">
                <a:solidFill>
                  <a:schemeClr val="bg1"/>
                </a:solidFill>
              </a:rPr>
              <a:t>FPGA </a:t>
            </a:r>
            <a:r>
              <a:rPr lang="en-US" sz="3200" dirty="0" smtClean="0">
                <a:solidFill>
                  <a:schemeClr val="bg1"/>
                </a:solidFill>
              </a:rPr>
              <a:t>Design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447" y="1462703"/>
            <a:ext cx="98601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Re-define and compile an FPGA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Deploy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Advantage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Simple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Disadvantages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Disrupt other running hardware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Must compile and then deploy (Expensive)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Slow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480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4" y="270588"/>
            <a:ext cx="8267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Option 2: Xilinx Partial Reconfiguration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447" y="1462703"/>
            <a:ext cx="98125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Hardware Developer wants to support design variants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Not enough space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Flexibility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Hardware Developer Design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FIR Filter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Swap 15 tap filter with 20 tap filter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Xilinx Design Flow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Define partitions in the FPGA</a:t>
            </a:r>
            <a:endParaRPr lang="en-US" sz="20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Define Reconfigurable Modules (Variants)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Place RMs into each partition, place &amp; route, generate full and partial </a:t>
            </a:r>
            <a:r>
              <a:rPr lang="en-US" sz="2000" dirty="0" err="1" smtClean="0"/>
              <a:t>bitstreams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579" y="3164296"/>
            <a:ext cx="3782221" cy="18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4" y="270588"/>
            <a:ext cx="8267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Option 2: Xilinx Partial Reconfiguration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547" y="1453178"/>
            <a:ext cx="106412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Advantage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Supported in Xilinx mainstream tools (</a:t>
            </a:r>
            <a:r>
              <a:rPr lang="en-US" sz="2000" dirty="0" err="1" smtClean="0"/>
              <a:t>Vivado</a:t>
            </a:r>
            <a:r>
              <a:rPr lang="en-US" sz="2000" dirty="0" smtClean="0"/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Floor planning is done by hand, thus, area is used optimally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Disadvantages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Not general, everything known at compile time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Everything dictated by the developer, thus, does not support multiple party involvement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40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But this is what we want</a:t>
            </a:r>
            <a:r>
              <a:rPr lang="en-US" sz="4800" dirty="0">
                <a:solidFill>
                  <a:schemeClr val="bg1"/>
                </a:solidFill>
              </a:rPr>
              <a:t>!</a:t>
            </a:r>
            <a:endParaRPr lang="en-US" sz="48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590" y="1387278"/>
            <a:ext cx="65652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Support for multiple parties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Phone Manufacturers (Static Design)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Developers (Reconfigurable Modules)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dirty="0" smtClean="0"/>
              <a:t>User (End-System)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Phone manufacture and developer do not have control of end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Need a general deployment model!</a:t>
            </a:r>
          </a:p>
          <a:p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0" y="2566219"/>
            <a:ext cx="4467719" cy="6855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837" y="4714129"/>
            <a:ext cx="2089836" cy="12428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43837" y="3251742"/>
            <a:ext cx="222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Manufacturers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31276" y="6022324"/>
            <a:ext cx="12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37904" y="60223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793" y="4597621"/>
            <a:ext cx="3448050" cy="1359327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6981914" y="5107776"/>
            <a:ext cx="1833785" cy="4726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9588665" y="3919593"/>
            <a:ext cx="927688" cy="4726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4" y="270588"/>
            <a:ext cx="8267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Option 3: General RTR (Academic)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447" y="1462703"/>
            <a:ext cx="98601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Two main approaches to obtain general RTR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Run-time place &amp; route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Pre-defined slots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Many variations of the two approaches in decades of work</a:t>
            </a:r>
          </a:p>
        </p:txBody>
      </p:sp>
    </p:spTree>
    <p:extLst>
      <p:ext uri="{BB962C8B-B14F-4D97-AF65-F5344CB8AC3E}">
        <p14:creationId xmlns:p14="http://schemas.microsoft.com/office/powerpoint/2010/main" val="11376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Run-time Place &amp; Route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4" y="270588"/>
            <a:ext cx="8267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Run-time Place &amp; Routing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447" y="1462703"/>
            <a:ext cx="98601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Developer provides “source”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End system handles place route at runtime to integrate into the design (more general)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General Limitations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Tied to specific architectures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Not adopted in mainstream tools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Forced to reverse engineer </a:t>
            </a:r>
            <a:r>
              <a:rPr lang="en-US" sz="2000" dirty="0" err="1" smtClean="0"/>
              <a:t>bitstreams</a:t>
            </a:r>
            <a:endParaRPr lang="en-US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Inefficient (Slow, doesn’t always work, poor performance)</a:t>
            </a:r>
          </a:p>
        </p:txBody>
      </p:sp>
    </p:spTree>
    <p:extLst>
      <p:ext uri="{BB962C8B-B14F-4D97-AF65-F5344CB8AC3E}">
        <p14:creationId xmlns:p14="http://schemas.microsoft.com/office/powerpoint/2010/main" val="19548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7624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Run-Time Routing Related 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022" y="1522154"/>
            <a:ext cx="9860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JBits</a:t>
            </a:r>
            <a:r>
              <a:rPr lang="en-US" sz="3200" dirty="0" smtClean="0"/>
              <a:t> – API into Xilinx </a:t>
            </a:r>
            <a:r>
              <a:rPr lang="en-US" sz="3200" dirty="0" err="1" smtClean="0"/>
              <a:t>bitstream</a:t>
            </a:r>
            <a:r>
              <a:rPr lang="en-US" sz="3200" dirty="0" smtClean="0"/>
              <a:t>[11]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API to access Xilinx FPGA </a:t>
            </a:r>
            <a:r>
              <a:rPr lang="en-US" sz="2000" dirty="0" err="1" smtClean="0"/>
              <a:t>bitstream</a:t>
            </a:r>
            <a:endParaRPr lang="en-US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Access to LUTs, routing, Flip-Flops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JRoute</a:t>
            </a:r>
            <a:r>
              <a:rPr lang="en-US" sz="3200" dirty="0" smtClean="0"/>
              <a:t> [12]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API that routes Xilinx FPGA devices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Routing at run-time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Slotless</a:t>
            </a:r>
            <a:r>
              <a:rPr lang="en-US" sz="3200" dirty="0" smtClean="0"/>
              <a:t> Module-Based Reconfiguration [13]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Compile-time vs Run-time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Allocate large sandbox (Place Modules Optimally)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BitShop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96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Slot-based Solutions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4" y="270588"/>
            <a:ext cx="8267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Slot-based Run-time Reconfiguration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447" y="1462703"/>
            <a:ext cx="9860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Pre-placed slots in the FPGA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Download configuration bits to the slots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General Limitations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Forced to reverse engineer </a:t>
            </a:r>
            <a:r>
              <a:rPr lang="en-US" sz="2000" dirty="0" err="1" smtClean="0"/>
              <a:t>bitstreams</a:t>
            </a:r>
            <a:endParaRPr lang="en-US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Force heavy constraints on routing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3664184"/>
            <a:ext cx="2543175" cy="22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Slot-based Related Work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219" y="1657079"/>
            <a:ext cx="514195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Horta</a:t>
            </a:r>
            <a:r>
              <a:rPr lang="en-US" sz="3200" dirty="0" smtClean="0"/>
              <a:t> et al. [14] 2002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Dynamic Hardware Plugins (Slots)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PARBIT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Original </a:t>
            </a:r>
            <a:r>
              <a:rPr lang="en-US" sz="2000" dirty="0" err="1" smtClean="0"/>
              <a:t>bitfile</a:t>
            </a:r>
            <a:endParaRPr lang="en-US" sz="2000" dirty="0" smtClean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Target </a:t>
            </a:r>
            <a:r>
              <a:rPr lang="en-US" sz="2000" dirty="0" err="1" smtClean="0"/>
              <a:t>bitfile</a:t>
            </a:r>
            <a:endParaRPr lang="en-US" sz="2000" dirty="0" smtClean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Configuration Parameters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Routing constraints happen during static design </a:t>
            </a:r>
            <a:r>
              <a:rPr lang="en-US" sz="2000" dirty="0" err="1" smtClean="0"/>
              <a:t>bitstream</a:t>
            </a:r>
            <a:r>
              <a:rPr lang="en-US" sz="2000" dirty="0" smtClean="0"/>
              <a:t> generation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42" y="1739871"/>
            <a:ext cx="4269534" cy="44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32031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Our New Approach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Our Approach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220" y="1657078"/>
            <a:ext cx="109045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96097" y="1728419"/>
            <a:ext cx="928610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Xilinx mainstream tools to create a general RTR solution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How?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Leverage deployment model of apps </a:t>
            </a:r>
          </a:p>
        </p:txBody>
      </p:sp>
    </p:spTree>
    <p:extLst>
      <p:ext uri="{BB962C8B-B14F-4D97-AF65-F5344CB8AC3E}">
        <p14:creationId xmlns:p14="http://schemas.microsoft.com/office/powerpoint/2010/main" val="13818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351" y="181992"/>
            <a:ext cx="611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Cloud RTR Approach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020" y="4323521"/>
            <a:ext cx="2502672" cy="1484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280" y="597548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06170" y="2251517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Manufacturer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965" y="1524488"/>
            <a:ext cx="3125499" cy="24845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4709" y="1907415"/>
            <a:ext cx="160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Cloud Compiler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14721">
            <a:off x="8254263" y="3959754"/>
            <a:ext cx="589420" cy="3293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432" y="4009009"/>
            <a:ext cx="1739280" cy="4308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542" y="1548239"/>
            <a:ext cx="3125499" cy="2484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77371">
            <a:off x="1873500" y="3729215"/>
            <a:ext cx="589420" cy="3293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68036" y="1907135"/>
            <a:ext cx="160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Google Play Store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597801" y="2927338"/>
            <a:ext cx="1837135" cy="198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App3 + partial bitstream3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597801" y="2611032"/>
            <a:ext cx="1837135" cy="198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App2 + partial bitstream2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597800" y="2302312"/>
            <a:ext cx="1837135" cy="198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App1 + partial bitstream1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499656" y="2281702"/>
            <a:ext cx="1882855" cy="198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App4 + partial bitstream4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16" y="4358909"/>
            <a:ext cx="2514600" cy="14954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16" y="4366377"/>
            <a:ext cx="2514600" cy="1495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2824" y="2642009"/>
            <a:ext cx="102870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1564" y="2685702"/>
            <a:ext cx="102870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494" y="2685702"/>
            <a:ext cx="1028700" cy="8572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85424" y="2685702"/>
            <a:ext cx="1028700" cy="857250"/>
          </a:xfrm>
          <a:prstGeom prst="rect">
            <a:avLst/>
          </a:prstGeom>
        </p:spPr>
      </p:pic>
      <p:sp>
        <p:nvSpPr>
          <p:cNvPr id="34" name="Left Arrow 33"/>
          <p:cNvSpPr/>
          <p:nvPr/>
        </p:nvSpPr>
        <p:spPr>
          <a:xfrm>
            <a:off x="4982244" y="2592735"/>
            <a:ext cx="741056" cy="32045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61158" y="1720807"/>
            <a:ext cx="2428680" cy="3726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328822" y="6139418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15416 4.81481E-6 C -0.22317 4.81481E-6 -0.30807 0.00162 -0.30807 0.003 L -0.30807 0.0067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0.00232 L -0.10638 0.00232 C -0.1569 0.00232 -0.21901 -0.07315 -0.21901 -0.13333 L -0.21901 -0.26898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16055 -7.40741E-7 C -0.2323 -7.40741E-7 -0.32032 0.04074 -0.32032 0.07431 L -0.32032 0.15046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1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32 0.15046 L -0.42253 0.15046 C -0.46849 0.15046 -0.52474 0.1794 -0.52474 0.2037 L -0.52474 0.25718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Our Contributions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097" y="1728419"/>
            <a:ext cx="98066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Worked out nuances of Xilinx partial reconfiguration [5]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Developed tools to automate and simplify this process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Built cloud-based system and did an evaluation of the brute-force method</a:t>
            </a:r>
          </a:p>
        </p:txBody>
      </p:sp>
    </p:spTree>
    <p:extLst>
      <p:ext uri="{BB962C8B-B14F-4D97-AF65-F5344CB8AC3E}">
        <p14:creationId xmlns:p14="http://schemas.microsoft.com/office/powerpoint/2010/main" val="2175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Partial Reconfiguration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Background Terms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320" y="1484475"/>
            <a:ext cx="69417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Synthesis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 smtClean="0"/>
              <a:t>HDL into a </a:t>
            </a:r>
            <a:r>
              <a:rPr lang="en-US" sz="1600" dirty="0" err="1" smtClean="0"/>
              <a:t>netlist</a:t>
            </a:r>
            <a:r>
              <a:rPr lang="en-US" sz="1600" dirty="0" smtClean="0"/>
              <a:t> (connecting gates or flip-flops)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Place &amp; Route (Implementation)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 smtClean="0"/>
              <a:t>Process to place and map </a:t>
            </a:r>
            <a:r>
              <a:rPr lang="en-US" sz="1600" dirty="0" err="1" smtClean="0"/>
              <a:t>netlist</a:t>
            </a:r>
            <a:r>
              <a:rPr lang="en-US" sz="1600" dirty="0" smtClean="0"/>
              <a:t> to FPGA physical resources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Partial Reconfiguration (PR)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Reconfigurable Module (RM)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Processing System (PS)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 smtClean="0"/>
              <a:t>ARM Cortex A9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Programmable Logic (PL)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 smtClean="0"/>
              <a:t>FPGA (Fabric)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smtClean="0"/>
              <a:t>Out-of-context (OOC) Synthesis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 smtClean="0"/>
              <a:t>Separate </a:t>
            </a:r>
            <a:r>
              <a:rPr lang="en-US" sz="1600" dirty="0" err="1" smtClean="0"/>
              <a:t>netlist</a:t>
            </a:r>
            <a:r>
              <a:rPr lang="en-US" sz="1600" dirty="0" smtClean="0"/>
              <a:t> for module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1600" dirty="0" smtClean="0"/>
              <a:t>No optimizations</a:t>
            </a:r>
          </a:p>
          <a:p>
            <a:pPr lvl="1"/>
            <a:endParaRPr lang="en-US" sz="1600" dirty="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82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87393"/>
            <a:ext cx="8290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Apps with Hardware (</a:t>
            </a:r>
            <a:r>
              <a:rPr lang="en-US" sz="4800" dirty="0" err="1" smtClean="0">
                <a:solidFill>
                  <a:schemeClr val="bg1"/>
                </a:solidFill>
              </a:rPr>
              <a:t>Mōbware</a:t>
            </a:r>
            <a:r>
              <a:rPr lang="en-US" sz="4800" dirty="0" smtClean="0">
                <a:solidFill>
                  <a:schemeClr val="bg1"/>
                </a:solidFill>
              </a:rPr>
              <a:t>)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269" y="598701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Phone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77371">
            <a:off x="6278577" y="3752080"/>
            <a:ext cx="589420" cy="3293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379" y="1506946"/>
            <a:ext cx="3886200" cy="2409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03419" y="1880741"/>
            <a:ext cx="22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 Store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395429"/>
            <a:ext cx="2514600" cy="1495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4395429"/>
            <a:ext cx="2514600" cy="14954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4395428"/>
            <a:ext cx="2514600" cy="14954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9938" y="1654372"/>
            <a:ext cx="55538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Give mobile phones re-programmable hardware (FPGA)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Allow applications to utilize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Give developers a way to create and deploy their own hardware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8288116" y="2357168"/>
            <a:ext cx="244684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HW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88116" y="2357168"/>
            <a:ext cx="2446842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HW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5188273" y="5217476"/>
            <a:ext cx="215254" cy="14929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5188273" y="5427272"/>
            <a:ext cx="215254" cy="14929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741 L -0.18021 0.00741 C -0.26094 0.00741 -0.36029 0.05949 -0.36029 0.10185 L -0.36029 0.196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741 L -0.18021 0.00741 C -0.26094 0.00741 -0.36029 0.05949 -0.36029 0.10185 L -0.36029 0.1963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4" grpId="0" animBg="1"/>
      <p:bldP spid="24" grpId="1" animBg="1"/>
      <p:bldP spid="24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Define Static Design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927" y="1412676"/>
            <a:ext cx="9286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Hardware needed by RM</a:t>
            </a:r>
            <a:endParaRPr lang="en-US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DMA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Reset Hardware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9884" y="4517258"/>
            <a:ext cx="1186249" cy="922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00352" y="3657347"/>
            <a:ext cx="897924" cy="71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196133" y="4823785"/>
            <a:ext cx="722870" cy="24981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698276" y="3871468"/>
            <a:ext cx="1154772" cy="2890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HDMI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21063" y="3683417"/>
            <a:ext cx="747583" cy="256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1000" b="1" dirty="0" smtClean="0"/>
              <a:t>Interconnect</a:t>
            </a:r>
            <a:endParaRPr lang="en-US" sz="1000" b="1" dirty="0"/>
          </a:p>
        </p:txBody>
      </p:sp>
      <p:sp>
        <p:nvSpPr>
          <p:cNvPr id="16" name="Left-Right Arrow 15"/>
          <p:cNvSpPr/>
          <p:nvPr/>
        </p:nvSpPr>
        <p:spPr>
          <a:xfrm>
            <a:off x="4668646" y="3859698"/>
            <a:ext cx="1131706" cy="24981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0352" y="4588788"/>
            <a:ext cx="897924" cy="71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00352" y="5633481"/>
            <a:ext cx="897924" cy="71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4668646" y="4821426"/>
            <a:ext cx="1131706" cy="24981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</a:t>
            </a:r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4657113" y="5901219"/>
            <a:ext cx="1131706" cy="24981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53048" y="4821426"/>
            <a:ext cx="1212847" cy="1414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>
            <a:off x="6698276" y="5901219"/>
            <a:ext cx="1154772" cy="24981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6698276" y="5174806"/>
            <a:ext cx="1154772" cy="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42707" y="4448920"/>
            <a:ext cx="3977640" cy="1994382"/>
          </a:xfrm>
          <a:prstGeom prst="rect">
            <a:avLst/>
          </a:prstGeom>
          <a:noFill/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53048" y="3595108"/>
            <a:ext cx="897924" cy="71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>
            <a:off x="4657113" y="5311657"/>
            <a:ext cx="3165159" cy="3162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 Clock Boundary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927" y="1630883"/>
            <a:ext cx="9286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Placing partitions on clock was not enough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314782" y="4792989"/>
            <a:ext cx="1186249" cy="922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55803" y="4612660"/>
            <a:ext cx="897924" cy="71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08499" y="4621681"/>
            <a:ext cx="1212847" cy="1414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RM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6553727" y="4921892"/>
            <a:ext cx="1154772" cy="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4501031" y="4921892"/>
            <a:ext cx="1154772" cy="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24411" y="2794383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92291" y="3573180"/>
            <a:ext cx="512036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28733" y="3559794"/>
            <a:ext cx="512036" cy="3707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613399" y="3573180"/>
            <a:ext cx="512036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924411" y="3559794"/>
            <a:ext cx="2341547" cy="0"/>
          </a:xfrm>
          <a:prstGeom prst="line">
            <a:avLst/>
          </a:prstGeom>
          <a:ln w="19050">
            <a:solidFill>
              <a:srgbClr val="19191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13978" y="3937594"/>
            <a:ext cx="2341547" cy="0"/>
          </a:xfrm>
          <a:prstGeom prst="line">
            <a:avLst/>
          </a:prstGeom>
          <a:ln w="19050">
            <a:solidFill>
              <a:srgbClr val="19191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92291" y="3569280"/>
            <a:ext cx="512036" cy="350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92291" y="3568426"/>
            <a:ext cx="512036" cy="3503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pic>
        <p:nvPicPr>
          <p:cNvPr id="1026" name="Picture 2" descr="http://images.clipartpanda.com/fire-clip-art-zeimusu_Fir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84" y="2074016"/>
            <a:ext cx="56326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images.clipartpanda.com/fire-clip-art-zeimusu_Fir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33" y="2083960"/>
            <a:ext cx="56326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images.clipartpanda.com/fire-clip-art-zeimusu_Fir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41" y="2126102"/>
            <a:ext cx="56326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images.clipartpanda.com/fire-clip-art-zeimusu_Fir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42" y="2684814"/>
            <a:ext cx="56326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images.clipartpanda.com/fire-clip-art-zeimusu_Fire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52" y="2723840"/>
            <a:ext cx="563266" cy="76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ignette2.wikia.nocookie.net/clubpenguin/images/a/a5/Red_Cape_icon.png/revision/latest?cb=201312141705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39238" y="4221328"/>
            <a:ext cx="666511" cy="7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Left-Right Arrow 43"/>
          <p:cNvSpPr/>
          <p:nvPr/>
        </p:nvSpPr>
        <p:spPr>
          <a:xfrm>
            <a:off x="4509192" y="5371526"/>
            <a:ext cx="3166026" cy="24981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21" grpId="0" animBg="1"/>
      <p:bldP spid="26" grpId="0" animBg="1"/>
      <p:bldP spid="32" grpId="0" animBg="1"/>
      <p:bldP spid="33" grpId="0" animBg="1"/>
      <p:bldP spid="35" grpId="0" animBg="1"/>
      <p:bldP spid="38" grpId="0" animBg="1"/>
      <p:bldP spid="39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Static Design Synthesis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927" y="1630883"/>
            <a:ext cx="92861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Before any PR can be done we need to instantiate black boxes in HDL static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Need to make sure interfaces match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06921" y="4680490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Design (HDL)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706921" y="4680490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Design (Gates)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49189" y="5519465"/>
            <a:ext cx="512036" cy="35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21676" y="5515788"/>
            <a:ext cx="512036" cy="35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94163" y="5515788"/>
            <a:ext cx="512036" cy="35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63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34" grpId="0" animBg="1"/>
      <p:bldP spid="45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Static Design Synthesis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932729"/>
            <a:ext cx="4229100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542517"/>
            <a:ext cx="4181475" cy="2133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704" r="6695"/>
          <a:stretch/>
        </p:blipFill>
        <p:spPr>
          <a:xfrm>
            <a:off x="7391400" y="3676117"/>
            <a:ext cx="4181475" cy="2781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0927" y="1630883"/>
            <a:ext cx="5253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HDL generated by </a:t>
            </a:r>
            <a:r>
              <a:rPr lang="en-US" sz="3200" dirty="0" err="1" smtClean="0"/>
              <a:t>Vivado</a:t>
            </a:r>
            <a:r>
              <a:rPr lang="en-US" sz="3200" dirty="0" smtClean="0"/>
              <a:t> from block design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0927" y="5066767"/>
            <a:ext cx="5253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Script to instantiate black boxes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24500" y="5286375"/>
            <a:ext cx="1524000" cy="4476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14605" y="1720903"/>
            <a:ext cx="5836778" cy="35792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Base PR Tool Flow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653" y="1675360"/>
            <a:ext cx="45278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Configure black boxes to be reconfigurable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a design into each partition*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Floorplan each block on a </a:t>
            </a:r>
            <a:r>
              <a:rPr lang="en-US" b="1" dirty="0" smtClean="0"/>
              <a:t>clock boundary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Implement design (Place &amp; Route)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Carve out partitions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base checkpoint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5241" y="3510519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95594" y="4280774"/>
            <a:ext cx="512036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117591" y="4282243"/>
            <a:ext cx="512036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903271" y="4280774"/>
            <a:ext cx="512036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5594" y="4280774"/>
            <a:ext cx="512036" cy="350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117591" y="4280774"/>
            <a:ext cx="512036" cy="350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903271" y="4280774"/>
            <a:ext cx="512036" cy="350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75241" y="5057655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Routed Checkpoint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688951" y="3510519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Implementation Checkpoint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175241" y="4280774"/>
            <a:ext cx="2341547" cy="0"/>
          </a:xfrm>
          <a:prstGeom prst="line">
            <a:avLst/>
          </a:prstGeom>
          <a:ln w="19050">
            <a:solidFill>
              <a:srgbClr val="19191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75241" y="4635201"/>
            <a:ext cx="2341547" cy="0"/>
          </a:xfrm>
          <a:prstGeom prst="line">
            <a:avLst/>
          </a:prstGeom>
          <a:ln w="19050">
            <a:solidFill>
              <a:srgbClr val="19191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62718" y="1520711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Design (Gates)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404986" y="2359686"/>
            <a:ext cx="512036" cy="35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77473" y="2356009"/>
            <a:ext cx="512036" cy="35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49960" y="2356009"/>
            <a:ext cx="512036" cy="35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04986" y="2363735"/>
            <a:ext cx="512036" cy="35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19062" y="2359617"/>
            <a:ext cx="523810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77473" y="2360479"/>
            <a:ext cx="512036" cy="35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49960" y="2350540"/>
            <a:ext cx="512036" cy="3503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81904" y="2363735"/>
            <a:ext cx="526323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47259" y="2350540"/>
            <a:ext cx="512036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3653" y="5596287"/>
            <a:ext cx="408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Each design must be synthesized OOC so they can be loaded in the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7" grpId="0" animBg="1"/>
      <p:bldP spid="38" grpId="0" animBg="1"/>
      <p:bldP spid="39" grpId="0" animBg="1"/>
      <p:bldP spid="40" grpId="0" animBg="1"/>
      <p:bldP spid="14" grpId="0" animBg="1"/>
      <p:bldP spid="17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4717" y="1690451"/>
            <a:ext cx="5255288" cy="38205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Dynamic PR Tool Flow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656" y="1867894"/>
            <a:ext cx="6449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Lock Design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Load RM into each partition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Implement design (Place &amp; Route)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Verify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Generate </a:t>
            </a:r>
            <a:r>
              <a:rPr lang="en-US" sz="2400" dirty="0" err="1" smtClean="0"/>
              <a:t>Bitstreams</a:t>
            </a:r>
            <a:r>
              <a:rPr lang="en-US" sz="2400" dirty="0" smtClean="0"/>
              <a:t>/Binaries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80025" y="1504701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Routed Checkpoint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460" y="1496110"/>
            <a:ext cx="2352675" cy="124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460" y="1496111"/>
            <a:ext cx="2352675" cy="125636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97382" y="2269328"/>
            <a:ext cx="512036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94779" y="2270202"/>
            <a:ext cx="512036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70164" y="2269328"/>
            <a:ext cx="512036" cy="3503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617230" y="3211103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Implementation Checkpoint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11853" y="3211103"/>
            <a:ext cx="2341547" cy="123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Implementation Checkpoint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8213880" y="3536020"/>
            <a:ext cx="1342870" cy="58075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8557266" y="4116779"/>
            <a:ext cx="656098" cy="1276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15366" y="5513832"/>
            <a:ext cx="1297900" cy="727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 err="1" smtClean="0"/>
              <a:t>Bitstream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21802" y="5513832"/>
            <a:ext cx="1297900" cy="727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Partial Bitstream1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950797" y="5510995"/>
            <a:ext cx="1297900" cy="727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Partial Bitstream2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623689" y="5510994"/>
            <a:ext cx="1297900" cy="727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Partial Bitstream3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6991" y="5710019"/>
            <a:ext cx="408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Each design must be synthesized OOC so they can be loaded in the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9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Experiments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07033" y="1594428"/>
            <a:ext cx="74975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Experiment 1: Slot Placement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Place max # of FFT’s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1024 samples/frame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Single channel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16-bit data width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Experiment 2: Base PR execution times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2 – 8 FFT slots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Experiment 3: Dynamic PR execution times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2 – 8 FFT slots</a:t>
            </a:r>
          </a:p>
        </p:txBody>
      </p:sp>
      <p:sp>
        <p:nvSpPr>
          <p:cNvPr id="2" name="Cloud 1"/>
          <p:cNvSpPr/>
          <p:nvPr/>
        </p:nvSpPr>
        <p:spPr>
          <a:xfrm>
            <a:off x="478564" y="1594428"/>
            <a:ext cx="3273040" cy="214863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slots will be available to developer/user?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73280" y="4154779"/>
            <a:ext cx="3273040" cy="214863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brute force method practical?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87247" y="3104313"/>
            <a:ext cx="457200" cy="5383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42676" y="3273145"/>
            <a:ext cx="269641" cy="369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10546" y="3273145"/>
            <a:ext cx="194877" cy="2564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87247" y="5749788"/>
            <a:ext cx="457200" cy="5383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42676" y="5918620"/>
            <a:ext cx="269641" cy="3695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10546" y="5918620"/>
            <a:ext cx="194877" cy="2564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many slots?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2994" y="1323143"/>
            <a:ext cx="1036705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Slot </a:t>
            </a:r>
            <a:r>
              <a:rPr lang="en-US" sz="3200" dirty="0"/>
              <a:t>Placement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Place max # of FFT’s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1024 samples/frame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Single channel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16-bit data width</a:t>
            </a:r>
          </a:p>
          <a:p>
            <a:pPr lvl="1"/>
            <a:endParaRPr lang="en-US" sz="20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Resources Available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Slices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BRAM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DSPs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Result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Placed 8 FFT’s</a:t>
            </a:r>
          </a:p>
        </p:txBody>
      </p:sp>
    </p:spTree>
    <p:extLst>
      <p:ext uri="{BB962C8B-B14F-4D97-AF65-F5344CB8AC3E}">
        <p14:creationId xmlns:p14="http://schemas.microsoft.com/office/powerpoint/2010/main" val="13443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FPGA Layout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1478861"/>
            <a:ext cx="5124449" cy="4877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24475" y="1568796"/>
            <a:ext cx="66675" cy="46958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6362" y="1568796"/>
            <a:ext cx="66675" cy="469582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FFT Slot Layout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60" y="1495425"/>
            <a:ext cx="5382080" cy="49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Slot Design Layout Considerations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019" y="1500424"/>
            <a:ext cx="10367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What did we learn?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Best to allocate all three resources to slots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DSPs and/or Slices will likely be bottleneck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Potentially reduce number of slots and allocate more space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Hardware support will grow with RMs (Less slots means more space can be used)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76338"/>
              </p:ext>
            </p:extLst>
          </p:nvPr>
        </p:nvGraphicFramePr>
        <p:xfrm>
          <a:off x="3256383" y="3713583"/>
          <a:ext cx="5676123" cy="2537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2041"/>
                <a:gridCol w="1892041"/>
                <a:gridCol w="1892041"/>
              </a:tblGrid>
              <a:tr h="926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Used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Utilization</a:t>
                      </a:r>
                      <a:endParaRPr lang="en-US" dirty="0"/>
                    </a:p>
                  </a:txBody>
                  <a:tcPr/>
                </a:tc>
              </a:tr>
              <a:tr h="537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6.12</a:t>
                      </a:r>
                      <a:endParaRPr lang="en-US" dirty="0"/>
                    </a:p>
                  </a:txBody>
                  <a:tcPr/>
                </a:tc>
              </a:tr>
              <a:tr h="537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Reset</a:t>
                      </a:r>
                      <a:r>
                        <a:rPr lang="en-US" baseline="0" dirty="0" smtClean="0"/>
                        <a:t>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</a:tr>
              <a:tr h="537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DMA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Base PR Execution Time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019" y="1500424"/>
            <a:ext cx="1245748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Intel Xenon 2.1 GHz (6 cores with 48 GB RAM)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2 – 8 Slots</a:t>
            </a:r>
          </a:p>
          <a:p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FFT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1024 samples/frame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Single channel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16-bit data </a:t>
            </a:r>
            <a:r>
              <a:rPr lang="en-US" sz="2000" dirty="0" smtClean="0"/>
              <a:t>width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b="1" dirty="0"/>
              <a:t>Note: </a:t>
            </a:r>
            <a:r>
              <a:rPr lang="en-US" sz="3200" dirty="0"/>
              <a:t>This process is done once for each phone variant (or when manufacturer updates static design)</a:t>
            </a:r>
          </a:p>
          <a:p>
            <a:pPr marL="514350" indent="-5143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473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Base PR Execution Time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796447"/>
              </p:ext>
            </p:extLst>
          </p:nvPr>
        </p:nvGraphicFramePr>
        <p:xfrm>
          <a:off x="2461189" y="2050992"/>
          <a:ext cx="6632754" cy="422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80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Slot Design Layout Considerations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019" y="1500424"/>
            <a:ext cx="10367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What did we learn?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More area means more compilation time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Placement of slots affect compilation time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Solution: Use a bigger FPGA or less FPGA area</a:t>
            </a:r>
          </a:p>
        </p:txBody>
      </p:sp>
    </p:spTree>
    <p:extLst>
      <p:ext uri="{BB962C8B-B14F-4D97-AF65-F5344CB8AC3E}">
        <p14:creationId xmlns:p14="http://schemas.microsoft.com/office/powerpoint/2010/main" val="9175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Dynamic PR Execution Time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019" y="1500424"/>
            <a:ext cx="87872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Intel Xenon 2.1 GHz (6 cores with 48 GB RAM)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2 – 8 Slots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FFT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1024 samples/frame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Single channel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16-bit data width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342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Dynamic PR Execution Time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666955"/>
              </p:ext>
            </p:extLst>
          </p:nvPr>
        </p:nvGraphicFramePr>
        <p:xfrm>
          <a:off x="2836420" y="2077629"/>
          <a:ext cx="5902196" cy="391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53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523" y="391886"/>
            <a:ext cx="484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What do we gain?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537802"/>
            <a:ext cx="94892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New Hardware Functionality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Software Defined Radio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Digital Signal Processing Hardware (FFT and FIR)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Cryptography Processing Hardware(AES and RSA)</a:t>
            </a:r>
          </a:p>
          <a:p>
            <a:pPr lvl="1"/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Better Performance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Microsoft </a:t>
            </a:r>
            <a:r>
              <a:rPr lang="en-US" sz="2000" dirty="0"/>
              <a:t>accelerates datacenters with FPGA (Project Catapult</a:t>
            </a:r>
            <a:r>
              <a:rPr lang="en-US" sz="2000" dirty="0" smtClean="0"/>
              <a:t>)</a:t>
            </a:r>
            <a:endParaRPr lang="en-US" sz="3200" dirty="0" smtClean="0"/>
          </a:p>
          <a:p>
            <a:pPr lvl="1"/>
            <a:r>
              <a:rPr lang="en-US" sz="2000" dirty="0" smtClean="0"/>
              <a:t>        (Intel in talks to </a:t>
            </a:r>
            <a:r>
              <a:rPr lang="en-US" sz="2000" dirty="0"/>
              <a:t>acquire </a:t>
            </a:r>
            <a:r>
              <a:rPr lang="en-US" sz="2000" dirty="0" smtClean="0"/>
              <a:t>Altera)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Power Savings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3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Slot Design Layout Considerations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019" y="1500424"/>
            <a:ext cx="10367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Placement of slots affect compilation time more prevalent in dynamic PR flow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Solution: Use a bigger FPGA or less FPGA area</a:t>
            </a:r>
          </a:p>
        </p:txBody>
      </p:sp>
    </p:spTree>
    <p:extLst>
      <p:ext uri="{BB962C8B-B14F-4D97-AF65-F5344CB8AC3E}">
        <p14:creationId xmlns:p14="http://schemas.microsoft.com/office/powerpoint/2010/main" val="35488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RTR Deployment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72898"/>
              </p:ext>
            </p:extLst>
          </p:nvPr>
        </p:nvGraphicFramePr>
        <p:xfrm>
          <a:off x="3581400" y="2116793"/>
          <a:ext cx="5207984" cy="2788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1330"/>
                <a:gridCol w="1606654"/>
              </a:tblGrid>
              <a:tr h="689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 Play Store</a:t>
                      </a:r>
                      <a:r>
                        <a:rPr lang="en-US" baseline="0" dirty="0" smtClean="0"/>
                        <a:t> Figures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9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Apps as</a:t>
                      </a:r>
                      <a:r>
                        <a:rPr lang="en-US" baseline="0" dirty="0" smtClean="0"/>
                        <a:t> of</a:t>
                      </a:r>
                      <a:r>
                        <a:rPr lang="en-US" dirty="0" smtClean="0"/>
                        <a:t> Dec</a:t>
                      </a:r>
                      <a:r>
                        <a:rPr lang="en-US" baseline="0" dirty="0" smtClean="0"/>
                        <a:t>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1.43 Million</a:t>
                      </a:r>
                      <a:endParaRPr lang="en-US" dirty="0"/>
                    </a:p>
                  </a:txBody>
                  <a:tcPr/>
                </a:tc>
              </a:tr>
              <a:tr h="699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Monthly App 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6.10%</a:t>
                      </a:r>
                      <a:endParaRPr lang="en-US" dirty="0"/>
                    </a:p>
                  </a:txBody>
                  <a:tcPr/>
                </a:tc>
              </a:tr>
              <a:tr h="699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Apps for April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104,187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3825" y="24021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Google Play Store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01661"/>
              </p:ext>
            </p:extLst>
          </p:nvPr>
        </p:nvGraphicFramePr>
        <p:xfrm>
          <a:off x="2790826" y="1866952"/>
          <a:ext cx="6781800" cy="33432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8512"/>
                <a:gridCol w="1535486"/>
                <a:gridCol w="2213901"/>
                <a:gridCol w="2213901"/>
              </a:tblGrid>
              <a:tr h="453048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Compilation Times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493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Slots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Execution Time (M)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RM Synthesis Execution</a:t>
                      </a:r>
                      <a:r>
                        <a:rPr lang="en-US" b="1" baseline="0" dirty="0" smtClean="0"/>
                        <a:t> Time(M)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 Execution Time (M)</a:t>
                      </a:r>
                      <a:endParaRPr lang="en-US" b="1" dirty="0"/>
                    </a:p>
                  </a:txBody>
                  <a:tcPr/>
                </a:tc>
              </a:tr>
              <a:tr h="428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11.92</a:t>
                      </a:r>
                      <a:endParaRPr lang="en-US" dirty="0"/>
                    </a:p>
                  </a:txBody>
                  <a:tcPr/>
                </a:tc>
              </a:tr>
              <a:tr h="428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14.93</a:t>
                      </a:r>
                      <a:endParaRPr lang="en-US" dirty="0"/>
                    </a:p>
                  </a:txBody>
                  <a:tcPr/>
                </a:tc>
              </a:tr>
              <a:tr h="428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19.02</a:t>
                      </a:r>
                      <a:endParaRPr lang="en-US" dirty="0"/>
                    </a:p>
                  </a:txBody>
                  <a:tcPr/>
                </a:tc>
              </a:tr>
              <a:tr h="428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24.21</a:t>
                      </a:r>
                      <a:endParaRPr lang="en-US" dirty="0"/>
                    </a:p>
                  </a:txBody>
                  <a:tcPr/>
                </a:tc>
              </a:tr>
              <a:tr h="428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725" y="123825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Dynamic PR Compilation Latency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" y="0"/>
            <a:ext cx="7639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Dynamic PR Compilation Throughput – 2 Slots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51839"/>
              </p:ext>
            </p:extLst>
          </p:nvPr>
        </p:nvGraphicFramePr>
        <p:xfrm>
          <a:off x="419101" y="1938362"/>
          <a:ext cx="3913572" cy="33289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4263"/>
                <a:gridCol w="2749309"/>
              </a:tblGrid>
              <a:tr h="48075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# of Apps</a:t>
                      </a:r>
                      <a:r>
                        <a:rPr lang="en-US" baseline="0" dirty="0" smtClean="0"/>
                        <a:t> Compiled per day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3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Slots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Apps</a:t>
                      </a:r>
                      <a:endParaRPr lang="en-US" b="1" dirty="0"/>
                    </a:p>
                  </a:txBody>
                  <a:tcPr/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56285"/>
              </p:ext>
            </p:extLst>
          </p:nvPr>
        </p:nvGraphicFramePr>
        <p:xfrm>
          <a:off x="4822648" y="1938362"/>
          <a:ext cx="6734845" cy="3451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0749"/>
                <a:gridCol w="1157243"/>
                <a:gridCol w="1126348"/>
                <a:gridCol w="1790505"/>
              </a:tblGrid>
              <a:tr h="5456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 Slot</a:t>
                      </a:r>
                      <a:r>
                        <a:rPr lang="en-US" b="1" baseline="0" dirty="0" smtClean="0"/>
                        <a:t>s Requirements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 of April Apps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that use Hardware</a:t>
                      </a:r>
                    </a:p>
                    <a:p>
                      <a:pPr algn="ctr"/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(# of Apps Uploaded per Day)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566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 (3.47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(34.72)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10(347.28)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5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# of Phone Architectures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# of Machines</a:t>
                      </a:r>
                      <a:r>
                        <a:rPr lang="en-US" b="1" baseline="0" dirty="0" smtClean="0"/>
                        <a:t> Required to Compile Apps</a:t>
                      </a:r>
                      <a:endParaRPr 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9525" marR="9525" marT="9525" marB="0" anchor="b"/>
                </a:tc>
              </a:tr>
              <a:tr h="430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28.75</a:t>
                      </a:r>
                    </a:p>
                  </a:txBody>
                  <a:tcPr marL="9525" marR="9525" marT="9525" marB="0" anchor="b"/>
                </a:tc>
              </a:tr>
              <a:tr h="430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287.48</a:t>
                      </a:r>
                    </a:p>
                  </a:txBody>
                  <a:tcPr marL="9525" marR="9525" marT="9525" marB="0" anchor="b"/>
                </a:tc>
              </a:tr>
              <a:tr h="430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287.48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2874.78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0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" y="0"/>
            <a:ext cx="7639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Dynamic PR Compilation Throughput – 6 Slots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72611"/>
              </p:ext>
            </p:extLst>
          </p:nvPr>
        </p:nvGraphicFramePr>
        <p:xfrm>
          <a:off x="419101" y="1938362"/>
          <a:ext cx="3913572" cy="33289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4263"/>
                <a:gridCol w="2749309"/>
              </a:tblGrid>
              <a:tr h="48075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 # of Apps</a:t>
                      </a:r>
                      <a:r>
                        <a:rPr lang="en-US" baseline="0" dirty="0" smtClean="0"/>
                        <a:t> Compiled per day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63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Slots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Apps</a:t>
                      </a:r>
                      <a:endParaRPr lang="en-US" b="1" dirty="0"/>
                    </a:p>
                  </a:txBody>
                  <a:tcPr/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4543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96710"/>
              </p:ext>
            </p:extLst>
          </p:nvPr>
        </p:nvGraphicFramePr>
        <p:xfrm>
          <a:off x="4822648" y="1938362"/>
          <a:ext cx="6734845" cy="3451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0749"/>
                <a:gridCol w="1157243"/>
                <a:gridCol w="1126348"/>
                <a:gridCol w="1790505"/>
              </a:tblGrid>
              <a:tr h="5456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 Slot</a:t>
                      </a:r>
                      <a:r>
                        <a:rPr lang="en-US" b="1" baseline="0" dirty="0" smtClean="0"/>
                        <a:t>s Requirements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% of April Apps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that use Hardware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(# of Apps Uploaded per Day)</a:t>
                      </a:r>
                      <a:endParaRPr lang="en-US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566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 (3.47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 (34.72)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10(347.28)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5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# of Phone Architectures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# of Machines</a:t>
                      </a:r>
                      <a:r>
                        <a:rPr lang="en-US" b="1" baseline="0" dirty="0" smtClean="0"/>
                        <a:t> Required to Compile Apps</a:t>
                      </a:r>
                      <a:endParaRPr lang="en-US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</a:t>
                      </a:r>
                    </a:p>
                  </a:txBody>
                  <a:tcPr marL="9525" marR="9525" marT="9525" marB="0" anchor="b"/>
                </a:tc>
              </a:tr>
              <a:tr h="430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68.08</a:t>
                      </a:r>
                    </a:p>
                  </a:txBody>
                  <a:tcPr marL="9525" marR="9525" marT="9525" marB="0" anchor="b"/>
                </a:tc>
              </a:tr>
              <a:tr h="430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680.83</a:t>
                      </a:r>
                    </a:p>
                  </a:txBody>
                  <a:tcPr marL="9525" marR="9525" marT="9525" marB="0" anchor="b"/>
                </a:tc>
              </a:tr>
              <a:tr h="4301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6808.31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2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" y="0"/>
            <a:ext cx="763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Moving Forward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019" y="1500424"/>
            <a:ext cx="103670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So far…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Proved PR works (Built many simple use cases)</a:t>
            </a:r>
            <a:endParaRPr lang="en-US" sz="2000" dirty="0"/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Proved PS can communicate with PL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Proved that brute force method is viable and not many machines are required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Base and dynamic PR has been automated and works for simple use cases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Mike has designed more interesting use cases (Memory Scanner and AES)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Mike has Android running on the </a:t>
            </a:r>
            <a:r>
              <a:rPr lang="en-US" sz="2000" dirty="0" err="1" smtClean="0"/>
              <a:t>zedboard</a:t>
            </a:r>
            <a:r>
              <a:rPr lang="en-US" sz="2000" dirty="0" smtClean="0"/>
              <a:t> and can read memory and load </a:t>
            </a:r>
            <a:r>
              <a:rPr lang="en-US" sz="2000" dirty="0" err="1" smtClean="0"/>
              <a:t>bitstreams</a:t>
            </a:r>
            <a:endParaRPr lang="en-US" sz="2000" dirty="0" smtClean="0"/>
          </a:p>
          <a:p>
            <a:pPr marL="971550" lvl="1" indent="-5143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Looking forward… 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Determine best communication between PS and PL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Create application that uses hardware (Mike is very close)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Study Mikes use cases resource utilization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 smtClean="0"/>
              <a:t>Plan to submit to paper to Micro-48 (International Symposium on Microarchitecture 2015)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09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Acknowledgements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17" y="1754154"/>
            <a:ext cx="98475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Team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Advisor: Eric Keller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Michael Coughlin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Xilinx Inc.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Philip James-Roxby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Derrick Woods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Xilinx Forums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NGN Group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51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References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17" y="1754154"/>
            <a:ext cx="9847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/>
              <a:t>D. A. Patterson and J. L. Hennessy, </a:t>
            </a:r>
            <a:r>
              <a:rPr lang="en-US" dirty="0" smtClean="0"/>
              <a:t>Computer </a:t>
            </a:r>
            <a:r>
              <a:rPr lang="en-US" dirty="0"/>
              <a:t>organization and design,"</a:t>
            </a:r>
          </a:p>
          <a:p>
            <a:r>
              <a:rPr lang="en-US" dirty="0"/>
              <a:t> </a:t>
            </a:r>
            <a:r>
              <a:rPr lang="en-US" dirty="0" smtClean="0"/>
              <a:t>     M</a:t>
            </a:r>
            <a:r>
              <a:rPr lang="en-US" dirty="0"/>
              <a:t>. </a:t>
            </a:r>
            <a:r>
              <a:rPr lang="en-US" dirty="0" err="1"/>
              <a:t>Kauman</a:t>
            </a:r>
            <a:r>
              <a:rPr lang="en-US" dirty="0"/>
              <a:t>, Ed., 2009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[2] </a:t>
            </a:r>
            <a:r>
              <a:rPr lang="en-US" dirty="0"/>
              <a:t>P. </a:t>
            </a:r>
            <a:r>
              <a:rPr lang="en-US" dirty="0" err="1"/>
              <a:t>Possa</a:t>
            </a:r>
            <a:r>
              <a:rPr lang="en-US" dirty="0"/>
              <a:t>, D. </a:t>
            </a:r>
            <a:r>
              <a:rPr lang="en-US" dirty="0" err="1"/>
              <a:t>Schaillie</a:t>
            </a:r>
            <a:r>
              <a:rPr lang="en-US" dirty="0"/>
              <a:t>, and C. </a:t>
            </a:r>
            <a:r>
              <a:rPr lang="en-US" dirty="0" err="1"/>
              <a:t>Valderrama</a:t>
            </a:r>
            <a:r>
              <a:rPr lang="en-US" dirty="0"/>
              <a:t>, </a:t>
            </a:r>
            <a:r>
              <a:rPr lang="en-US" dirty="0" err="1" smtClean="0"/>
              <a:t>Fpga</a:t>
            </a:r>
            <a:r>
              <a:rPr lang="en-US" dirty="0" smtClean="0"/>
              <a:t>-based </a:t>
            </a:r>
            <a:r>
              <a:rPr lang="en-US" dirty="0"/>
              <a:t>hardware acceleration: A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cpu</a:t>
            </a:r>
            <a:r>
              <a:rPr lang="en-US" dirty="0" smtClean="0"/>
              <a:t>/accelerator </a:t>
            </a:r>
            <a:r>
              <a:rPr lang="en-US" dirty="0"/>
              <a:t>interface exploration," in IEEE International Conference on</a:t>
            </a:r>
          </a:p>
          <a:p>
            <a:r>
              <a:rPr lang="en-US" dirty="0" smtClean="0"/>
              <a:t>      Electronics</a:t>
            </a:r>
            <a:r>
              <a:rPr lang="en-US" dirty="0"/>
              <a:t>, Circuits and Systems (ICECS), 2011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[3] </a:t>
            </a:r>
            <a:r>
              <a:rPr lang="en-US" dirty="0"/>
              <a:t>C. </a:t>
            </a:r>
            <a:r>
              <a:rPr lang="en-US" dirty="0" err="1"/>
              <a:t>Cullinan</a:t>
            </a:r>
            <a:r>
              <a:rPr lang="en-US" dirty="0"/>
              <a:t>, C. </a:t>
            </a:r>
            <a:r>
              <a:rPr lang="en-US" dirty="0" err="1"/>
              <a:t>Wayant</a:t>
            </a:r>
            <a:r>
              <a:rPr lang="en-US" dirty="0"/>
              <a:t>, T. </a:t>
            </a:r>
            <a:r>
              <a:rPr lang="en-US" dirty="0" err="1"/>
              <a:t>Frattesi</a:t>
            </a:r>
            <a:r>
              <a:rPr lang="en-US" dirty="0"/>
              <a:t>, and X. Huang, </a:t>
            </a:r>
            <a:r>
              <a:rPr lang="en-US" dirty="0" smtClean="0"/>
              <a:t>Computing </a:t>
            </a:r>
            <a:r>
              <a:rPr lang="en-US" dirty="0"/>
              <a:t>performance</a:t>
            </a:r>
          </a:p>
          <a:p>
            <a:r>
              <a:rPr lang="en-US" dirty="0" smtClean="0"/>
              <a:t>      benchmarks </a:t>
            </a:r>
            <a:r>
              <a:rPr lang="en-US" dirty="0"/>
              <a:t>among </a:t>
            </a:r>
            <a:r>
              <a:rPr lang="en-US" dirty="0" err="1"/>
              <a:t>cpu</a:t>
            </a:r>
            <a:r>
              <a:rPr lang="en-US" dirty="0"/>
              <a:t>, </a:t>
            </a:r>
            <a:r>
              <a:rPr lang="en-US" dirty="0" err="1"/>
              <a:t>gpu</a:t>
            </a:r>
            <a:r>
              <a:rPr lang="en-US" dirty="0"/>
              <a:t>, and </a:t>
            </a:r>
            <a:r>
              <a:rPr lang="en-US" dirty="0" err="1"/>
              <a:t>fpga</a:t>
            </a:r>
            <a:r>
              <a:rPr lang="en-US" dirty="0"/>
              <a:t>," </a:t>
            </a:r>
            <a:r>
              <a:rPr lang="en-US" dirty="0" err="1"/>
              <a:t>MathWorks</a:t>
            </a:r>
            <a:r>
              <a:rPr lang="en-US" dirty="0"/>
              <a:t>. 2013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S. </a:t>
            </a:r>
            <a:r>
              <a:rPr lang="en-US" dirty="0" err="1"/>
              <a:t>Che</a:t>
            </a:r>
            <a:r>
              <a:rPr lang="en-US" dirty="0"/>
              <a:t>, J. Li, J. W. </a:t>
            </a:r>
            <a:r>
              <a:rPr lang="en-US" dirty="0" err="1"/>
              <a:t>Sheaer</a:t>
            </a:r>
            <a:r>
              <a:rPr lang="en-US" dirty="0"/>
              <a:t>, K. </a:t>
            </a:r>
            <a:r>
              <a:rPr lang="en-US" dirty="0" err="1"/>
              <a:t>Skadron</a:t>
            </a:r>
            <a:r>
              <a:rPr lang="en-US" dirty="0"/>
              <a:t>, and J. </a:t>
            </a:r>
            <a:r>
              <a:rPr lang="en-US" dirty="0" err="1"/>
              <a:t>Lach</a:t>
            </a:r>
            <a:r>
              <a:rPr lang="en-US" dirty="0"/>
              <a:t>, \Accelerating</a:t>
            </a:r>
          </a:p>
          <a:p>
            <a:r>
              <a:rPr lang="en-US" dirty="0" smtClean="0"/>
              <a:t>      compute-intensive </a:t>
            </a:r>
            <a:r>
              <a:rPr lang="en-US" dirty="0"/>
              <a:t>applications with </a:t>
            </a:r>
            <a:r>
              <a:rPr lang="en-US" dirty="0" err="1"/>
              <a:t>gpus</a:t>
            </a:r>
            <a:r>
              <a:rPr lang="en-US" dirty="0"/>
              <a:t> and </a:t>
            </a:r>
            <a:r>
              <a:rPr lang="en-US" dirty="0" err="1"/>
              <a:t>fpgas</a:t>
            </a:r>
            <a:r>
              <a:rPr lang="en-US" dirty="0"/>
              <a:t>," in Symposium on Application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Specic</a:t>
            </a:r>
            <a:r>
              <a:rPr lang="en-US" dirty="0" smtClean="0"/>
              <a:t> </a:t>
            </a:r>
            <a:r>
              <a:rPr lang="en-US" dirty="0"/>
              <a:t>Processors (SASP), 2008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/>
              <a:t>Xilinx partial </a:t>
            </a:r>
            <a:r>
              <a:rPr lang="en-US" dirty="0" err="1"/>
              <a:t>reconguration</a:t>
            </a:r>
            <a:r>
              <a:rPr lang="en-US" dirty="0"/>
              <a:t>. [Online]. Available:</a:t>
            </a:r>
          </a:p>
          <a:p>
            <a:r>
              <a:rPr lang="en-US" dirty="0" smtClean="0"/>
              <a:t>      http</a:t>
            </a:r>
            <a:r>
              <a:rPr lang="en-US" dirty="0"/>
              <a:t>://www.xilinx.com/tools/partial-reconguration.htm</a:t>
            </a:r>
          </a:p>
        </p:txBody>
      </p:sp>
    </p:spTree>
    <p:extLst>
      <p:ext uri="{BB962C8B-B14F-4D97-AF65-F5344CB8AC3E}">
        <p14:creationId xmlns:p14="http://schemas.microsoft.com/office/powerpoint/2010/main" val="31563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59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References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547" y="1367793"/>
            <a:ext cx="98475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[6] </a:t>
            </a:r>
            <a:r>
              <a:rPr lang="en-US" dirty="0"/>
              <a:t>M. </a:t>
            </a:r>
            <a:r>
              <a:rPr lang="en-US" dirty="0" err="1"/>
              <a:t>Majer</a:t>
            </a:r>
            <a:r>
              <a:rPr lang="en-US" dirty="0"/>
              <a:t>, J. </a:t>
            </a:r>
            <a:r>
              <a:rPr lang="en-US" dirty="0" err="1"/>
              <a:t>Teich</a:t>
            </a:r>
            <a:r>
              <a:rPr lang="en-US" dirty="0"/>
              <a:t>, A. </a:t>
            </a:r>
            <a:r>
              <a:rPr lang="en-US" dirty="0" err="1"/>
              <a:t>Ahmadinia</a:t>
            </a:r>
            <a:r>
              <a:rPr lang="en-US" dirty="0"/>
              <a:t>, and C. </a:t>
            </a:r>
            <a:r>
              <a:rPr lang="en-US" dirty="0" err="1"/>
              <a:t>Bobda</a:t>
            </a:r>
            <a:r>
              <a:rPr lang="en-US" dirty="0"/>
              <a:t>, \The </a:t>
            </a:r>
            <a:r>
              <a:rPr lang="en-US" dirty="0" err="1"/>
              <a:t>erlangen</a:t>
            </a:r>
            <a:r>
              <a:rPr lang="en-US" dirty="0"/>
              <a:t> slot machine: A</a:t>
            </a:r>
          </a:p>
          <a:p>
            <a:r>
              <a:rPr lang="en-US" dirty="0"/>
              <a:t> </a:t>
            </a:r>
            <a:r>
              <a:rPr lang="en-US" dirty="0" smtClean="0"/>
              <a:t>     dynamically </a:t>
            </a:r>
            <a:r>
              <a:rPr lang="en-US" dirty="0" err="1"/>
              <a:t>recongurable</a:t>
            </a:r>
            <a:r>
              <a:rPr lang="en-US" dirty="0"/>
              <a:t> </a:t>
            </a:r>
            <a:r>
              <a:rPr lang="en-US" dirty="0" err="1"/>
              <a:t>fpga</a:t>
            </a:r>
            <a:r>
              <a:rPr lang="en-US" dirty="0"/>
              <a:t>-based computer," in VLSI Signal Processing Systems,</a:t>
            </a:r>
          </a:p>
          <a:p>
            <a:r>
              <a:rPr lang="en-US" dirty="0" smtClean="0"/>
              <a:t>      2007.</a:t>
            </a:r>
          </a:p>
          <a:p>
            <a:endParaRPr lang="en-US" dirty="0" smtClean="0"/>
          </a:p>
          <a:p>
            <a:r>
              <a:rPr lang="en-US" dirty="0" smtClean="0"/>
              <a:t>[7] </a:t>
            </a:r>
            <a:r>
              <a:rPr lang="en-US" dirty="0" err="1"/>
              <a:t>D.Koch</a:t>
            </a:r>
            <a:r>
              <a:rPr lang="en-US" dirty="0"/>
              <a:t>, C. </a:t>
            </a:r>
            <a:r>
              <a:rPr lang="en-US" dirty="0" err="1"/>
              <a:t>Beckho</a:t>
            </a:r>
            <a:r>
              <a:rPr lang="en-US" dirty="0"/>
              <a:t>, and J. </a:t>
            </a:r>
            <a:r>
              <a:rPr lang="en-US" dirty="0" err="1"/>
              <a:t>Teich</a:t>
            </a:r>
            <a:r>
              <a:rPr lang="en-US" dirty="0"/>
              <a:t>, \</a:t>
            </a:r>
            <a:r>
              <a:rPr lang="en-US" dirty="0" err="1"/>
              <a:t>Recobus</a:t>
            </a:r>
            <a:r>
              <a:rPr lang="en-US" dirty="0"/>
              <a:t>-builder a novel tool and technique to</a:t>
            </a:r>
          </a:p>
          <a:p>
            <a:r>
              <a:rPr lang="en-US" dirty="0" smtClean="0"/>
              <a:t>      build </a:t>
            </a:r>
            <a:r>
              <a:rPr lang="en-US" dirty="0"/>
              <a:t>statically and dynamically </a:t>
            </a:r>
            <a:r>
              <a:rPr lang="en-US" dirty="0" err="1"/>
              <a:t>recongurable</a:t>
            </a:r>
            <a:r>
              <a:rPr lang="en-US" dirty="0"/>
              <a:t> systems for </a:t>
            </a:r>
            <a:r>
              <a:rPr lang="en-US" dirty="0" err="1"/>
              <a:t>fpgas</a:t>
            </a:r>
            <a:r>
              <a:rPr lang="en-US" dirty="0"/>
              <a:t>," in Proc. Field</a:t>
            </a:r>
          </a:p>
          <a:p>
            <a:r>
              <a:rPr lang="en-US" dirty="0"/>
              <a:t> </a:t>
            </a:r>
            <a:r>
              <a:rPr lang="en-US" dirty="0" smtClean="0"/>
              <a:t>     Programmable </a:t>
            </a:r>
            <a:r>
              <a:rPr lang="en-US" dirty="0"/>
              <a:t>Logic and Applications (FPL), 2008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[8] </a:t>
            </a:r>
            <a:r>
              <a:rPr lang="en-US" dirty="0"/>
              <a:t>C. Conger, R. Hymel, M. </a:t>
            </a:r>
            <a:r>
              <a:rPr lang="en-US" dirty="0" err="1"/>
              <a:t>Rewak</a:t>
            </a:r>
            <a:r>
              <a:rPr lang="en-US" dirty="0"/>
              <a:t>, A. George, and H. Lam, \</a:t>
            </a:r>
            <a:r>
              <a:rPr lang="en-US" dirty="0" err="1"/>
              <a:t>Fpga</a:t>
            </a:r>
            <a:r>
              <a:rPr lang="en-US" dirty="0"/>
              <a:t> design framework for</a:t>
            </a:r>
          </a:p>
          <a:p>
            <a:r>
              <a:rPr lang="en-US" dirty="0" smtClean="0"/>
              <a:t>       dynamic </a:t>
            </a:r>
            <a:r>
              <a:rPr lang="en-US" dirty="0"/>
              <a:t>partial </a:t>
            </a:r>
            <a:r>
              <a:rPr lang="en-US" dirty="0" err="1"/>
              <a:t>reconguration</a:t>
            </a:r>
            <a:r>
              <a:rPr lang="en-US" dirty="0"/>
              <a:t>," in Proceedings of </a:t>
            </a:r>
            <a:r>
              <a:rPr lang="en-US" dirty="0" err="1"/>
              <a:t>Recongurable</a:t>
            </a:r>
            <a:r>
              <a:rPr lang="en-US" dirty="0"/>
              <a:t> Architectures</a:t>
            </a:r>
          </a:p>
          <a:p>
            <a:r>
              <a:rPr lang="en-US" dirty="0" smtClean="0"/>
              <a:t>       Workshop </a:t>
            </a:r>
            <a:r>
              <a:rPr lang="en-US" dirty="0"/>
              <a:t>(RAW), 2008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[9] </a:t>
            </a:r>
            <a:r>
              <a:rPr lang="en-US" dirty="0"/>
              <a:t>S. </a:t>
            </a:r>
            <a:r>
              <a:rPr lang="en-US" dirty="0" err="1"/>
              <a:t>Che</a:t>
            </a:r>
            <a:r>
              <a:rPr lang="en-US" dirty="0"/>
              <a:t>, J. Li, J. W. </a:t>
            </a:r>
            <a:r>
              <a:rPr lang="en-US" dirty="0" err="1"/>
              <a:t>Sheaer</a:t>
            </a:r>
            <a:r>
              <a:rPr lang="en-US" dirty="0"/>
              <a:t>, K. </a:t>
            </a:r>
            <a:r>
              <a:rPr lang="en-US" dirty="0" err="1"/>
              <a:t>Skadron</a:t>
            </a:r>
            <a:r>
              <a:rPr lang="en-US" dirty="0"/>
              <a:t>, and J. </a:t>
            </a:r>
            <a:r>
              <a:rPr lang="en-US" dirty="0" err="1"/>
              <a:t>Lach</a:t>
            </a:r>
            <a:r>
              <a:rPr lang="en-US" dirty="0"/>
              <a:t>, \Accelerating</a:t>
            </a:r>
          </a:p>
          <a:p>
            <a:r>
              <a:rPr lang="en-US" dirty="0" smtClean="0"/>
              <a:t>      compute-intensive </a:t>
            </a:r>
            <a:r>
              <a:rPr lang="en-US" dirty="0"/>
              <a:t>applications with </a:t>
            </a:r>
            <a:r>
              <a:rPr lang="en-US" dirty="0" err="1"/>
              <a:t>gpus</a:t>
            </a:r>
            <a:r>
              <a:rPr lang="en-US" dirty="0"/>
              <a:t> and </a:t>
            </a:r>
            <a:r>
              <a:rPr lang="en-US" dirty="0" err="1"/>
              <a:t>fpgas</a:t>
            </a:r>
            <a:r>
              <a:rPr lang="en-US" dirty="0"/>
              <a:t>," in Symposium on Application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Specic</a:t>
            </a:r>
            <a:r>
              <a:rPr lang="en-US" dirty="0" smtClean="0"/>
              <a:t> </a:t>
            </a:r>
            <a:r>
              <a:rPr lang="en-US" dirty="0"/>
              <a:t>Processors (SASP), 2008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[10] </a:t>
            </a:r>
            <a:r>
              <a:rPr lang="en-US" dirty="0"/>
              <a:t>Xilinx partial </a:t>
            </a:r>
            <a:r>
              <a:rPr lang="en-US" dirty="0" err="1"/>
              <a:t>reconguration</a:t>
            </a:r>
            <a:r>
              <a:rPr lang="en-US" dirty="0"/>
              <a:t>. [Online]. Available: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www.xilinx.com/tools/partial-reconguration.htm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5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523" y="391886"/>
            <a:ext cx="484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Case Study 1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568776"/>
            <a:ext cx="9489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Possa</a:t>
            </a:r>
            <a:r>
              <a:rPr lang="en-US" sz="3200" dirty="0" smtClean="0"/>
              <a:t> et al. [2]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Implemented a 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order FIR filter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Compared FIR software implementation to hardware implementation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Used </a:t>
            </a:r>
            <a:r>
              <a:rPr lang="en-US" sz="2000" dirty="0" err="1" smtClean="0"/>
              <a:t>Nios</a:t>
            </a:r>
            <a:r>
              <a:rPr lang="en-US" sz="2000" dirty="0" smtClean="0"/>
              <a:t> II 32-bit RISC embedded processor and Altera Cyclone III FPGA</a:t>
            </a:r>
            <a:endParaRPr lang="en-US" sz="20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5747"/>
            <a:ext cx="4781550" cy="2771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3429072"/>
            <a:ext cx="4524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References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467" y="1743808"/>
            <a:ext cx="98475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[11] S. </a:t>
            </a:r>
            <a:r>
              <a:rPr lang="en-US" dirty="0" err="1"/>
              <a:t>Guccione</a:t>
            </a:r>
            <a:r>
              <a:rPr lang="en-US" dirty="0"/>
              <a:t>, D. Levi, and P. </a:t>
            </a:r>
            <a:r>
              <a:rPr lang="en-US" dirty="0" err="1"/>
              <a:t>Sundararajan</a:t>
            </a:r>
            <a:r>
              <a:rPr lang="en-US" dirty="0"/>
              <a:t>, “</a:t>
            </a:r>
            <a:r>
              <a:rPr lang="en-US" dirty="0" err="1"/>
              <a:t>JBits</a:t>
            </a:r>
            <a:r>
              <a:rPr lang="en-US" dirty="0"/>
              <a:t>: </a:t>
            </a:r>
            <a:r>
              <a:rPr lang="en-US" dirty="0" err="1"/>
              <a:t>Javabased</a:t>
            </a:r>
            <a:r>
              <a:rPr lang="en-US" dirty="0"/>
              <a:t> interface for reconfigurable computing”,  </a:t>
            </a:r>
          </a:p>
          <a:p>
            <a:r>
              <a:rPr lang="en-US" dirty="0"/>
              <a:t>        Proc. Conf. on Military and Aerospace Application of Programmable Devices and Technology, 1999. </a:t>
            </a:r>
          </a:p>
          <a:p>
            <a:endParaRPr lang="en-US" dirty="0" smtClean="0"/>
          </a:p>
          <a:p>
            <a:r>
              <a:rPr lang="en-US" dirty="0" smtClean="0"/>
              <a:t>[12] </a:t>
            </a:r>
            <a:r>
              <a:rPr lang="en-US" dirty="0"/>
              <a:t>E. Keller, “</a:t>
            </a:r>
            <a:r>
              <a:rPr lang="en-US" dirty="0" err="1"/>
              <a:t>JRoute</a:t>
            </a:r>
            <a:r>
              <a:rPr lang="en-US" dirty="0"/>
              <a:t>: A run-time routing API for FPGA hardware.” in IPDPS Workshops, ser. Lecture </a:t>
            </a:r>
            <a:endParaRPr lang="en-US" dirty="0" smtClean="0"/>
          </a:p>
          <a:p>
            <a:r>
              <a:rPr lang="en-US" dirty="0" smtClean="0"/>
              <a:t>        Notes </a:t>
            </a:r>
            <a:r>
              <a:rPr lang="en-US" dirty="0"/>
              <a:t>in Computer Science, J. D. P. </a:t>
            </a:r>
            <a:r>
              <a:rPr lang="en-US" dirty="0" err="1"/>
              <a:t>Rolim</a:t>
            </a:r>
            <a:r>
              <a:rPr lang="en-US" dirty="0"/>
              <a:t>, Ed., vol. 1800. Springer, 2000, pp. </a:t>
            </a:r>
            <a:r>
              <a:rPr lang="en-US" dirty="0" smtClean="0"/>
              <a:t>874–881</a:t>
            </a:r>
          </a:p>
          <a:p>
            <a:endParaRPr lang="en-US" dirty="0" smtClean="0"/>
          </a:p>
          <a:p>
            <a:r>
              <a:rPr lang="en-US" dirty="0" smtClean="0"/>
              <a:t>[13] </a:t>
            </a:r>
            <a:r>
              <a:rPr lang="en-US" dirty="0"/>
              <a:t>C. Patterson, P. </a:t>
            </a:r>
            <a:r>
              <a:rPr lang="en-US" dirty="0" err="1"/>
              <a:t>Athanan</a:t>
            </a:r>
            <a:r>
              <a:rPr lang="en-US" dirty="0"/>
              <a:t>, M. Shelburne, J. Bowen, J. </a:t>
            </a:r>
            <a:r>
              <a:rPr lang="en-US" dirty="0" err="1"/>
              <a:t>Suris</a:t>
            </a:r>
            <a:r>
              <a:rPr lang="en-US" dirty="0"/>
              <a:t>, T. Dunham, and J. Rice,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Slotless</a:t>
            </a:r>
            <a:r>
              <a:rPr lang="en-US" dirty="0" smtClean="0"/>
              <a:t> </a:t>
            </a:r>
            <a:r>
              <a:rPr lang="en-US" dirty="0"/>
              <a:t>module-based </a:t>
            </a:r>
            <a:r>
              <a:rPr lang="en-US" dirty="0" err="1"/>
              <a:t>reconguration</a:t>
            </a:r>
            <a:r>
              <a:rPr lang="en-US" dirty="0"/>
              <a:t> of embedded </a:t>
            </a:r>
            <a:r>
              <a:rPr lang="en-US" dirty="0" err="1"/>
              <a:t>fpgas</a:t>
            </a:r>
            <a:r>
              <a:rPr lang="en-US" dirty="0"/>
              <a:t>." in ACM Trans. </a:t>
            </a:r>
            <a:r>
              <a:rPr lang="en-US" dirty="0" err="1"/>
              <a:t>Embedd</a:t>
            </a:r>
            <a:r>
              <a:rPr lang="en-US" dirty="0"/>
              <a:t>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Comput</a:t>
            </a:r>
            <a:r>
              <a:rPr lang="en-US" dirty="0"/>
              <a:t>. </a:t>
            </a:r>
            <a:r>
              <a:rPr lang="en-US" dirty="0" err="1"/>
              <a:t>Syst</a:t>
            </a:r>
            <a:r>
              <a:rPr lang="en-US" dirty="0"/>
              <a:t>, October 2006.</a:t>
            </a:r>
            <a:r>
              <a:rPr lang="en-US" dirty="0" smtClean="0"/>
              <a:t>[8] </a:t>
            </a:r>
            <a:r>
              <a:rPr lang="en-US" dirty="0"/>
              <a:t>C. Conger, R. Hymel, M. </a:t>
            </a:r>
            <a:r>
              <a:rPr lang="en-US" dirty="0" err="1"/>
              <a:t>Rewak</a:t>
            </a:r>
            <a:r>
              <a:rPr lang="en-US" dirty="0"/>
              <a:t>, A. George, and H. Lam, </a:t>
            </a:r>
            <a:r>
              <a:rPr lang="en-US" dirty="0" err="1" smtClean="0"/>
              <a:t>Fpga</a:t>
            </a:r>
            <a:r>
              <a:rPr lang="en-US" dirty="0" smtClean="0"/>
              <a:t> </a:t>
            </a:r>
            <a:r>
              <a:rPr lang="en-US" dirty="0"/>
              <a:t>design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framework for dynamic </a:t>
            </a:r>
            <a:r>
              <a:rPr lang="en-US" dirty="0"/>
              <a:t>partial </a:t>
            </a:r>
            <a:r>
              <a:rPr lang="en-US" dirty="0" err="1"/>
              <a:t>reconguration</a:t>
            </a:r>
            <a:r>
              <a:rPr lang="en-US" dirty="0"/>
              <a:t>," in Proceedings of </a:t>
            </a:r>
            <a:r>
              <a:rPr lang="en-US" dirty="0" err="1"/>
              <a:t>Recongurable</a:t>
            </a:r>
            <a:r>
              <a:rPr lang="en-US" dirty="0"/>
              <a:t> Architectures</a:t>
            </a:r>
          </a:p>
          <a:p>
            <a:r>
              <a:rPr lang="en-US" dirty="0" smtClean="0"/>
              <a:t>       Workshop </a:t>
            </a:r>
            <a:r>
              <a:rPr lang="en-US" dirty="0"/>
              <a:t>(RAW), 2008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[14] </a:t>
            </a:r>
            <a:r>
              <a:rPr lang="en-US" dirty="0"/>
              <a:t>E. L. </a:t>
            </a:r>
            <a:r>
              <a:rPr lang="en-US" dirty="0" err="1"/>
              <a:t>Horta</a:t>
            </a:r>
            <a:r>
              <a:rPr lang="en-US" dirty="0"/>
              <a:t>, J. W. Lockwood, D. E. Taylor, D. </a:t>
            </a:r>
            <a:r>
              <a:rPr lang="en-US" dirty="0" err="1"/>
              <a:t>Parlour</a:t>
            </a:r>
            <a:r>
              <a:rPr lang="en-US" dirty="0"/>
              <a:t>, "Applications of reconfigurable computing: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Dynamic </a:t>
            </a:r>
            <a:r>
              <a:rPr lang="en-US" dirty="0"/>
              <a:t>hardware plugins in an FPGA with partial run-time reconfiguration", Proceedings of the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39th </a:t>
            </a:r>
            <a:r>
              <a:rPr lang="en-US" dirty="0"/>
              <a:t>conference on Design automation, New Orleans, June 2002, pp. 343 </a:t>
            </a:r>
            <a:r>
              <a:rPr lang="en-US" dirty="0" smtClean="0"/>
              <a:t>– 348</a:t>
            </a:r>
          </a:p>
        </p:txBody>
      </p:sp>
    </p:spTree>
    <p:extLst>
      <p:ext uri="{BB962C8B-B14F-4D97-AF65-F5344CB8AC3E}">
        <p14:creationId xmlns:p14="http://schemas.microsoft.com/office/powerpoint/2010/main" val="33799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9571"/>
            <a:ext cx="9144000" cy="1456192"/>
          </a:xfrm>
        </p:spPr>
        <p:txBody>
          <a:bodyPr>
            <a:normAutofit/>
          </a:bodyPr>
          <a:lstStyle/>
          <a:p>
            <a:r>
              <a:rPr lang="en-US" dirty="0" smtClean="0"/>
              <a:t>Data Supplemental Slides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Slot Resource Utilizations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416628"/>
            <a:ext cx="3782649" cy="2764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653" t="4248" r="3026"/>
          <a:stretch/>
        </p:blipFill>
        <p:spPr>
          <a:xfrm>
            <a:off x="3877899" y="2416628"/>
            <a:ext cx="3937820" cy="2850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075" y="2458615"/>
            <a:ext cx="4488925" cy="26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Base PR Execution Time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28361"/>
            <a:ext cx="6705600" cy="2028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694" y="1801617"/>
            <a:ext cx="10367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/>
              <a:t>Note: Does not include </a:t>
            </a:r>
            <a:r>
              <a:rPr lang="en-US" sz="3200" dirty="0" err="1" smtClean="0"/>
              <a:t>bitstream</a:t>
            </a:r>
            <a:r>
              <a:rPr lang="en-US" sz="3200" dirty="0" smtClean="0"/>
              <a:t> generation or any verification</a:t>
            </a:r>
          </a:p>
        </p:txBody>
      </p:sp>
    </p:spTree>
    <p:extLst>
      <p:ext uri="{BB962C8B-B14F-4D97-AF65-F5344CB8AC3E}">
        <p14:creationId xmlns:p14="http://schemas.microsoft.com/office/powerpoint/2010/main" val="3039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Slot-based Related Work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81" y="2565020"/>
            <a:ext cx="4931351" cy="30508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219" y="1657079"/>
            <a:ext cx="56467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Majer</a:t>
            </a:r>
            <a:r>
              <a:rPr lang="en-US" sz="3200" dirty="0" smtClean="0"/>
              <a:t> et al. [6] 2007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Erlangen Slot Machine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Automated tool flow called </a:t>
            </a:r>
            <a:r>
              <a:rPr lang="en-US" sz="2000" dirty="0" err="1" smtClean="0"/>
              <a:t>SlotComposer</a:t>
            </a:r>
            <a:endParaRPr lang="en-US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External Peripherals (Feed-Through Issue)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Reconfiguration Manager</a:t>
            </a:r>
          </a:p>
        </p:txBody>
      </p:sp>
    </p:spTree>
    <p:extLst>
      <p:ext uri="{BB962C8B-B14F-4D97-AF65-F5344CB8AC3E}">
        <p14:creationId xmlns:p14="http://schemas.microsoft.com/office/powerpoint/2010/main" val="39408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Related Work </a:t>
            </a:r>
            <a:r>
              <a:rPr lang="en-US" sz="4800" dirty="0" err="1">
                <a:solidFill>
                  <a:schemeClr val="bg1"/>
                </a:solidFill>
              </a:rPr>
              <a:t>C</a:t>
            </a:r>
            <a:r>
              <a:rPr lang="en-US" sz="4800" dirty="0" err="1" smtClean="0">
                <a:solidFill>
                  <a:schemeClr val="bg1"/>
                </a:solidFill>
              </a:rPr>
              <a:t>nt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05" y="1624557"/>
            <a:ext cx="9286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Koch et al. [7] 2008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Developed </a:t>
            </a:r>
            <a:r>
              <a:rPr lang="en-US" sz="2000" dirty="0" err="1" smtClean="0"/>
              <a:t>Recobus</a:t>
            </a:r>
            <a:r>
              <a:rPr lang="en-US" sz="2000" dirty="0" smtClean="0"/>
              <a:t>-Builder – A tool that supports building reconfigurable systems on FPGAs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Simplifies the partial reconfiguration process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Allowed for testing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Optimal Floor planning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Automated Partial Reconfiguration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Limitations they solved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Difficulty of PR tool flow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   Lacking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 smtClean="0"/>
              <a:t>Ignored multipurpose systems (Everything known at compile time)</a:t>
            </a:r>
          </a:p>
        </p:txBody>
      </p:sp>
    </p:spTree>
    <p:extLst>
      <p:ext uri="{BB962C8B-B14F-4D97-AF65-F5344CB8AC3E}">
        <p14:creationId xmlns:p14="http://schemas.microsoft.com/office/powerpoint/2010/main" val="40624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-67522"/>
            <a:ext cx="8954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Better Performance and Less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Power?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379" y="1610655"/>
            <a:ext cx="9489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Hit Power Wall 2000’s [1]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Needed to find alternatives to increase performance and reduce power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Solutions: Multiprocessors, GPU’s, FPGA’s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3093737"/>
            <a:ext cx="6343650" cy="31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523" y="391886"/>
            <a:ext cx="484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Case Study 2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493" y="1548871"/>
            <a:ext cx="94892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Cullin</a:t>
            </a:r>
            <a:r>
              <a:rPr lang="en-US" sz="3200" dirty="0" smtClean="0"/>
              <a:t> et al. [3]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Implemented an FFT on CPU, GPU, and FPGA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Compared each of their execution times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Hardware Used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/>
              <a:t>Intel Xeon X5650 </a:t>
            </a:r>
            <a:r>
              <a:rPr lang="en-US" sz="1600" dirty="0" smtClean="0"/>
              <a:t>(1.6 GHz, 24 Threads) (</a:t>
            </a:r>
            <a:r>
              <a:rPr lang="en-US" sz="1600" dirty="0"/>
              <a:t>69 </a:t>
            </a:r>
            <a:r>
              <a:rPr lang="en-US" sz="1600" dirty="0" err="1" smtClean="0"/>
              <a:t>ms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NVIDIA </a:t>
            </a:r>
            <a:r>
              <a:rPr lang="en-US" sz="1600" dirty="0"/>
              <a:t>GeForce GTX 460 </a:t>
            </a:r>
            <a:r>
              <a:rPr lang="en-US" sz="1600" dirty="0" smtClean="0"/>
              <a:t>( 675 MHz, 336 CUDA cores)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/>
              <a:t>NVIDIA GeForce 9800 GTX</a:t>
            </a:r>
            <a:r>
              <a:rPr lang="en-US" sz="1600" dirty="0" smtClean="0"/>
              <a:t>+ ( 738 MHz, 128 CUDA cores)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Xilinx Virtex-5 (100 MHz)</a:t>
            </a:r>
          </a:p>
          <a:p>
            <a:pPr lvl="2"/>
            <a:endParaRPr lang="en-US" sz="1600" dirty="0" smtClean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22" y="4106235"/>
            <a:ext cx="5305555" cy="225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21161"/>
            <a:ext cx="8814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Understanding FPGA Resources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70071"/>
            <a:ext cx="1174260" cy="4225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46" y="2517894"/>
            <a:ext cx="6275754" cy="29239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6850" y="1500739"/>
            <a:ext cx="117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7475" y="2062837"/>
            <a:ext cx="226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69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Design Considerations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972" y="1645265"/>
            <a:ext cx="928610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Generate </a:t>
            </a:r>
            <a:r>
              <a:rPr lang="en-US" sz="3200" dirty="0" err="1" smtClean="0"/>
              <a:t>Tcl</a:t>
            </a:r>
            <a:r>
              <a:rPr lang="en-US" sz="3200" dirty="0" smtClean="0"/>
              <a:t> scripts (Ok, we wanted this)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Pre-defined floor plans (Fixed # of slots)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Layout on clock </a:t>
            </a:r>
            <a:r>
              <a:rPr lang="en-US" sz="2000" dirty="0" err="1" smtClean="0"/>
              <a:t>boundries</a:t>
            </a:r>
            <a:endParaRPr lang="en-US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Synthesize RMs separately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All interfaces have to match</a:t>
            </a:r>
          </a:p>
        </p:txBody>
      </p:sp>
    </p:spTree>
    <p:extLst>
      <p:ext uri="{BB962C8B-B14F-4D97-AF65-F5344CB8AC3E}">
        <p14:creationId xmlns:p14="http://schemas.microsoft.com/office/powerpoint/2010/main" val="14939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523" y="391886"/>
            <a:ext cx="484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Case Study 2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475" y="1630992"/>
            <a:ext cx="94892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Che</a:t>
            </a:r>
            <a:r>
              <a:rPr lang="en-US" sz="3200" dirty="0" smtClean="0"/>
              <a:t> et al. [4]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Studied performance of GPU vs FPGA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Implemented 3 Applications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Gaussian Elimination (Linear Algebra)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DES (64-bit block – FPGA took 83 cycles and GPU took 5.80 x 10</a:t>
            </a:r>
            <a:r>
              <a:rPr lang="en-US" sz="1600" baseline="30000" dirty="0" smtClean="0"/>
              <a:t>5</a:t>
            </a:r>
            <a:r>
              <a:rPr lang="en-US" sz="1600" dirty="0" smtClean="0"/>
              <a:t> cycles)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Needleman-</a:t>
            </a:r>
            <a:r>
              <a:rPr lang="en-US" sz="1600" dirty="0" err="1" smtClean="0"/>
              <a:t>Wunsch</a:t>
            </a:r>
            <a:r>
              <a:rPr lang="en-US" sz="1600" dirty="0" smtClean="0"/>
              <a:t> (DNA Sequencing)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Hardware Used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Intel Xeon Processor (3.2 GHz, 4 Threads)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NVIDIA GeForce 8800 GTX (128 stream processors at 575 MHz)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1600" dirty="0" smtClean="0"/>
              <a:t>Xilinx </a:t>
            </a:r>
            <a:r>
              <a:rPr lang="en-US" sz="1600" dirty="0" err="1" smtClean="0"/>
              <a:t>Virtex</a:t>
            </a:r>
            <a:r>
              <a:rPr lang="en-US" sz="1600" dirty="0" smtClean="0"/>
              <a:t>-II Pro (100 MHz)</a:t>
            </a:r>
          </a:p>
        </p:txBody>
      </p:sp>
    </p:spTree>
    <p:extLst>
      <p:ext uri="{BB962C8B-B14F-4D97-AF65-F5344CB8AC3E}">
        <p14:creationId xmlns:p14="http://schemas.microsoft.com/office/powerpoint/2010/main" val="33547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70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Related Work </a:t>
            </a:r>
            <a:r>
              <a:rPr lang="en-US" sz="4800" dirty="0" err="1">
                <a:solidFill>
                  <a:schemeClr val="bg1"/>
                </a:solidFill>
              </a:rPr>
              <a:t>C</a:t>
            </a:r>
            <a:r>
              <a:rPr lang="en-US" sz="4800" dirty="0" err="1" smtClean="0">
                <a:solidFill>
                  <a:schemeClr val="bg1"/>
                </a:solidFill>
              </a:rPr>
              <a:t>nt</a:t>
            </a:r>
            <a:r>
              <a:rPr lang="en-US" sz="4800" dirty="0" smtClean="0">
                <a:solidFill>
                  <a:schemeClr val="bg1"/>
                </a:solidFill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444" y="1674227"/>
            <a:ext cx="9286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Conger et al. [8] 2008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Developed a framework that addressed special purpose and multipurpose 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94" y="3002918"/>
            <a:ext cx="2664812" cy="32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71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Slot-based Challenges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819" y="1504679"/>
            <a:ext cx="9286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Allocate fixed size slots to contain RMs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9" y="4263877"/>
            <a:ext cx="2095500" cy="1847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511" y="2243077"/>
            <a:ext cx="1905777" cy="12311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6819" y="3597152"/>
            <a:ext cx="9286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Feed-through signals</a:t>
            </a:r>
          </a:p>
        </p:txBody>
      </p:sp>
    </p:spTree>
    <p:extLst>
      <p:ext uri="{BB962C8B-B14F-4D97-AF65-F5344CB8AC3E}">
        <p14:creationId xmlns:p14="http://schemas.microsoft.com/office/powerpoint/2010/main" val="23763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51" y="1956987"/>
            <a:ext cx="3655780" cy="3042042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9198752" y="4096981"/>
            <a:ext cx="2258740" cy="1374822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9198752" y="2206027"/>
            <a:ext cx="2258740" cy="1374822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28946" y="2340798"/>
            <a:ext cx="2863054" cy="3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 Manufacturer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72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351" y="181992"/>
            <a:ext cx="611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Cloud RTR Approach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81" y="3241956"/>
            <a:ext cx="1941609" cy="11546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404" y="2701903"/>
            <a:ext cx="875089" cy="7292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4779" y="4396625"/>
            <a:ext cx="1454065" cy="3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 rot="1398555">
            <a:off x="7316185" y="4287152"/>
            <a:ext cx="1851415" cy="41239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 rot="20179991">
            <a:off x="7313484" y="3064395"/>
            <a:ext cx="1851415" cy="41239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270" y="2982107"/>
            <a:ext cx="875089" cy="72924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561" y="4890355"/>
            <a:ext cx="1714500" cy="4191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439" y="3917463"/>
            <a:ext cx="1714500" cy="419100"/>
          </a:xfrm>
          <a:prstGeom prst="rect">
            <a:avLst/>
          </a:prstGeom>
        </p:spPr>
      </p:pic>
      <p:sp>
        <p:nvSpPr>
          <p:cNvPr id="47" name="Left Arrow 46"/>
          <p:cNvSpPr/>
          <p:nvPr/>
        </p:nvSpPr>
        <p:spPr>
          <a:xfrm>
            <a:off x="2324929" y="3624935"/>
            <a:ext cx="1298922" cy="41239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60768" y="2397796"/>
            <a:ext cx="2118949" cy="3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99173" y="4406196"/>
            <a:ext cx="2118949" cy="37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15417 -7.40741E-7 C -0.22318 -7.40741E-7 -0.30807 0.00162 -0.30807 0.00301 L -0.30807 0.0067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1.48148E-6 L -0.1543 -1.48148E-6 C -0.22318 -1.48148E-6 -0.30807 0.00162 -0.30807 0.00301 L -0.30807 0.00671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523" y="391886"/>
            <a:ext cx="4842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Case Study 2 Cont.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" y="1817604"/>
            <a:ext cx="5114286" cy="41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623" y="1817604"/>
            <a:ext cx="4946300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3E05-3D13-4DEC-BE95-27C4CB6FC5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Electrical, Computer and Energy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9423-ACDD-47D3-ADEE-D254C74C2323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605" y="270588"/>
            <a:ext cx="696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FPGA’s in cell phones!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447" y="1462703"/>
            <a:ext cx="92861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Industry moving towards </a:t>
            </a:r>
            <a:r>
              <a:rPr lang="en-US" sz="3200" dirty="0" err="1"/>
              <a:t>SoCs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Off-the-shelf systems with FPGA’s and </a:t>
            </a:r>
            <a:r>
              <a:rPr lang="en-US" sz="2000" dirty="0" smtClean="0"/>
              <a:t>ARM Cortex A9 </a:t>
            </a:r>
            <a:r>
              <a:rPr lang="en-US" sz="2000" dirty="0"/>
              <a:t>coupled together on the same chip </a:t>
            </a:r>
            <a:endParaRPr lang="en-US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 Level Synthesis (HLS) </a:t>
            </a:r>
            <a:r>
              <a:rPr lang="en-US" sz="3200" dirty="0" smtClean="0"/>
              <a:t>tools gaining momentum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Built-in Libraries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Simple IP generation process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/>
              <a:t>Test </a:t>
            </a:r>
            <a:r>
              <a:rPr lang="en-US" sz="2000" dirty="0" smtClean="0"/>
              <a:t>Environment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Xilinx supports run-time reconfiguration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/>
              <a:t>Partial Reconfiguration Technology [5]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05" y="4413349"/>
            <a:ext cx="3331212" cy="1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35965</TotalTime>
  <Words>3560</Words>
  <Application>Microsoft Office PowerPoint</Application>
  <PresentationFormat>Widescreen</PresentationFormat>
  <Paragraphs>938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Wingdings</vt:lpstr>
      <vt:lpstr>Office Theme</vt:lpstr>
      <vt:lpstr>Cloud RTR: Cloud Infrastructure for Apps with Hardware</vt:lpstr>
      <vt:lpstr>Goal</vt:lpstr>
      <vt:lpstr>PowerPoint Presentation</vt:lpstr>
      <vt:lpstr>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Run-time Reconfiguration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Run-time Place &amp; Route</vt:lpstr>
      <vt:lpstr>PowerPoint Presentation</vt:lpstr>
      <vt:lpstr>PowerPoint Presentation</vt:lpstr>
      <vt:lpstr>Slot-based Solutions</vt:lpstr>
      <vt:lpstr>PowerPoint Presentation</vt:lpstr>
      <vt:lpstr>PowerPoint Presentation</vt:lpstr>
      <vt:lpstr>Our New Approach</vt:lpstr>
      <vt:lpstr>PowerPoint Presentation</vt:lpstr>
      <vt:lpstr>PowerPoint Presentation</vt:lpstr>
      <vt:lpstr>Our Contributions</vt:lpstr>
      <vt:lpstr>PowerPoint Presentation</vt:lpstr>
      <vt:lpstr>Partial Reconfiguration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PowerPoint Presentation</vt:lpstr>
      <vt:lpstr>Experiment 1</vt:lpstr>
      <vt:lpstr>PowerPoint Presentation</vt:lpstr>
      <vt:lpstr>PowerPoint Presentation</vt:lpstr>
      <vt:lpstr>PowerPoint Presentation</vt:lpstr>
      <vt:lpstr>PowerPoint Presentation</vt:lpstr>
      <vt:lpstr>Experiment 2</vt:lpstr>
      <vt:lpstr>PowerPoint Presentation</vt:lpstr>
      <vt:lpstr>PowerPoint Presentation</vt:lpstr>
      <vt:lpstr>PowerPoint Presentation</vt:lpstr>
      <vt:lpstr>Experiment 3</vt:lpstr>
      <vt:lpstr>PowerPoint Presentation</vt:lpstr>
      <vt:lpstr>PowerPoint Presentation</vt:lpstr>
      <vt:lpstr>PowerPoint Presentation</vt:lpstr>
      <vt:lpstr>Cloud RTR Deployment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Supplemental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195</cp:revision>
  <dcterms:created xsi:type="dcterms:W3CDTF">2015-03-25T21:32:17Z</dcterms:created>
  <dcterms:modified xsi:type="dcterms:W3CDTF">2015-04-22T22:25:39Z</dcterms:modified>
</cp:coreProperties>
</file>