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vsdx" ContentType="application/vnd.ms-visio.drawing"/>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9" r:id="rId3"/>
    <p:sldId id="281" r:id="rId4"/>
    <p:sldId id="286" r:id="rId5"/>
    <p:sldId id="267" r:id="rId6"/>
    <p:sldId id="279" r:id="rId7"/>
    <p:sldId id="297" r:id="rId8"/>
    <p:sldId id="273" r:id="rId9"/>
    <p:sldId id="301" r:id="rId10"/>
    <p:sldId id="288" r:id="rId11"/>
    <p:sldId id="303" r:id="rId12"/>
    <p:sldId id="308" r:id="rId13"/>
    <p:sldId id="300" r:id="rId14"/>
    <p:sldId id="304" r:id="rId15"/>
    <p:sldId id="296" r:id="rId16"/>
    <p:sldId id="307" r:id="rId17"/>
    <p:sldId id="289" r:id="rId18"/>
    <p:sldId id="291" r:id="rId19"/>
    <p:sldId id="292" r:id="rId20"/>
    <p:sldId id="294" r:id="rId21"/>
    <p:sldId id="293" r:id="rId22"/>
    <p:sldId id="295" r:id="rId23"/>
    <p:sldId id="265" r:id="rId24"/>
    <p:sldId id="305"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CFB879"/>
    <a:srgbClr val="D3B979"/>
    <a:srgbClr val="D2C121"/>
    <a:srgbClr val="D2BF2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44" autoAdjust="0"/>
    <p:restoredTop sz="65068" autoAdjust="0"/>
  </p:normalViewPr>
  <p:slideViewPr>
    <p:cSldViewPr>
      <p:cViewPr varScale="1">
        <p:scale>
          <a:sx n="45" d="100"/>
          <a:sy n="45" d="100"/>
        </p:scale>
        <p:origin x="-81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75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D0D61-3511-4562-B2DE-E34DDD4FF430}" type="datetimeFigureOut">
              <a:rPr lang="en-US" smtClean="0"/>
              <a:pPr/>
              <a:t>7/23/2014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D6B09-989D-4364-B787-51A6BE8F0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Today </a:t>
            </a:r>
            <a:r>
              <a:rPr lang="en-US" sz="1200" kern="1200" baseline="0" dirty="0" smtClean="0">
                <a:solidFill>
                  <a:schemeClr val="tx1"/>
                </a:solidFill>
                <a:latin typeface="+mn-lt"/>
                <a:ea typeface="+mn-ea"/>
                <a:cs typeface="+mn-cs"/>
              </a:rPr>
              <a:t>I am defending my thesis which supports a larger collaborative research effort toward an active network security architecture.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Security is </a:t>
            </a:r>
            <a:r>
              <a:rPr lang="en-US" sz="1200" kern="1200" baseline="0" smtClean="0">
                <a:solidFill>
                  <a:schemeClr val="tx1"/>
                </a:solidFill>
                <a:latin typeface="+mn-lt"/>
                <a:ea typeface="+mn-ea"/>
                <a:cs typeface="+mn-cs"/>
              </a:rPr>
              <a:t>extremely </a:t>
            </a:r>
            <a:r>
              <a:rPr lang="en-US" sz="1200" kern="1200" baseline="0" smtClean="0">
                <a:solidFill>
                  <a:schemeClr val="tx1"/>
                </a:solidFill>
                <a:latin typeface="+mn-lt"/>
                <a:ea typeface="+mn-ea"/>
                <a:cs typeface="+mn-cs"/>
              </a:rPr>
              <a:t>important, </a:t>
            </a:r>
            <a:r>
              <a:rPr lang="en-US" sz="1200" kern="1200" baseline="0" dirty="0" smtClean="0">
                <a:solidFill>
                  <a:schemeClr val="tx1"/>
                </a:solidFill>
                <a:latin typeface="+mn-lt"/>
                <a:ea typeface="+mn-ea"/>
                <a:cs typeface="+mn-cs"/>
              </a:rPr>
              <a:t>yet our equipment and strategies continue to be an iterative effort to patch systems, plug holes, and wait for the next wave. Our devices perform relatively compartmented functions with little to no context awareness. Digital forensics and incident response in particular have become incredibly important but often are less effective as reaction time between incident and response grow larger.</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take what we know from the IDS alert: source and destination IP, source and destination port</a:t>
            </a:r>
          </a:p>
          <a:p>
            <a:endParaRPr lang="en-US" baseline="0" dirty="0" smtClean="0"/>
          </a:p>
          <a:p>
            <a:r>
              <a:rPr lang="en-US" b="1" baseline="0" dirty="0" smtClean="0"/>
              <a:t>“CONNECTIONS” --</a:t>
            </a:r>
            <a:r>
              <a:rPr lang="en-US" baseline="0" dirty="0" smtClean="0"/>
              <a:t>We use volatility to dig out network connections that match these parameters and seek out the process IDs that were associated with them. We find the offending connection that corresponds to the command and control channel and also find another process on port 8888 that we did not originally pick up, possibly due to </a:t>
            </a:r>
            <a:r>
              <a:rPr lang="en-US" baseline="0" dirty="0" err="1" smtClean="0"/>
              <a:t>misconfiguration</a:t>
            </a:r>
            <a:r>
              <a:rPr lang="en-US" baseline="0" dirty="0" smtClean="0"/>
              <a:t>, etc.</a:t>
            </a:r>
          </a:p>
          <a:p>
            <a:endParaRPr lang="en-US" baseline="0" dirty="0" smtClean="0"/>
          </a:p>
          <a:p>
            <a:r>
              <a:rPr lang="en-US" b="1" baseline="0" dirty="0" smtClean="0"/>
              <a:t>“PSLIST” --</a:t>
            </a:r>
            <a:r>
              <a:rPr lang="en-US" baseline="0" dirty="0" smtClean="0"/>
              <a:t>We them investigate the process tree from the victim host and look for anomalies with these PIDs. We notice a few very interesting and troubling things about this process tree. We quickly find our offending processes. Starting with 3376, we see that an executable established a network socket. Putty is a pretty normal application but if we examine further, we see that it spawned a Windows Command Script as a child process. We go one step further and see that the Command Script spawned an additional process, 4012,  which was previously associated with our second network socket on port 8888. Worse, the command script spawned svchost.exe, whose only parent process should be services.exe above at PID 684. </a:t>
            </a:r>
          </a:p>
          <a:p>
            <a:endParaRPr lang="en-US" baseline="0" dirty="0" smtClean="0"/>
          </a:p>
          <a:p>
            <a:r>
              <a:rPr lang="en-US" baseline="0" dirty="0" smtClean="0"/>
              <a:t>This is indicative of a possible persistent backdoor on this Windows system. We will attempt to discover the origins in some more common locations, for this example, the Windows Registry.</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a:t>
            </a:r>
            <a:r>
              <a:rPr lang="en-US" b="1" baseline="0" dirty="0" err="1" smtClean="0"/>
              <a:t>printkey</a:t>
            </a:r>
            <a:r>
              <a:rPr lang="en-US" b="1" baseline="0" dirty="0" smtClean="0"/>
              <a:t>” –</a:t>
            </a:r>
            <a:r>
              <a:rPr lang="en-US" b="0" baseline="0" dirty="0" smtClean="0"/>
              <a:t>A quick examination of the “RUN” registry key shows that an entry was made that will call a .</a:t>
            </a:r>
            <a:r>
              <a:rPr lang="en-US" b="0" baseline="0" dirty="0" err="1" smtClean="0"/>
              <a:t>vbs</a:t>
            </a:r>
            <a:r>
              <a:rPr lang="en-US" b="0" baseline="0" dirty="0" smtClean="0"/>
              <a:t> script in the \TEMP directory upon login and/reboot.</a:t>
            </a:r>
          </a:p>
          <a:p>
            <a:endParaRPr lang="en-US" b="0" baseline="0" dirty="0" smtClean="0"/>
          </a:p>
          <a:p>
            <a:r>
              <a:rPr lang="en-US" b="0" baseline="0" dirty="0" smtClean="0"/>
              <a:t>To preserve evidence and learn more about the malware that originated from our puttyx.exe, we can easily extract the executable with the </a:t>
            </a:r>
            <a:r>
              <a:rPr lang="en-US" b="1" baseline="0" dirty="0" smtClean="0"/>
              <a:t>“</a:t>
            </a:r>
            <a:r>
              <a:rPr lang="en-US" b="1" baseline="0" dirty="0" err="1" smtClean="0"/>
              <a:t>procexedump</a:t>
            </a:r>
            <a:r>
              <a:rPr lang="en-US" b="1" baseline="0" dirty="0" smtClean="0"/>
              <a:t>” </a:t>
            </a:r>
            <a:r>
              <a:rPr lang="en-US" b="0" baseline="0" dirty="0" smtClean="0"/>
              <a:t>utility. This executable was built with an encoding scheme to evade AV on disk storage,  because we captured the it from memory, we will have the code in its decoded form, and likely its encoding scheme that it used to decode itself in memory.</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Several works have already illustrated that security innovation can be greatly enhanced in a network that uses SDN control and a programmable infrastructure.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Fresco, presented a rapid application development framework that used a language abstraction of inputs, outputs, events, parameters, and actions to mimic security functionality in OpenFlow switches including, firewalls, IDS logic, reflectors, and scan detectors. </a:t>
            </a:r>
          </a:p>
          <a:p>
            <a:r>
              <a:rPr lang="en-US" sz="1200" kern="1200" baseline="0" dirty="0" smtClean="0">
                <a:solidFill>
                  <a:schemeClr val="tx1"/>
                </a:solidFill>
                <a:latin typeface="+mn-lt"/>
                <a:ea typeface="+mn-ea"/>
                <a:cs typeface="+mn-cs"/>
              </a:rPr>
              <a:t>---We believe that go further to integrate the various existing security devices in a modular fashion to configure, monitor, and control the entire infrastructure.</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the benefits</a:t>
            </a:r>
            <a:r>
              <a:rPr lang="en-US" baseline="0" dirty="0" smtClean="0"/>
              <a:t> and creative innovation SDN brings is pretty clear, the requirement to have a completely SDN hardware infrastructure and controller application transition can be barriers to entry by organizations either financially, due to lack of technical expertise, or even a failure to motivate executive leadership to endorse it. </a:t>
            </a:r>
          </a:p>
          <a:p>
            <a:endParaRPr lang="en-US" baseline="0" dirty="0"/>
          </a:p>
          <a:p>
            <a:r>
              <a:rPr lang="en-US" baseline="0" dirty="0" smtClean="0"/>
              <a:t>We saw this as a direct obstacle to the quick adoption of Active Security and sought to find a solution.</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Currently</a:t>
            </a:r>
            <a:r>
              <a:rPr lang="en-US" baseline="0" dirty="0" smtClean="0"/>
              <a:t> under submission to the </a:t>
            </a:r>
            <a:r>
              <a:rPr lang="en-US" baseline="0" dirty="0" err="1" smtClean="0"/>
              <a:t>HotSDN</a:t>
            </a:r>
            <a:r>
              <a:rPr lang="en-US" baseline="0" dirty="0" smtClean="0"/>
              <a:t> ACM Workshop, we present ClosedFlow, an alternative SDN transition that allows us to exercise SDN control and network programmability using existing legacy, proprietary equipment.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top half of this figure depicts a single phase transition approach that requires full replacement of legacy equipment over to SDN hardware, and a complete single phase transition to SDN control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ClosedFlow allows us to gradually transition traffic from legacy configuration and protocols, to those controlled by SDN applications. Once the host organization has transitioned its traffic it can easily and gradually transition its hardware to SDN.</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realize this functionality, we approached 5 main problems we sought to solve:</a:t>
            </a:r>
          </a:p>
          <a:p>
            <a:r>
              <a:rPr lang="en-US" baseline="0" dirty="0" smtClean="0"/>
              <a:t>--decoupling data and control plane leveraging full hardware forwarding speeds in switches</a:t>
            </a:r>
          </a:p>
          <a:p>
            <a:r>
              <a:rPr lang="en-US" baseline="0" dirty="0" smtClean="0"/>
              <a:t>--Establishing a controller to switch communication channel</a:t>
            </a:r>
          </a:p>
          <a:p>
            <a:r>
              <a:rPr lang="en-US" baseline="0" dirty="0" smtClean="0"/>
              <a:t>--Topology discovery and state awareness</a:t>
            </a:r>
          </a:p>
          <a:p>
            <a:r>
              <a:rPr lang="en-US" baseline="0" dirty="0" smtClean="0"/>
              <a:t>--Matching packets and applying forwarding behavior</a:t>
            </a:r>
          </a:p>
          <a:p>
            <a:r>
              <a:rPr lang="en-US" baseline="0" dirty="0" smtClean="0"/>
              <a:t>--Handling the special “send-to-controller” action, i.e. packet-in events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main requirement we needed</a:t>
            </a:r>
            <a:r>
              <a:rPr lang="en-US" baseline="0" dirty="0" smtClean="0"/>
              <a:t> to solve was to facilitate communications between each switch node and the controller without requiring a direct connection to each switch. </a:t>
            </a:r>
          </a:p>
          <a:p>
            <a:r>
              <a:rPr lang="en-US" dirty="0" smtClean="0"/>
              <a:t>-Ethane achieved this through the use of a modified spanning</a:t>
            </a:r>
            <a:r>
              <a:rPr lang="en-US" baseline="0" dirty="0" smtClean="0"/>
              <a:t> tree algorithm.</a:t>
            </a:r>
          </a:p>
          <a:p>
            <a:r>
              <a:rPr lang="en-US" baseline="0" dirty="0" smtClean="0"/>
              <a:t>-Because we will later ask our switches to perform IP switching, match on layer 3 and 4 fields, and leverage route-maps, each switch to switch connection will utilize “routed” interfaces, which takes away our ability to use several layer-2 protocols.</a:t>
            </a:r>
          </a:p>
          <a:p>
            <a:r>
              <a:rPr lang="en-US" baseline="0" dirty="0" smtClean="0"/>
              <a:t>-We chose to circumvent this by running a minimal instance of OSPF, only advertising the addresses shown in red, Loopback 0 (our router-IDs), our point to point links between switches, and a VLAN dedicated for our controller(s).</a:t>
            </a:r>
          </a:p>
          <a:p>
            <a:r>
              <a:rPr lang="en-US" baseline="0" dirty="0" smtClean="0"/>
              <a:t>-Coupling our OSPF instance with remote access via SSH enables us to segregate control from data traffic, facilitate storage of the topology state at the controller, and push configuration.</a:t>
            </a:r>
          </a:p>
          <a:p>
            <a:r>
              <a:rPr lang="en-US" baseline="0" dirty="0" smtClean="0"/>
              <a:t>-So as we introduce a new switch, we will register it with the controller by configuring some basic information:</a:t>
            </a:r>
          </a:p>
          <a:p>
            <a:r>
              <a:rPr lang="en-US" b="1" baseline="0" dirty="0" smtClean="0"/>
              <a:t>Loopback IP address</a:t>
            </a:r>
          </a:p>
          <a:p>
            <a:r>
              <a:rPr lang="en-US" b="1" baseline="0" dirty="0" smtClean="0"/>
              <a:t>Configure any point to point “routed” interfaces</a:t>
            </a:r>
          </a:p>
          <a:p>
            <a:r>
              <a:rPr lang="en-US" b="1" baseline="0" dirty="0" smtClean="0"/>
              <a:t>Set up an OSPF instance and set its router-ID to loopback 0</a:t>
            </a:r>
          </a:p>
          <a:p>
            <a:r>
              <a:rPr lang="en-US" b="1" baseline="0" dirty="0" smtClean="0"/>
              <a:t>Advertise loopback and point to point networks in OSPF</a:t>
            </a:r>
          </a:p>
          <a:p>
            <a:r>
              <a:rPr lang="en-US" b="1" baseline="0" dirty="0" smtClean="0"/>
              <a:t>Set up remote access (telnet or SSH)</a:t>
            </a:r>
          </a:p>
          <a:p>
            <a:r>
              <a:rPr lang="en-US" b="1" baseline="0" dirty="0" smtClean="0"/>
              <a:t>Set an enable mode password</a:t>
            </a:r>
          </a:p>
          <a:p>
            <a:r>
              <a:rPr lang="en-US" b="1" baseline="0" dirty="0" smtClean="0"/>
              <a:t>Enable remote logging of OSPF adjacency changes</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challenge we face is handling traffic that we have never seen before, that is, the “Packet-In” event. </a:t>
            </a:r>
          </a:p>
          <a:p>
            <a:r>
              <a:rPr lang="en-US" baseline="0" dirty="0" smtClean="0"/>
              <a:t>We have a couple of options we explored:</a:t>
            </a:r>
          </a:p>
          <a:p>
            <a:r>
              <a:rPr lang="en-US" baseline="0" dirty="0" smtClean="0"/>
              <a:t>-The first is to use explicit deny access-control list entries using the “log-input” keyword to generate a </a:t>
            </a:r>
            <a:r>
              <a:rPr lang="en-US" baseline="0" dirty="0" err="1" smtClean="0"/>
              <a:t>syslog</a:t>
            </a:r>
            <a:r>
              <a:rPr lang="en-US" baseline="0" dirty="0" smtClean="0"/>
              <a:t> message that will be received by the controller with pertinent information about the flow (i.e. IPs, ports, inbound interface, node ID).</a:t>
            </a:r>
          </a:p>
          <a:p>
            <a:r>
              <a:rPr lang="en-US" baseline="0" dirty="0" smtClean="0"/>
              <a:t>-The second is to add a special “send-to-controller” route-map entry at the end of our route-maps. This would specify a special forwarding behavior which sends the entire traffic flow to the controller. </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have capabilities present in network hardware today but this information gives only a small</a:t>
            </a:r>
            <a:r>
              <a:rPr lang="en-US" sz="1200" kern="1200" baseline="0" dirty="0" smtClean="0">
                <a:solidFill>
                  <a:schemeClr val="tx1"/>
                </a:solidFill>
                <a:latin typeface="+mn-lt"/>
                <a:ea typeface="+mn-ea"/>
                <a:cs typeface="+mn-cs"/>
              </a:rPr>
              <a:t> part of a larger picture.</a:t>
            </a:r>
          </a:p>
          <a:p>
            <a:r>
              <a:rPr lang="en-US" sz="1200" kern="1200" dirty="0" smtClean="0">
                <a:solidFill>
                  <a:schemeClr val="tx1"/>
                </a:solidFill>
                <a:latin typeface="+mn-lt"/>
                <a:ea typeface="+mn-ea"/>
                <a:cs typeface="+mn-cs"/>
              </a:rPr>
              <a:t>-Limited context awareness or response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programmability</a:t>
            </a:r>
          </a:p>
          <a:p>
            <a:r>
              <a:rPr lang="en-US" sz="1200" kern="1200" dirty="0" smtClean="0">
                <a:solidFill>
                  <a:schemeClr val="tx1"/>
                </a:solidFill>
                <a:latin typeface="+mn-lt"/>
                <a:ea typeface="+mn-ea"/>
                <a:cs typeface="+mn-cs"/>
              </a:rPr>
              <a:t>-Organizations get tied down</a:t>
            </a:r>
            <a:r>
              <a:rPr lang="en-US" sz="1200" kern="1200" baseline="0" dirty="0" smtClean="0">
                <a:solidFill>
                  <a:schemeClr val="tx1"/>
                </a:solidFill>
                <a:latin typeface="+mn-lt"/>
                <a:ea typeface="+mn-ea"/>
                <a:cs typeface="+mn-cs"/>
              </a:rPr>
              <a:t> to a vendor specific solution that is costly in equipment, support, and training, OR, a multi-vendor environment requires in-house expertise for administration.</a:t>
            </a:r>
          </a:p>
          <a:p>
            <a:r>
              <a:rPr lang="en-US" sz="1200" kern="1200" baseline="0" dirty="0" smtClean="0">
                <a:solidFill>
                  <a:schemeClr val="tx1"/>
                </a:solidFill>
                <a:latin typeface="+mn-lt"/>
                <a:ea typeface="+mn-ea"/>
                <a:cs typeface="+mn-cs"/>
              </a:rPr>
              <a:t>-SIEM products have been a step in the right direction by making the multitude of information sources understandable and boiled down for humans, but still lack in the sources of information they gather and in complex remedial actions.</a:t>
            </a:r>
          </a:p>
          <a:p>
            <a:r>
              <a:rPr lang="en-US" sz="1200" kern="1200" baseline="0" dirty="0" smtClean="0">
                <a:solidFill>
                  <a:schemeClr val="tx1"/>
                </a:solidFill>
                <a:latin typeface="+mn-lt"/>
                <a:ea typeface="+mn-ea"/>
                <a:cs typeface="+mn-cs"/>
              </a:rPr>
              <a:t>-We unfortunately see that digital forensics and incident response are only as effective as the timeliness of data/evidence collection and the skill of the individual analyst/investigator</a:t>
            </a:r>
          </a:p>
          <a:p>
            <a:r>
              <a:rPr lang="en-US" sz="1200" kern="1200" baseline="0" dirty="0" smtClean="0">
                <a:solidFill>
                  <a:schemeClr val="tx1"/>
                </a:solidFill>
                <a:latin typeface="+mn-lt"/>
                <a:ea typeface="+mn-ea"/>
                <a:cs typeface="+mn-cs"/>
              </a:rPr>
              <a:t>-We also see that policy and security models like “defense-in-depth” provide somewhat of a structure, but fail to emphasize the subtleties of each layer and the configuration consistency gaps that exist.</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We need to take a different approach. We need a way to exercise granular control over our network to:</a:t>
            </a:r>
          </a:p>
          <a:p>
            <a:r>
              <a:rPr lang="en-US" sz="1200" kern="1200" baseline="0" dirty="0" smtClean="0">
                <a:solidFill>
                  <a:schemeClr val="tx1"/>
                </a:solidFill>
                <a:latin typeface="+mn-lt"/>
                <a:ea typeface="+mn-ea"/>
                <a:cs typeface="+mn-cs"/>
              </a:rPr>
              <a:t>-interact with a variety of sensors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-configure our defense infrastructure to establish a baseline and better defend and monitor our security posture</a:t>
            </a:r>
          </a:p>
          <a:p>
            <a:r>
              <a:rPr lang="en-US" sz="1200" kern="1200" baseline="0" dirty="0" smtClean="0">
                <a:solidFill>
                  <a:schemeClr val="tx1"/>
                </a:solidFill>
                <a:latin typeface="+mn-lt"/>
                <a:ea typeface="+mn-ea"/>
                <a:cs typeface="+mn-cs"/>
              </a:rPr>
              <a:t>-collect forensic artifacts in a live environment and use this information in real-time</a:t>
            </a:r>
          </a:p>
          <a:p>
            <a:r>
              <a:rPr lang="en-US" sz="1200" kern="1200" baseline="0" dirty="0" smtClean="0">
                <a:solidFill>
                  <a:schemeClr val="tx1"/>
                </a:solidFill>
                <a:latin typeface="+mn-lt"/>
                <a:ea typeface="+mn-ea"/>
                <a:cs typeface="+mn-cs"/>
              </a:rPr>
              <a:t>-and, if desired, counter through reconnaissance or offensive actions</a:t>
            </a:r>
          </a:p>
        </p:txBody>
      </p:sp>
      <p:sp>
        <p:nvSpPr>
          <p:cNvPr id="4" name="Slide Number Placeholder 3"/>
          <p:cNvSpPr>
            <a:spLocks noGrp="1"/>
          </p:cNvSpPr>
          <p:nvPr>
            <p:ph type="sldNum" sz="quarter" idx="10"/>
          </p:nvPr>
        </p:nvSpPr>
        <p:spPr/>
        <p:txBody>
          <a:bodyPr/>
          <a:lstStyle/>
          <a:p>
            <a:fld id="{DABD6B09-989D-4364-B787-51A6BE8F05F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2250" indent="-222250">
              <a:buFont typeface="Arial" pitchFamily="34" charset="0"/>
              <a:buChar char="•"/>
            </a:pPr>
            <a:r>
              <a:rPr lang="en-US" sz="1200" dirty="0" smtClean="0"/>
              <a:t>System of security inspired by the OODA feedback loop and leverages</a:t>
            </a:r>
            <a:r>
              <a:rPr lang="en-US" sz="1200" baseline="0" dirty="0" smtClean="0"/>
              <a:t> SDN control</a:t>
            </a:r>
            <a:endParaRPr lang="en-US" sz="1200" dirty="0" smtClean="0"/>
          </a:p>
          <a:p>
            <a:pPr marL="222250" indent="-222250">
              <a:buFont typeface="Arial" pitchFamily="34" charset="0"/>
              <a:buChar char="•"/>
            </a:pPr>
            <a:r>
              <a:rPr lang="en-US" sz="1200" dirty="0" smtClean="0"/>
              <a:t>Illustrated prototype of in-attack forensic collection</a:t>
            </a:r>
          </a:p>
          <a:p>
            <a:pPr marL="222250" indent="-222250">
              <a:buFont typeface="Arial" pitchFamily="34" charset="0"/>
              <a:buChar char="•"/>
            </a:pPr>
            <a:r>
              <a:rPr lang="en-US" sz="1200" dirty="0" smtClean="0"/>
              <a:t>Presented a new SDN network transition alternative</a:t>
            </a:r>
            <a:r>
              <a:rPr lang="en-US" sz="1200" baseline="0" dirty="0" smtClean="0"/>
              <a:t> that can enable quicker adoption in the enterprise</a:t>
            </a:r>
            <a:endParaRPr lang="en-US" sz="1200" dirty="0" smtClean="0"/>
          </a:p>
          <a:p>
            <a:pPr marL="222250" indent="-222250">
              <a:buFont typeface="Arial" pitchFamily="34" charset="0"/>
              <a:buChar char="•"/>
            </a:pPr>
            <a:r>
              <a:rPr lang="en-US" sz="1200" dirty="0" smtClean="0"/>
              <a:t>Explore expanded sensor diversity</a:t>
            </a:r>
          </a:p>
          <a:p>
            <a:pPr marL="231775" indent="-231775">
              <a:buFont typeface="Arial" pitchFamily="34" charset="0"/>
              <a:buChar char="•"/>
            </a:pPr>
            <a:r>
              <a:rPr lang="en-US" sz="1200" dirty="0" smtClean="0"/>
              <a:t>Stealthy and efficient automated forensic analysis</a:t>
            </a:r>
          </a:p>
          <a:p>
            <a:pPr marL="231775" indent="-231775">
              <a:buFont typeface="Arial" pitchFamily="34" charset="0"/>
              <a:buChar char="•"/>
            </a:pPr>
            <a:r>
              <a:rPr lang="en-US" sz="1200" dirty="0" smtClean="0"/>
              <a:t>Other switch vendors and NBAR</a:t>
            </a:r>
          </a:p>
        </p:txBody>
      </p:sp>
      <p:sp>
        <p:nvSpPr>
          <p:cNvPr id="4" name="Slide Number Placeholder 3"/>
          <p:cNvSpPr>
            <a:spLocks noGrp="1"/>
          </p:cNvSpPr>
          <p:nvPr>
            <p:ph type="sldNum" sz="quarter" idx="10"/>
          </p:nvPr>
        </p:nvSpPr>
        <p:spPr/>
        <p:txBody>
          <a:bodyPr/>
          <a:lstStyle/>
          <a:p>
            <a:fld id="{DABD6B09-989D-4364-B787-51A6BE8F05FD}"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-At a high level, we are inspired  by the </a:t>
            </a:r>
            <a:r>
              <a:rPr lang="en-US" sz="1200" kern="1200" dirty="0" smtClean="0">
                <a:solidFill>
                  <a:schemeClr val="tx1"/>
                </a:solidFill>
                <a:latin typeface="+mn-lt"/>
                <a:ea typeface="+mn-ea"/>
                <a:cs typeface="+mn-cs"/>
              </a:rPr>
              <a:t>OODA loop which was introduced by US Air Force fighter pilot and renowned pentagon military strategist, Col. John Boyd in 1976.</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-Presents a decision making feedback loop previously applied to military operations. OODA stands for Observe Orient Decide Act: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Observe: wherein we collect data and information based on input from our senses and information fed from events currently unfolding </a:t>
            </a:r>
          </a:p>
          <a:p>
            <a:r>
              <a:rPr lang="en-US" sz="1200" kern="1200" dirty="0" smtClean="0">
                <a:solidFill>
                  <a:schemeClr val="tx1"/>
                </a:solidFill>
                <a:latin typeface="+mn-lt"/>
                <a:ea typeface="+mn-ea"/>
                <a:cs typeface="+mn-cs"/>
              </a:rPr>
              <a:t>Orient: where we analyze and synthesize the data to form perspective or context</a:t>
            </a:r>
          </a:p>
          <a:p>
            <a:r>
              <a:rPr lang="en-US" sz="1200" kern="1200" dirty="0" smtClean="0">
                <a:solidFill>
                  <a:schemeClr val="tx1"/>
                </a:solidFill>
                <a:latin typeface="+mn-lt"/>
                <a:ea typeface="+mn-ea"/>
                <a:cs typeface="+mn-cs"/>
              </a:rPr>
              <a:t>Decide: based on the data and context, we form a hypothesis and choose a course of action</a:t>
            </a:r>
          </a:p>
          <a:p>
            <a:r>
              <a:rPr lang="en-US" sz="1200" kern="1200" dirty="0" smtClean="0">
                <a:solidFill>
                  <a:schemeClr val="tx1"/>
                </a:solidFill>
                <a:latin typeface="+mn-lt"/>
                <a:ea typeface="+mn-ea"/>
                <a:cs typeface="+mn-cs"/>
              </a:rPr>
              <a:t>Act: we then physically implement the course of 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ultimately we reenter this cycle, constantly assessing and reassessing a situation and our surroundings as they unfold.</a:t>
            </a:r>
          </a:p>
          <a:p>
            <a:r>
              <a:rPr lang="en-US" sz="1200" kern="1200" dirty="0" smtClean="0">
                <a:solidFill>
                  <a:schemeClr val="tx1"/>
                </a:solidFill>
                <a:latin typeface="+mn-lt"/>
                <a:ea typeface="+mn-ea"/>
                <a:cs typeface="+mn-cs"/>
              </a:rPr>
              <a:t>These principles can and have been applied to many areas of military strategy and business, and Boyd's concept even inspired research projects that produced the lighter weight, more maneuverable fighter jets of our time including the F-16 and F/A18, still in service today.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Time and Information are the dominant parameters. Those</a:t>
            </a:r>
            <a:r>
              <a:rPr lang="en-US" sz="1200" b="1" kern="1200" baseline="0" dirty="0" smtClean="0">
                <a:solidFill>
                  <a:schemeClr val="tx1"/>
                </a:solidFill>
                <a:latin typeface="+mn-lt"/>
                <a:ea typeface="+mn-ea"/>
                <a:cs typeface="+mn-cs"/>
              </a:rPr>
              <a:t> who go </a:t>
            </a:r>
            <a:r>
              <a:rPr lang="en-US" sz="1200" b="1" kern="1200" dirty="0" smtClean="0">
                <a:solidFill>
                  <a:schemeClr val="tx1"/>
                </a:solidFill>
                <a:latin typeface="+mn-lt"/>
                <a:ea typeface="+mn-ea"/>
                <a:cs typeface="+mn-cs"/>
              </a:rPr>
              <a:t>through the OODA cycle in the shortest time prevails because his opponent is caught responding to situations that have already changed.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military decision making process can and should be applied to the cyber domain of warfare</a:t>
            </a:r>
            <a:r>
              <a:rPr lang="en-US" sz="1200" kern="1200" dirty="0" smtClean="0">
                <a:solidFill>
                  <a:schemeClr val="tx1"/>
                </a:solidFill>
                <a:latin typeface="+mn-lt"/>
                <a:ea typeface="+mn-ea"/>
                <a:cs typeface="+mn-cs"/>
              </a:rPr>
              <a:t>, we wish to quicken our reaction speed and, when possible, "get inside the opponent's cycle" by disrupting their decision making process and forcing them to react to a changing environment that WE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help solve this, we introduce Active Security</a:t>
            </a:r>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We introduce Active Security as a defense framework that cuts across the layers of traditional security models to provide </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intelligent context awareness of the network security state ,</a:t>
            </a:r>
            <a:r>
              <a:rPr lang="en-US" sz="1200" b="1" kern="1200" baseline="0" dirty="0" smtClean="0">
                <a:solidFill>
                  <a:schemeClr val="tx1"/>
                </a:solidFill>
                <a:latin typeface="+mn-lt"/>
                <a:ea typeface="+mn-ea"/>
                <a:cs typeface="+mn-cs"/>
              </a:rPr>
              <a:t> collecting from many sensors in the network</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programmatic automation of a variety of security functions,</a:t>
            </a:r>
            <a:r>
              <a:rPr lang="en-US" sz="1200" b="1" kern="1200" baseline="0" dirty="0" smtClean="0">
                <a:solidFill>
                  <a:schemeClr val="tx1"/>
                </a:solidFill>
                <a:latin typeface="+mn-lt"/>
                <a:ea typeface="+mn-ea"/>
                <a:cs typeface="+mn-cs"/>
              </a:rPr>
              <a:t> by leveraging SDN control</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consistent security posture across all sensors in the infrastructure through reconfiguration</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and "faster than human" reaction speeds from the detection to remediation phases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 realize this OODA concept we envision a security controller that exercises programmatic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Applying the OODA concept, we see this as a continued cycle of </a:t>
            </a:r>
            <a:r>
              <a:rPr lang="en-US" sz="1200" b="1" kern="1200" dirty="0" smtClean="0">
                <a:solidFill>
                  <a:schemeClr val="tx1"/>
                </a:solidFill>
                <a:latin typeface="+mn-lt"/>
                <a:ea typeface="+mn-ea"/>
                <a:cs typeface="+mn-cs"/>
              </a:rPr>
              <a:t>observing</a:t>
            </a:r>
            <a:r>
              <a:rPr lang="en-US" sz="1200" kern="1200" dirty="0" smtClean="0">
                <a:solidFill>
                  <a:schemeClr val="tx1"/>
                </a:solidFill>
                <a:latin typeface="+mn-lt"/>
                <a:ea typeface="+mn-ea"/>
                <a:cs typeface="+mn-cs"/>
              </a:rPr>
              <a:t> sensory and configuration data from a multitude of device messages, traffic of interest, and alerts.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intelligence lies in the controller where our </a:t>
            </a:r>
            <a:r>
              <a:rPr lang="en-US" sz="1200" b="1" kern="1200" dirty="0" smtClean="0">
                <a:solidFill>
                  <a:schemeClr val="tx1"/>
                </a:solidFill>
                <a:latin typeface="+mn-lt"/>
                <a:ea typeface="+mn-ea"/>
                <a:cs typeface="+mn-cs"/>
              </a:rPr>
              <a:t>ORIENT</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DECIDE</a:t>
            </a:r>
            <a:r>
              <a:rPr lang="en-US" sz="1200" kern="1200" dirty="0" smtClean="0">
                <a:solidFill>
                  <a:schemeClr val="tx1"/>
                </a:solidFill>
                <a:latin typeface="+mn-lt"/>
                <a:ea typeface="+mn-ea"/>
                <a:cs typeface="+mn-cs"/>
              </a:rPr>
              <a:t> phases of the OODA loop occur. From here, we may decide to gather further information from adjacent sources to get a better perspective, or we may decide alter the network configuration based on a flaw we have discovered.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Information gathered may also be subjected to forensic analysis where we take network artifacts and seek to obtain parsed intelligence to better </a:t>
            </a:r>
            <a:r>
              <a:rPr lang="en-US" sz="1200" b="1" kern="1200" dirty="0" smtClean="0">
                <a:solidFill>
                  <a:schemeClr val="tx1"/>
                </a:solidFill>
                <a:latin typeface="+mn-lt"/>
                <a:ea typeface="+mn-ea"/>
                <a:cs typeface="+mn-cs"/>
              </a:rPr>
              <a:t>ORIENT</a:t>
            </a:r>
            <a:r>
              <a:rPr lang="en-US" sz="1200" kern="1200" dirty="0" smtClean="0">
                <a:solidFill>
                  <a:schemeClr val="tx1"/>
                </a:solidFill>
                <a:latin typeface="+mn-lt"/>
                <a:ea typeface="+mn-ea"/>
                <a:cs typeface="+mn-cs"/>
              </a:rPr>
              <a:t> the controller to the current network state and aid </a:t>
            </a:r>
            <a:r>
              <a:rPr lang="en-US" sz="1200" b="1" kern="1200" dirty="0" smtClean="0">
                <a:solidFill>
                  <a:schemeClr val="tx1"/>
                </a:solidFill>
                <a:latin typeface="+mn-lt"/>
                <a:ea typeface="+mn-ea"/>
                <a:cs typeface="+mn-cs"/>
              </a:rPr>
              <a:t>decision</a:t>
            </a:r>
            <a:r>
              <a:rPr lang="en-US" sz="1200" kern="1200" dirty="0" smtClean="0">
                <a:solidFill>
                  <a:schemeClr val="tx1"/>
                </a:solidFill>
                <a:latin typeface="+mn-lt"/>
                <a:ea typeface="+mn-ea"/>
                <a:cs typeface="+mn-cs"/>
              </a:rPr>
              <a:t> making to better protect the network or attribute an attack.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my thesis: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first quickly discuss the security controller architecture which is designed to embody the OODA feedback cycle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 will discuss an attack scenario and walk you through the workings of an initial prototype that takes sensory information and activates a forensic collection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next section we will illustrate the immense value that in-attack forensic collection can gain us in Active Security using the Volatility memory forensics framework.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-And in the last section, I discuss a new transitional network strategy that permits the SDN control we desire with no requirement to modify the enterprise hardware already in production until the organization is ready, which allows quicker adoption of the overall architecture.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This is a basic depiction of our Active Security architecture where the top box represents our security controller and its components and the bottom box represents the computer network infrastructure we are defending.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begin with a set of running active security applications that describe what information to use, synthesize it, and decide what actions to take.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key to allowing this to be an extensible and modular framework is through the use of a variety of </a:t>
            </a:r>
            <a:r>
              <a:rPr lang="en-US" sz="1200" kern="1200" dirty="0" err="1" smtClean="0">
                <a:solidFill>
                  <a:schemeClr val="tx1"/>
                </a:solidFill>
                <a:latin typeface="+mn-lt"/>
                <a:ea typeface="+mn-ea"/>
                <a:cs typeface="+mn-cs"/>
              </a:rPr>
              <a:t>plugins</a:t>
            </a:r>
            <a:r>
              <a:rPr lang="en-US" sz="1200" kern="1200" dirty="0" smtClean="0">
                <a:solidFill>
                  <a:schemeClr val="tx1"/>
                </a:solidFill>
                <a:latin typeface="+mn-lt"/>
                <a:ea typeface="+mn-ea"/>
                <a:cs typeface="+mn-cs"/>
              </a:rPr>
              <a:t>, that represent the 5 core capabilities,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first of which is </a:t>
            </a:r>
            <a:r>
              <a:rPr lang="en-US" sz="1200" b="1" kern="1200" dirty="0" smtClean="0">
                <a:solidFill>
                  <a:schemeClr val="tx1"/>
                </a:solidFill>
                <a:latin typeface="+mn-lt"/>
                <a:ea typeface="+mn-ea"/>
                <a:cs typeface="+mn-cs"/>
              </a:rPr>
              <a:t>SENSE</a:t>
            </a:r>
            <a:r>
              <a:rPr lang="en-US" sz="1200" kern="1200" dirty="0" smtClean="0">
                <a:solidFill>
                  <a:schemeClr val="tx1"/>
                </a:solidFill>
                <a:latin typeface="+mn-lt"/>
                <a:ea typeface="+mn-ea"/>
                <a:cs typeface="+mn-cs"/>
              </a:rPr>
              <a:t>. Here we wish to interface with a wide variety of sensors on the network. These include the plethora of security devices out there but certainly must not be limited to these. Our end-hosts and network devices capture a great deal of the picture for us as well.</a:t>
            </a:r>
          </a:p>
          <a:p>
            <a:r>
              <a:rPr lang="en-US" sz="1200" kern="1200" dirty="0" smtClean="0">
                <a:solidFill>
                  <a:schemeClr val="tx1"/>
                </a:solidFill>
                <a:latin typeface="+mn-lt"/>
                <a:ea typeface="+mn-ea"/>
                <a:cs typeface="+mn-cs"/>
              </a:rPr>
              <a:t>The next capability is </a:t>
            </a:r>
            <a:r>
              <a:rPr lang="en-US" sz="1200" b="1" kern="1200" dirty="0" smtClean="0">
                <a:solidFill>
                  <a:schemeClr val="tx1"/>
                </a:solidFill>
                <a:latin typeface="+mn-lt"/>
                <a:ea typeface="+mn-ea"/>
                <a:cs typeface="+mn-cs"/>
              </a:rPr>
              <a:t>COLLECT</a:t>
            </a:r>
            <a:r>
              <a:rPr lang="en-US" sz="1200" kern="1200" dirty="0" smtClean="0">
                <a:solidFill>
                  <a:schemeClr val="tx1"/>
                </a:solidFill>
                <a:latin typeface="+mn-lt"/>
                <a:ea typeface="+mn-ea"/>
                <a:cs typeface="+mn-cs"/>
              </a:rPr>
              <a:t>. We argue that active, in-attack forensics is necessary to speed our feedback loop by capturing information that falls into two main categories.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Information useful for damage assessment, attribution to an individual or organization, and evidence preservation.</a:t>
            </a:r>
            <a:endParaRPr lang="en-US" sz="1200" kern="1200" dirty="0" smtClean="0">
              <a:solidFill>
                <a:schemeClr val="tx1"/>
              </a:solidFill>
              <a:latin typeface="+mn-lt"/>
              <a:ea typeface="+mn-ea"/>
              <a:cs typeface="+mn-cs"/>
            </a:endParaRPr>
          </a:p>
          <a:p>
            <a:pPr>
              <a:buFontTx/>
              <a:buChar char="-"/>
            </a:pPr>
            <a:r>
              <a:rPr lang="en-US" sz="1200" b="1" kern="1200" dirty="0" smtClean="0">
                <a:solidFill>
                  <a:schemeClr val="tx1"/>
                </a:solidFill>
                <a:latin typeface="+mn-lt"/>
                <a:ea typeface="+mn-ea"/>
                <a:cs typeface="+mn-cs"/>
              </a:rPr>
              <a:t>Information useful for better protection (reference back to OODA loop forensics)</a:t>
            </a:r>
            <a:br>
              <a:rPr lang="en-US" sz="1200" b="1" kern="1200" dirty="0" smtClean="0">
                <a:solidFill>
                  <a:schemeClr val="tx1"/>
                </a:solidFill>
                <a:latin typeface="+mn-lt"/>
                <a:ea typeface="+mn-ea"/>
                <a:cs typeface="+mn-cs"/>
              </a:rPr>
            </a:br>
            <a:endParaRPr lang="en-US" sz="1200" b="1" kern="1200" dirty="0" smtClean="0">
              <a:solidFill>
                <a:schemeClr val="tx1"/>
              </a:solidFill>
              <a:latin typeface="+mn-lt"/>
              <a:ea typeface="+mn-ea"/>
              <a:cs typeface="+mn-cs"/>
            </a:endParaRPr>
          </a:p>
          <a:p>
            <a:pPr>
              <a:buFontTx/>
              <a:buChar char="-"/>
            </a:pPr>
            <a:r>
              <a:rPr lang="en-US" sz="1200" kern="1200" dirty="0" smtClean="0">
                <a:solidFill>
                  <a:schemeClr val="tx1"/>
                </a:solidFill>
                <a:latin typeface="+mn-lt"/>
                <a:ea typeface="+mn-ea"/>
                <a:cs typeface="+mn-cs"/>
              </a:rPr>
              <a:t>The next 2 capabilities of </a:t>
            </a:r>
            <a:r>
              <a:rPr lang="en-US" sz="1200" b="1" kern="1200" dirty="0" smtClean="0">
                <a:solidFill>
                  <a:schemeClr val="tx1"/>
                </a:solidFill>
                <a:latin typeface="+mn-lt"/>
                <a:ea typeface="+mn-ea"/>
                <a:cs typeface="+mn-cs"/>
              </a:rPr>
              <a:t>PROTECT and ADJUST</a:t>
            </a:r>
            <a:r>
              <a:rPr lang="en-US" sz="1200" kern="1200" dirty="0" smtClean="0">
                <a:solidFill>
                  <a:schemeClr val="tx1"/>
                </a:solidFill>
                <a:latin typeface="+mn-lt"/>
                <a:ea typeface="+mn-ea"/>
                <a:cs typeface="+mn-cs"/>
              </a:rPr>
              <a:t> may be described together as they both relate to better protecting the network through reconfiguration of equipment as we discover security holes, and also adjusting the network state to disrupt an attacker's reconnaissance and exploit development lifecycle (attacker's OODA loop). As described in the active security OODA loop slide, here we are forcing the attacker to become reactive which gives the defender the advantage.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a:t>
            </a:r>
            <a:r>
              <a:rPr lang="en-US" sz="1200" kern="1200" baseline="0" dirty="0" smtClean="0">
                <a:solidFill>
                  <a:schemeClr val="tx1"/>
                </a:solidFill>
                <a:latin typeface="+mn-lt"/>
                <a:ea typeface="+mn-ea"/>
                <a:cs typeface="+mn-cs"/>
              </a:rPr>
              <a:t> may be the </a:t>
            </a:r>
            <a:r>
              <a:rPr lang="en-US" sz="1200" kern="1200" dirty="0" smtClean="0">
                <a:solidFill>
                  <a:schemeClr val="tx1"/>
                </a:solidFill>
                <a:latin typeface="+mn-lt"/>
                <a:ea typeface="+mn-ea"/>
                <a:cs typeface="+mn-cs"/>
              </a:rPr>
              <a:t>potential need or desire for an organization to </a:t>
            </a:r>
            <a:r>
              <a:rPr lang="en-US" sz="1200" b="1" kern="1200" dirty="0" smtClean="0">
                <a:solidFill>
                  <a:schemeClr val="tx1"/>
                </a:solidFill>
                <a:latin typeface="+mn-lt"/>
                <a:ea typeface="+mn-ea"/>
                <a:cs typeface="+mn-cs"/>
              </a:rPr>
              <a:t>COUNTER</a:t>
            </a:r>
            <a:r>
              <a:rPr lang="en-US" sz="1200" kern="1200" dirty="0" smtClean="0">
                <a:solidFill>
                  <a:schemeClr val="tx1"/>
                </a:solidFill>
                <a:latin typeface="+mn-lt"/>
                <a:ea typeface="+mn-ea"/>
                <a:cs typeface="+mn-cs"/>
              </a:rPr>
              <a:t> through reconnaissance as an attack is occurring, or a subsequent counter-attack of sorts to thwart an attack that may seek to consume your resources. We have seen solutions in industry that show a desire for such action, like Cisco’s CSMARS</a:t>
            </a:r>
            <a:r>
              <a:rPr lang="en-US" sz="1200" kern="1200" baseline="0" dirty="0" smtClean="0">
                <a:solidFill>
                  <a:schemeClr val="tx1"/>
                </a:solidFill>
                <a:latin typeface="+mn-lt"/>
                <a:ea typeface="+mn-ea"/>
                <a:cs typeface="+mn-cs"/>
              </a:rPr>
              <a:t> which provides some level of defense against denial of service attacks.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our prototype we implemented our security controller through a customized Floodlight SDN Controller module.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the right, we have displayed the actual time of events during our trials. This illustrates the automated actions from execution of the malware, to the final parsing of forensic artifacts obtained from the victim host.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wrote middleware (representing our SENSE </a:t>
            </a:r>
            <a:r>
              <a:rPr lang="en-US" sz="1200" kern="1200" dirty="0" err="1" smtClean="0">
                <a:solidFill>
                  <a:schemeClr val="tx1"/>
                </a:solidFill>
                <a:latin typeface="+mn-lt"/>
                <a:ea typeface="+mn-ea"/>
                <a:cs typeface="+mn-cs"/>
              </a:rPr>
              <a:t>plugin</a:t>
            </a:r>
            <a:r>
              <a:rPr lang="en-US" sz="1200" kern="1200" dirty="0" smtClean="0">
                <a:solidFill>
                  <a:schemeClr val="tx1"/>
                </a:solidFill>
                <a:latin typeface="+mn-lt"/>
                <a:ea typeface="+mn-ea"/>
                <a:cs typeface="+mn-cs"/>
              </a:rPr>
              <a:t>) to interface between the controller application and Snort IDS to process and deliver pertinent information to the controller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controller took this information and activated our volatile memory imaging module, which in this case established secure communication with the victim, took a forensic image of RAM, and securely copied it back for preservation and parsing by Volatility.</a:t>
            </a:r>
          </a:p>
        </p:txBody>
      </p:sp>
      <p:sp>
        <p:nvSpPr>
          <p:cNvPr id="4" name="Slide Number Placeholder 3"/>
          <p:cNvSpPr>
            <a:spLocks noGrp="1"/>
          </p:cNvSpPr>
          <p:nvPr>
            <p:ph type="sldNum" sz="quarter" idx="10"/>
          </p:nvPr>
        </p:nvSpPr>
        <p:spPr/>
        <p:txBody>
          <a:bodyPr/>
          <a:lstStyle/>
          <a:p>
            <a:fld id="{DABD6B09-989D-4364-B787-51A6BE8F05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 show that,</a:t>
            </a:r>
            <a:r>
              <a:rPr lang="en-US" baseline="0" dirty="0" smtClean="0"/>
              <a:t> the fact that we can collect forensic evidence in the live environment when an anomaly is detected can lead to better protection and evidence preservation. </a:t>
            </a:r>
          </a:p>
          <a:p>
            <a:endParaRPr lang="en-US" baseline="0" dirty="0" smtClean="0"/>
          </a:p>
          <a:p>
            <a:r>
              <a:rPr lang="en-US" baseline="0" dirty="0" smtClean="0"/>
              <a:t>We encoded a malicious payload within an otherwise seemingly benign executable Putty.exe. Once the application is opened, it will attempt to establish a command and control channel over port 443. It will also run a post exploit script that installs a persistent backdoor as a windows registry key entry designed to re-hook the victim system on reboot or login on port 8888.</a:t>
            </a:r>
          </a:p>
        </p:txBody>
      </p:sp>
      <p:sp>
        <p:nvSpPr>
          <p:cNvPr id="4" name="Slide Number Placeholder 3"/>
          <p:cNvSpPr>
            <a:spLocks noGrp="1"/>
          </p:cNvSpPr>
          <p:nvPr>
            <p:ph type="sldNum" sz="quarter" idx="10"/>
          </p:nvPr>
        </p:nvSpPr>
        <p:spPr/>
        <p:txBody>
          <a:bodyPr/>
          <a:lstStyle/>
          <a:p>
            <a:fld id="{DABD6B09-989D-4364-B787-51A6BE8F05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3" name="Straight Connector 12"/>
          <p:cNvCxnSpPr/>
          <p:nvPr userDrawn="1"/>
        </p:nvCxnSpPr>
        <p:spPr>
          <a:xfrm>
            <a:off x="457200" y="6096000"/>
            <a:ext cx="8229600" cy="1588"/>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descr="Boulder FL master.eps"/>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a:off x="457200" y="6172200"/>
            <a:ext cx="2133600" cy="4310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package" Target="../embeddings/Microsoft_Visio_Drawing1.vsdx"/><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www.google.com/url?sa=i&amp;rct=j&amp;q=&amp;esrc=s&amp;frm=1&amp;source=images&amp;cd=&amp;cad=rja&amp;docid=cnHA4L8pLjQijM&amp;tbnid=FtEIbWNbjCXwwM:&amp;ved=0CAUQjRw&amp;url=http://www.armchairgeneral.com/a-very-special-lady.htm&amp;ei=3HuKUoOpM6az2QXq04DQDA&amp;psig=AFQjCNET5fBb6VtlCm2cj6hnB3IA2za_hA&amp;ust=1384893776069953"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5 cover slide copy copy.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4" name="TextBox 3"/>
          <p:cNvSpPr txBox="1"/>
          <p:nvPr/>
        </p:nvSpPr>
        <p:spPr>
          <a:xfrm>
            <a:off x="4495800" y="1600200"/>
            <a:ext cx="4648200" cy="2369880"/>
          </a:xfrm>
          <a:prstGeom prst="rect">
            <a:avLst/>
          </a:prstGeom>
          <a:noFill/>
        </p:spPr>
        <p:txBody>
          <a:bodyPr wrap="square" rtlCol="0">
            <a:spAutoFit/>
          </a:bodyPr>
          <a:lstStyle/>
          <a:p>
            <a:pPr algn="ctr"/>
            <a:r>
              <a:rPr lang="en-US" sz="2800" b="1" dirty="0" smtClean="0">
                <a:solidFill>
                  <a:schemeClr val="bg1"/>
                </a:solidFill>
              </a:rPr>
              <a:t>Toward An Active Network Security Architecture</a:t>
            </a:r>
          </a:p>
          <a:p>
            <a:pPr algn="ctr"/>
            <a:endParaRPr lang="en-US" sz="4400" dirty="0" smtClean="0">
              <a:solidFill>
                <a:schemeClr val="bg1"/>
              </a:solidFill>
            </a:endParaRPr>
          </a:p>
          <a:p>
            <a:pPr algn="ctr"/>
            <a:r>
              <a:rPr lang="en-US" sz="2400" b="1" dirty="0" smtClean="0">
                <a:solidFill>
                  <a:schemeClr val="bg1"/>
                </a:solidFill>
              </a:rPr>
              <a:t>Thesis Defense By:</a:t>
            </a:r>
          </a:p>
          <a:p>
            <a:pPr algn="ctr"/>
            <a:r>
              <a:rPr lang="en-US" sz="2400" b="1" dirty="0" smtClean="0">
                <a:solidFill>
                  <a:schemeClr val="bg1"/>
                </a:solidFill>
              </a:rPr>
              <a:t>Ryan Hand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extBox 7"/>
          <p:cNvSpPr txBox="1"/>
          <p:nvPr/>
        </p:nvSpPr>
        <p:spPr>
          <a:xfrm>
            <a:off x="4343400" y="6324600"/>
            <a:ext cx="381000" cy="276999"/>
          </a:xfrm>
          <a:prstGeom prst="rect">
            <a:avLst/>
          </a:prstGeom>
          <a:noFill/>
        </p:spPr>
        <p:txBody>
          <a:bodyPr wrap="square" rtlCol="0">
            <a:spAutoFit/>
          </a:bodyPr>
          <a:lstStyle/>
          <a:p>
            <a:pPr algn="ctr"/>
            <a:r>
              <a:rPr lang="en-US" sz="1200" dirty="0" smtClean="0"/>
              <a:t>11</a:t>
            </a:r>
            <a:endParaRPr lang="en-US" sz="1200" dirty="0"/>
          </a:p>
        </p:txBody>
      </p:sp>
      <p:pic>
        <p:nvPicPr>
          <p:cNvPr id="27649" name="Picture 1"/>
          <p:cNvPicPr>
            <a:picLocks noChangeAspect="1" noChangeArrowheads="1"/>
          </p:cNvPicPr>
          <p:nvPr/>
        </p:nvPicPr>
        <p:blipFill>
          <a:blip r:embed="rId3" cstate="print"/>
          <a:srcRect/>
          <a:stretch>
            <a:fillRect/>
          </a:stretch>
        </p:blipFill>
        <p:spPr bwMode="auto">
          <a:xfrm>
            <a:off x="0" y="316748"/>
            <a:ext cx="9144000" cy="1131052"/>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258515" y="1447800"/>
            <a:ext cx="8696306" cy="54102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fade">
                                      <p:cBhvr>
                                        <p:cTn id="7" dur="1000"/>
                                        <p:tgtEl>
                                          <p:spTgt spid="276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7652" name="Picture 4"/>
          <p:cNvPicPr>
            <a:picLocks noChangeAspect="1" noChangeArrowheads="1"/>
          </p:cNvPicPr>
          <p:nvPr/>
        </p:nvPicPr>
        <p:blipFill>
          <a:blip r:embed="rId3" cstate="print"/>
          <a:srcRect/>
          <a:stretch>
            <a:fillRect/>
          </a:stretch>
        </p:blipFill>
        <p:spPr bwMode="auto">
          <a:xfrm>
            <a:off x="0" y="2033587"/>
            <a:ext cx="9144000" cy="3224213"/>
          </a:xfrm>
          <a:prstGeom prst="rect">
            <a:avLst/>
          </a:prstGeom>
          <a:noFill/>
          <a:ln w="9525">
            <a:noFill/>
            <a:miter lim="800000"/>
            <a:headEnd/>
            <a:tailEnd/>
          </a:ln>
        </p:spPr>
      </p:pic>
      <p:sp>
        <p:nvSpPr>
          <p:cNvPr id="7" name="Title 1"/>
          <p:cNvSpPr txBox="1">
            <a:spLocks/>
          </p:cNvSpPr>
          <p:nvPr/>
        </p:nvSpPr>
        <p:spPr>
          <a:xfrm>
            <a:off x="609600" y="3048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mj-lt"/>
                <a:ea typeface="+mj-ea"/>
                <a:cs typeface="+mj-cs"/>
              </a:rPr>
              <a:t>Examining The Windows Registry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Volatility Framework Utilities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228600" y="1143000"/>
            <a:ext cx="6553200" cy="5016758"/>
          </a:xfrm>
          <a:prstGeom prst="rect">
            <a:avLst/>
          </a:prstGeom>
          <a:noFill/>
        </p:spPr>
        <p:txBody>
          <a:bodyPr wrap="square" rtlCol="0">
            <a:spAutoFit/>
          </a:bodyPr>
          <a:lstStyle/>
          <a:p>
            <a:pPr marL="177800" indent="-177800">
              <a:buFont typeface="Arial" pitchFamily="34" charset="0"/>
              <a:buChar char="•"/>
            </a:pPr>
            <a:r>
              <a:rPr lang="en-US" sz="2000" b="1" dirty="0" smtClean="0"/>
              <a:t>Process information</a:t>
            </a:r>
          </a:p>
          <a:p>
            <a:pPr>
              <a:buFont typeface="Arial" pitchFamily="34" charset="0"/>
              <a:buChar char="•"/>
            </a:pPr>
            <a:endParaRPr lang="en-US" sz="2000" b="1" dirty="0" smtClean="0"/>
          </a:p>
          <a:p>
            <a:pPr>
              <a:buFont typeface="Arial" pitchFamily="34" charset="0"/>
              <a:buChar char="•"/>
            </a:pPr>
            <a:r>
              <a:rPr lang="en-US" sz="2000" b="1" dirty="0" smtClean="0"/>
              <a:t> PE file extraction</a:t>
            </a:r>
          </a:p>
          <a:p>
            <a:pPr>
              <a:buFont typeface="Arial" pitchFamily="34" charset="0"/>
              <a:buChar char="•"/>
            </a:pPr>
            <a:endParaRPr lang="en-US" sz="2000" b="1" dirty="0" smtClean="0"/>
          </a:p>
          <a:p>
            <a:pPr>
              <a:buFont typeface="Arial" pitchFamily="34" charset="0"/>
              <a:buChar char="•"/>
            </a:pPr>
            <a:r>
              <a:rPr lang="en-US" sz="2000" b="1" dirty="0" smtClean="0"/>
              <a:t>Active and residual networking information</a:t>
            </a:r>
          </a:p>
          <a:p>
            <a:pPr>
              <a:buFont typeface="Arial" pitchFamily="34" charset="0"/>
              <a:buChar char="•"/>
            </a:pPr>
            <a:endParaRPr lang="en-US" sz="2000" b="1" dirty="0" smtClean="0"/>
          </a:p>
          <a:p>
            <a:pPr>
              <a:buFont typeface="Arial" pitchFamily="34" charset="0"/>
              <a:buChar char="•"/>
            </a:pPr>
            <a:r>
              <a:rPr lang="en-US" sz="2000" b="1" dirty="0" smtClean="0"/>
              <a:t> Kernel memory information and API hooks</a:t>
            </a:r>
          </a:p>
          <a:p>
            <a:pPr>
              <a:buFont typeface="Arial" pitchFamily="34" charset="0"/>
              <a:buChar char="•"/>
            </a:pPr>
            <a:endParaRPr lang="en-US" sz="2000" b="1" dirty="0" smtClean="0"/>
          </a:p>
          <a:p>
            <a:pPr>
              <a:buFont typeface="Arial" pitchFamily="34" charset="0"/>
              <a:buChar char="•"/>
            </a:pPr>
            <a:r>
              <a:rPr lang="en-US" sz="2000" b="1" dirty="0" smtClean="0"/>
              <a:t> Injected code discovery</a:t>
            </a:r>
          </a:p>
          <a:p>
            <a:pPr>
              <a:buFont typeface="Arial" pitchFamily="34" charset="0"/>
              <a:buChar char="•"/>
            </a:pPr>
            <a:endParaRPr lang="en-US" sz="2000" b="1" dirty="0" smtClean="0"/>
          </a:p>
          <a:p>
            <a:pPr>
              <a:buFont typeface="Arial" pitchFamily="34" charset="0"/>
              <a:buChar char="•"/>
            </a:pPr>
            <a:r>
              <a:rPr lang="en-US" sz="2000" b="1" dirty="0" smtClean="0"/>
              <a:t>Event logs and history information</a:t>
            </a:r>
          </a:p>
          <a:p>
            <a:pPr>
              <a:buFont typeface="Arial" pitchFamily="34" charset="0"/>
              <a:buChar char="•"/>
            </a:pPr>
            <a:endParaRPr lang="en-US" sz="2000" b="1" dirty="0" smtClean="0"/>
          </a:p>
          <a:p>
            <a:pPr>
              <a:buFont typeface="Arial" pitchFamily="34" charset="0"/>
              <a:buChar char="•"/>
            </a:pPr>
            <a:r>
              <a:rPr lang="en-US" sz="2000" b="1" dirty="0" smtClean="0"/>
              <a:t>Timeline analysis</a:t>
            </a:r>
          </a:p>
          <a:p>
            <a:pPr>
              <a:buFont typeface="Arial" pitchFamily="34" charset="0"/>
              <a:buChar char="•"/>
            </a:pPr>
            <a:endParaRPr lang="en-US" sz="2000" b="1" dirty="0" smtClean="0"/>
          </a:p>
          <a:p>
            <a:pPr>
              <a:buFont typeface="Arial" pitchFamily="34" charset="0"/>
              <a:buChar char="•"/>
            </a:pPr>
            <a:r>
              <a:rPr lang="en-US" sz="2000" b="1" dirty="0" smtClean="0"/>
              <a:t>File system resources and password recovery</a:t>
            </a:r>
          </a:p>
          <a:p>
            <a:endParaRPr lang="en-US" sz="20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Security and SDN</a:t>
            </a:r>
          </a:p>
        </p:txBody>
      </p:sp>
      <p:pic>
        <p:nvPicPr>
          <p:cNvPr id="59397" name="Picture 5"/>
          <p:cNvPicPr>
            <a:picLocks noChangeAspect="1" noChangeArrowheads="1"/>
          </p:cNvPicPr>
          <p:nvPr/>
        </p:nvPicPr>
        <p:blipFill>
          <a:blip r:embed="rId3" cstate="print"/>
          <a:srcRect/>
          <a:stretch>
            <a:fillRect/>
          </a:stretch>
        </p:blipFill>
        <p:spPr bwMode="auto">
          <a:xfrm>
            <a:off x="152400" y="896252"/>
            <a:ext cx="8639175" cy="5885548"/>
          </a:xfrm>
          <a:prstGeom prst="rect">
            <a:avLst/>
          </a:prstGeom>
          <a:noFill/>
          <a:ln w="9525">
            <a:noFill/>
            <a:miter lim="800000"/>
            <a:headEnd/>
            <a:tailEnd/>
          </a:ln>
        </p:spPr>
      </p:pic>
      <p:sp>
        <p:nvSpPr>
          <p:cNvPr id="16" name="TextBox 15"/>
          <p:cNvSpPr txBox="1"/>
          <p:nvPr/>
        </p:nvSpPr>
        <p:spPr>
          <a:xfrm>
            <a:off x="609600" y="4724400"/>
            <a:ext cx="2743200" cy="1477328"/>
          </a:xfrm>
          <a:prstGeom prst="rect">
            <a:avLst/>
          </a:prstGeom>
          <a:noFill/>
        </p:spPr>
        <p:txBody>
          <a:bodyPr wrap="square" rtlCol="0">
            <a:spAutoFit/>
          </a:bodyPr>
          <a:lstStyle/>
          <a:p>
            <a:r>
              <a:rPr lang="en-US" b="1" dirty="0" smtClean="0"/>
              <a:t>Fresco: Modular </a:t>
            </a:r>
            <a:r>
              <a:rPr lang="en-US" b="1" dirty="0" err="1" smtClean="0"/>
              <a:t>Composable</a:t>
            </a:r>
            <a:r>
              <a:rPr lang="en-US" b="1" dirty="0" smtClean="0"/>
              <a:t> Security Services for Software Defined Networks, NDSS 2013</a:t>
            </a:r>
          </a:p>
        </p:txBody>
      </p:sp>
      <p:pic>
        <p:nvPicPr>
          <p:cNvPr id="59399" name="Picture 7" descr="Wall, Bricks, Red, Fire, Flame, Computer, Firewall"/>
          <p:cNvPicPr>
            <a:picLocks noChangeAspect="1" noChangeArrowheads="1"/>
          </p:cNvPicPr>
          <p:nvPr/>
        </p:nvPicPr>
        <p:blipFill>
          <a:blip r:embed="rId4" cstate="print"/>
          <a:srcRect/>
          <a:stretch>
            <a:fillRect/>
          </a:stretch>
        </p:blipFill>
        <p:spPr bwMode="auto">
          <a:xfrm>
            <a:off x="4038600" y="2969400"/>
            <a:ext cx="990599" cy="307200"/>
          </a:xfrm>
          <a:prstGeom prst="rect">
            <a:avLst/>
          </a:prstGeom>
          <a:noFill/>
        </p:spPr>
      </p:pic>
      <p:pic>
        <p:nvPicPr>
          <p:cNvPr id="29" name="Picture 7" descr="Wall, Bricks, Red, Fire, Flame, Computer, Firewall"/>
          <p:cNvPicPr>
            <a:picLocks noChangeAspect="1" noChangeArrowheads="1"/>
          </p:cNvPicPr>
          <p:nvPr/>
        </p:nvPicPr>
        <p:blipFill>
          <a:blip r:embed="rId4" cstate="print"/>
          <a:srcRect/>
          <a:stretch>
            <a:fillRect/>
          </a:stretch>
        </p:blipFill>
        <p:spPr bwMode="auto">
          <a:xfrm>
            <a:off x="6172200" y="2971800"/>
            <a:ext cx="990599" cy="307200"/>
          </a:xfrm>
          <a:prstGeom prst="rect">
            <a:avLst/>
          </a:prstGeom>
          <a:noFill/>
        </p:spPr>
      </p:pic>
      <p:pic>
        <p:nvPicPr>
          <p:cNvPr id="30" name="Picture 7" descr="Wall, Bricks, Red, Fire, Flame, Computer, Firewall"/>
          <p:cNvPicPr>
            <a:picLocks noChangeAspect="1" noChangeArrowheads="1"/>
          </p:cNvPicPr>
          <p:nvPr/>
        </p:nvPicPr>
        <p:blipFill>
          <a:blip r:embed="rId4" cstate="print"/>
          <a:srcRect/>
          <a:stretch>
            <a:fillRect/>
          </a:stretch>
        </p:blipFill>
        <p:spPr bwMode="auto">
          <a:xfrm>
            <a:off x="4114800" y="4569600"/>
            <a:ext cx="990599" cy="307200"/>
          </a:xfrm>
          <a:prstGeom prst="rect">
            <a:avLst/>
          </a:prstGeom>
          <a:noFill/>
        </p:spPr>
      </p:pic>
      <p:pic>
        <p:nvPicPr>
          <p:cNvPr id="70658" name="Picture 2" descr="http://www.volunteermbc.org/sites/default/files/images/magnifying_glass.jpg"/>
          <p:cNvPicPr>
            <a:picLocks noChangeAspect="1" noChangeArrowheads="1"/>
          </p:cNvPicPr>
          <p:nvPr/>
        </p:nvPicPr>
        <p:blipFill>
          <a:blip r:embed="rId5" cstate="print"/>
          <a:srcRect/>
          <a:stretch>
            <a:fillRect/>
          </a:stretch>
        </p:blipFill>
        <p:spPr bwMode="auto">
          <a:xfrm>
            <a:off x="4343400" y="2419350"/>
            <a:ext cx="685800" cy="514350"/>
          </a:xfrm>
          <a:prstGeom prst="rect">
            <a:avLst/>
          </a:prstGeom>
          <a:noFill/>
        </p:spPr>
      </p:pic>
      <p:pic>
        <p:nvPicPr>
          <p:cNvPr id="10" name="Picture 2" descr="http://www.volunteermbc.org/sites/default/files/images/magnifying_glass.jpg"/>
          <p:cNvPicPr>
            <a:picLocks noChangeAspect="1" noChangeArrowheads="1"/>
          </p:cNvPicPr>
          <p:nvPr/>
        </p:nvPicPr>
        <p:blipFill>
          <a:blip r:embed="rId5" cstate="print"/>
          <a:srcRect/>
          <a:stretch>
            <a:fillRect/>
          </a:stretch>
        </p:blipFill>
        <p:spPr bwMode="auto">
          <a:xfrm>
            <a:off x="6477000" y="2457450"/>
            <a:ext cx="685800" cy="514350"/>
          </a:xfrm>
          <a:prstGeom prst="rect">
            <a:avLst/>
          </a:prstGeom>
          <a:noFill/>
        </p:spPr>
      </p:pic>
      <p:pic>
        <p:nvPicPr>
          <p:cNvPr id="11" name="Picture 2" descr="http://www.volunteermbc.org/sites/default/files/images/magnifying_glass.jpg"/>
          <p:cNvPicPr>
            <a:picLocks noChangeAspect="1" noChangeArrowheads="1"/>
          </p:cNvPicPr>
          <p:nvPr/>
        </p:nvPicPr>
        <p:blipFill>
          <a:blip r:embed="rId5" cstate="print"/>
          <a:srcRect/>
          <a:stretch>
            <a:fillRect/>
          </a:stretch>
        </p:blipFill>
        <p:spPr bwMode="auto">
          <a:xfrm>
            <a:off x="4343400" y="4057650"/>
            <a:ext cx="685800" cy="514350"/>
          </a:xfrm>
          <a:prstGeom prst="rect">
            <a:avLst/>
          </a:prstGeom>
          <a:noFill/>
        </p:spPr>
      </p:pic>
      <p:pic>
        <p:nvPicPr>
          <p:cNvPr id="70660" name="Picture 4" descr="http://pngimg.com/upload/shield_PNG1268.png"/>
          <p:cNvPicPr>
            <a:picLocks noChangeAspect="1" noChangeArrowheads="1"/>
          </p:cNvPicPr>
          <p:nvPr/>
        </p:nvPicPr>
        <p:blipFill>
          <a:blip r:embed="rId6" cstate="print"/>
          <a:srcRect/>
          <a:stretch>
            <a:fillRect/>
          </a:stretch>
        </p:blipFill>
        <p:spPr bwMode="auto">
          <a:xfrm>
            <a:off x="3657600" y="3048000"/>
            <a:ext cx="800100" cy="800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childTnLst>
                                </p:cTn>
                              </p:par>
                              <p:par>
                                <p:cTn id="13" presetID="10" presetClass="entr" presetSubtype="0" fill="hold" nodeType="withEffect">
                                  <p:stCondLst>
                                    <p:cond delay="0"/>
                                  </p:stCondLst>
                                  <p:childTnLst>
                                    <p:set>
                                      <p:cBhvr>
                                        <p:cTn id="14" dur="1" fill="hold">
                                          <p:stCondLst>
                                            <p:cond delay="0"/>
                                          </p:stCondLst>
                                        </p:cTn>
                                        <p:tgtEl>
                                          <p:spTgt spid="59399"/>
                                        </p:tgtEl>
                                        <p:attrNameLst>
                                          <p:attrName>style.visibility</p:attrName>
                                        </p:attrNameLst>
                                      </p:cBhvr>
                                      <p:to>
                                        <p:strVal val="visible"/>
                                      </p:to>
                                    </p:set>
                                    <p:animEffect transition="in" filter="fade">
                                      <p:cBhvr>
                                        <p:cTn id="15" dur="1000"/>
                                        <p:tgtEl>
                                          <p:spTgt spid="5939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0658"/>
                                        </p:tgtEl>
                                        <p:attrNameLst>
                                          <p:attrName>style.visibility</p:attrName>
                                        </p:attrNameLst>
                                      </p:cBhvr>
                                      <p:to>
                                        <p:strVal val="visible"/>
                                      </p:to>
                                    </p:set>
                                    <p:animEffect transition="in" filter="fade">
                                      <p:cBhvr>
                                        <p:cTn id="23" dur="1000"/>
                                        <p:tgtEl>
                                          <p:spTgt spid="70658"/>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0660"/>
                                        </p:tgtEl>
                                        <p:attrNameLst>
                                          <p:attrName>style.visibility</p:attrName>
                                        </p:attrNameLst>
                                      </p:cBhvr>
                                      <p:to>
                                        <p:strVal val="visible"/>
                                      </p:to>
                                    </p:set>
                                    <p:animEffect transition="in" filter="fade">
                                      <p:cBhvr>
                                        <p:cTn id="34" dur="10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Enterprise Barrier To Entry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70659" name="Picture 3"/>
          <p:cNvPicPr>
            <a:picLocks noChangeAspect="1" noChangeArrowheads="1"/>
          </p:cNvPicPr>
          <p:nvPr/>
        </p:nvPicPr>
        <p:blipFill>
          <a:blip r:embed="rId3" cstate="print"/>
          <a:srcRect/>
          <a:stretch>
            <a:fillRect/>
          </a:stretch>
        </p:blipFill>
        <p:spPr bwMode="auto">
          <a:xfrm>
            <a:off x="347663" y="1571625"/>
            <a:ext cx="8448675" cy="277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Proposed Network Transition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3" cstate="print"/>
          <a:srcRect/>
          <a:stretch>
            <a:fillRect/>
          </a:stretch>
        </p:blipFill>
        <p:spPr bwMode="auto">
          <a:xfrm>
            <a:off x="533400" y="938812"/>
            <a:ext cx="8153400" cy="5157188"/>
          </a:xfrm>
          <a:prstGeom prst="rect">
            <a:avLst/>
          </a:prstGeom>
          <a:noFill/>
          <a:ln w="9525">
            <a:noFill/>
            <a:miter lim="800000"/>
            <a:headEnd/>
            <a:tailEnd/>
          </a:ln>
        </p:spPr>
      </p:pic>
      <p:sp>
        <p:nvSpPr>
          <p:cNvPr id="4" name="TextBox 3"/>
          <p:cNvSpPr txBox="1"/>
          <p:nvPr/>
        </p:nvSpPr>
        <p:spPr>
          <a:xfrm>
            <a:off x="304800" y="4724400"/>
            <a:ext cx="2743200" cy="523220"/>
          </a:xfrm>
          <a:prstGeom prst="rect">
            <a:avLst/>
          </a:prstGeom>
          <a:noFill/>
        </p:spPr>
        <p:txBody>
          <a:bodyPr wrap="square" rtlCol="0">
            <a:spAutoFit/>
          </a:bodyPr>
          <a:lstStyle/>
          <a:p>
            <a:r>
              <a:rPr lang="en-US" sz="2800" b="1" dirty="0" smtClean="0"/>
              <a:t>ClosedFlow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Realizing ClosedFlow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228600" y="1600200"/>
            <a:ext cx="7924800" cy="4154984"/>
          </a:xfrm>
          <a:prstGeom prst="rect">
            <a:avLst/>
          </a:prstGeom>
          <a:noFill/>
        </p:spPr>
        <p:txBody>
          <a:bodyPr wrap="square" rtlCol="0">
            <a:spAutoFit/>
          </a:bodyPr>
          <a:lstStyle/>
          <a:p>
            <a:pPr marL="177800" indent="-177800">
              <a:buFont typeface="Arial" pitchFamily="34" charset="0"/>
              <a:buChar char="•"/>
            </a:pPr>
            <a:r>
              <a:rPr lang="en-US" sz="2400" b="1" dirty="0" smtClean="0"/>
              <a:t> Achieve full hardware forwarding speeds, installing flow rules in TCAM </a:t>
            </a:r>
          </a:p>
          <a:p>
            <a:pPr>
              <a:buFont typeface="Arial" pitchFamily="34" charset="0"/>
              <a:buChar char="•"/>
            </a:pPr>
            <a:endParaRPr lang="en-US" sz="2400" b="1" dirty="0" smtClean="0"/>
          </a:p>
          <a:p>
            <a:pPr>
              <a:buFont typeface="Arial" pitchFamily="34" charset="0"/>
              <a:buChar char="•"/>
            </a:pPr>
            <a:r>
              <a:rPr lang="en-US" sz="2400" b="1" dirty="0" smtClean="0"/>
              <a:t>  Controller-switch communication channel</a:t>
            </a:r>
          </a:p>
          <a:p>
            <a:pPr>
              <a:buFont typeface="Arial" pitchFamily="34" charset="0"/>
              <a:buChar char="•"/>
            </a:pPr>
            <a:endParaRPr lang="en-US" sz="2400" b="1" dirty="0" smtClean="0"/>
          </a:p>
          <a:p>
            <a:pPr>
              <a:buFont typeface="Arial" pitchFamily="34" charset="0"/>
              <a:buChar char="•"/>
            </a:pPr>
            <a:r>
              <a:rPr lang="en-US" sz="2400" b="1" dirty="0" smtClean="0"/>
              <a:t>  Topology Discovery and State Awareness</a:t>
            </a:r>
          </a:p>
          <a:p>
            <a:pPr>
              <a:buFont typeface="Arial" pitchFamily="34" charset="0"/>
              <a:buChar char="•"/>
            </a:pPr>
            <a:endParaRPr lang="en-US" sz="2400" b="1" dirty="0" smtClean="0"/>
          </a:p>
          <a:p>
            <a:pPr>
              <a:buFont typeface="Arial" pitchFamily="34" charset="0"/>
              <a:buChar char="•"/>
            </a:pPr>
            <a:r>
              <a:rPr lang="en-US" sz="2400" b="1" dirty="0" smtClean="0"/>
              <a:t>  Packet matching and applying forwarding behavior</a:t>
            </a:r>
          </a:p>
          <a:p>
            <a:pPr>
              <a:buFont typeface="Arial" pitchFamily="34" charset="0"/>
              <a:buChar char="•"/>
            </a:pPr>
            <a:endParaRPr lang="en-US" sz="2400" b="1" dirty="0" smtClean="0"/>
          </a:p>
          <a:p>
            <a:pPr>
              <a:buFont typeface="Arial" pitchFamily="34" charset="0"/>
              <a:buChar char="•"/>
            </a:pPr>
            <a:r>
              <a:rPr lang="en-US" sz="2400" b="1" dirty="0" smtClean="0"/>
              <a:t>  Handling “packet-in” events</a:t>
            </a:r>
          </a:p>
          <a:p>
            <a:endParaRPr lang="en-US" sz="24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5"/>
          <p:cNvPicPr>
            <a:picLocks noChangeAspect="1" noChangeArrowheads="1"/>
          </p:cNvPicPr>
          <p:nvPr/>
        </p:nvPicPr>
        <p:blipFill>
          <a:blip r:embed="rId3" cstate="print"/>
          <a:srcRect/>
          <a:stretch>
            <a:fillRect/>
          </a:stretch>
        </p:blipFill>
        <p:spPr bwMode="auto">
          <a:xfrm>
            <a:off x="152400" y="1600200"/>
            <a:ext cx="8763000" cy="4200525"/>
          </a:xfrm>
          <a:prstGeom prst="rect">
            <a:avLst/>
          </a:prstGeom>
          <a:noFill/>
          <a:ln w="9525">
            <a:noFill/>
            <a:miter lim="800000"/>
            <a:headEnd/>
            <a:tailEnd/>
          </a:ln>
        </p:spPr>
      </p:pic>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noProof="0" dirty="0" smtClean="0">
                <a:latin typeface="+mj-lt"/>
                <a:ea typeface="+mj-ea"/>
                <a:cs typeface="+mj-cs"/>
              </a:rPr>
              <a:t>Controller-Switch Communication</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26" name="Picture 4"/>
          <p:cNvPicPr>
            <a:picLocks noChangeAspect="1" noChangeArrowheads="1"/>
          </p:cNvPicPr>
          <p:nvPr/>
        </p:nvPicPr>
        <p:blipFill>
          <a:blip r:embed="rId4" cstate="print"/>
          <a:srcRect/>
          <a:stretch>
            <a:fillRect/>
          </a:stretch>
        </p:blipFill>
        <p:spPr bwMode="auto">
          <a:xfrm>
            <a:off x="152400" y="1600200"/>
            <a:ext cx="8763000" cy="4200525"/>
          </a:xfrm>
          <a:prstGeom prst="rect">
            <a:avLst/>
          </a:prstGeom>
          <a:noFill/>
          <a:ln w="9525">
            <a:noFill/>
            <a:miter lim="800000"/>
            <a:headEnd/>
            <a:tailEnd/>
          </a:ln>
        </p:spPr>
      </p:pic>
      <p:sp>
        <p:nvSpPr>
          <p:cNvPr id="2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noProof="0" dirty="0" smtClean="0">
                <a:latin typeface="+mj-lt"/>
                <a:ea typeface="+mj-ea"/>
                <a:cs typeface="+mj-cs"/>
              </a:rPr>
              <a:t>Topology Discovery/State Awareness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4" name="TextBox 23"/>
          <p:cNvSpPr txBox="1"/>
          <p:nvPr/>
        </p:nvSpPr>
        <p:spPr>
          <a:xfrm>
            <a:off x="0" y="2438400"/>
            <a:ext cx="2133600" cy="646331"/>
          </a:xfrm>
          <a:prstGeom prst="rect">
            <a:avLst/>
          </a:prstGeom>
          <a:noFill/>
        </p:spPr>
        <p:txBody>
          <a:bodyPr wrap="square" rtlCol="0">
            <a:spAutoFit/>
          </a:bodyPr>
          <a:lstStyle/>
          <a:p>
            <a:r>
              <a:rPr lang="en-US" b="1" dirty="0" smtClean="0"/>
              <a:t>Topology Info</a:t>
            </a:r>
          </a:p>
          <a:p>
            <a:r>
              <a:rPr lang="en-US" b="1" dirty="0" smtClean="0"/>
              <a:t>Node </a:t>
            </a:r>
            <a:r>
              <a:rPr lang="en-US" b="1" dirty="0" err="1" smtClean="0"/>
              <a:t>config</a:t>
            </a:r>
            <a:r>
              <a:rPr lang="en-US" b="1" dirty="0" smtClean="0"/>
              <a:t> state</a:t>
            </a:r>
            <a:endParaRPr lang="en-US" b="1" dirty="0"/>
          </a:p>
        </p:txBody>
      </p:sp>
      <p:sp>
        <p:nvSpPr>
          <p:cNvPr id="12" name="Curved Down Arrow 11"/>
          <p:cNvSpPr/>
          <p:nvPr/>
        </p:nvSpPr>
        <p:spPr>
          <a:xfrm rot="12244068">
            <a:off x="1823324" y="3758614"/>
            <a:ext cx="4200937" cy="8686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ular Callout 12"/>
          <p:cNvSpPr/>
          <p:nvPr/>
        </p:nvSpPr>
        <p:spPr>
          <a:xfrm>
            <a:off x="6096000" y="3048000"/>
            <a:ext cx="2590800" cy="114300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ID: 1.2.3.3</a:t>
            </a:r>
          </a:p>
          <a:p>
            <a:pPr algn="ctr"/>
            <a:r>
              <a:rPr lang="en-US" dirty="0" smtClean="0">
                <a:solidFill>
                  <a:schemeClr val="tx1"/>
                </a:solidFill>
              </a:rPr>
              <a:t>OSPF Process: 1</a:t>
            </a:r>
          </a:p>
          <a:p>
            <a:pPr algn="ctr"/>
            <a:r>
              <a:rPr lang="en-US" dirty="0" smtClean="0">
                <a:solidFill>
                  <a:schemeClr val="tx1"/>
                </a:solidFill>
              </a:rPr>
              <a:t>State: Loading to Full</a:t>
            </a:r>
          </a:p>
          <a:p>
            <a:pPr algn="ctr"/>
            <a:r>
              <a:rPr lang="en-US" dirty="0" err="1" smtClean="0">
                <a:solidFill>
                  <a:schemeClr val="tx1"/>
                </a:solidFill>
              </a:rPr>
              <a:t>Int</a:t>
            </a:r>
            <a:r>
              <a:rPr lang="en-US" dirty="0" smtClean="0">
                <a:solidFill>
                  <a:schemeClr val="tx1"/>
                </a:solidFill>
              </a:rPr>
              <a:t>: F0/48</a:t>
            </a:r>
            <a:endParaRPr lang="en-US" dirty="0">
              <a:solidFill>
                <a:schemeClr val="tx1"/>
              </a:solidFill>
            </a:endParaRPr>
          </a:p>
        </p:txBody>
      </p:sp>
      <p:sp>
        <p:nvSpPr>
          <p:cNvPr id="14" name="Curved Down Arrow 13"/>
          <p:cNvSpPr/>
          <p:nvPr/>
        </p:nvSpPr>
        <p:spPr>
          <a:xfrm rot="10800000">
            <a:off x="2209800" y="2971800"/>
            <a:ext cx="2743200" cy="685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ular Callout 14"/>
          <p:cNvSpPr/>
          <p:nvPr/>
        </p:nvSpPr>
        <p:spPr>
          <a:xfrm>
            <a:off x="6096000" y="1828800"/>
            <a:ext cx="2590800" cy="1143000"/>
          </a:xfrm>
          <a:prstGeom prst="wedgeRoundRectCallout">
            <a:avLst>
              <a:gd name="adj1" fmla="val -89028"/>
              <a:gd name="adj2" fmla="val 2317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ID: 1.2.3.4</a:t>
            </a:r>
          </a:p>
          <a:p>
            <a:pPr algn="ctr"/>
            <a:r>
              <a:rPr lang="en-US" dirty="0" smtClean="0">
                <a:solidFill>
                  <a:schemeClr val="tx1"/>
                </a:solidFill>
              </a:rPr>
              <a:t>OSPF Process: 1</a:t>
            </a:r>
          </a:p>
          <a:p>
            <a:pPr algn="ctr"/>
            <a:r>
              <a:rPr lang="en-US" dirty="0" smtClean="0">
                <a:solidFill>
                  <a:schemeClr val="tx1"/>
                </a:solidFill>
              </a:rPr>
              <a:t>State: Loading to Full</a:t>
            </a:r>
          </a:p>
          <a:p>
            <a:pPr algn="ctr"/>
            <a:r>
              <a:rPr lang="en-US" dirty="0" err="1" smtClean="0">
                <a:solidFill>
                  <a:schemeClr val="tx1"/>
                </a:solidFill>
              </a:rPr>
              <a:t>Int</a:t>
            </a:r>
            <a:r>
              <a:rPr lang="en-US" dirty="0" smtClean="0">
                <a:solidFill>
                  <a:schemeClr val="tx1"/>
                </a:solidFill>
              </a:rPr>
              <a:t>: F0/47</a:t>
            </a:r>
            <a:endParaRPr lang="en-US" dirty="0">
              <a:solidFill>
                <a:schemeClr val="tx1"/>
              </a:solidFill>
            </a:endParaRPr>
          </a:p>
        </p:txBody>
      </p:sp>
      <p:grpSp>
        <p:nvGrpSpPr>
          <p:cNvPr id="23" name="Group 22"/>
          <p:cNvGrpSpPr/>
          <p:nvPr/>
        </p:nvGrpSpPr>
        <p:grpSpPr>
          <a:xfrm>
            <a:off x="1143001" y="1524000"/>
            <a:ext cx="762000" cy="914400"/>
            <a:chOff x="1143001" y="1524000"/>
            <a:chExt cx="762000" cy="914400"/>
          </a:xfrm>
        </p:grpSpPr>
        <p:sp>
          <p:nvSpPr>
            <p:cNvPr id="17" name="Folded Corner 16"/>
            <p:cNvSpPr/>
            <p:nvPr/>
          </p:nvSpPr>
          <p:spPr>
            <a:xfrm rot="10800000">
              <a:off x="1143001" y="1524000"/>
              <a:ext cx="457200" cy="609600"/>
            </a:xfrm>
            <a:prstGeom prst="foldedCorner">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lded Corner 19"/>
            <p:cNvSpPr/>
            <p:nvPr/>
          </p:nvSpPr>
          <p:spPr>
            <a:xfrm rot="10800000">
              <a:off x="1295401" y="1676400"/>
              <a:ext cx="457200" cy="609600"/>
            </a:xfrm>
            <a:prstGeom prst="foldedCorner">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lded Corner 20"/>
            <p:cNvSpPr/>
            <p:nvPr/>
          </p:nvSpPr>
          <p:spPr>
            <a:xfrm rot="10800000">
              <a:off x="1447801" y="1828800"/>
              <a:ext cx="457200" cy="609600"/>
            </a:xfrm>
            <a:prstGeom prst="foldedCorner">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fade">
                                      <p:cBhvr>
                                        <p:cTn id="7" dur="10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childTnLst>
                                </p:cTn>
                              </p:par>
                              <p:par>
                                <p:cTn id="29" presetID="10" presetClass="exit" presetSubtype="0" fill="hold" grpId="1" nodeType="withEffect">
                                  <p:stCondLst>
                                    <p:cond delay="0"/>
                                  </p:stCondLst>
                                  <p:childTnLst>
                                    <p:animEffect transition="out" filter="fade">
                                      <p:cBhvr>
                                        <p:cTn id="30" dur="1000"/>
                                        <p:tgtEl>
                                          <p:spTgt spid="12"/>
                                        </p:tgtEl>
                                      </p:cBhvr>
                                    </p:animEffect>
                                    <p:set>
                                      <p:cBhvr>
                                        <p:cTn id="31" dur="1" fill="hold">
                                          <p:stCondLst>
                                            <p:cond delay="999"/>
                                          </p:stCondLst>
                                        </p:cTn>
                                        <p:tgtEl>
                                          <p:spTgt spid="1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1000"/>
                                        <p:tgtEl>
                                          <p:spTgt spid="13"/>
                                        </p:tgtEl>
                                      </p:cBhvr>
                                    </p:animEffect>
                                    <p:set>
                                      <p:cBhvr>
                                        <p:cTn id="34" dur="1" fill="hold">
                                          <p:stCondLst>
                                            <p:cond delay="999"/>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childTnLst>
                                </p:cTn>
                              </p:par>
                              <p:par>
                                <p:cTn id="43" presetID="10" presetClass="exit" presetSubtype="0" fill="hold" grpId="0" nodeType="withEffect">
                                  <p:stCondLst>
                                    <p:cond delay="0"/>
                                  </p:stCondLst>
                                  <p:childTnLst>
                                    <p:animEffect transition="out" filter="fade">
                                      <p:cBhvr>
                                        <p:cTn id="44" dur="1000"/>
                                        <p:tgtEl>
                                          <p:spTgt spid="2"/>
                                        </p:tgtEl>
                                      </p:cBhvr>
                                    </p:animEffect>
                                    <p:set>
                                      <p:cBhvr>
                                        <p:cTn id="45" dur="1" fill="hold">
                                          <p:stCondLst>
                                            <p:cond delay="999"/>
                                          </p:stCondLst>
                                        </p:cTn>
                                        <p:tgtEl>
                                          <p:spTgt spid="2"/>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childTnLst>
                                </p:cTn>
                              </p:par>
                              <p:par>
                                <p:cTn id="49" presetID="10" presetClass="exit" presetSubtype="0" fill="hold" grpId="1" nodeType="withEffect">
                                  <p:stCondLst>
                                    <p:cond delay="0"/>
                                  </p:stCondLst>
                                  <p:childTnLst>
                                    <p:animEffect transition="out" filter="fade">
                                      <p:cBhvr>
                                        <p:cTn id="50" dur="1000"/>
                                        <p:tgtEl>
                                          <p:spTgt spid="14"/>
                                        </p:tgtEl>
                                      </p:cBhvr>
                                    </p:animEffect>
                                    <p:set>
                                      <p:cBhvr>
                                        <p:cTn id="51" dur="1" fill="hold">
                                          <p:stCondLst>
                                            <p:cond delay="999"/>
                                          </p:stCondLst>
                                        </p:cTn>
                                        <p:tgtEl>
                                          <p:spTgt spid="14"/>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15"/>
                                        </p:tgtEl>
                                      </p:cBhvr>
                                    </p:animEffect>
                                    <p:set>
                                      <p:cBhvr>
                                        <p:cTn id="54"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4" grpId="0"/>
      <p:bldP spid="12" grpId="0" animBg="1"/>
      <p:bldP spid="12" grpId="1" animBg="1"/>
      <p:bldP spid="13" grpId="0" animBg="1"/>
      <p:bldP spid="13" grpId="1" animBg="1"/>
      <p:bldP spid="14" grpId="0" animBg="1"/>
      <p:bldP spid="14" grpId="1" animBg="1"/>
      <p:bldP spid="15" grpId="0" animBg="1"/>
      <p:bldP spid="1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noProof="0" dirty="0" smtClean="0">
                <a:latin typeface="+mj-lt"/>
                <a:ea typeface="+mj-ea"/>
                <a:cs typeface="+mj-cs"/>
              </a:rPr>
              <a:t>Matching Packets and Applying Actions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7409" name="Picture 1"/>
          <p:cNvPicPr>
            <a:picLocks noChangeAspect="1" noChangeArrowheads="1"/>
          </p:cNvPicPr>
          <p:nvPr/>
        </p:nvPicPr>
        <p:blipFill>
          <a:blip r:embed="rId3" cstate="print"/>
          <a:srcRect/>
          <a:stretch>
            <a:fillRect/>
          </a:stretch>
        </p:blipFill>
        <p:spPr bwMode="auto">
          <a:xfrm>
            <a:off x="4495800" y="1752600"/>
            <a:ext cx="4250602" cy="1371600"/>
          </a:xfrm>
          <a:prstGeom prst="rect">
            <a:avLst/>
          </a:prstGeom>
          <a:noFill/>
          <a:ln w="9525">
            <a:noFill/>
            <a:miter lim="800000"/>
            <a:headEnd/>
            <a:tailEnd/>
          </a:ln>
        </p:spPr>
      </p:pic>
      <p:sp>
        <p:nvSpPr>
          <p:cNvPr id="13" name="TextBox 12"/>
          <p:cNvSpPr txBox="1"/>
          <p:nvPr/>
        </p:nvSpPr>
        <p:spPr>
          <a:xfrm>
            <a:off x="228600" y="1600200"/>
            <a:ext cx="3276600" cy="1631216"/>
          </a:xfrm>
          <a:prstGeom prst="rect">
            <a:avLst/>
          </a:prstGeom>
          <a:noFill/>
        </p:spPr>
        <p:txBody>
          <a:bodyPr wrap="square" rtlCol="0">
            <a:spAutoFit/>
          </a:bodyPr>
          <a:lstStyle/>
          <a:p>
            <a:pPr marL="177800" indent="-177800">
              <a:buFont typeface="Arial" pitchFamily="34" charset="0"/>
              <a:buChar char="•"/>
            </a:pPr>
            <a:r>
              <a:rPr lang="en-US" sz="2000" b="1" dirty="0" smtClean="0"/>
              <a:t>Access-Control Lists</a:t>
            </a:r>
          </a:p>
          <a:p>
            <a:pPr>
              <a:buFont typeface="Arial" pitchFamily="34" charset="0"/>
              <a:buChar char="•"/>
            </a:pPr>
            <a:endParaRPr lang="en-US" sz="2000" b="1" dirty="0" smtClean="0"/>
          </a:p>
          <a:p>
            <a:pPr>
              <a:buFont typeface="Arial" pitchFamily="34" charset="0"/>
              <a:buChar char="•"/>
            </a:pPr>
            <a:r>
              <a:rPr lang="en-US" sz="2000" b="1" dirty="0" smtClean="0"/>
              <a:t> Route-maps</a:t>
            </a:r>
          </a:p>
          <a:p>
            <a:pPr>
              <a:buFont typeface="Arial" pitchFamily="34" charset="0"/>
              <a:buChar char="•"/>
            </a:pPr>
            <a:endParaRPr lang="en-US" sz="2000" b="1" dirty="0" smtClean="0"/>
          </a:p>
          <a:p>
            <a:pPr>
              <a:buFont typeface="Arial" pitchFamily="34" charset="0"/>
              <a:buChar char="•"/>
            </a:pPr>
            <a:r>
              <a:rPr lang="en-US" sz="2000" b="1" dirty="0" smtClean="0"/>
              <a:t> Interface Configurations</a:t>
            </a:r>
          </a:p>
        </p:txBody>
      </p:sp>
      <p:sp>
        <p:nvSpPr>
          <p:cNvPr id="15" name="Rounded Rectangular Callout 14"/>
          <p:cNvSpPr/>
          <p:nvPr/>
        </p:nvSpPr>
        <p:spPr>
          <a:xfrm>
            <a:off x="1143000" y="3886200"/>
            <a:ext cx="6477000" cy="1752600"/>
          </a:xfrm>
          <a:prstGeom prst="wedgeRoundRectCallout">
            <a:avLst>
              <a:gd name="adj1" fmla="val 36029"/>
              <a:gd name="adj2" fmla="val -95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access-list </a:t>
            </a:r>
            <a:r>
              <a:rPr lang="en-US" b="1" dirty="0" smtClean="0">
                <a:solidFill>
                  <a:srgbClr val="FF0000"/>
                </a:solidFill>
              </a:rPr>
              <a:t>101</a:t>
            </a:r>
            <a:r>
              <a:rPr lang="en-US" b="1" dirty="0" smtClean="0"/>
              <a:t> permit </a:t>
            </a:r>
            <a:r>
              <a:rPr lang="en-US" b="1" dirty="0" err="1" smtClean="0"/>
              <a:t>tcp</a:t>
            </a:r>
            <a:r>
              <a:rPr lang="en-US" b="1" dirty="0" smtClean="0"/>
              <a:t> host 2.2.2.1 host 4.4.4.1 </a:t>
            </a:r>
            <a:r>
              <a:rPr lang="en-US" b="1" dirty="0" err="1" smtClean="0"/>
              <a:t>eq</a:t>
            </a:r>
            <a:r>
              <a:rPr lang="en-US" b="1" dirty="0" smtClean="0"/>
              <a:t> 80</a:t>
            </a:r>
          </a:p>
          <a:p>
            <a:r>
              <a:rPr lang="en-US" b="1" dirty="0" smtClean="0"/>
              <a:t>access-list </a:t>
            </a:r>
            <a:r>
              <a:rPr lang="en-US" b="1" dirty="0" smtClean="0">
                <a:solidFill>
                  <a:srgbClr val="FF0000"/>
                </a:solidFill>
              </a:rPr>
              <a:t>101</a:t>
            </a:r>
            <a:r>
              <a:rPr lang="en-US" b="1" dirty="0" smtClean="0"/>
              <a:t> permit </a:t>
            </a:r>
            <a:r>
              <a:rPr lang="en-US" b="1" dirty="0" err="1" smtClean="0"/>
              <a:t>ip</a:t>
            </a:r>
            <a:r>
              <a:rPr lang="en-US" b="1" dirty="0" smtClean="0"/>
              <a:t> any </a:t>
            </a:r>
            <a:r>
              <a:rPr lang="en-US" b="1" dirty="0" err="1" smtClean="0"/>
              <a:t>any</a:t>
            </a:r>
            <a:endParaRPr lang="en-US" b="1" dirty="0" smtClean="0"/>
          </a:p>
          <a:p>
            <a:endParaRPr lang="en-US" b="1" dirty="0" smtClean="0"/>
          </a:p>
          <a:p>
            <a:r>
              <a:rPr lang="en-US" b="1" dirty="0" smtClean="0"/>
              <a:t>access-list 102 deny </a:t>
            </a:r>
            <a:r>
              <a:rPr lang="en-US" b="1" dirty="0" err="1" smtClean="0"/>
              <a:t>tcp</a:t>
            </a:r>
            <a:r>
              <a:rPr lang="en-US" b="1" dirty="0" smtClean="0"/>
              <a:t> host 2.2.2.3 host 4.4.4.1</a:t>
            </a:r>
            <a:endParaRPr lang="en-US" b="1" dirty="0"/>
          </a:p>
        </p:txBody>
      </p:sp>
      <p:sp>
        <p:nvSpPr>
          <p:cNvPr id="16" name="Rounded Rectangular Callout 15"/>
          <p:cNvSpPr/>
          <p:nvPr/>
        </p:nvSpPr>
        <p:spPr>
          <a:xfrm>
            <a:off x="3124200" y="3886200"/>
            <a:ext cx="4191000" cy="1752600"/>
          </a:xfrm>
          <a:prstGeom prst="wedgeRoundRectCallout">
            <a:avLst>
              <a:gd name="adj1" fmla="val 36029"/>
              <a:gd name="adj2" fmla="val -95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route-map </a:t>
            </a:r>
            <a:r>
              <a:rPr lang="en-US" b="1" dirty="0" smtClean="0">
                <a:solidFill>
                  <a:srgbClr val="FF0000"/>
                </a:solidFill>
              </a:rPr>
              <a:t>SW1_OUT</a:t>
            </a:r>
            <a:r>
              <a:rPr lang="en-US" b="1" dirty="0" smtClean="0"/>
              <a:t> permit 5</a:t>
            </a:r>
          </a:p>
          <a:p>
            <a:endParaRPr lang="en-US" b="1" dirty="0" smtClean="0"/>
          </a:p>
          <a:p>
            <a:r>
              <a:rPr lang="en-US" b="1" dirty="0" smtClean="0"/>
              <a:t>match </a:t>
            </a:r>
            <a:r>
              <a:rPr lang="en-US" b="1" dirty="0" err="1" smtClean="0"/>
              <a:t>ip</a:t>
            </a:r>
            <a:r>
              <a:rPr lang="en-US" b="1" dirty="0" smtClean="0"/>
              <a:t> address </a:t>
            </a:r>
            <a:r>
              <a:rPr lang="en-US" b="1" dirty="0" smtClean="0">
                <a:solidFill>
                  <a:srgbClr val="FF0000"/>
                </a:solidFill>
              </a:rPr>
              <a:t>101</a:t>
            </a:r>
          </a:p>
          <a:p>
            <a:endParaRPr lang="en-US" b="1" dirty="0" smtClean="0"/>
          </a:p>
          <a:p>
            <a:r>
              <a:rPr lang="en-US" b="1" dirty="0" smtClean="0"/>
              <a:t>set </a:t>
            </a:r>
            <a:r>
              <a:rPr lang="en-US" b="1" dirty="0" err="1" smtClean="0"/>
              <a:t>ip</a:t>
            </a:r>
            <a:r>
              <a:rPr lang="en-US" b="1" dirty="0" smtClean="0"/>
              <a:t> next-hop 10.10.10.2</a:t>
            </a:r>
            <a:endParaRPr lang="en-US" b="1" dirty="0"/>
          </a:p>
        </p:txBody>
      </p:sp>
      <p:sp>
        <p:nvSpPr>
          <p:cNvPr id="17" name="Rounded Rectangular Callout 16"/>
          <p:cNvSpPr/>
          <p:nvPr/>
        </p:nvSpPr>
        <p:spPr>
          <a:xfrm>
            <a:off x="3124200" y="3886200"/>
            <a:ext cx="3733800" cy="685800"/>
          </a:xfrm>
          <a:prstGeom prst="wedgeRoundRectCallout">
            <a:avLst>
              <a:gd name="adj1" fmla="val -830"/>
              <a:gd name="adj2" fmla="val -306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t>ip</a:t>
            </a:r>
            <a:r>
              <a:rPr lang="en-US" b="1" dirty="0" smtClean="0"/>
              <a:t> policy route-map </a:t>
            </a:r>
            <a:r>
              <a:rPr lang="en-US" b="1" dirty="0" smtClean="0">
                <a:solidFill>
                  <a:srgbClr val="FF0000"/>
                </a:solidFill>
              </a:rPr>
              <a:t>SW1_OUT</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7409"/>
                                        </p:tgtEl>
                                        <p:attrNameLst>
                                          <p:attrName>style.visibility</p:attrName>
                                        </p:attrNameLst>
                                      </p:cBhvr>
                                      <p:to>
                                        <p:strVal val="visible"/>
                                      </p:to>
                                    </p:set>
                                    <p:animEffect transition="in" filter="fade">
                                      <p:cBhvr>
                                        <p:cTn id="10" dur="1000"/>
                                        <p:tgtEl>
                                          <p:spTgt spid="174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par>
                                <p:cTn id="21" presetID="10" presetClass="exit" presetSubtype="0" fill="hold" grpId="1" nodeType="withEffect">
                                  <p:stCondLst>
                                    <p:cond delay="0"/>
                                  </p:stCondLst>
                                  <p:childTnLst>
                                    <p:animEffect transition="out" filter="fade">
                                      <p:cBhvr>
                                        <p:cTn id="22" dur="1000"/>
                                        <p:tgtEl>
                                          <p:spTgt spid="15"/>
                                        </p:tgtEl>
                                      </p:cBhvr>
                                    </p:animEffect>
                                    <p:set>
                                      <p:cBhvr>
                                        <p:cTn id="23" dur="1" fill="hold">
                                          <p:stCondLst>
                                            <p:cond delay="9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childTnLst>
                                </p:cTn>
                              </p:par>
                              <p:par>
                                <p:cTn id="29" presetID="10" presetClass="exit" presetSubtype="0" fill="hold" grpId="1" nodeType="withEffect">
                                  <p:stCondLst>
                                    <p:cond delay="0"/>
                                  </p:stCondLst>
                                  <p:childTnLst>
                                    <p:animEffect transition="out" filter="fade">
                                      <p:cBhvr>
                                        <p:cTn id="30" dur="1000"/>
                                        <p:tgtEl>
                                          <p:spTgt spid="16"/>
                                        </p:tgtEl>
                                      </p:cBhvr>
                                    </p:animEffect>
                                    <p:set>
                                      <p:cBhvr>
                                        <p:cTn id="31"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5" grpId="1" animBg="1"/>
      <p:bldP spid="16" grpId="0" animBg="1"/>
      <p:bldP spid="16" grpId="1"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Packet-In Events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1"/>
          <p:cNvPicPr>
            <a:picLocks noChangeAspect="1" noChangeArrowheads="1"/>
          </p:cNvPicPr>
          <p:nvPr/>
        </p:nvPicPr>
        <p:blipFill>
          <a:blip r:embed="rId3" cstate="print"/>
          <a:srcRect/>
          <a:stretch>
            <a:fillRect/>
          </a:stretch>
        </p:blipFill>
        <p:spPr bwMode="auto">
          <a:xfrm>
            <a:off x="3369398" y="3124200"/>
            <a:ext cx="4250602" cy="1371600"/>
          </a:xfrm>
          <a:prstGeom prst="rect">
            <a:avLst/>
          </a:prstGeom>
          <a:noFill/>
          <a:ln w="9525">
            <a:noFill/>
            <a:miter lim="800000"/>
            <a:headEnd/>
            <a:tailEnd/>
          </a:ln>
        </p:spPr>
      </p:pic>
      <p:sp>
        <p:nvSpPr>
          <p:cNvPr id="9" name="Right Arrow 8"/>
          <p:cNvSpPr/>
          <p:nvPr/>
        </p:nvSpPr>
        <p:spPr>
          <a:xfrm>
            <a:off x="762000" y="3276600"/>
            <a:ext cx="23622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New Traffic</a:t>
            </a:r>
            <a:endParaRPr lang="en-US" b="1" dirty="0"/>
          </a:p>
        </p:txBody>
      </p:sp>
      <p:sp>
        <p:nvSpPr>
          <p:cNvPr id="10" name="TextBox 9"/>
          <p:cNvSpPr txBox="1"/>
          <p:nvPr/>
        </p:nvSpPr>
        <p:spPr>
          <a:xfrm>
            <a:off x="4572000" y="1447800"/>
            <a:ext cx="1219200" cy="1569660"/>
          </a:xfrm>
          <a:prstGeom prst="rect">
            <a:avLst/>
          </a:prstGeom>
          <a:noFill/>
        </p:spPr>
        <p:txBody>
          <a:bodyPr wrap="square" rtlCol="0">
            <a:spAutoFit/>
          </a:bodyPr>
          <a:lstStyle/>
          <a:p>
            <a:r>
              <a:rPr lang="en-US" sz="9600" b="1" dirty="0" smtClean="0"/>
              <a:t>?</a:t>
            </a:r>
            <a:endParaRPr lang="en-US" sz="9600" b="1" dirty="0"/>
          </a:p>
        </p:txBody>
      </p:sp>
      <p:pic>
        <p:nvPicPr>
          <p:cNvPr id="15361" name="Picture 1"/>
          <p:cNvPicPr>
            <a:picLocks noChangeAspect="1" noChangeArrowheads="1"/>
          </p:cNvPicPr>
          <p:nvPr/>
        </p:nvPicPr>
        <p:blipFill>
          <a:blip r:embed="rId4" cstate="print"/>
          <a:srcRect/>
          <a:stretch>
            <a:fillRect/>
          </a:stretch>
        </p:blipFill>
        <p:spPr bwMode="auto">
          <a:xfrm>
            <a:off x="0" y="762000"/>
            <a:ext cx="9144000" cy="4200525"/>
          </a:xfrm>
          <a:prstGeom prst="rect">
            <a:avLst/>
          </a:prstGeom>
          <a:noFill/>
          <a:ln w="9525">
            <a:noFill/>
            <a:miter lim="800000"/>
            <a:headEnd/>
            <a:tailEnd/>
          </a:ln>
        </p:spPr>
      </p:pic>
      <p:sp>
        <p:nvSpPr>
          <p:cNvPr id="11" name="Rounded Rectangular Callout 10"/>
          <p:cNvSpPr/>
          <p:nvPr/>
        </p:nvSpPr>
        <p:spPr>
          <a:xfrm>
            <a:off x="1447800" y="4724400"/>
            <a:ext cx="5867400" cy="1143000"/>
          </a:xfrm>
          <a:prstGeom prst="wedgeRoundRectCallout">
            <a:avLst>
              <a:gd name="adj1" fmla="val -30970"/>
              <a:gd name="adj2" fmla="val -11160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access-list 101 deny </a:t>
            </a:r>
            <a:r>
              <a:rPr lang="en-US" b="1" dirty="0" err="1" smtClean="0">
                <a:solidFill>
                  <a:schemeClr val="tx1"/>
                </a:solidFill>
              </a:rPr>
              <a:t>tcp</a:t>
            </a:r>
            <a:r>
              <a:rPr lang="en-US" b="1" dirty="0" smtClean="0">
                <a:solidFill>
                  <a:schemeClr val="tx1"/>
                </a:solidFill>
              </a:rPr>
              <a:t> any </a:t>
            </a:r>
            <a:r>
              <a:rPr lang="en-US" b="1" dirty="0" err="1" smtClean="0">
                <a:solidFill>
                  <a:schemeClr val="tx1"/>
                </a:solidFill>
              </a:rPr>
              <a:t>gt</a:t>
            </a:r>
            <a:r>
              <a:rPr lang="en-US" b="1" dirty="0" smtClean="0">
                <a:solidFill>
                  <a:schemeClr val="tx1"/>
                </a:solidFill>
              </a:rPr>
              <a:t> 0 any </a:t>
            </a:r>
            <a:r>
              <a:rPr lang="en-US" b="1" dirty="0" err="1" smtClean="0">
                <a:solidFill>
                  <a:schemeClr val="tx1"/>
                </a:solidFill>
              </a:rPr>
              <a:t>gt</a:t>
            </a:r>
            <a:r>
              <a:rPr lang="en-US" b="1" dirty="0" smtClean="0">
                <a:solidFill>
                  <a:schemeClr val="tx1"/>
                </a:solidFill>
              </a:rPr>
              <a:t> 0 </a:t>
            </a:r>
            <a:r>
              <a:rPr lang="en-US" b="1" dirty="0" smtClean="0">
                <a:solidFill>
                  <a:srgbClr val="FF0000"/>
                </a:solidFill>
              </a:rPr>
              <a:t>log-input</a:t>
            </a:r>
          </a:p>
          <a:p>
            <a:r>
              <a:rPr lang="en-US" b="1" dirty="0" smtClean="0">
                <a:solidFill>
                  <a:schemeClr val="tx1"/>
                </a:solidFill>
              </a:rPr>
              <a:t>access-list 101 dent </a:t>
            </a:r>
            <a:r>
              <a:rPr lang="en-US" b="1" dirty="0" err="1" smtClean="0">
                <a:solidFill>
                  <a:schemeClr val="tx1"/>
                </a:solidFill>
              </a:rPr>
              <a:t>udp</a:t>
            </a:r>
            <a:r>
              <a:rPr lang="en-US" b="1" dirty="0" smtClean="0">
                <a:solidFill>
                  <a:schemeClr val="tx1"/>
                </a:solidFill>
              </a:rPr>
              <a:t> any </a:t>
            </a:r>
            <a:r>
              <a:rPr lang="en-US" b="1" dirty="0" err="1" smtClean="0">
                <a:solidFill>
                  <a:schemeClr val="tx1"/>
                </a:solidFill>
              </a:rPr>
              <a:t>gt</a:t>
            </a:r>
            <a:r>
              <a:rPr lang="en-US" b="1" dirty="0" smtClean="0">
                <a:solidFill>
                  <a:schemeClr val="tx1"/>
                </a:solidFill>
              </a:rPr>
              <a:t> 0 any </a:t>
            </a:r>
            <a:r>
              <a:rPr lang="en-US" b="1" dirty="0" err="1" smtClean="0">
                <a:solidFill>
                  <a:schemeClr val="tx1"/>
                </a:solidFill>
              </a:rPr>
              <a:t>gt</a:t>
            </a:r>
            <a:r>
              <a:rPr lang="en-US" b="1" dirty="0" smtClean="0">
                <a:solidFill>
                  <a:schemeClr val="tx1"/>
                </a:solidFill>
              </a:rPr>
              <a:t> 0 </a:t>
            </a:r>
            <a:r>
              <a:rPr lang="en-US" b="1" dirty="0" smtClean="0">
                <a:solidFill>
                  <a:srgbClr val="FF0000"/>
                </a:solidFill>
              </a:rPr>
              <a:t>log-input</a:t>
            </a:r>
          </a:p>
          <a:p>
            <a:r>
              <a:rPr lang="en-US" b="1" dirty="0" smtClean="0">
                <a:solidFill>
                  <a:schemeClr val="tx1"/>
                </a:solidFill>
              </a:rPr>
              <a:t>access-list 101 deny </a:t>
            </a:r>
            <a:r>
              <a:rPr lang="en-US" b="1" dirty="0" err="1" smtClean="0">
                <a:solidFill>
                  <a:schemeClr val="tx1"/>
                </a:solidFill>
              </a:rPr>
              <a:t>ip</a:t>
            </a:r>
            <a:r>
              <a:rPr lang="en-US" b="1" dirty="0" smtClean="0">
                <a:solidFill>
                  <a:schemeClr val="tx1"/>
                </a:solidFill>
              </a:rPr>
              <a:t> any </a:t>
            </a:r>
            <a:r>
              <a:rPr lang="en-US" b="1" dirty="0" err="1" smtClean="0">
                <a:solidFill>
                  <a:schemeClr val="tx1"/>
                </a:solidFill>
              </a:rPr>
              <a:t>any</a:t>
            </a:r>
            <a:r>
              <a:rPr lang="en-US" b="1" dirty="0" smtClean="0">
                <a:solidFill>
                  <a:schemeClr val="tx1"/>
                </a:solidFill>
              </a:rPr>
              <a:t> </a:t>
            </a:r>
            <a:r>
              <a:rPr lang="en-US" b="1" dirty="0" smtClean="0">
                <a:solidFill>
                  <a:srgbClr val="FF0000"/>
                </a:solidFill>
              </a:rPr>
              <a:t>log-input</a:t>
            </a:r>
          </a:p>
        </p:txBody>
      </p:sp>
      <p:sp>
        <p:nvSpPr>
          <p:cNvPr id="12" name="Rounded Rectangular Callout 11"/>
          <p:cNvSpPr/>
          <p:nvPr/>
        </p:nvSpPr>
        <p:spPr>
          <a:xfrm>
            <a:off x="76200" y="4953000"/>
            <a:ext cx="8915400" cy="914400"/>
          </a:xfrm>
          <a:prstGeom prst="wedgeRoundRectCallout">
            <a:avLst>
              <a:gd name="adj1" fmla="val -22795"/>
              <a:gd name="adj2" fmla="val -16361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logging discriminator </a:t>
            </a:r>
            <a:r>
              <a:rPr lang="en-US" b="1" dirty="0" err="1" smtClean="0">
                <a:solidFill>
                  <a:srgbClr val="FF0000"/>
                </a:solidFill>
              </a:rPr>
              <a:t>TblMiss</a:t>
            </a:r>
            <a:r>
              <a:rPr lang="en-US" b="1" dirty="0" smtClean="0">
                <a:solidFill>
                  <a:schemeClr val="tx1"/>
                </a:solidFill>
              </a:rPr>
              <a:t> includes </a:t>
            </a:r>
            <a:r>
              <a:rPr lang="en-US" b="1" dirty="0" err="1" smtClean="0">
                <a:solidFill>
                  <a:schemeClr val="tx1"/>
                </a:solidFill>
              </a:rPr>
              <a:t>msg</a:t>
            </a:r>
            <a:r>
              <a:rPr lang="en-US" b="1" dirty="0" smtClean="0">
                <a:solidFill>
                  <a:schemeClr val="tx1"/>
                </a:solidFill>
              </a:rPr>
              <a:t>-body “101 denied”</a:t>
            </a:r>
          </a:p>
          <a:p>
            <a:r>
              <a:rPr lang="en-US" b="1" dirty="0" smtClean="0">
                <a:solidFill>
                  <a:schemeClr val="tx1"/>
                </a:solidFill>
              </a:rPr>
              <a:t>logging host &lt;&lt;controller IP&gt;&gt; transport </a:t>
            </a:r>
            <a:r>
              <a:rPr lang="en-US" b="1" dirty="0" err="1" smtClean="0">
                <a:solidFill>
                  <a:schemeClr val="tx1"/>
                </a:solidFill>
              </a:rPr>
              <a:t>udp</a:t>
            </a:r>
            <a:r>
              <a:rPr lang="en-US" b="1" dirty="0" smtClean="0">
                <a:solidFill>
                  <a:schemeClr val="tx1"/>
                </a:solidFill>
              </a:rPr>
              <a:t> port 23456 discriminator </a:t>
            </a:r>
            <a:r>
              <a:rPr lang="en-US" b="1" dirty="0" err="1" smtClean="0">
                <a:solidFill>
                  <a:srgbClr val="FF0000"/>
                </a:solidFill>
              </a:rPr>
              <a:t>TblMiss</a:t>
            </a:r>
            <a:endParaRPr lang="en-US" b="1" dirty="0" smtClean="0">
              <a:solidFill>
                <a:srgbClr val="FF0000"/>
              </a:solidFill>
            </a:endParaRPr>
          </a:p>
        </p:txBody>
      </p:sp>
      <p:sp>
        <p:nvSpPr>
          <p:cNvPr id="19" name="Right Arrow 18"/>
          <p:cNvSpPr/>
          <p:nvPr/>
        </p:nvSpPr>
        <p:spPr>
          <a:xfrm>
            <a:off x="1143000" y="3429000"/>
            <a:ext cx="762000" cy="53340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20" name="TextBox 19"/>
          <p:cNvSpPr txBox="1"/>
          <p:nvPr/>
        </p:nvSpPr>
        <p:spPr>
          <a:xfrm>
            <a:off x="4953000" y="838200"/>
            <a:ext cx="3810000" cy="369332"/>
          </a:xfrm>
          <a:prstGeom prst="rect">
            <a:avLst/>
          </a:prstGeom>
          <a:noFill/>
        </p:spPr>
        <p:txBody>
          <a:bodyPr wrap="square" rtlCol="0">
            <a:spAutoFit/>
          </a:bodyPr>
          <a:lstStyle/>
          <a:p>
            <a:pPr marL="342900" indent="-342900"/>
            <a:r>
              <a:rPr lang="en-US" b="1" dirty="0" smtClean="0"/>
              <a:t>1.  New packet arrives at switch</a:t>
            </a:r>
          </a:p>
        </p:txBody>
      </p:sp>
      <p:sp>
        <p:nvSpPr>
          <p:cNvPr id="21" name="TextBox 20"/>
          <p:cNvSpPr txBox="1"/>
          <p:nvPr/>
        </p:nvSpPr>
        <p:spPr>
          <a:xfrm>
            <a:off x="4953000" y="1154668"/>
            <a:ext cx="3810000" cy="646331"/>
          </a:xfrm>
          <a:prstGeom prst="rect">
            <a:avLst/>
          </a:prstGeom>
          <a:noFill/>
        </p:spPr>
        <p:txBody>
          <a:bodyPr wrap="square" rtlCol="0">
            <a:spAutoFit/>
          </a:bodyPr>
          <a:lstStyle/>
          <a:p>
            <a:pPr marL="342900" indent="-342900"/>
            <a:r>
              <a:rPr lang="en-US" b="1" dirty="0" smtClean="0"/>
              <a:t>2.  Switch does not have a match and generates remote </a:t>
            </a:r>
            <a:r>
              <a:rPr lang="en-US" b="1" dirty="0" err="1" smtClean="0"/>
              <a:t>syslog</a:t>
            </a:r>
            <a:endParaRPr lang="en-US" b="1" dirty="0" smtClean="0"/>
          </a:p>
        </p:txBody>
      </p:sp>
      <p:sp>
        <p:nvSpPr>
          <p:cNvPr id="22" name="Right Arrow 21"/>
          <p:cNvSpPr/>
          <p:nvPr/>
        </p:nvSpPr>
        <p:spPr>
          <a:xfrm rot="16200000">
            <a:off x="2019300" y="2324101"/>
            <a:ext cx="762000" cy="53340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23" name="Rounded Rectangular Callout 22"/>
          <p:cNvSpPr/>
          <p:nvPr/>
        </p:nvSpPr>
        <p:spPr>
          <a:xfrm>
            <a:off x="3505200" y="2438400"/>
            <a:ext cx="4800600" cy="762000"/>
          </a:xfrm>
          <a:prstGeom prst="wedgeRoundRectCallout">
            <a:avLst>
              <a:gd name="adj1" fmla="val -57443"/>
              <a:gd name="adj2" fmla="val 9527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%SEC-6-IPACCESSLOGP: list </a:t>
            </a:r>
            <a:r>
              <a:rPr lang="en-US" b="1" dirty="0" smtClean="0">
                <a:solidFill>
                  <a:srgbClr val="FF0000"/>
                </a:solidFill>
              </a:rPr>
              <a:t>101 denied </a:t>
            </a:r>
            <a:r>
              <a:rPr lang="en-US" b="1" dirty="0" err="1" smtClean="0">
                <a:solidFill>
                  <a:srgbClr val="FF0000"/>
                </a:solidFill>
              </a:rPr>
              <a:t>tcp</a:t>
            </a:r>
            <a:r>
              <a:rPr lang="en-US" b="1" dirty="0" smtClean="0">
                <a:solidFill>
                  <a:schemeClr val="tx1"/>
                </a:solidFill>
              </a:rPr>
              <a:t> </a:t>
            </a:r>
            <a:r>
              <a:rPr lang="en-US" b="1" dirty="0" smtClean="0">
                <a:solidFill>
                  <a:srgbClr val="FF0000"/>
                </a:solidFill>
              </a:rPr>
              <a:t>2.2.2.1</a:t>
            </a:r>
            <a:r>
              <a:rPr lang="en-US" b="1" dirty="0" smtClean="0">
                <a:solidFill>
                  <a:schemeClr val="tx1"/>
                </a:solidFill>
              </a:rPr>
              <a:t> (</a:t>
            </a:r>
            <a:r>
              <a:rPr lang="en-US" b="1" dirty="0" smtClean="0">
                <a:solidFill>
                  <a:srgbClr val="FF0000"/>
                </a:solidFill>
              </a:rPr>
              <a:t>4321</a:t>
            </a:r>
            <a:r>
              <a:rPr lang="en-US" b="1" dirty="0" smtClean="0">
                <a:solidFill>
                  <a:schemeClr val="tx1"/>
                </a:solidFill>
              </a:rPr>
              <a:t>) -&gt; </a:t>
            </a:r>
            <a:r>
              <a:rPr lang="en-US" b="1" dirty="0" smtClean="0">
                <a:solidFill>
                  <a:srgbClr val="FF0000"/>
                </a:solidFill>
              </a:rPr>
              <a:t>4.4.4.1</a:t>
            </a:r>
            <a:r>
              <a:rPr lang="en-US" b="1" dirty="0" smtClean="0">
                <a:solidFill>
                  <a:schemeClr val="tx1"/>
                </a:solidFill>
              </a:rPr>
              <a:t> (</a:t>
            </a:r>
            <a:r>
              <a:rPr lang="en-US" b="1" dirty="0" smtClean="0">
                <a:solidFill>
                  <a:srgbClr val="FF0000"/>
                </a:solidFill>
              </a:rPr>
              <a:t>80</a:t>
            </a:r>
            <a:r>
              <a:rPr lang="en-US" b="1" dirty="0" smtClean="0">
                <a:solidFill>
                  <a:schemeClr val="tx1"/>
                </a:solidFill>
              </a:rPr>
              <a:t>), 1 packets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1000"/>
                                        <p:tgtEl>
                                          <p:spTgt spid="6"/>
                                        </p:tgtEl>
                                      </p:cBhvr>
                                    </p:animEffect>
                                    <p:set>
                                      <p:cBhvr>
                                        <p:cTn id="20" dur="1" fill="hold">
                                          <p:stCondLst>
                                            <p:cond delay="999"/>
                                          </p:stCondLst>
                                        </p:cTn>
                                        <p:tgtEl>
                                          <p:spTgt spid="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1000"/>
                                        <p:tgtEl>
                                          <p:spTgt spid="9"/>
                                        </p:tgtEl>
                                      </p:cBhvr>
                                    </p:animEffect>
                                    <p:set>
                                      <p:cBhvr>
                                        <p:cTn id="23" dur="1" fill="hold">
                                          <p:stCondLst>
                                            <p:cond delay="999"/>
                                          </p:stCondLst>
                                        </p:cTn>
                                        <p:tgtEl>
                                          <p:spTgt spid="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1000"/>
                                        <p:tgtEl>
                                          <p:spTgt spid="10"/>
                                        </p:tgtEl>
                                      </p:cBhvr>
                                    </p:animEffect>
                                    <p:set>
                                      <p:cBhvr>
                                        <p:cTn id="26" dur="1" fill="hold">
                                          <p:stCondLst>
                                            <p:cond delay="999"/>
                                          </p:stCondLst>
                                        </p:cTn>
                                        <p:tgtEl>
                                          <p:spTgt spid="10"/>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15361"/>
                                        </p:tgtEl>
                                        <p:attrNameLst>
                                          <p:attrName>style.visibility</p:attrName>
                                        </p:attrNameLst>
                                      </p:cBhvr>
                                      <p:to>
                                        <p:strVal val="visible"/>
                                      </p:to>
                                    </p:set>
                                    <p:animEffect transition="in" filter="fade">
                                      <p:cBhvr>
                                        <p:cTn id="29" dur="1000"/>
                                        <p:tgtEl>
                                          <p:spTgt spid="1536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childTnLst>
                                </p:cTn>
                              </p:par>
                              <p:par>
                                <p:cTn id="40" presetID="10" presetClass="exit" presetSubtype="0" fill="hold" grpId="1" nodeType="withEffect">
                                  <p:stCondLst>
                                    <p:cond delay="0"/>
                                  </p:stCondLst>
                                  <p:childTnLst>
                                    <p:animEffect transition="out" filter="fade">
                                      <p:cBhvr>
                                        <p:cTn id="41" dur="1000"/>
                                        <p:tgtEl>
                                          <p:spTgt spid="11"/>
                                        </p:tgtEl>
                                      </p:cBhvr>
                                    </p:animEffect>
                                    <p:set>
                                      <p:cBhvr>
                                        <p:cTn id="42" dur="1" fill="hold">
                                          <p:stCondLst>
                                            <p:cond delay="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1000"/>
                                        <p:tgtEl>
                                          <p:spTgt spid="12"/>
                                        </p:tgtEl>
                                      </p:cBhvr>
                                    </p:animEffect>
                                    <p:set>
                                      <p:cBhvr>
                                        <p:cTn id="47" dur="1" fill="hold">
                                          <p:stCondLst>
                                            <p:cond delay="9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0" grpId="1"/>
      <p:bldP spid="11" grpId="0" animBg="1"/>
      <p:bldP spid="11" grpId="1" animBg="1"/>
      <p:bldP spid="12" grpId="0" animBg="1"/>
      <p:bldP spid="12" grpId="1" animBg="1"/>
      <p:bldP spid="19" grpId="0" animBg="1"/>
      <p:bldP spid="20" grpId="0"/>
      <p:bldP spid="21" grpId="0"/>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p:cNvPicPr>
            <a:picLocks noChangeAspect="1" noChangeArrowheads="1"/>
          </p:cNvPicPr>
          <p:nvPr/>
        </p:nvPicPr>
        <p:blipFill>
          <a:blip r:embed="rId4" cstate="print"/>
          <a:srcRect/>
          <a:stretch>
            <a:fillRect/>
          </a:stretch>
        </p:blipFill>
        <p:spPr bwMode="auto">
          <a:xfrm>
            <a:off x="76200" y="1373793"/>
            <a:ext cx="8935405" cy="5484207"/>
          </a:xfrm>
          <a:prstGeom prst="rect">
            <a:avLst/>
          </a:prstGeom>
          <a:noFill/>
          <a:ln w="9525">
            <a:noFill/>
            <a:miter lim="800000"/>
            <a:headEnd/>
            <a:tailEnd/>
          </a:ln>
        </p:spPr>
      </p:pic>
      <p:pic>
        <p:nvPicPr>
          <p:cNvPr id="10" name="Picture 5" descr="http://pfsensesetup.com/wp-content/uploads/2013/11/77-Free-Clipart-Illustration-Of-A-Computer-Firewall.jpg"/>
          <p:cNvPicPr>
            <a:picLocks noChangeAspect="1" noChangeArrowheads="1"/>
          </p:cNvPicPr>
          <p:nvPr/>
        </p:nvPicPr>
        <p:blipFill>
          <a:blip r:embed="rId5" cstate="print"/>
          <a:srcRect/>
          <a:stretch>
            <a:fillRect/>
          </a:stretch>
        </p:blipFill>
        <p:spPr bwMode="auto">
          <a:xfrm>
            <a:off x="5867400" y="4237769"/>
            <a:ext cx="1010180" cy="562831"/>
          </a:xfrm>
          <a:prstGeom prst="rect">
            <a:avLst/>
          </a:prstGeom>
          <a:noFill/>
        </p:spPr>
      </p:pic>
      <p:pic>
        <p:nvPicPr>
          <p:cNvPr id="13" name="Picture 5" descr="http://pfsensesetup.com/wp-content/uploads/2013/11/77-Free-Clipart-Illustration-Of-A-Computer-Firewall.jpg"/>
          <p:cNvPicPr>
            <a:picLocks noChangeAspect="1" noChangeArrowheads="1"/>
          </p:cNvPicPr>
          <p:nvPr/>
        </p:nvPicPr>
        <p:blipFill>
          <a:blip r:embed="rId5" cstate="print"/>
          <a:srcRect/>
          <a:stretch>
            <a:fillRect/>
          </a:stretch>
        </p:blipFill>
        <p:spPr bwMode="auto">
          <a:xfrm>
            <a:off x="1981200" y="3551969"/>
            <a:ext cx="1010180" cy="562831"/>
          </a:xfrm>
          <a:prstGeom prst="rect">
            <a:avLst/>
          </a:prstGeom>
          <a:noFill/>
        </p:spPr>
      </p:pic>
      <p:graphicFrame>
        <p:nvGraphicFramePr>
          <p:cNvPr id="56325" name="Object 5"/>
          <p:cNvGraphicFramePr>
            <a:graphicFrameLocks noChangeAspect="1"/>
          </p:cNvGraphicFramePr>
          <p:nvPr/>
        </p:nvGraphicFramePr>
        <p:xfrm>
          <a:off x="4114800" y="3277892"/>
          <a:ext cx="1905000" cy="1141708"/>
        </p:xfrm>
        <a:graphic>
          <a:graphicData uri="http://schemas.openxmlformats.org/presentationml/2006/ole">
            <p:oleObj spid="_x0000_s56325" name="Visio" r:id="rId6" imgW="5372093" imgH="3219498" progId="Visio.Drawing.15">
              <p:embed/>
            </p:oleObj>
          </a:graphicData>
        </a:graphic>
      </p:graphicFrame>
      <p:pic>
        <p:nvPicPr>
          <p:cNvPr id="56328" name="Picture 8"/>
          <p:cNvPicPr>
            <a:picLocks noChangeAspect="1" noChangeArrowheads="1"/>
          </p:cNvPicPr>
          <p:nvPr/>
        </p:nvPicPr>
        <p:blipFill>
          <a:blip r:embed="rId7" cstate="print"/>
          <a:srcRect/>
          <a:stretch>
            <a:fillRect/>
          </a:stretch>
        </p:blipFill>
        <p:spPr bwMode="auto">
          <a:xfrm>
            <a:off x="3718076" y="685800"/>
            <a:ext cx="1996924" cy="1981200"/>
          </a:xfrm>
          <a:prstGeom prst="rect">
            <a:avLst/>
          </a:prstGeom>
          <a:noFill/>
          <a:ln w="9525">
            <a:noFill/>
            <a:miter lim="800000"/>
            <a:headEnd/>
            <a:tailEnd/>
          </a:ln>
        </p:spPr>
      </p:pic>
      <p:cxnSp>
        <p:nvCxnSpPr>
          <p:cNvPr id="20" name="Straight Connector 19"/>
          <p:cNvCxnSpPr/>
          <p:nvPr/>
        </p:nvCxnSpPr>
        <p:spPr>
          <a:xfrm flipV="1">
            <a:off x="2819400" y="2667000"/>
            <a:ext cx="1600200" cy="914400"/>
          </a:xfrm>
          <a:prstGeom prst="line">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0"/>
          </p:cNvCxnSpPr>
          <p:nvPr/>
        </p:nvCxnSpPr>
        <p:spPr>
          <a:xfrm flipH="1" flipV="1">
            <a:off x="5105400" y="2743200"/>
            <a:ext cx="1267090" cy="1494569"/>
          </a:xfrm>
          <a:prstGeom prst="line">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572000" y="2743200"/>
            <a:ext cx="220738" cy="533400"/>
          </a:xfrm>
          <a:prstGeom prst="line">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pic>
        <p:nvPicPr>
          <p:cNvPr id="56330" name="Picture 10" descr="https://encrypted-tbn1.gstatic.com/images?q=tbn:ANd9GcSbmUuteS-BuVaryUtaR-sGGbVgE06x4jcxmQ3sXy_XaR9CDoFLOw"/>
          <p:cNvPicPr>
            <a:picLocks noChangeAspect="1" noChangeArrowheads="1"/>
          </p:cNvPicPr>
          <p:nvPr/>
        </p:nvPicPr>
        <p:blipFill>
          <a:blip r:embed="rId8" cstate="print"/>
          <a:srcRect/>
          <a:stretch>
            <a:fillRect/>
          </a:stretch>
        </p:blipFill>
        <p:spPr bwMode="auto">
          <a:xfrm>
            <a:off x="2363050" y="5105400"/>
            <a:ext cx="1218350" cy="1752600"/>
          </a:xfrm>
          <a:prstGeom prst="rect">
            <a:avLst/>
          </a:prstGeom>
          <a:noFill/>
        </p:spPr>
      </p:pic>
      <p:cxnSp>
        <p:nvCxnSpPr>
          <p:cNvPr id="28" name="Straight Connector 27"/>
          <p:cNvCxnSpPr/>
          <p:nvPr/>
        </p:nvCxnSpPr>
        <p:spPr>
          <a:xfrm>
            <a:off x="3581400" y="5715000"/>
            <a:ext cx="3048000" cy="533400"/>
          </a:xfrm>
          <a:prstGeom prst="line">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867400"/>
            <a:ext cx="1143000" cy="457200"/>
          </a:xfrm>
          <a:prstGeom prst="line">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itle 1"/>
          <p:cNvSpPr txBox="1">
            <a:spLocks/>
          </p:cNvSpPr>
          <p:nvPr/>
        </p:nvSpPr>
        <p:spPr>
          <a:xfrm>
            <a:off x="76200" y="4648200"/>
            <a:ext cx="43434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Human Reaction Speeds</a:t>
            </a:r>
          </a:p>
        </p:txBody>
      </p:sp>
      <p:sp>
        <p:nvSpPr>
          <p:cNvPr id="23" name="Title 1"/>
          <p:cNvSpPr txBox="1">
            <a:spLocks/>
          </p:cNvSpPr>
          <p:nvPr/>
        </p:nvSpPr>
        <p:spPr>
          <a:xfrm>
            <a:off x="5334000" y="1143000"/>
            <a:ext cx="4114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Working in Isolation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325"/>
                                        </p:tgtEl>
                                        <p:attrNameLst>
                                          <p:attrName>style.visibility</p:attrName>
                                        </p:attrNameLst>
                                      </p:cBhvr>
                                      <p:to>
                                        <p:strVal val="visible"/>
                                      </p:to>
                                    </p:set>
                                    <p:animEffect transition="in" filter="fade">
                                      <p:cBhvr>
                                        <p:cTn id="15" dur="1000"/>
                                        <p:tgtEl>
                                          <p:spTgt spid="563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56328"/>
                                        </p:tgtEl>
                                        <p:attrNameLst>
                                          <p:attrName>style.visibility</p:attrName>
                                        </p:attrNameLst>
                                      </p:cBhvr>
                                      <p:to>
                                        <p:strVal val="visible"/>
                                      </p:to>
                                    </p:set>
                                    <p:animEffect transition="in" filter="fade">
                                      <p:cBhvr>
                                        <p:cTn id="28" dur="1000"/>
                                        <p:tgtEl>
                                          <p:spTgt spid="56328"/>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00"/>
                                        <p:tgtEl>
                                          <p:spTgt spid="23"/>
                                        </p:tgtEl>
                                      </p:cBhvr>
                                    </p:animEffect>
                                    <p:set>
                                      <p:cBhvr>
                                        <p:cTn id="39" dur="1" fill="hold">
                                          <p:stCondLst>
                                            <p:cond delay="999"/>
                                          </p:stCondLst>
                                        </p:cTn>
                                        <p:tgtEl>
                                          <p:spTgt spid="23"/>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56330"/>
                                        </p:tgtEl>
                                        <p:attrNameLst>
                                          <p:attrName>style.visibility</p:attrName>
                                        </p:attrNameLst>
                                      </p:cBhvr>
                                      <p:to>
                                        <p:strVal val="visible"/>
                                      </p:to>
                                    </p:set>
                                    <p:animEffect transition="in" filter="fade">
                                      <p:cBhvr>
                                        <p:cTn id="42" dur="1000"/>
                                        <p:tgtEl>
                                          <p:spTgt spid="56330"/>
                                        </p:tgtEl>
                                      </p:cBhvr>
                                    </p:animEffect>
                                  </p:childTnLst>
                                </p:cTn>
                              </p:par>
                              <p:par>
                                <p:cTn id="43" presetID="10"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1000"/>
                                        <p:tgtEl>
                                          <p:spTgt spid="28"/>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10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3" cstate="print"/>
          <a:srcRect/>
          <a:stretch>
            <a:fillRect/>
          </a:stretch>
        </p:blipFill>
        <p:spPr bwMode="auto">
          <a:xfrm>
            <a:off x="0" y="1828800"/>
            <a:ext cx="9144000" cy="4200525"/>
          </a:xfrm>
          <a:prstGeom prst="rect">
            <a:avLst/>
          </a:prstGeom>
          <a:noFill/>
          <a:ln w="9525">
            <a:noFill/>
            <a:miter lim="800000"/>
            <a:headEnd/>
            <a:tailEnd/>
          </a:ln>
        </p:spPr>
      </p:pic>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Evaluation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ight Arrow 5"/>
          <p:cNvSpPr/>
          <p:nvPr/>
        </p:nvSpPr>
        <p:spPr>
          <a:xfrm>
            <a:off x="1143000" y="4495800"/>
            <a:ext cx="762000" cy="53340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9" name="Right Arrow 8"/>
          <p:cNvSpPr/>
          <p:nvPr/>
        </p:nvSpPr>
        <p:spPr>
          <a:xfrm rot="16200000">
            <a:off x="1638300" y="3390901"/>
            <a:ext cx="762000" cy="53340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13" name="TextBox 12"/>
          <p:cNvSpPr txBox="1"/>
          <p:nvPr/>
        </p:nvSpPr>
        <p:spPr>
          <a:xfrm>
            <a:off x="4953000" y="838200"/>
            <a:ext cx="3810000" cy="369332"/>
          </a:xfrm>
          <a:prstGeom prst="rect">
            <a:avLst/>
          </a:prstGeom>
          <a:noFill/>
        </p:spPr>
        <p:txBody>
          <a:bodyPr wrap="square" rtlCol="0">
            <a:spAutoFit/>
          </a:bodyPr>
          <a:lstStyle/>
          <a:p>
            <a:pPr marL="342900" indent="-342900"/>
            <a:r>
              <a:rPr lang="en-US" b="1" dirty="0" smtClean="0"/>
              <a:t>1.  New packet arrives at switch</a:t>
            </a:r>
          </a:p>
        </p:txBody>
      </p:sp>
      <p:sp>
        <p:nvSpPr>
          <p:cNvPr id="14" name="TextBox 13"/>
          <p:cNvSpPr txBox="1"/>
          <p:nvPr/>
        </p:nvSpPr>
        <p:spPr>
          <a:xfrm>
            <a:off x="4953000" y="1154668"/>
            <a:ext cx="3810000" cy="646331"/>
          </a:xfrm>
          <a:prstGeom prst="rect">
            <a:avLst/>
          </a:prstGeom>
          <a:noFill/>
        </p:spPr>
        <p:txBody>
          <a:bodyPr wrap="square" rtlCol="0">
            <a:spAutoFit/>
          </a:bodyPr>
          <a:lstStyle/>
          <a:p>
            <a:pPr marL="342900" indent="-342900"/>
            <a:r>
              <a:rPr lang="en-US" b="1" dirty="0" smtClean="0"/>
              <a:t>2.  Switch does not have a match and generates remote </a:t>
            </a:r>
            <a:r>
              <a:rPr lang="en-US" b="1" dirty="0" err="1" smtClean="0"/>
              <a:t>syslog</a:t>
            </a:r>
            <a:endParaRPr lang="en-US" b="1" dirty="0" smtClean="0"/>
          </a:p>
        </p:txBody>
      </p:sp>
      <p:sp>
        <p:nvSpPr>
          <p:cNvPr id="15" name="TextBox 14"/>
          <p:cNvSpPr txBox="1"/>
          <p:nvPr/>
        </p:nvSpPr>
        <p:spPr>
          <a:xfrm>
            <a:off x="4953000" y="1688068"/>
            <a:ext cx="3810000" cy="923330"/>
          </a:xfrm>
          <a:prstGeom prst="rect">
            <a:avLst/>
          </a:prstGeom>
          <a:noFill/>
        </p:spPr>
        <p:txBody>
          <a:bodyPr wrap="square" rtlCol="0">
            <a:spAutoFit/>
          </a:bodyPr>
          <a:lstStyle/>
          <a:p>
            <a:pPr marL="342900" indent="-342900"/>
            <a:r>
              <a:rPr lang="en-US" b="1" dirty="0" smtClean="0"/>
              <a:t>3.   Controller parses message and passes parameters to flowPush.py</a:t>
            </a:r>
          </a:p>
        </p:txBody>
      </p:sp>
      <p:sp>
        <p:nvSpPr>
          <p:cNvPr id="16" name="TextBox 15"/>
          <p:cNvSpPr txBox="1"/>
          <p:nvPr/>
        </p:nvSpPr>
        <p:spPr>
          <a:xfrm>
            <a:off x="4953000" y="2526268"/>
            <a:ext cx="3810000" cy="923330"/>
          </a:xfrm>
          <a:prstGeom prst="rect">
            <a:avLst/>
          </a:prstGeom>
          <a:noFill/>
        </p:spPr>
        <p:txBody>
          <a:bodyPr wrap="square" rtlCol="0">
            <a:spAutoFit/>
          </a:bodyPr>
          <a:lstStyle/>
          <a:p>
            <a:pPr marL="342900" indent="-342900"/>
            <a:r>
              <a:rPr lang="en-US" b="1" dirty="0" smtClean="0"/>
              <a:t>4.  Flow rules for  forward and reverse direction are pushed to switch</a:t>
            </a:r>
          </a:p>
        </p:txBody>
      </p:sp>
      <p:sp>
        <p:nvSpPr>
          <p:cNvPr id="17" name="Right Arrow 16"/>
          <p:cNvSpPr/>
          <p:nvPr/>
        </p:nvSpPr>
        <p:spPr>
          <a:xfrm rot="5400000">
            <a:off x="2476500" y="3390901"/>
            <a:ext cx="762000" cy="53340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4</a:t>
            </a:r>
            <a:endParaRPr lang="en-US" b="1" dirty="0">
              <a:solidFill>
                <a:schemeClr val="tx1"/>
              </a:solidFill>
            </a:endParaRPr>
          </a:p>
        </p:txBody>
      </p:sp>
      <p:sp>
        <p:nvSpPr>
          <p:cNvPr id="18" name="TextBox 17"/>
          <p:cNvSpPr txBox="1"/>
          <p:nvPr/>
        </p:nvSpPr>
        <p:spPr>
          <a:xfrm>
            <a:off x="2286000" y="2743200"/>
            <a:ext cx="304800" cy="381000"/>
          </a:xfrm>
          <a:prstGeom prst="rect">
            <a:avLst/>
          </a:prstGeom>
          <a:noFill/>
        </p:spPr>
        <p:txBody>
          <a:bodyPr wrap="square" rtlCol="0">
            <a:spAutoFit/>
          </a:bodyPr>
          <a:lstStyle/>
          <a:p>
            <a:r>
              <a:rPr lang="en-US" b="1" dirty="0" smtClean="0"/>
              <a:t>3</a:t>
            </a:r>
            <a:endParaRPr lang="en-US" b="1" dirty="0"/>
          </a:p>
        </p:txBody>
      </p:sp>
      <p:sp>
        <p:nvSpPr>
          <p:cNvPr id="19" name="Right Arrow 18"/>
          <p:cNvSpPr/>
          <p:nvPr/>
        </p:nvSpPr>
        <p:spPr>
          <a:xfrm>
            <a:off x="4038600" y="4495800"/>
            <a:ext cx="762000" cy="53340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5</a:t>
            </a:r>
            <a:endParaRPr lang="en-US" b="1" dirty="0">
              <a:solidFill>
                <a:schemeClr val="tx1"/>
              </a:solidFill>
            </a:endParaRPr>
          </a:p>
        </p:txBody>
      </p:sp>
      <p:sp>
        <p:nvSpPr>
          <p:cNvPr id="20" name="TextBox 19"/>
          <p:cNvSpPr txBox="1"/>
          <p:nvPr/>
        </p:nvSpPr>
        <p:spPr>
          <a:xfrm>
            <a:off x="4953000" y="3364468"/>
            <a:ext cx="3810000" cy="646331"/>
          </a:xfrm>
          <a:prstGeom prst="rect">
            <a:avLst/>
          </a:prstGeom>
          <a:noFill/>
        </p:spPr>
        <p:txBody>
          <a:bodyPr wrap="square" rtlCol="0">
            <a:spAutoFit/>
          </a:bodyPr>
          <a:lstStyle/>
          <a:p>
            <a:pPr marL="342900" indent="-342900"/>
            <a:r>
              <a:rPr lang="en-US" b="1" dirty="0" smtClean="0"/>
              <a:t>5.  Traffic proceeds to next node along the path</a:t>
            </a:r>
          </a:p>
        </p:txBody>
      </p:sp>
      <p:sp>
        <p:nvSpPr>
          <p:cNvPr id="21" name="Right Arrow 20"/>
          <p:cNvSpPr/>
          <p:nvPr/>
        </p:nvSpPr>
        <p:spPr>
          <a:xfrm>
            <a:off x="1143000" y="4495800"/>
            <a:ext cx="762000" cy="53340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5</a:t>
            </a:r>
            <a:endParaRPr lang="en-US"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p:bldP spid="19" grpId="0" animBg="1"/>
      <p:bldP spid="20" grpId="0"/>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TCAM Utilization Results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p:cNvPicPr>
            <a:picLocks noChangeAspect="1" noChangeArrowheads="1"/>
          </p:cNvPicPr>
          <p:nvPr/>
        </p:nvPicPr>
        <p:blipFill>
          <a:blip r:embed="rId3" cstate="print"/>
          <a:srcRect/>
          <a:stretch>
            <a:fillRect/>
          </a:stretch>
        </p:blipFill>
        <p:spPr bwMode="auto">
          <a:xfrm>
            <a:off x="457200" y="1219200"/>
            <a:ext cx="8079581"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Flow Performance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p:cNvPicPr>
            <a:picLocks noChangeAspect="1" noChangeArrowheads="1"/>
          </p:cNvPicPr>
          <p:nvPr/>
        </p:nvPicPr>
        <p:blipFill>
          <a:blip r:embed="rId3" cstate="print"/>
          <a:srcRect/>
          <a:stretch>
            <a:fillRect/>
          </a:stretch>
        </p:blipFill>
        <p:spPr bwMode="auto">
          <a:xfrm>
            <a:off x="579664" y="1209675"/>
            <a:ext cx="7878536"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Conclusion and Future 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228600" y="1035308"/>
            <a:ext cx="8686800" cy="4832092"/>
          </a:xfrm>
          <a:prstGeom prst="rect">
            <a:avLst/>
          </a:prstGeom>
          <a:noFill/>
        </p:spPr>
        <p:txBody>
          <a:bodyPr wrap="square" rtlCol="0">
            <a:spAutoFit/>
          </a:bodyPr>
          <a:lstStyle/>
          <a:p>
            <a:pPr marL="222250" indent="-222250">
              <a:buFont typeface="Arial" pitchFamily="34" charset="0"/>
              <a:buChar char="•"/>
            </a:pPr>
            <a:r>
              <a:rPr lang="en-US" sz="2800" dirty="0" smtClean="0"/>
              <a:t>System of security inspired by SDN and OODA  loop</a:t>
            </a:r>
          </a:p>
          <a:p>
            <a:pPr marL="222250" indent="-222250">
              <a:buFont typeface="Arial" pitchFamily="34" charset="0"/>
              <a:buChar char="•"/>
            </a:pPr>
            <a:endParaRPr lang="en-US" sz="2800" dirty="0" smtClean="0"/>
          </a:p>
          <a:p>
            <a:pPr marL="222250" indent="-222250">
              <a:buFont typeface="Arial" pitchFamily="34" charset="0"/>
              <a:buChar char="•"/>
            </a:pPr>
            <a:r>
              <a:rPr lang="en-US" sz="2800" dirty="0" smtClean="0"/>
              <a:t>Illustrated prototype of in-attack forensic collection</a:t>
            </a:r>
          </a:p>
          <a:p>
            <a:pPr marL="222250" indent="-222250">
              <a:buFont typeface="Arial" pitchFamily="34" charset="0"/>
              <a:buChar char="•"/>
            </a:pPr>
            <a:endParaRPr lang="en-US" sz="2800" dirty="0" smtClean="0"/>
          </a:p>
          <a:p>
            <a:pPr marL="222250" indent="-222250">
              <a:buFont typeface="Arial" pitchFamily="34" charset="0"/>
              <a:buChar char="•"/>
            </a:pPr>
            <a:r>
              <a:rPr lang="en-US" sz="2800" dirty="0" smtClean="0"/>
              <a:t>Presented a new SDN network transition alternative</a:t>
            </a:r>
          </a:p>
          <a:p>
            <a:pPr marL="222250" indent="-222250"/>
            <a:endParaRPr lang="en-US" sz="2800" dirty="0" smtClean="0"/>
          </a:p>
          <a:p>
            <a:pPr marL="222250" indent="-222250">
              <a:buFont typeface="Arial" pitchFamily="34" charset="0"/>
              <a:buChar char="•"/>
            </a:pPr>
            <a:r>
              <a:rPr lang="en-US" sz="2800" dirty="0" smtClean="0"/>
              <a:t>Explore expanded sensor diversity</a:t>
            </a:r>
          </a:p>
          <a:p>
            <a:pPr>
              <a:buFont typeface="Arial" pitchFamily="34" charset="0"/>
              <a:buChar char="•"/>
            </a:pPr>
            <a:endParaRPr lang="en-US" sz="2800" dirty="0" smtClean="0"/>
          </a:p>
          <a:p>
            <a:pPr marL="231775" indent="-231775">
              <a:buFont typeface="Arial" pitchFamily="34" charset="0"/>
              <a:buChar char="•"/>
            </a:pPr>
            <a:r>
              <a:rPr lang="en-US" sz="2800" dirty="0" smtClean="0"/>
              <a:t>Stealthy and efficient automated forensic analysis</a:t>
            </a:r>
          </a:p>
          <a:p>
            <a:pPr marL="231775" indent="-231775">
              <a:buFont typeface="Arial" pitchFamily="34" charset="0"/>
              <a:buChar char="•"/>
            </a:pPr>
            <a:endParaRPr lang="en-US" sz="2800" dirty="0" smtClean="0"/>
          </a:p>
          <a:p>
            <a:pPr marL="231775" indent="-231775">
              <a:buFont typeface="Arial" pitchFamily="34" charset="0"/>
              <a:buChar char="•"/>
            </a:pPr>
            <a:r>
              <a:rPr lang="en-US" sz="2800" dirty="0" smtClean="0"/>
              <a:t>Other switch vendors and NBAR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Conclusion and Future Work</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Curved Right Arrow 3"/>
          <p:cNvSpPr/>
          <p:nvPr/>
        </p:nvSpPr>
        <p:spPr>
          <a:xfrm rot="514648">
            <a:off x="1738176" y="1173169"/>
            <a:ext cx="914400" cy="3962400"/>
          </a:xfrm>
          <a:prstGeom prst="curv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rot="10160332">
            <a:off x="6499369" y="1040984"/>
            <a:ext cx="914400" cy="3962400"/>
          </a:xfrm>
          <a:prstGeom prst="curv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loud 9"/>
          <p:cNvSpPr/>
          <p:nvPr/>
        </p:nvSpPr>
        <p:spPr>
          <a:xfrm>
            <a:off x="3429000" y="2514600"/>
            <a:ext cx="2286000" cy="1066800"/>
          </a:xfrm>
          <a:prstGeom prst="cloud">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Forensic Analysis</a:t>
            </a:r>
            <a:endParaRPr lang="en-US" sz="1600" b="1" dirty="0"/>
          </a:p>
        </p:txBody>
      </p:sp>
      <p:sp>
        <p:nvSpPr>
          <p:cNvPr id="12" name="Rounded Rectangle 11"/>
          <p:cNvSpPr/>
          <p:nvPr/>
        </p:nvSpPr>
        <p:spPr>
          <a:xfrm>
            <a:off x="3048000" y="990600"/>
            <a:ext cx="2971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O</a:t>
            </a:r>
            <a:r>
              <a:rPr lang="en-US" b="1" dirty="0" smtClean="0"/>
              <a:t>rient and </a:t>
            </a:r>
            <a:r>
              <a:rPr lang="en-US" b="1" dirty="0" smtClean="0">
                <a:solidFill>
                  <a:srgbClr val="FF0000"/>
                </a:solidFill>
              </a:rPr>
              <a:t>D</a:t>
            </a:r>
            <a:r>
              <a:rPr lang="en-US" b="1" dirty="0" smtClean="0"/>
              <a:t>ecide</a:t>
            </a:r>
            <a:endParaRPr lang="en-US" b="1" dirty="0"/>
          </a:p>
        </p:txBody>
      </p:sp>
      <p:sp>
        <p:nvSpPr>
          <p:cNvPr id="13" name="Rounded Rectangle 12"/>
          <p:cNvSpPr/>
          <p:nvPr/>
        </p:nvSpPr>
        <p:spPr>
          <a:xfrm>
            <a:off x="1066800" y="2743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a:t>
            </a:r>
            <a:r>
              <a:rPr lang="en-US" b="1" dirty="0" smtClean="0">
                <a:solidFill>
                  <a:schemeClr val="bg1"/>
                </a:solidFill>
              </a:rPr>
              <a:t>ct</a:t>
            </a:r>
            <a:endParaRPr lang="en-US" b="1" dirty="0"/>
          </a:p>
        </p:txBody>
      </p:sp>
      <p:sp>
        <p:nvSpPr>
          <p:cNvPr id="14" name="Rounded Rectangle 13"/>
          <p:cNvSpPr/>
          <p:nvPr/>
        </p:nvSpPr>
        <p:spPr>
          <a:xfrm>
            <a:off x="6781800" y="2743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solidFill>
                  <a:schemeClr val="bg1"/>
                </a:solidFill>
              </a:rPr>
              <a:t>bserve</a:t>
            </a:r>
            <a:endParaRPr lang="en-US" b="1" dirty="0"/>
          </a:p>
        </p:txBody>
      </p:sp>
      <p:sp>
        <p:nvSpPr>
          <p:cNvPr id="16" name="Curved Right Arrow 15"/>
          <p:cNvSpPr/>
          <p:nvPr/>
        </p:nvSpPr>
        <p:spPr>
          <a:xfrm rot="11651813">
            <a:off x="5864542" y="1731373"/>
            <a:ext cx="609600" cy="1295400"/>
          </a:xfrm>
          <a:prstGeom prst="curvedRightArrow">
            <a:avLst>
              <a:gd name="adj1" fmla="val 25000"/>
              <a:gd name="adj2" fmla="val 392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Right Arrow 16"/>
          <p:cNvSpPr/>
          <p:nvPr/>
        </p:nvSpPr>
        <p:spPr>
          <a:xfrm rot="20487375">
            <a:off x="2674820" y="1892108"/>
            <a:ext cx="609600" cy="1295400"/>
          </a:xfrm>
          <a:prstGeom prst="curvedRightArrow">
            <a:avLst>
              <a:gd name="adj1" fmla="val 25000"/>
              <a:gd name="adj2" fmla="val 392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2438400" y="2209800"/>
            <a:ext cx="990600" cy="45720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Network Artifacts</a:t>
            </a:r>
            <a:endParaRPr lang="en-US" sz="1400" dirty="0">
              <a:solidFill>
                <a:schemeClr val="bg1"/>
              </a:solidFill>
            </a:endParaRPr>
          </a:p>
        </p:txBody>
      </p:sp>
      <p:sp>
        <p:nvSpPr>
          <p:cNvPr id="19" name="Rounded Rectangle 18"/>
          <p:cNvSpPr/>
          <p:nvPr/>
        </p:nvSpPr>
        <p:spPr>
          <a:xfrm>
            <a:off x="5638800" y="2209800"/>
            <a:ext cx="990600" cy="4572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Parsed Intel</a:t>
            </a:r>
            <a:endParaRPr lang="en-US" sz="1400" dirty="0">
              <a:solidFill>
                <a:schemeClr val="bg1"/>
              </a:solidFill>
            </a:endParaRPr>
          </a:p>
        </p:txBody>
      </p:sp>
      <p:sp>
        <p:nvSpPr>
          <p:cNvPr id="20" name="Cloud 19"/>
          <p:cNvSpPr/>
          <p:nvPr/>
        </p:nvSpPr>
        <p:spPr>
          <a:xfrm>
            <a:off x="2362200" y="4267200"/>
            <a:ext cx="4495800" cy="1752600"/>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buFont typeface="Arial" pitchFamily="34" charset="0"/>
              <a:buChar char="•"/>
            </a:pPr>
            <a:r>
              <a:rPr lang="en-US" sz="1600" b="1" dirty="0" smtClean="0"/>
              <a:t> Security Devices</a:t>
            </a:r>
          </a:p>
          <a:p>
            <a:pPr algn="ctr">
              <a:buFont typeface="Arial" pitchFamily="34" charset="0"/>
              <a:buChar char="•"/>
            </a:pPr>
            <a:endParaRPr lang="en-US" sz="1600" b="1" dirty="0" smtClean="0"/>
          </a:p>
          <a:p>
            <a:pPr algn="ctr">
              <a:buFont typeface="Arial" pitchFamily="34" charset="0"/>
              <a:buChar char="•"/>
            </a:pPr>
            <a:r>
              <a:rPr lang="en-US" sz="1600" b="1" dirty="0" smtClean="0"/>
              <a:t> End systems</a:t>
            </a:r>
          </a:p>
          <a:p>
            <a:pPr algn="ctr">
              <a:buFont typeface="Arial" pitchFamily="34" charset="0"/>
              <a:buChar char="•"/>
            </a:pPr>
            <a:endParaRPr lang="en-US" sz="1600" dirty="0" smtClean="0"/>
          </a:p>
          <a:p>
            <a:pPr algn="ctr">
              <a:buFont typeface="Arial" pitchFamily="34" charset="0"/>
              <a:buChar char="•"/>
            </a:pPr>
            <a:r>
              <a:rPr lang="en-US" sz="1600" b="1" dirty="0" smtClean="0"/>
              <a:t> Network Devices</a:t>
            </a:r>
          </a:p>
        </p:txBody>
      </p:sp>
      <p:sp>
        <p:nvSpPr>
          <p:cNvPr id="21" name="Rounded Rectangle 20"/>
          <p:cNvSpPr/>
          <p:nvPr/>
        </p:nvSpPr>
        <p:spPr>
          <a:xfrm>
            <a:off x="609600" y="3505200"/>
            <a:ext cx="2209800" cy="68580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Alter Network </a:t>
            </a:r>
            <a:r>
              <a:rPr lang="en-US" sz="1600" dirty="0" err="1" smtClean="0">
                <a:solidFill>
                  <a:schemeClr val="bg1"/>
                </a:solidFill>
              </a:rPr>
              <a:t>Config</a:t>
            </a:r>
            <a:r>
              <a:rPr lang="en-US" sz="1600" dirty="0" smtClean="0">
                <a:solidFill>
                  <a:schemeClr val="bg1"/>
                </a:solidFill>
              </a:rPr>
              <a:t> / Gather Information</a:t>
            </a:r>
          </a:p>
        </p:txBody>
      </p:sp>
      <p:sp>
        <p:nvSpPr>
          <p:cNvPr id="23" name="Rounded Rectangle 22"/>
          <p:cNvSpPr/>
          <p:nvPr/>
        </p:nvSpPr>
        <p:spPr>
          <a:xfrm>
            <a:off x="6629400" y="3581400"/>
            <a:ext cx="1600200" cy="5334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Sensor/Device Information</a:t>
            </a:r>
            <a:endParaRPr lang="en-US" sz="1600" dirty="0"/>
          </a:p>
        </p:txBody>
      </p:sp>
      <p:sp>
        <p:nvSpPr>
          <p:cNvPr id="25" name="TextBox 24"/>
          <p:cNvSpPr txBox="1"/>
          <p:nvPr/>
        </p:nvSpPr>
        <p:spPr>
          <a:xfrm>
            <a:off x="3276600" y="1066800"/>
            <a:ext cx="2743200" cy="369332"/>
          </a:xfrm>
          <a:prstGeom prst="rect">
            <a:avLst/>
          </a:prstGeom>
          <a:noFill/>
        </p:spPr>
        <p:txBody>
          <a:bodyPr wrap="square" rtlCol="0">
            <a:spAutoFit/>
          </a:bodyPr>
          <a:lstStyle/>
          <a:p>
            <a:r>
              <a:rPr lang="en-US" b="1" dirty="0" smtClean="0">
                <a:solidFill>
                  <a:schemeClr val="bg1"/>
                </a:solidFill>
              </a:rPr>
              <a:t>Programmatic Control</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438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000" dirty="0" smtClean="0">
                <a:latin typeface="+mj-lt"/>
                <a:ea typeface="+mj-ea"/>
                <a:cs typeface="+mj-cs"/>
              </a:rPr>
              <a:t>Questions?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Thank you!</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OODA Decision Feedback Loop</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6" name="Rounded Rectangle 25"/>
          <p:cNvSpPr/>
          <p:nvPr/>
        </p:nvSpPr>
        <p:spPr>
          <a:xfrm>
            <a:off x="5334000" y="1600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t>rient</a:t>
            </a:r>
            <a:endParaRPr lang="en-US" b="1" dirty="0"/>
          </a:p>
        </p:txBody>
      </p:sp>
      <p:sp>
        <p:nvSpPr>
          <p:cNvPr id="27" name="Rounded Rectangle 26"/>
          <p:cNvSpPr/>
          <p:nvPr/>
        </p:nvSpPr>
        <p:spPr>
          <a:xfrm>
            <a:off x="1752600" y="1600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
            </a:r>
            <a:r>
              <a:rPr lang="en-US" b="1" dirty="0" smtClean="0"/>
              <a:t>ecide</a:t>
            </a:r>
            <a:endParaRPr lang="en-US" b="1" dirty="0"/>
          </a:p>
        </p:txBody>
      </p:sp>
      <p:sp>
        <p:nvSpPr>
          <p:cNvPr id="28" name="Rounded Rectangle 27"/>
          <p:cNvSpPr/>
          <p:nvPr/>
        </p:nvSpPr>
        <p:spPr>
          <a:xfrm>
            <a:off x="1752600" y="4267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a:t>
            </a:r>
            <a:r>
              <a:rPr lang="en-US" b="1" dirty="0" smtClean="0"/>
              <a:t>ct</a:t>
            </a:r>
            <a:endParaRPr lang="en-US" b="1" dirty="0"/>
          </a:p>
        </p:txBody>
      </p:sp>
      <p:sp>
        <p:nvSpPr>
          <p:cNvPr id="29" name="Rounded Rectangle 28"/>
          <p:cNvSpPr/>
          <p:nvPr/>
        </p:nvSpPr>
        <p:spPr>
          <a:xfrm>
            <a:off x="5334000" y="4267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t>bserve</a:t>
            </a:r>
            <a:endParaRPr lang="en-US" b="1" dirty="0"/>
          </a:p>
        </p:txBody>
      </p:sp>
      <p:pic>
        <p:nvPicPr>
          <p:cNvPr id="17" name="Picture 16" descr="Picture3.png"/>
          <p:cNvPicPr>
            <a:picLocks noChangeAspect="1"/>
          </p:cNvPicPr>
          <p:nvPr/>
        </p:nvPicPr>
        <p:blipFill>
          <a:blip r:embed="rId3" cstate="print"/>
          <a:stretch>
            <a:fillRect/>
          </a:stretch>
        </p:blipFill>
        <p:spPr>
          <a:xfrm rot="3071636">
            <a:off x="704634" y="2845030"/>
            <a:ext cx="1944463" cy="1566543"/>
          </a:xfrm>
          <a:prstGeom prst="rect">
            <a:avLst/>
          </a:prstGeom>
        </p:spPr>
      </p:pic>
      <p:pic>
        <p:nvPicPr>
          <p:cNvPr id="18" name="Picture 17" descr="Picture3.png"/>
          <p:cNvPicPr>
            <a:picLocks noChangeAspect="1"/>
          </p:cNvPicPr>
          <p:nvPr/>
        </p:nvPicPr>
        <p:blipFill>
          <a:blip r:embed="rId3" cstate="print"/>
          <a:stretch>
            <a:fillRect/>
          </a:stretch>
        </p:blipFill>
        <p:spPr>
          <a:xfrm rot="13876604">
            <a:off x="6342889" y="2370224"/>
            <a:ext cx="1944463" cy="1566543"/>
          </a:xfrm>
          <a:prstGeom prst="rect">
            <a:avLst/>
          </a:prstGeom>
        </p:spPr>
      </p:pic>
      <p:pic>
        <p:nvPicPr>
          <p:cNvPr id="19" name="Picture 18" descr="Picture3.png"/>
          <p:cNvPicPr>
            <a:picLocks noChangeAspect="1"/>
          </p:cNvPicPr>
          <p:nvPr/>
        </p:nvPicPr>
        <p:blipFill>
          <a:blip r:embed="rId3" cstate="print"/>
          <a:stretch>
            <a:fillRect/>
          </a:stretch>
        </p:blipFill>
        <p:spPr>
          <a:xfrm rot="19258395">
            <a:off x="3648065" y="4411553"/>
            <a:ext cx="1944463" cy="1566543"/>
          </a:xfrm>
          <a:prstGeom prst="rect">
            <a:avLst/>
          </a:prstGeom>
        </p:spPr>
      </p:pic>
      <p:pic>
        <p:nvPicPr>
          <p:cNvPr id="20" name="Picture 19" descr="Picture3.png"/>
          <p:cNvPicPr>
            <a:picLocks noChangeAspect="1"/>
          </p:cNvPicPr>
          <p:nvPr/>
        </p:nvPicPr>
        <p:blipFill>
          <a:blip r:embed="rId3" cstate="print"/>
          <a:stretch>
            <a:fillRect/>
          </a:stretch>
        </p:blipFill>
        <p:spPr>
          <a:xfrm rot="8374381">
            <a:off x="3323798" y="666013"/>
            <a:ext cx="1944463" cy="1566543"/>
          </a:xfrm>
          <a:prstGeom prst="rect">
            <a:avLst/>
          </a:prstGeom>
        </p:spPr>
      </p:pic>
      <p:sp>
        <p:nvSpPr>
          <p:cNvPr id="21" name="TextBox 20"/>
          <p:cNvSpPr txBox="1"/>
          <p:nvPr/>
        </p:nvSpPr>
        <p:spPr>
          <a:xfrm>
            <a:off x="1752600" y="2445603"/>
            <a:ext cx="5486400" cy="830997"/>
          </a:xfrm>
          <a:prstGeom prst="rect">
            <a:avLst/>
          </a:prstGeom>
          <a:noFill/>
        </p:spPr>
        <p:txBody>
          <a:bodyPr wrap="square" rtlCol="0">
            <a:spAutoFit/>
          </a:bodyPr>
          <a:lstStyle/>
          <a:p>
            <a:pPr algn="ctr"/>
            <a:r>
              <a:rPr lang="en-US" sz="2400" b="1" u="sng" dirty="0" smtClean="0"/>
              <a:t>Time</a:t>
            </a:r>
            <a:r>
              <a:rPr lang="en-US" sz="2400" b="1" dirty="0" smtClean="0"/>
              <a:t> and </a:t>
            </a:r>
            <a:r>
              <a:rPr lang="en-US" sz="2400" b="1" u="sng" dirty="0" smtClean="0"/>
              <a:t>Information</a:t>
            </a:r>
            <a:r>
              <a:rPr lang="en-US" sz="2400" b="1" dirty="0" smtClean="0"/>
              <a:t> are the dominant parameters… </a:t>
            </a:r>
            <a:endParaRPr lang="en-US" sz="2400" dirty="0"/>
          </a:p>
        </p:txBody>
      </p:sp>
      <p:sp>
        <p:nvSpPr>
          <p:cNvPr id="13" name="TextBox 12"/>
          <p:cNvSpPr txBox="1"/>
          <p:nvPr/>
        </p:nvSpPr>
        <p:spPr>
          <a:xfrm>
            <a:off x="1447800" y="3276600"/>
            <a:ext cx="6248400" cy="461665"/>
          </a:xfrm>
          <a:prstGeom prst="rect">
            <a:avLst/>
          </a:prstGeom>
          <a:noFill/>
        </p:spPr>
        <p:txBody>
          <a:bodyPr wrap="square" rtlCol="0">
            <a:spAutoFit/>
          </a:bodyPr>
          <a:lstStyle/>
          <a:p>
            <a:pPr algn="ctr"/>
            <a:r>
              <a:rPr lang="en-US" sz="2400" b="1" dirty="0" smtClean="0"/>
              <a:t>We’re working at </a:t>
            </a:r>
            <a:r>
              <a:rPr lang="en-US" sz="2400" b="1" u="sng" dirty="0" smtClean="0"/>
              <a:t>human reaction speed</a:t>
            </a:r>
          </a:p>
        </p:txBody>
      </p:sp>
      <p:pic>
        <p:nvPicPr>
          <p:cNvPr id="11266" name="Picture 2" descr="https://encrypted-tbn0.gstatic.com/images?q=tbn:ANd9GcRJdly-97kQOs-51abL74Vn6clcgcN1qtUlTX3ckmWyQYtzcTdbxw"/>
          <p:cNvPicPr>
            <a:picLocks noChangeAspect="1" noChangeArrowheads="1"/>
          </p:cNvPicPr>
          <p:nvPr/>
        </p:nvPicPr>
        <p:blipFill>
          <a:blip r:embed="rId4" cstate="print"/>
          <a:srcRect/>
          <a:stretch>
            <a:fillRect/>
          </a:stretch>
        </p:blipFill>
        <p:spPr bwMode="auto">
          <a:xfrm>
            <a:off x="6315075" y="5400674"/>
            <a:ext cx="2828925" cy="1457326"/>
          </a:xfrm>
          <a:prstGeom prst="rect">
            <a:avLst/>
          </a:prstGeom>
          <a:noFill/>
        </p:spPr>
      </p:pic>
      <p:pic>
        <p:nvPicPr>
          <p:cNvPr id="11268" name="Picture 4" descr="https://encrypted-tbn1.gstatic.com/images?q=tbn:ANd9GcRnptqj0zwu3lJfSbi6I_HhgcMtLiz2EtXWifPP-eLmBQZxNMEO"/>
          <p:cNvPicPr>
            <a:picLocks noChangeAspect="1" noChangeArrowheads="1"/>
          </p:cNvPicPr>
          <p:nvPr/>
        </p:nvPicPr>
        <p:blipFill>
          <a:blip r:embed="rId5" cstate="print"/>
          <a:srcRect/>
          <a:stretch>
            <a:fillRect/>
          </a:stretch>
        </p:blipFill>
        <p:spPr bwMode="auto">
          <a:xfrm>
            <a:off x="7109384" y="1"/>
            <a:ext cx="2034616" cy="1523999"/>
          </a:xfrm>
          <a:prstGeom prst="rect">
            <a:avLst/>
          </a:prstGeom>
          <a:noFill/>
        </p:spPr>
      </p:pic>
      <p:pic>
        <p:nvPicPr>
          <p:cNvPr id="11270" name="Picture 6" descr="http://www.armchairgeneral.com/wordpress/wp-content/image/2012/special%20items/Carlo%20Jun%2012/patton-01.jpg">
            <a:hlinkClick r:id="rId6"/>
          </p:cNvPr>
          <p:cNvPicPr>
            <a:picLocks noChangeAspect="1" noChangeArrowheads="1"/>
          </p:cNvPicPr>
          <p:nvPr/>
        </p:nvPicPr>
        <p:blipFill>
          <a:blip r:embed="rId7" cstate="print"/>
          <a:srcRect/>
          <a:stretch>
            <a:fillRect/>
          </a:stretch>
        </p:blipFill>
        <p:spPr bwMode="auto">
          <a:xfrm>
            <a:off x="0" y="0"/>
            <a:ext cx="3450565" cy="1524000"/>
          </a:xfrm>
          <a:prstGeom prst="rect">
            <a:avLst/>
          </a:prstGeom>
          <a:noFill/>
        </p:spPr>
      </p:pic>
      <p:pic>
        <p:nvPicPr>
          <p:cNvPr id="11272" name="Picture 8" descr="https://encrypted-tbn0.gstatic.com/images?q=tbn:ANd9GcTa6zsIhxNhuuAPDaYWwikfxiGC8CsLMmJ9xwICYj8MxZvXuBZ9ug"/>
          <p:cNvPicPr>
            <a:picLocks noChangeAspect="1" noChangeArrowheads="1"/>
          </p:cNvPicPr>
          <p:nvPr/>
        </p:nvPicPr>
        <p:blipFill>
          <a:blip r:embed="rId8" cstate="print"/>
          <a:srcRect/>
          <a:stretch>
            <a:fillRect/>
          </a:stretch>
        </p:blipFill>
        <p:spPr bwMode="auto">
          <a:xfrm>
            <a:off x="0" y="5181599"/>
            <a:ext cx="2590799" cy="1676401"/>
          </a:xfrm>
          <a:prstGeom prst="rect">
            <a:avLst/>
          </a:prstGeom>
          <a:noFill/>
        </p:spPr>
      </p:pic>
      <p:sp>
        <p:nvSpPr>
          <p:cNvPr id="22" name="TextBox 21"/>
          <p:cNvSpPr txBox="1"/>
          <p:nvPr/>
        </p:nvSpPr>
        <p:spPr>
          <a:xfrm>
            <a:off x="1447800" y="3733800"/>
            <a:ext cx="6248400" cy="461665"/>
          </a:xfrm>
          <a:prstGeom prst="rect">
            <a:avLst/>
          </a:prstGeom>
          <a:noFill/>
        </p:spPr>
        <p:txBody>
          <a:bodyPr wrap="square" rtlCol="0">
            <a:spAutoFit/>
          </a:bodyPr>
          <a:lstStyle/>
          <a:p>
            <a:pPr algn="ctr"/>
            <a:r>
              <a:rPr lang="en-US" sz="2400" b="1" u="sng" dirty="0" smtClean="0"/>
              <a:t>Information</a:t>
            </a:r>
            <a:r>
              <a:rPr lang="en-US" sz="2400" b="1" dirty="0" smtClean="0"/>
              <a:t> is being used in isolation</a:t>
            </a:r>
            <a:endParaRPr lang="en-US" sz="2400" b="1" u="sng"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fade">
                                      <p:cBhvr>
                                        <p:cTn id="10" dur="1000"/>
                                        <p:tgtEl>
                                          <p:spTgt spid="11266"/>
                                        </p:tgtEl>
                                      </p:cBhvr>
                                    </p:animEffect>
                                  </p:childTnLst>
                                </p:cTn>
                              </p:par>
                              <p:par>
                                <p:cTn id="11" presetID="10" presetClass="exit" presetSubtype="0" fill="hold" grpId="0" nodeType="withEffect">
                                  <p:stCondLst>
                                    <p:cond delay="0"/>
                                  </p:stCondLst>
                                  <p:childTnLst>
                                    <p:animEffect transition="out" filter="fade">
                                      <p:cBhvr>
                                        <p:cTn id="12" dur="1000"/>
                                        <p:tgtEl>
                                          <p:spTgt spid="2"/>
                                        </p:tgtEl>
                                      </p:cBhvr>
                                    </p:animEffect>
                                    <p:set>
                                      <p:cBhvr>
                                        <p:cTn id="13" dur="1" fill="hold">
                                          <p:stCondLst>
                                            <p:cond delay="9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11268"/>
                                        </p:tgtEl>
                                        <p:attrNameLst>
                                          <p:attrName>style.visibility</p:attrName>
                                        </p:attrNameLst>
                                      </p:cBhvr>
                                      <p:to>
                                        <p:strVal val="visible"/>
                                      </p:to>
                                    </p:set>
                                    <p:animEffect transition="in" filter="fade">
                                      <p:cBhvr>
                                        <p:cTn id="24" dur="1000"/>
                                        <p:tgtEl>
                                          <p:spTgt spid="112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11270"/>
                                        </p:tgtEl>
                                        <p:attrNameLst>
                                          <p:attrName>style.visibility</p:attrName>
                                        </p:attrNameLst>
                                      </p:cBhvr>
                                      <p:to>
                                        <p:strVal val="visible"/>
                                      </p:to>
                                    </p:set>
                                    <p:animEffect transition="in" filter="fade">
                                      <p:cBhvr>
                                        <p:cTn id="35" dur="1000"/>
                                        <p:tgtEl>
                                          <p:spTgt spid="1127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1272"/>
                                        </p:tgtEl>
                                        <p:attrNameLst>
                                          <p:attrName>style.visibility</p:attrName>
                                        </p:attrNameLst>
                                      </p:cBhvr>
                                      <p:to>
                                        <p:strVal val="visible"/>
                                      </p:to>
                                    </p:set>
                                    <p:animEffect transition="in" filter="fade">
                                      <p:cBhvr>
                                        <p:cTn id="43" dur="1000"/>
                                        <p:tgtEl>
                                          <p:spTgt spid="1127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P spid="27" grpId="0" animBg="1"/>
      <p:bldP spid="28" grpId="0" animBg="1"/>
      <p:bldP spid="29" grpId="0" animBg="1"/>
      <p:bldP spid="21" grpId="0"/>
      <p:bldP spid="13"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Active Security</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TextBox 14"/>
          <p:cNvSpPr txBox="1"/>
          <p:nvPr/>
        </p:nvSpPr>
        <p:spPr>
          <a:xfrm>
            <a:off x="609600" y="1443335"/>
            <a:ext cx="5791200" cy="461665"/>
          </a:xfrm>
          <a:prstGeom prst="rect">
            <a:avLst/>
          </a:prstGeom>
          <a:noFill/>
        </p:spPr>
        <p:txBody>
          <a:bodyPr wrap="square" rtlCol="0">
            <a:spAutoFit/>
          </a:bodyPr>
          <a:lstStyle/>
          <a:p>
            <a:r>
              <a:rPr lang="en-US" sz="2400" b="1" dirty="0" smtClean="0"/>
              <a:t>A defense framework that provides:</a:t>
            </a:r>
          </a:p>
        </p:txBody>
      </p:sp>
      <p:sp>
        <p:nvSpPr>
          <p:cNvPr id="5" name="TextBox 4"/>
          <p:cNvSpPr txBox="1"/>
          <p:nvPr/>
        </p:nvSpPr>
        <p:spPr>
          <a:xfrm>
            <a:off x="609600" y="2325945"/>
            <a:ext cx="5867400" cy="400110"/>
          </a:xfrm>
          <a:prstGeom prst="rect">
            <a:avLst/>
          </a:prstGeom>
          <a:noFill/>
        </p:spPr>
        <p:txBody>
          <a:bodyPr wrap="square" rtlCol="0">
            <a:spAutoFit/>
          </a:bodyPr>
          <a:lstStyle/>
          <a:p>
            <a:pPr marL="177800" indent="-177800">
              <a:buFont typeface="Arial" pitchFamily="34" charset="0"/>
              <a:buChar char="•"/>
            </a:pPr>
            <a:r>
              <a:rPr lang="en-US" sz="2000" b="1" dirty="0" smtClean="0"/>
              <a:t>Intelligent context awareness</a:t>
            </a:r>
          </a:p>
        </p:txBody>
      </p:sp>
      <p:sp>
        <p:nvSpPr>
          <p:cNvPr id="6" name="TextBox 5"/>
          <p:cNvSpPr txBox="1"/>
          <p:nvPr/>
        </p:nvSpPr>
        <p:spPr>
          <a:xfrm>
            <a:off x="609600" y="2947213"/>
            <a:ext cx="5867400" cy="400110"/>
          </a:xfrm>
          <a:prstGeom prst="rect">
            <a:avLst/>
          </a:prstGeom>
          <a:noFill/>
        </p:spPr>
        <p:txBody>
          <a:bodyPr wrap="square" rtlCol="0">
            <a:spAutoFit/>
          </a:bodyPr>
          <a:lstStyle/>
          <a:p>
            <a:pPr marL="177800" indent="-177800">
              <a:buFont typeface="Arial" pitchFamily="34" charset="0"/>
              <a:buChar char="•"/>
            </a:pPr>
            <a:r>
              <a:rPr lang="en-US" sz="2000" b="1" dirty="0" smtClean="0"/>
              <a:t>Programmatic automation</a:t>
            </a:r>
          </a:p>
        </p:txBody>
      </p:sp>
      <p:sp>
        <p:nvSpPr>
          <p:cNvPr id="7" name="TextBox 6"/>
          <p:cNvSpPr txBox="1"/>
          <p:nvPr/>
        </p:nvSpPr>
        <p:spPr>
          <a:xfrm>
            <a:off x="609600" y="3523059"/>
            <a:ext cx="5867400" cy="707886"/>
          </a:xfrm>
          <a:prstGeom prst="rect">
            <a:avLst/>
          </a:prstGeom>
          <a:noFill/>
        </p:spPr>
        <p:txBody>
          <a:bodyPr wrap="square" rtlCol="0">
            <a:spAutoFit/>
          </a:bodyPr>
          <a:lstStyle/>
          <a:p>
            <a:pPr marL="177800" indent="-177800">
              <a:buFont typeface="Arial" pitchFamily="34" charset="0"/>
              <a:buChar char="•"/>
            </a:pPr>
            <a:r>
              <a:rPr lang="en-US" sz="2000" b="1" dirty="0" smtClean="0"/>
              <a:t>Consistent security posture across the infrastructure</a:t>
            </a:r>
          </a:p>
        </p:txBody>
      </p:sp>
      <p:sp>
        <p:nvSpPr>
          <p:cNvPr id="8" name="TextBox 7"/>
          <p:cNvSpPr txBox="1"/>
          <p:nvPr/>
        </p:nvSpPr>
        <p:spPr>
          <a:xfrm>
            <a:off x="609600" y="4437459"/>
            <a:ext cx="5867400" cy="707886"/>
          </a:xfrm>
          <a:prstGeom prst="rect">
            <a:avLst/>
          </a:prstGeom>
          <a:noFill/>
        </p:spPr>
        <p:txBody>
          <a:bodyPr wrap="square" rtlCol="0">
            <a:spAutoFit/>
          </a:bodyPr>
          <a:lstStyle/>
          <a:p>
            <a:pPr marL="177800" indent="-177800">
              <a:buFont typeface="Arial" pitchFamily="34" charset="0"/>
              <a:buChar char="•"/>
            </a:pPr>
            <a:r>
              <a:rPr lang="en-US" sz="2000" b="1" dirty="0" smtClean="0"/>
              <a:t>Real-time reaction speed from detection to remediation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Active Security OODA Loop</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Curved Right Arrow 3"/>
          <p:cNvSpPr/>
          <p:nvPr/>
        </p:nvSpPr>
        <p:spPr>
          <a:xfrm rot="514648">
            <a:off x="1738176" y="1173169"/>
            <a:ext cx="914400" cy="3962400"/>
          </a:xfrm>
          <a:prstGeom prst="curv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rot="10160332">
            <a:off x="6499369" y="1040984"/>
            <a:ext cx="914400" cy="3962400"/>
          </a:xfrm>
          <a:prstGeom prst="curv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loud 9"/>
          <p:cNvSpPr/>
          <p:nvPr/>
        </p:nvSpPr>
        <p:spPr>
          <a:xfrm>
            <a:off x="3429000" y="2514600"/>
            <a:ext cx="2286000" cy="1066800"/>
          </a:xfrm>
          <a:prstGeom prst="cloud">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Forensic Analysis</a:t>
            </a:r>
            <a:endParaRPr lang="en-US" sz="1600" b="1" dirty="0"/>
          </a:p>
        </p:txBody>
      </p:sp>
      <p:sp>
        <p:nvSpPr>
          <p:cNvPr id="12" name="Rounded Rectangle 11"/>
          <p:cNvSpPr/>
          <p:nvPr/>
        </p:nvSpPr>
        <p:spPr>
          <a:xfrm>
            <a:off x="3048000" y="990600"/>
            <a:ext cx="2971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O</a:t>
            </a:r>
            <a:r>
              <a:rPr lang="en-US" b="1" dirty="0" smtClean="0"/>
              <a:t>rient and </a:t>
            </a:r>
            <a:r>
              <a:rPr lang="en-US" b="1" dirty="0" smtClean="0">
                <a:solidFill>
                  <a:srgbClr val="FF0000"/>
                </a:solidFill>
              </a:rPr>
              <a:t>D</a:t>
            </a:r>
            <a:r>
              <a:rPr lang="en-US" b="1" dirty="0" smtClean="0"/>
              <a:t>ecide</a:t>
            </a:r>
            <a:endParaRPr lang="en-US" b="1" dirty="0"/>
          </a:p>
        </p:txBody>
      </p:sp>
      <p:sp>
        <p:nvSpPr>
          <p:cNvPr id="13" name="Rounded Rectangle 12"/>
          <p:cNvSpPr/>
          <p:nvPr/>
        </p:nvSpPr>
        <p:spPr>
          <a:xfrm>
            <a:off x="1066800" y="2743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a:t>
            </a:r>
            <a:r>
              <a:rPr lang="en-US" b="1" dirty="0" smtClean="0">
                <a:solidFill>
                  <a:schemeClr val="bg1"/>
                </a:solidFill>
              </a:rPr>
              <a:t>ct</a:t>
            </a:r>
            <a:endParaRPr lang="en-US" b="1" dirty="0"/>
          </a:p>
        </p:txBody>
      </p:sp>
      <p:sp>
        <p:nvSpPr>
          <p:cNvPr id="14" name="Rounded Rectangle 13"/>
          <p:cNvSpPr/>
          <p:nvPr/>
        </p:nvSpPr>
        <p:spPr>
          <a:xfrm>
            <a:off x="6781800" y="2743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solidFill>
                  <a:schemeClr val="bg1"/>
                </a:solidFill>
              </a:rPr>
              <a:t>bserve</a:t>
            </a:r>
            <a:endParaRPr lang="en-US" b="1" dirty="0"/>
          </a:p>
        </p:txBody>
      </p:sp>
      <p:sp>
        <p:nvSpPr>
          <p:cNvPr id="16" name="Curved Right Arrow 15"/>
          <p:cNvSpPr/>
          <p:nvPr/>
        </p:nvSpPr>
        <p:spPr>
          <a:xfrm rot="11651813">
            <a:off x="5864542" y="1731373"/>
            <a:ext cx="609600" cy="1295400"/>
          </a:xfrm>
          <a:prstGeom prst="curvedRightArrow">
            <a:avLst>
              <a:gd name="adj1" fmla="val 25000"/>
              <a:gd name="adj2" fmla="val 392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Right Arrow 16"/>
          <p:cNvSpPr/>
          <p:nvPr/>
        </p:nvSpPr>
        <p:spPr>
          <a:xfrm rot="20487375">
            <a:off x="2674820" y="1892108"/>
            <a:ext cx="609600" cy="1295400"/>
          </a:xfrm>
          <a:prstGeom prst="curvedRightArrow">
            <a:avLst>
              <a:gd name="adj1" fmla="val 25000"/>
              <a:gd name="adj2" fmla="val 392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2438400" y="2209800"/>
            <a:ext cx="990600" cy="45720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Network Artifacts</a:t>
            </a:r>
            <a:endParaRPr lang="en-US" sz="1400" dirty="0">
              <a:solidFill>
                <a:schemeClr val="bg1"/>
              </a:solidFill>
            </a:endParaRPr>
          </a:p>
        </p:txBody>
      </p:sp>
      <p:sp>
        <p:nvSpPr>
          <p:cNvPr id="19" name="Rounded Rectangle 18"/>
          <p:cNvSpPr/>
          <p:nvPr/>
        </p:nvSpPr>
        <p:spPr>
          <a:xfrm>
            <a:off x="5638800" y="2209800"/>
            <a:ext cx="990600" cy="4572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Parsed Intel</a:t>
            </a:r>
            <a:endParaRPr lang="en-US" sz="1400" dirty="0">
              <a:solidFill>
                <a:schemeClr val="bg1"/>
              </a:solidFill>
            </a:endParaRPr>
          </a:p>
        </p:txBody>
      </p:sp>
      <p:sp>
        <p:nvSpPr>
          <p:cNvPr id="20" name="Cloud 19"/>
          <p:cNvSpPr/>
          <p:nvPr/>
        </p:nvSpPr>
        <p:spPr>
          <a:xfrm>
            <a:off x="2362200" y="4267200"/>
            <a:ext cx="4495800" cy="1752600"/>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buFont typeface="Arial" pitchFamily="34" charset="0"/>
              <a:buChar char="•"/>
            </a:pPr>
            <a:r>
              <a:rPr lang="en-US" sz="1600" b="1" dirty="0" smtClean="0"/>
              <a:t> Security Devices</a:t>
            </a:r>
          </a:p>
          <a:p>
            <a:pPr algn="ctr">
              <a:buFont typeface="Arial" pitchFamily="34" charset="0"/>
              <a:buChar char="•"/>
            </a:pPr>
            <a:endParaRPr lang="en-US" sz="1600" b="1" dirty="0" smtClean="0"/>
          </a:p>
          <a:p>
            <a:pPr algn="ctr">
              <a:buFont typeface="Arial" pitchFamily="34" charset="0"/>
              <a:buChar char="•"/>
            </a:pPr>
            <a:r>
              <a:rPr lang="en-US" sz="1600" b="1" dirty="0" smtClean="0"/>
              <a:t> End systems</a:t>
            </a:r>
          </a:p>
          <a:p>
            <a:pPr algn="ctr">
              <a:buFont typeface="Arial" pitchFamily="34" charset="0"/>
              <a:buChar char="•"/>
            </a:pPr>
            <a:endParaRPr lang="en-US" sz="1600" dirty="0" smtClean="0"/>
          </a:p>
          <a:p>
            <a:pPr algn="ctr">
              <a:buFont typeface="Arial" pitchFamily="34" charset="0"/>
              <a:buChar char="•"/>
            </a:pPr>
            <a:r>
              <a:rPr lang="en-US" sz="1600" b="1" dirty="0" smtClean="0"/>
              <a:t> Network Devices</a:t>
            </a:r>
          </a:p>
        </p:txBody>
      </p:sp>
      <p:sp>
        <p:nvSpPr>
          <p:cNvPr id="21" name="Rounded Rectangle 20"/>
          <p:cNvSpPr/>
          <p:nvPr/>
        </p:nvSpPr>
        <p:spPr>
          <a:xfrm>
            <a:off x="609600" y="3505200"/>
            <a:ext cx="2209800" cy="68580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Alter Network </a:t>
            </a:r>
            <a:r>
              <a:rPr lang="en-US" sz="1600" dirty="0" err="1" smtClean="0">
                <a:solidFill>
                  <a:schemeClr val="bg1"/>
                </a:solidFill>
              </a:rPr>
              <a:t>Config</a:t>
            </a:r>
            <a:r>
              <a:rPr lang="en-US" sz="1600" dirty="0" smtClean="0">
                <a:solidFill>
                  <a:schemeClr val="bg1"/>
                </a:solidFill>
              </a:rPr>
              <a:t> / Gather Information</a:t>
            </a:r>
          </a:p>
        </p:txBody>
      </p:sp>
      <p:sp>
        <p:nvSpPr>
          <p:cNvPr id="23" name="Rounded Rectangle 22"/>
          <p:cNvSpPr/>
          <p:nvPr/>
        </p:nvSpPr>
        <p:spPr>
          <a:xfrm>
            <a:off x="6629400" y="3581400"/>
            <a:ext cx="1600200" cy="5334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Sensor/Device Information</a:t>
            </a:r>
            <a:endParaRPr lang="en-US" sz="1600" dirty="0"/>
          </a:p>
        </p:txBody>
      </p:sp>
      <p:sp>
        <p:nvSpPr>
          <p:cNvPr id="25" name="TextBox 24"/>
          <p:cNvSpPr txBox="1"/>
          <p:nvPr/>
        </p:nvSpPr>
        <p:spPr>
          <a:xfrm>
            <a:off x="3276600" y="1066800"/>
            <a:ext cx="2743200" cy="369332"/>
          </a:xfrm>
          <a:prstGeom prst="rect">
            <a:avLst/>
          </a:prstGeom>
          <a:noFill/>
        </p:spPr>
        <p:txBody>
          <a:bodyPr wrap="square" rtlCol="0">
            <a:spAutoFit/>
          </a:bodyPr>
          <a:lstStyle/>
          <a:p>
            <a:r>
              <a:rPr lang="en-US" b="1" dirty="0" smtClean="0">
                <a:solidFill>
                  <a:schemeClr val="bg1"/>
                </a:solidFill>
              </a:rPr>
              <a:t>Programmatic Control</a:t>
            </a:r>
            <a:endParaRPr lang="en-US" b="1" dirty="0">
              <a:solidFill>
                <a:schemeClr val="bg1"/>
              </a:solidFill>
            </a:endParaRPr>
          </a:p>
        </p:txBody>
      </p:sp>
      <p:sp>
        <p:nvSpPr>
          <p:cNvPr id="22" name="Title 1"/>
          <p:cNvSpPr txBox="1">
            <a:spLocks/>
          </p:cNvSpPr>
          <p:nvPr/>
        </p:nvSpPr>
        <p:spPr>
          <a:xfrm>
            <a:off x="6629400" y="4419600"/>
            <a:ext cx="29718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noProof="0" dirty="0" smtClean="0">
                <a:latin typeface="+mj-lt"/>
                <a:ea typeface="+mj-ea"/>
                <a:cs typeface="+mj-cs"/>
              </a:rPr>
              <a:t>Sensor</a:t>
            </a:r>
            <a:r>
              <a:rPr lang="en-US" sz="3200" b="1" noProof="0" dirty="0" smtClean="0">
                <a:latin typeface="+mj-lt"/>
                <a:ea typeface="+mj-ea"/>
                <a:cs typeface="+mj-cs"/>
              </a:rPr>
              <a:t> </a:t>
            </a:r>
            <a:r>
              <a:rPr lang="en-US" sz="2800" b="1" noProof="0" dirty="0" smtClean="0">
                <a:latin typeface="+mj-lt"/>
                <a:ea typeface="+mj-ea"/>
                <a:cs typeface="+mj-cs"/>
              </a:rPr>
              <a:t>Interaction</a:t>
            </a: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24" name="Title 1"/>
          <p:cNvSpPr txBox="1">
            <a:spLocks/>
          </p:cNvSpPr>
          <p:nvPr/>
        </p:nvSpPr>
        <p:spPr>
          <a:xfrm>
            <a:off x="6553200" y="990600"/>
            <a:ext cx="2971800" cy="1447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noProof="0" dirty="0" smtClean="0">
                <a:latin typeface="+mj-lt"/>
                <a:ea typeface="+mj-ea"/>
                <a:cs typeface="+mj-cs"/>
              </a:rPr>
              <a:t>Controller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dirty="0" smtClean="0">
                <a:ln>
                  <a:noFill/>
                </a:ln>
                <a:solidFill>
                  <a:schemeClr val="tx1"/>
                </a:solidFill>
                <a:effectLst/>
                <a:uLnTx/>
                <a:uFillTx/>
                <a:latin typeface="+mj-lt"/>
                <a:ea typeface="+mj-ea"/>
                <a:cs typeface="+mj-cs"/>
              </a:rPr>
              <a:t>Collection Module</a:t>
            </a: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26" name="Title 1"/>
          <p:cNvSpPr txBox="1">
            <a:spLocks/>
          </p:cNvSpPr>
          <p:nvPr/>
        </p:nvSpPr>
        <p:spPr>
          <a:xfrm>
            <a:off x="2819400" y="3505200"/>
            <a:ext cx="38100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Volatility Framework</a:t>
            </a: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27" name="Title 1"/>
          <p:cNvSpPr txBox="1">
            <a:spLocks/>
          </p:cNvSpPr>
          <p:nvPr/>
        </p:nvSpPr>
        <p:spPr>
          <a:xfrm>
            <a:off x="-457200" y="990600"/>
            <a:ext cx="2971800" cy="1447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noProof="0" dirty="0" smtClean="0">
                <a:latin typeface="+mj-lt"/>
                <a:ea typeface="+mj-ea"/>
                <a:cs typeface="+mj-cs"/>
              </a:rPr>
              <a:t>Network</a:t>
            </a:r>
            <a:r>
              <a:rPr lang="en-US" sz="2800" b="1" dirty="0" smtClean="0">
                <a:latin typeface="+mj-lt"/>
                <a:ea typeface="+mj-ea"/>
                <a:cs typeface="+mj-cs"/>
              </a:rPr>
              <a:t> Transition Strategy</a:t>
            </a:r>
            <a:endParaRPr lang="en-US" sz="2800" b="1" noProof="0" dirty="0" smtClean="0">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bg/>
                                          </p:spTgt>
                                        </p:tgtEl>
                                        <p:attrNameLst>
                                          <p:attrName>style.visibility</p:attrName>
                                        </p:attrNameLst>
                                      </p:cBhvr>
                                      <p:to>
                                        <p:strVal val="visible"/>
                                      </p:to>
                                    </p:set>
                                    <p:animEffect transition="in" filter="fade">
                                      <p:cBhvr>
                                        <p:cTn id="10" dur="1000"/>
                                        <p:tgtEl>
                                          <p:spTgt spid="14">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1000"/>
                                        <p:tgtEl>
                                          <p:spTgt spid="1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bg/>
                                          </p:spTgt>
                                        </p:tgtEl>
                                        <p:attrNameLst>
                                          <p:attrName>style.visibility</p:attrName>
                                        </p:attrNameLst>
                                      </p:cBhvr>
                                      <p:to>
                                        <p:strVal val="visible"/>
                                      </p:to>
                                    </p:set>
                                    <p:animEffect transition="in" filter="fade">
                                      <p:cBhvr>
                                        <p:cTn id="16" dur="1000"/>
                                        <p:tgtEl>
                                          <p:spTgt spid="12">
                                            <p:bg/>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bg/>
                                          </p:spTgt>
                                        </p:tgtEl>
                                        <p:attrNameLst>
                                          <p:attrName>style.visibility</p:attrName>
                                        </p:attrNameLst>
                                      </p:cBhvr>
                                      <p:to>
                                        <p:strVal val="visible"/>
                                      </p:to>
                                    </p:set>
                                    <p:animEffect transition="in" filter="fade">
                                      <p:cBhvr>
                                        <p:cTn id="22" dur="1000"/>
                                        <p:tgtEl>
                                          <p:spTgt spid="13">
                                            <p:bg/>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10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bg/>
                                          </p:spTgt>
                                        </p:tgtEl>
                                        <p:attrNameLst>
                                          <p:attrName>style.visibility</p:attrName>
                                        </p:attrNameLst>
                                      </p:cBhvr>
                                      <p:to>
                                        <p:strVal val="visible"/>
                                      </p:to>
                                    </p:set>
                                    <p:animEffect transition="in" filter="fade">
                                      <p:cBhvr>
                                        <p:cTn id="62" dur="1000"/>
                                        <p:tgtEl>
                                          <p:spTgt spid="19">
                                            <p:bg/>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xEl>
                                              <p:pRg st="0" end="0"/>
                                            </p:txEl>
                                          </p:spTgt>
                                        </p:tgtEl>
                                        <p:attrNameLst>
                                          <p:attrName>style.visibility</p:attrName>
                                        </p:attrNameLst>
                                      </p:cBhvr>
                                      <p:to>
                                        <p:strVal val="visible"/>
                                      </p:to>
                                    </p:set>
                                    <p:animEffect transition="in" filter="fade">
                                      <p:cBhvr>
                                        <p:cTn id="65" dur="1000"/>
                                        <p:tgtEl>
                                          <p:spTgt spid="19">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bg/>
                                          </p:spTgt>
                                        </p:tgtEl>
                                        <p:attrNameLst>
                                          <p:attrName>style.visibility</p:attrName>
                                        </p:attrNameLst>
                                      </p:cBhvr>
                                      <p:to>
                                        <p:strVal val="visible"/>
                                      </p:to>
                                    </p:set>
                                    <p:animEffect transition="in" filter="fade">
                                      <p:cBhvr>
                                        <p:cTn id="68" dur="1000"/>
                                        <p:tgtEl>
                                          <p:spTgt spid="18">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xEl>
                                              <p:pRg st="0" end="0"/>
                                            </p:txEl>
                                          </p:spTgt>
                                        </p:tgtEl>
                                        <p:attrNameLst>
                                          <p:attrName>style.visibility</p:attrName>
                                        </p:attrNameLst>
                                      </p:cBhvr>
                                      <p:to>
                                        <p:strVal val="visible"/>
                                      </p:to>
                                    </p:set>
                                    <p:animEffect transition="in" filter="fade">
                                      <p:cBhvr>
                                        <p:cTn id="71" dur="1000"/>
                                        <p:tgtEl>
                                          <p:spTgt spid="18">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0"/>
                                        <p:tgtEl>
                                          <p:spTgt spid="2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build="allAtOnce" animBg="1"/>
      <p:bldP spid="13" grpId="0" build="allAtOnce" animBg="1"/>
      <p:bldP spid="14" grpId="0" build="allAtOnce" animBg="1"/>
      <p:bldP spid="16" grpId="0" animBg="1"/>
      <p:bldP spid="17" grpId="0" animBg="1"/>
      <p:bldP spid="18" grpId="0" build="allAtOnce" animBg="1"/>
      <p:bldP spid="19" grpId="0" build="allAtOnce" animBg="1"/>
      <p:bldP spid="20" grpId="0" animBg="1"/>
      <p:bldP spid="21" grpId="0" animBg="1"/>
      <p:bldP spid="23" grpId="0" animBg="1"/>
      <p:bldP spid="25" grpId="0" build="allAtOnce"/>
      <p:bldP spid="22" grpId="0"/>
      <p:bldP spid="24"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mj-lt"/>
                <a:ea typeface="+mj-ea"/>
                <a:cs typeface="+mj-cs"/>
              </a:rPr>
              <a:t>Active Security Architecture</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6"/>
          <p:cNvSpPr/>
          <p:nvPr/>
        </p:nvSpPr>
        <p:spPr>
          <a:xfrm>
            <a:off x="1524000" y="1219200"/>
            <a:ext cx="6096000" cy="2438400"/>
          </a:xfrm>
          <a:prstGeom prst="rect">
            <a:avLst/>
          </a:prstGeom>
          <a:no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0" y="1371600"/>
            <a:ext cx="1219200" cy="5334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Operator Interface</a:t>
            </a:r>
            <a:endParaRPr lang="en-US" sz="1600" dirty="0">
              <a:solidFill>
                <a:schemeClr val="tx1"/>
              </a:solidFill>
            </a:endParaRPr>
          </a:p>
        </p:txBody>
      </p:sp>
      <p:sp>
        <p:nvSpPr>
          <p:cNvPr id="10" name="Rounded Rectangle 9"/>
          <p:cNvSpPr/>
          <p:nvPr/>
        </p:nvSpPr>
        <p:spPr>
          <a:xfrm>
            <a:off x="5029200" y="1371600"/>
            <a:ext cx="1371600" cy="5334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Security Applications</a:t>
            </a:r>
            <a:endParaRPr lang="en-US" sz="1600" dirty="0">
              <a:solidFill>
                <a:schemeClr val="tx1"/>
              </a:solidFill>
            </a:endParaRPr>
          </a:p>
        </p:txBody>
      </p:sp>
      <p:sp>
        <p:nvSpPr>
          <p:cNvPr id="15" name="Rounded Rectangle 14"/>
          <p:cNvSpPr/>
          <p:nvPr/>
        </p:nvSpPr>
        <p:spPr>
          <a:xfrm>
            <a:off x="1600200" y="3048000"/>
            <a:ext cx="1219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Sense (detection)</a:t>
            </a:r>
            <a:endParaRPr lang="en-US" sz="1600" dirty="0">
              <a:solidFill>
                <a:schemeClr val="tx1"/>
              </a:solidFill>
            </a:endParaRPr>
          </a:p>
        </p:txBody>
      </p:sp>
      <p:sp>
        <p:nvSpPr>
          <p:cNvPr id="16" name="Rectangle 15"/>
          <p:cNvSpPr/>
          <p:nvPr/>
        </p:nvSpPr>
        <p:spPr>
          <a:xfrm>
            <a:off x="1676400" y="2133600"/>
            <a:ext cx="5029200" cy="533400"/>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 Platform</a:t>
            </a:r>
            <a:endParaRPr lang="en-US" dirty="0">
              <a:solidFill>
                <a:schemeClr val="tx1"/>
              </a:solidFill>
            </a:endParaRPr>
          </a:p>
        </p:txBody>
      </p:sp>
      <p:sp>
        <p:nvSpPr>
          <p:cNvPr id="17" name="Rectangle 16"/>
          <p:cNvSpPr/>
          <p:nvPr/>
        </p:nvSpPr>
        <p:spPr>
          <a:xfrm>
            <a:off x="1524000" y="4343400"/>
            <a:ext cx="6096000" cy="1447800"/>
          </a:xfrm>
          <a:prstGeom prst="rect">
            <a:avLst/>
          </a:prstGeom>
          <a:no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Down Arrow 17"/>
          <p:cNvSpPr/>
          <p:nvPr/>
        </p:nvSpPr>
        <p:spPr>
          <a:xfrm>
            <a:off x="3962400" y="3733800"/>
            <a:ext cx="457200" cy="533400"/>
          </a:xfrm>
          <a:prstGeom prst="upDownArrow">
            <a:avLst>
              <a:gd name="adj1" fmla="val 32857"/>
              <a:gd name="adj2" fmla="val 242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19600" y="3733800"/>
            <a:ext cx="2971800" cy="584775"/>
          </a:xfrm>
          <a:prstGeom prst="rect">
            <a:avLst/>
          </a:prstGeom>
          <a:noFill/>
        </p:spPr>
        <p:txBody>
          <a:bodyPr wrap="square" rtlCol="0">
            <a:spAutoFit/>
          </a:bodyPr>
          <a:lstStyle/>
          <a:p>
            <a:r>
              <a:rPr lang="en-US" sz="1600" b="1" dirty="0" smtClean="0"/>
              <a:t>Controller to infrastructure communication channel</a:t>
            </a:r>
            <a:endParaRPr lang="en-US" sz="1600" b="1" dirty="0"/>
          </a:p>
        </p:txBody>
      </p:sp>
      <p:sp>
        <p:nvSpPr>
          <p:cNvPr id="20" name="Rounded Rectangle 19"/>
          <p:cNvSpPr/>
          <p:nvPr/>
        </p:nvSpPr>
        <p:spPr>
          <a:xfrm>
            <a:off x="1676400" y="4495800"/>
            <a:ext cx="1066800" cy="12192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Security devices -----------</a:t>
            </a:r>
          </a:p>
          <a:p>
            <a:pPr algn="ctr"/>
            <a:r>
              <a:rPr lang="en-US" sz="1600" dirty="0" smtClean="0">
                <a:solidFill>
                  <a:schemeClr val="tx1"/>
                </a:solidFill>
              </a:rPr>
              <a:t>e.g. IDS firewall</a:t>
            </a:r>
            <a:endParaRPr lang="en-US" sz="1600" dirty="0">
              <a:solidFill>
                <a:schemeClr val="tx1"/>
              </a:solidFill>
            </a:endParaRPr>
          </a:p>
        </p:txBody>
      </p:sp>
      <p:sp>
        <p:nvSpPr>
          <p:cNvPr id="21" name="Rounded Rectangle 20"/>
          <p:cNvSpPr/>
          <p:nvPr/>
        </p:nvSpPr>
        <p:spPr>
          <a:xfrm>
            <a:off x="2895600" y="4495800"/>
            <a:ext cx="1447800" cy="12192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End-hosts</a:t>
            </a:r>
          </a:p>
          <a:p>
            <a:pPr algn="ctr"/>
            <a:r>
              <a:rPr lang="en-US" sz="1600" dirty="0" smtClean="0">
                <a:solidFill>
                  <a:schemeClr val="tx1"/>
                </a:solidFill>
              </a:rPr>
              <a:t>---------------</a:t>
            </a:r>
          </a:p>
          <a:p>
            <a:pPr algn="ctr"/>
            <a:r>
              <a:rPr lang="en-US" sz="1600" dirty="0" smtClean="0">
                <a:solidFill>
                  <a:schemeClr val="tx1"/>
                </a:solidFill>
              </a:rPr>
              <a:t>e.g. server, smart phone </a:t>
            </a:r>
            <a:endParaRPr lang="en-US" sz="1600" dirty="0">
              <a:solidFill>
                <a:schemeClr val="tx1"/>
              </a:solidFill>
            </a:endParaRPr>
          </a:p>
        </p:txBody>
      </p:sp>
      <p:sp>
        <p:nvSpPr>
          <p:cNvPr id="22" name="Rounded Rectangle 21"/>
          <p:cNvSpPr/>
          <p:nvPr/>
        </p:nvSpPr>
        <p:spPr>
          <a:xfrm>
            <a:off x="4495800" y="4495800"/>
            <a:ext cx="1905000" cy="12192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Network devices ----------------------- e.g. routers, switches, WAP</a:t>
            </a:r>
            <a:endParaRPr lang="en-US" sz="1600" dirty="0">
              <a:solidFill>
                <a:schemeClr val="tx1"/>
              </a:solidFill>
            </a:endParaRPr>
          </a:p>
        </p:txBody>
      </p:sp>
      <p:sp>
        <p:nvSpPr>
          <p:cNvPr id="23" name="TextBox 22"/>
          <p:cNvSpPr txBox="1"/>
          <p:nvPr/>
        </p:nvSpPr>
        <p:spPr>
          <a:xfrm>
            <a:off x="3352800" y="838200"/>
            <a:ext cx="2667000" cy="338554"/>
          </a:xfrm>
          <a:prstGeom prst="rect">
            <a:avLst/>
          </a:prstGeom>
          <a:noFill/>
        </p:spPr>
        <p:txBody>
          <a:bodyPr wrap="square" rtlCol="0">
            <a:spAutoFit/>
          </a:bodyPr>
          <a:lstStyle/>
          <a:p>
            <a:r>
              <a:rPr lang="en-US" sz="1600" b="1" dirty="0" smtClean="0"/>
              <a:t>Active security controller</a:t>
            </a:r>
            <a:endParaRPr lang="en-US" sz="1600" b="1" dirty="0"/>
          </a:p>
        </p:txBody>
      </p:sp>
      <p:sp>
        <p:nvSpPr>
          <p:cNvPr id="25" name="TextBox 24"/>
          <p:cNvSpPr txBox="1"/>
          <p:nvPr/>
        </p:nvSpPr>
        <p:spPr>
          <a:xfrm>
            <a:off x="3429000" y="5757446"/>
            <a:ext cx="2209800" cy="338554"/>
          </a:xfrm>
          <a:prstGeom prst="rect">
            <a:avLst/>
          </a:prstGeom>
          <a:noFill/>
        </p:spPr>
        <p:txBody>
          <a:bodyPr wrap="square" rtlCol="0">
            <a:spAutoFit/>
          </a:bodyPr>
          <a:lstStyle/>
          <a:p>
            <a:r>
              <a:rPr lang="en-US" sz="1600" b="1" dirty="0" smtClean="0"/>
              <a:t>Cyber Infrastructure</a:t>
            </a:r>
            <a:endParaRPr lang="en-US" sz="1600" b="1" dirty="0"/>
          </a:p>
        </p:txBody>
      </p:sp>
      <p:sp>
        <p:nvSpPr>
          <p:cNvPr id="26" name="Rounded Rectangle 25"/>
          <p:cNvSpPr/>
          <p:nvPr/>
        </p:nvSpPr>
        <p:spPr>
          <a:xfrm>
            <a:off x="2895600" y="3048000"/>
            <a:ext cx="1219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Collect (forensics)</a:t>
            </a:r>
            <a:endParaRPr lang="en-US" sz="1600" dirty="0">
              <a:solidFill>
                <a:schemeClr val="tx1"/>
              </a:solidFill>
            </a:endParaRPr>
          </a:p>
        </p:txBody>
      </p:sp>
      <p:sp>
        <p:nvSpPr>
          <p:cNvPr id="27" name="Rounded Rectangle 26"/>
          <p:cNvSpPr/>
          <p:nvPr/>
        </p:nvSpPr>
        <p:spPr>
          <a:xfrm>
            <a:off x="4191000" y="3048000"/>
            <a:ext cx="1219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Adjust (configure)</a:t>
            </a:r>
            <a:endParaRPr lang="en-US" sz="1600" dirty="0">
              <a:solidFill>
                <a:schemeClr val="tx1"/>
              </a:solidFill>
            </a:endParaRPr>
          </a:p>
        </p:txBody>
      </p:sp>
      <p:sp>
        <p:nvSpPr>
          <p:cNvPr id="28" name="Rounded Rectangle 27"/>
          <p:cNvSpPr/>
          <p:nvPr/>
        </p:nvSpPr>
        <p:spPr>
          <a:xfrm>
            <a:off x="5486400" y="3048000"/>
            <a:ext cx="1600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Counter (attack, recon) </a:t>
            </a:r>
            <a:endParaRPr lang="en-US" sz="1600" dirty="0">
              <a:solidFill>
                <a:schemeClr val="tx1"/>
              </a:solidFill>
            </a:endParaRPr>
          </a:p>
        </p:txBody>
      </p:sp>
      <p:sp>
        <p:nvSpPr>
          <p:cNvPr id="29" name="TextBox 28"/>
          <p:cNvSpPr txBox="1"/>
          <p:nvPr/>
        </p:nvSpPr>
        <p:spPr>
          <a:xfrm>
            <a:off x="6629400" y="2709446"/>
            <a:ext cx="990600" cy="338554"/>
          </a:xfrm>
          <a:prstGeom prst="rect">
            <a:avLst/>
          </a:prstGeom>
          <a:noFill/>
        </p:spPr>
        <p:txBody>
          <a:bodyPr wrap="square" rtlCol="0">
            <a:spAutoFit/>
          </a:bodyPr>
          <a:lstStyle/>
          <a:p>
            <a:r>
              <a:rPr lang="en-US" sz="1600" b="1" dirty="0" smtClean="0"/>
              <a:t>Plug-ins</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1000" fill="hold"/>
                                        <p:tgtEl>
                                          <p:spTgt spid="10"/>
                                        </p:tgtEl>
                                        <p:attrNameLst>
                                          <p:attrName>fillcolor</p:attrName>
                                        </p:attrNameLst>
                                      </p:cBhvr>
                                      <p:to>
                                        <a:srgbClr val="FF3300"/>
                                      </p:to>
                                    </p:animClr>
                                    <p:set>
                                      <p:cBhvr>
                                        <p:cTn id="7" dur="1000" fill="hold"/>
                                        <p:tgtEl>
                                          <p:spTgt spid="10"/>
                                        </p:tgtEl>
                                        <p:attrNameLst>
                                          <p:attrName>fill.type</p:attrName>
                                        </p:attrNameLst>
                                      </p:cBhvr>
                                      <p:to>
                                        <p:strVal val="solid"/>
                                      </p:to>
                                    </p:set>
                                    <p:set>
                                      <p:cBhvr>
                                        <p:cTn id="8" dur="1000" fill="hold"/>
                                        <p:tgtEl>
                                          <p:spTgt spid="1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par>
                                <p:cTn id="14" presetID="1" presetClass="emph" presetSubtype="2" fill="hold" nodeType="withEffect">
                                  <p:stCondLst>
                                    <p:cond delay="0"/>
                                  </p:stCondLst>
                                  <p:childTnLst>
                                    <p:animClr clrSpc="rgb">
                                      <p:cBhvr>
                                        <p:cTn id="15" dur="1000" fill="hold"/>
                                        <p:tgtEl>
                                          <p:spTgt spid="10"/>
                                        </p:tgtEl>
                                        <p:attrNameLst>
                                          <p:attrName>fillcolor</p:attrName>
                                        </p:attrNameLst>
                                      </p:cBhvr>
                                      <p:to>
                                        <a:srgbClr val="C0C0C0"/>
                                      </p:to>
                                    </p:animClr>
                                    <p:set>
                                      <p:cBhvr>
                                        <p:cTn id="16" dur="1000" fill="hold"/>
                                        <p:tgtEl>
                                          <p:spTgt spid="10"/>
                                        </p:tgtEl>
                                        <p:attrNameLst>
                                          <p:attrName>fill.type</p:attrName>
                                        </p:attrNameLst>
                                      </p:cBhvr>
                                      <p:to>
                                        <p:strVal val="solid"/>
                                      </p:to>
                                    </p:set>
                                    <p:set>
                                      <p:cBhvr>
                                        <p:cTn id="17" dur="1000" fill="hold"/>
                                        <p:tgtEl>
                                          <p:spTgt spid="10"/>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childTnLst>
                                </p:cTn>
                              </p:par>
                              <p:par>
                                <p:cTn id="28" presetID="1" presetClass="emph" presetSubtype="2" fill="hold" nodeType="withEffect">
                                  <p:stCondLst>
                                    <p:cond delay="0"/>
                                  </p:stCondLst>
                                  <p:childTnLst>
                                    <p:animClr clrSpc="rgb">
                                      <p:cBhvr>
                                        <p:cTn id="29" dur="1000" fill="hold"/>
                                        <p:tgtEl>
                                          <p:spTgt spid="15"/>
                                        </p:tgtEl>
                                        <p:attrNameLst>
                                          <p:attrName>fillcolor</p:attrName>
                                        </p:attrNameLst>
                                      </p:cBhvr>
                                      <p:to>
                                        <a:srgbClr val="B2B2B2"/>
                                      </p:to>
                                    </p:animClr>
                                    <p:set>
                                      <p:cBhvr>
                                        <p:cTn id="30" dur="1000" fill="hold"/>
                                        <p:tgtEl>
                                          <p:spTgt spid="15"/>
                                        </p:tgtEl>
                                        <p:attrNameLst>
                                          <p:attrName>fill.type</p:attrName>
                                        </p:attrNameLst>
                                      </p:cBhvr>
                                      <p:to>
                                        <p:strVal val="solid"/>
                                      </p:to>
                                    </p:set>
                                    <p:set>
                                      <p:cBhvr>
                                        <p:cTn id="31" dur="1000" fill="hold"/>
                                        <p:tgtEl>
                                          <p:spTgt spid="15"/>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childTnLst>
                                </p:cTn>
                              </p:par>
                              <p:par>
                                <p:cTn id="37" presetID="1" presetClass="emph" presetSubtype="2" fill="hold" nodeType="withEffect">
                                  <p:stCondLst>
                                    <p:cond delay="0"/>
                                  </p:stCondLst>
                                  <p:childTnLst>
                                    <p:animClr clrSpc="rgb">
                                      <p:cBhvr>
                                        <p:cTn id="38" dur="1000" fill="hold"/>
                                        <p:tgtEl>
                                          <p:spTgt spid="26"/>
                                        </p:tgtEl>
                                        <p:attrNameLst>
                                          <p:attrName>fillcolor</p:attrName>
                                        </p:attrNameLst>
                                      </p:cBhvr>
                                      <p:to>
                                        <a:srgbClr val="B2B2B2"/>
                                      </p:to>
                                    </p:animClr>
                                    <p:set>
                                      <p:cBhvr>
                                        <p:cTn id="39" dur="1000" fill="hold"/>
                                        <p:tgtEl>
                                          <p:spTgt spid="26"/>
                                        </p:tgtEl>
                                        <p:attrNameLst>
                                          <p:attrName>fill.type</p:attrName>
                                        </p:attrNameLst>
                                      </p:cBhvr>
                                      <p:to>
                                        <p:strVal val="solid"/>
                                      </p:to>
                                    </p:set>
                                    <p:set>
                                      <p:cBhvr>
                                        <p:cTn id="40" dur="1000" fill="hold"/>
                                        <p:tgtEl>
                                          <p:spTgt spid="26"/>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1000"/>
                                        <p:tgtEl>
                                          <p:spTgt spid="28"/>
                                        </p:tgtEl>
                                      </p:cBhvr>
                                    </p:animEffect>
                                  </p:childTnLst>
                                </p:cTn>
                              </p:par>
                              <p:par>
                                <p:cTn id="46" presetID="1" presetClass="emph" presetSubtype="2" fill="hold" nodeType="withEffect">
                                  <p:stCondLst>
                                    <p:cond delay="0"/>
                                  </p:stCondLst>
                                  <p:childTnLst>
                                    <p:animClr clrSpc="rgb">
                                      <p:cBhvr>
                                        <p:cTn id="47" dur="1000" fill="hold"/>
                                        <p:tgtEl>
                                          <p:spTgt spid="27"/>
                                        </p:tgtEl>
                                        <p:attrNameLst>
                                          <p:attrName>fillcolor</p:attrName>
                                        </p:attrNameLst>
                                      </p:cBhvr>
                                      <p:to>
                                        <a:srgbClr val="B2B2B2"/>
                                      </p:to>
                                    </p:animClr>
                                    <p:set>
                                      <p:cBhvr>
                                        <p:cTn id="48" dur="1000" fill="hold"/>
                                        <p:tgtEl>
                                          <p:spTgt spid="27"/>
                                        </p:tgtEl>
                                        <p:attrNameLst>
                                          <p:attrName>fill.type</p:attrName>
                                        </p:attrNameLst>
                                      </p:cBhvr>
                                      <p:to>
                                        <p:strVal val="solid"/>
                                      </p:to>
                                    </p:set>
                                    <p:set>
                                      <p:cBhvr>
                                        <p:cTn id="49" dur="1000" fill="hold"/>
                                        <p:tgtEl>
                                          <p:spTgt spid="27"/>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mph" presetSubtype="2" fill="hold" nodeType="clickEffect">
                                  <p:stCondLst>
                                    <p:cond delay="0"/>
                                  </p:stCondLst>
                                  <p:childTnLst>
                                    <p:animClr clrSpc="rgb">
                                      <p:cBhvr>
                                        <p:cTn id="53" dur="1000" fill="hold"/>
                                        <p:tgtEl>
                                          <p:spTgt spid="28"/>
                                        </p:tgtEl>
                                        <p:attrNameLst>
                                          <p:attrName>fillcolor</p:attrName>
                                        </p:attrNameLst>
                                      </p:cBhvr>
                                      <p:to>
                                        <a:srgbClr val="B2B2B2"/>
                                      </p:to>
                                    </p:animClr>
                                    <p:set>
                                      <p:cBhvr>
                                        <p:cTn id="54" dur="1000" fill="hold"/>
                                        <p:tgtEl>
                                          <p:spTgt spid="28"/>
                                        </p:tgtEl>
                                        <p:attrNameLst>
                                          <p:attrName>fill.type</p:attrName>
                                        </p:attrNameLst>
                                      </p:cBhvr>
                                      <p:to>
                                        <p:strVal val="solid"/>
                                      </p:to>
                                    </p:set>
                                    <p:set>
                                      <p:cBhvr>
                                        <p:cTn id="55" dur="1000" fill="hold"/>
                                        <p:tgtEl>
                                          <p:spTgt spid="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7" grpId="0" animBg="1"/>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mj-lt"/>
                <a:ea typeface="+mj-ea"/>
                <a:cs typeface="+mj-cs"/>
              </a:rPr>
              <a:t>Forensic Collection Prototype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p:cNvPicPr>
            <a:picLocks noChangeAspect="1" noChangeArrowheads="1"/>
          </p:cNvPicPr>
          <p:nvPr/>
        </p:nvPicPr>
        <p:blipFill>
          <a:blip r:embed="rId3" cstate="print"/>
          <a:stretch>
            <a:fillRect/>
          </a:stretch>
        </p:blipFill>
        <p:spPr bwMode="auto">
          <a:xfrm>
            <a:off x="992446" y="1023825"/>
            <a:ext cx="6398954" cy="4995975"/>
          </a:xfrm>
          <a:prstGeom prst="rect">
            <a:avLst/>
          </a:prstGeom>
          <a:noFill/>
          <a:ln w="9525">
            <a:noFill/>
            <a:miter lim="800000"/>
            <a:headEnd/>
            <a:tailEnd/>
          </a:ln>
        </p:spPr>
      </p:pic>
      <p:cxnSp>
        <p:nvCxnSpPr>
          <p:cNvPr id="6" name="Curved Connector 5"/>
          <p:cNvCxnSpPr/>
          <p:nvPr/>
        </p:nvCxnSpPr>
        <p:spPr>
          <a:xfrm rot="16200000" flipH="1">
            <a:off x="1828801" y="1600200"/>
            <a:ext cx="3657600" cy="3657600"/>
          </a:xfrm>
          <a:prstGeom prst="curvedConnector3">
            <a:avLst>
              <a:gd name="adj1" fmla="val 44485"/>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Curved Connector 6"/>
          <p:cNvCxnSpPr/>
          <p:nvPr/>
        </p:nvCxnSpPr>
        <p:spPr>
          <a:xfrm rot="16200000" flipH="1">
            <a:off x="2133600" y="1447800"/>
            <a:ext cx="3657600" cy="3657600"/>
          </a:xfrm>
          <a:prstGeom prst="curvedConnector3">
            <a:avLst>
              <a:gd name="adj1" fmla="val 44485"/>
            </a:avLst>
          </a:prstGeom>
          <a:ln w="34925">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a:xfrm>
            <a:off x="3810000" y="2590800"/>
            <a:ext cx="990600" cy="990600"/>
          </a:xfrm>
          <a:prstGeom prst="mathMultiply">
            <a:avLst>
              <a:gd name="adj1" fmla="val 723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p:cNvPicPr>
            <a:picLocks noChangeAspect="1" noChangeArrowheads="1"/>
          </p:cNvPicPr>
          <p:nvPr/>
        </p:nvPicPr>
        <p:blipFill>
          <a:blip r:embed="rId4" cstate="print"/>
          <a:srcRect/>
          <a:stretch>
            <a:fillRect/>
          </a:stretch>
        </p:blipFill>
        <p:spPr bwMode="auto">
          <a:xfrm>
            <a:off x="4648200" y="1142999"/>
            <a:ext cx="1600200" cy="1013227"/>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6553200" y="1143000"/>
            <a:ext cx="1466850" cy="1010189"/>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6654843" y="2590800"/>
            <a:ext cx="1346157" cy="1085850"/>
          </a:xfrm>
          <a:prstGeom prst="rect">
            <a:avLst/>
          </a:prstGeom>
          <a:noFill/>
          <a:ln w="9525">
            <a:noFill/>
            <a:miter lim="800000"/>
            <a:headEnd/>
            <a:tailEnd/>
          </a:ln>
        </p:spPr>
      </p:pic>
      <p:cxnSp>
        <p:nvCxnSpPr>
          <p:cNvPr id="28" name="Straight Connector 27"/>
          <p:cNvCxnSpPr/>
          <p:nvPr/>
        </p:nvCxnSpPr>
        <p:spPr>
          <a:xfrm>
            <a:off x="5410200" y="1828800"/>
            <a:ext cx="0" cy="106680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6000" y="2971800"/>
            <a:ext cx="990600" cy="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flipH="1" flipV="1">
            <a:off x="6019800" y="1752600"/>
            <a:ext cx="1066800" cy="1066800"/>
          </a:xfrm>
          <a:prstGeom prst="bentConnector3">
            <a:avLst>
              <a:gd name="adj1" fmla="val 50000"/>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a:xfrm rot="18593953">
            <a:off x="4166480" y="1981940"/>
            <a:ext cx="1208870" cy="4572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*Sense*</a:t>
            </a:r>
            <a:endParaRPr lang="en-US" dirty="0">
              <a:solidFill>
                <a:schemeClr val="tx1"/>
              </a:solidFill>
            </a:endParaRPr>
          </a:p>
        </p:txBody>
      </p:sp>
      <p:sp>
        <p:nvSpPr>
          <p:cNvPr id="57" name="Right Arrow 56"/>
          <p:cNvSpPr/>
          <p:nvPr/>
        </p:nvSpPr>
        <p:spPr>
          <a:xfrm rot="19095716">
            <a:off x="6015042" y="2272362"/>
            <a:ext cx="762000" cy="304800"/>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 Arrow 57"/>
          <p:cNvSpPr/>
          <p:nvPr/>
        </p:nvSpPr>
        <p:spPr>
          <a:xfrm rot="18999702">
            <a:off x="3627600" y="1881034"/>
            <a:ext cx="1143000" cy="457200"/>
          </a:xfrm>
          <a:prstGeom prst="lef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chemeClr val="tx1"/>
                </a:solidFill>
              </a:rPr>
              <a:t>*Adjust*</a:t>
            </a:r>
            <a:endParaRPr lang="en-US" dirty="0">
              <a:ln>
                <a:solidFill>
                  <a:sysClr val="windowText" lastClr="000000"/>
                </a:solidFill>
              </a:ln>
              <a:solidFill>
                <a:schemeClr val="tx1"/>
              </a:solidFill>
            </a:endParaRPr>
          </a:p>
        </p:txBody>
      </p:sp>
      <p:sp>
        <p:nvSpPr>
          <p:cNvPr id="36" name="Down Arrow 35"/>
          <p:cNvSpPr/>
          <p:nvPr/>
        </p:nvSpPr>
        <p:spPr>
          <a:xfrm>
            <a:off x="5486400" y="4343400"/>
            <a:ext cx="304800" cy="6858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5105400" y="3429000"/>
            <a:ext cx="304800" cy="6858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5334000" y="2133600"/>
            <a:ext cx="304800" cy="6858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Up Arrow 48"/>
          <p:cNvSpPr/>
          <p:nvPr/>
        </p:nvSpPr>
        <p:spPr>
          <a:xfrm>
            <a:off x="5334000" y="2133600"/>
            <a:ext cx="304800" cy="685800"/>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 Arrow 58"/>
          <p:cNvSpPr/>
          <p:nvPr/>
        </p:nvSpPr>
        <p:spPr>
          <a:xfrm>
            <a:off x="5105400" y="3429000"/>
            <a:ext cx="304800" cy="685800"/>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p:cNvSpPr/>
          <p:nvPr/>
        </p:nvSpPr>
        <p:spPr>
          <a:xfrm>
            <a:off x="5486400" y="4267200"/>
            <a:ext cx="304800" cy="685800"/>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581400" y="1066800"/>
            <a:ext cx="1447800" cy="369332"/>
          </a:xfrm>
          <a:prstGeom prst="rect">
            <a:avLst/>
          </a:prstGeom>
          <a:noFill/>
        </p:spPr>
        <p:txBody>
          <a:bodyPr wrap="square" rtlCol="0">
            <a:spAutoFit/>
          </a:bodyPr>
          <a:lstStyle/>
          <a:p>
            <a:pPr algn="ctr"/>
            <a:r>
              <a:rPr lang="en-US" b="1" dirty="0" smtClean="0"/>
              <a:t>*COLLECT*</a:t>
            </a:r>
            <a:endParaRPr lang="en-US" b="1" dirty="0"/>
          </a:p>
        </p:txBody>
      </p:sp>
      <p:sp>
        <p:nvSpPr>
          <p:cNvPr id="23" name="Right Arrow 22"/>
          <p:cNvSpPr/>
          <p:nvPr/>
        </p:nvSpPr>
        <p:spPr>
          <a:xfrm>
            <a:off x="6096000"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0800000">
            <a:off x="45720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10800000">
            <a:off x="33528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0800000">
            <a:off x="23622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fade">
                                      <p:cBhvr>
                                        <p:cTn id="19" dur="1000"/>
                                        <p:tgtEl>
                                          <p:spTgt spid="2054"/>
                                        </p:tgtEl>
                                      </p:cBhvr>
                                    </p:animEffect>
                                  </p:childTnLst>
                                </p:cTn>
                              </p:par>
                              <p:par>
                                <p:cTn id="20" presetID="10" presetClass="entr" presetSubtype="0" fill="hold" nodeType="with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fade">
                                      <p:cBhvr>
                                        <p:cTn id="22" dur="1000"/>
                                        <p:tgtEl>
                                          <p:spTgt spid="2053"/>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childTnLst>
                                </p:cTn>
                              </p:par>
                              <p:par>
                                <p:cTn id="32" presetID="10" presetClass="entr" presetSubtype="0" fill="hold" nodeType="withEffect">
                                  <p:stCondLst>
                                    <p:cond delay="0"/>
                                  </p:stCondLst>
                                  <p:childTnLst>
                                    <p:set>
                                      <p:cBhvr>
                                        <p:cTn id="33" dur="1" fill="hold">
                                          <p:stCondLst>
                                            <p:cond delay="0"/>
                                          </p:stCondLst>
                                        </p:cTn>
                                        <p:tgtEl>
                                          <p:spTgt spid="2055"/>
                                        </p:tgtEl>
                                        <p:attrNameLst>
                                          <p:attrName>style.visibility</p:attrName>
                                        </p:attrNameLst>
                                      </p:cBhvr>
                                      <p:to>
                                        <p:strVal val="visible"/>
                                      </p:to>
                                    </p:set>
                                    <p:animEffect transition="in" filter="fade">
                                      <p:cBhvr>
                                        <p:cTn id="34" dur="1000"/>
                                        <p:tgtEl>
                                          <p:spTgt spid="205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1000"/>
                                        <p:tgtEl>
                                          <p:spTgt spid="4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1000"/>
                                        <p:tgtEl>
                                          <p:spTgt spid="4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10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1000"/>
                                        <p:tgtEl>
                                          <p:spTgt spid="4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fade">
                                      <p:cBhvr>
                                        <p:cTn id="61" dur="1000"/>
                                        <p:tgtEl>
                                          <p:spTgt spid="5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1000"/>
                                        <p:tgtEl>
                                          <p:spTgt spid="60"/>
                                        </p:tgtEl>
                                      </p:cBhvr>
                                    </p:animEffect>
                                  </p:childTnLst>
                                </p:cTn>
                              </p:par>
                              <p:par>
                                <p:cTn id="65" presetID="10" presetClass="exit" presetSubtype="0" fill="hold" grpId="1" nodeType="withEffect">
                                  <p:stCondLst>
                                    <p:cond delay="0"/>
                                  </p:stCondLst>
                                  <p:childTnLst>
                                    <p:animEffect transition="out" filter="fade">
                                      <p:cBhvr>
                                        <p:cTn id="66" dur="1000"/>
                                        <p:tgtEl>
                                          <p:spTgt spid="36"/>
                                        </p:tgtEl>
                                      </p:cBhvr>
                                    </p:animEffect>
                                    <p:set>
                                      <p:cBhvr>
                                        <p:cTn id="67" dur="1" fill="hold">
                                          <p:stCondLst>
                                            <p:cond delay="999"/>
                                          </p:stCondLst>
                                        </p:cTn>
                                        <p:tgtEl>
                                          <p:spTgt spid="3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1000"/>
                                        <p:tgtEl>
                                          <p:spTgt spid="46"/>
                                        </p:tgtEl>
                                      </p:cBhvr>
                                    </p:animEffect>
                                    <p:set>
                                      <p:cBhvr>
                                        <p:cTn id="70" dur="1" fill="hold">
                                          <p:stCondLst>
                                            <p:cond delay="999"/>
                                          </p:stCondLst>
                                        </p:cTn>
                                        <p:tgtEl>
                                          <p:spTgt spid="46"/>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1000"/>
                                        <p:tgtEl>
                                          <p:spTgt spid="47"/>
                                        </p:tgtEl>
                                      </p:cBhvr>
                                    </p:animEffect>
                                    <p:set>
                                      <p:cBhvr>
                                        <p:cTn id="73" dur="1" fill="hold">
                                          <p:stCondLst>
                                            <p:cond delay="999"/>
                                          </p:stCondLst>
                                        </p:cTn>
                                        <p:tgtEl>
                                          <p:spTgt spid="47"/>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fade">
                                      <p:cBhvr>
                                        <p:cTn id="76" dur="1000"/>
                                        <p:tgtEl>
                                          <p:spTgt spid="57"/>
                                        </p:tgtEl>
                                      </p:cBhvr>
                                    </p:animEffect>
                                  </p:childTnLst>
                                </p:cTn>
                              </p:par>
                              <p:par>
                                <p:cTn id="77" presetID="10" presetClass="entr" presetSubtype="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0"/>
                                        <p:tgtEl>
                                          <p:spTgt spid="24"/>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childTnLst>
                                </p:cTn>
                              </p:par>
                              <p:par>
                                <p:cTn id="83" presetID="10"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1000"/>
                                        <p:tgtEl>
                                          <p:spTgt spid="25"/>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1000"/>
                                        <p:tgtEl>
                                          <p:spTgt spid="2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1000"/>
                                        <p:tgtEl>
                                          <p:spTgt spid="38"/>
                                        </p:tgtEl>
                                      </p:cBhvr>
                                    </p:animEffect>
                                    <p:set>
                                      <p:cBhvr>
                                        <p:cTn id="93" dur="1" fill="hold">
                                          <p:stCondLst>
                                            <p:cond delay="999"/>
                                          </p:stCondLst>
                                        </p:cTn>
                                        <p:tgtEl>
                                          <p:spTgt spid="38"/>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1000"/>
                                        <p:tgtEl>
                                          <p:spTgt spid="48"/>
                                        </p:tgtEl>
                                      </p:cBhvr>
                                    </p:animEffect>
                                    <p:set>
                                      <p:cBhvr>
                                        <p:cTn id="96" dur="1" fill="hold">
                                          <p:stCondLst>
                                            <p:cond delay="999"/>
                                          </p:stCondLst>
                                        </p:cTn>
                                        <p:tgtEl>
                                          <p:spTgt spid="48"/>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1000"/>
                                        <p:tgtEl>
                                          <p:spTgt spid="58"/>
                                        </p:tgtEl>
                                      </p:cBhvr>
                                    </p:animEffect>
                                  </p:childTnLst>
                                </p:cTn>
                              </p:par>
                              <p:par>
                                <p:cTn id="100" presetID="10" presetClass="exit" presetSubtype="0" fill="hold" grpId="1" nodeType="withEffect">
                                  <p:stCondLst>
                                    <p:cond delay="0"/>
                                  </p:stCondLst>
                                  <p:childTnLst>
                                    <p:animEffect transition="out" filter="fade">
                                      <p:cBhvr>
                                        <p:cTn id="101" dur="1000"/>
                                        <p:tgtEl>
                                          <p:spTgt spid="11"/>
                                        </p:tgtEl>
                                      </p:cBhvr>
                                    </p:animEffect>
                                    <p:set>
                                      <p:cBhvr>
                                        <p:cTn id="102"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38" grpId="0" animBg="1"/>
      <p:bldP spid="38" grpId="1" animBg="1"/>
      <p:bldP spid="58" grpId="0" animBg="1"/>
      <p:bldP spid="36" grpId="0" animBg="1"/>
      <p:bldP spid="36" grpId="1" animBg="1"/>
      <p:bldP spid="46" grpId="0" animBg="1"/>
      <p:bldP spid="46" grpId="1" animBg="1"/>
      <p:bldP spid="47" grpId="0" animBg="1"/>
      <p:bldP spid="47" grpId="1" animBg="1"/>
      <p:bldP spid="49" grpId="0" animBg="1"/>
      <p:bldP spid="59" grpId="0" animBg="1"/>
      <p:bldP spid="60" grpId="0" animBg="1"/>
      <p:bldP spid="48" grpId="0"/>
      <p:bldP spid="4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Prototype Components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4063962" y="1562100"/>
            <a:ext cx="4851438" cy="3390900"/>
          </a:xfrm>
          <a:prstGeom prst="rect">
            <a:avLst/>
          </a:prstGeom>
          <a:noFill/>
          <a:ln w="9525">
            <a:noFill/>
            <a:miter lim="800000"/>
            <a:headEnd/>
            <a:tailEnd/>
          </a:ln>
        </p:spPr>
      </p:pic>
      <p:sp>
        <p:nvSpPr>
          <p:cNvPr id="7" name="TextBox 6"/>
          <p:cNvSpPr txBox="1"/>
          <p:nvPr/>
        </p:nvSpPr>
        <p:spPr>
          <a:xfrm>
            <a:off x="228600" y="1600200"/>
            <a:ext cx="3810000" cy="2862322"/>
          </a:xfrm>
          <a:prstGeom prst="rect">
            <a:avLst/>
          </a:prstGeom>
          <a:noFill/>
        </p:spPr>
        <p:txBody>
          <a:bodyPr wrap="square" rtlCol="0">
            <a:spAutoFit/>
          </a:bodyPr>
          <a:lstStyle/>
          <a:p>
            <a:pPr marL="177800" indent="-177800">
              <a:buFont typeface="Arial" pitchFamily="34" charset="0"/>
              <a:buChar char="•"/>
            </a:pPr>
            <a:r>
              <a:rPr lang="en-US" sz="2000" b="1" dirty="0" smtClean="0"/>
              <a:t>Floodlight Software Defined Network Controller</a:t>
            </a:r>
          </a:p>
          <a:p>
            <a:pPr>
              <a:buFont typeface="Arial" pitchFamily="34" charset="0"/>
              <a:buChar char="•"/>
            </a:pPr>
            <a:endParaRPr lang="en-US" sz="2000" b="1" dirty="0" smtClean="0"/>
          </a:p>
          <a:p>
            <a:pPr>
              <a:buFont typeface="Arial" pitchFamily="34" charset="0"/>
              <a:buChar char="•"/>
            </a:pPr>
            <a:r>
              <a:rPr lang="en-US" sz="2000" b="1" dirty="0" smtClean="0"/>
              <a:t> Snort IDS</a:t>
            </a:r>
          </a:p>
          <a:p>
            <a:pPr>
              <a:buFont typeface="Arial" pitchFamily="34" charset="0"/>
              <a:buChar char="•"/>
            </a:pPr>
            <a:endParaRPr lang="en-US" sz="2000" b="1" dirty="0" smtClean="0"/>
          </a:p>
          <a:p>
            <a:pPr>
              <a:buFont typeface="Arial" pitchFamily="34" charset="0"/>
              <a:buChar char="•"/>
            </a:pPr>
            <a:r>
              <a:rPr lang="en-US" sz="2000" b="1" dirty="0" smtClean="0"/>
              <a:t> Linux Memory Extractor</a:t>
            </a:r>
          </a:p>
          <a:p>
            <a:pPr>
              <a:buFont typeface="Arial" pitchFamily="34" charset="0"/>
              <a:buChar char="•"/>
            </a:pPr>
            <a:endParaRPr lang="en-US" sz="2000" b="1" dirty="0" smtClean="0"/>
          </a:p>
          <a:p>
            <a:pPr>
              <a:buFont typeface="Arial" pitchFamily="34" charset="0"/>
              <a:buChar char="•"/>
            </a:pPr>
            <a:r>
              <a:rPr lang="en-US" sz="2000" b="1" dirty="0" smtClean="0"/>
              <a:t> Volatility Scripting</a:t>
            </a:r>
          </a:p>
          <a:p>
            <a:endParaRPr lang="en-US" sz="20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Collection = Better Protection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extBox 7"/>
          <p:cNvSpPr txBox="1"/>
          <p:nvPr/>
        </p:nvSpPr>
        <p:spPr>
          <a:xfrm>
            <a:off x="4343400" y="6324600"/>
            <a:ext cx="381000" cy="276999"/>
          </a:xfrm>
          <a:prstGeom prst="rect">
            <a:avLst/>
          </a:prstGeom>
          <a:noFill/>
        </p:spPr>
        <p:txBody>
          <a:bodyPr wrap="square" rtlCol="0">
            <a:spAutoFit/>
          </a:bodyPr>
          <a:lstStyle/>
          <a:p>
            <a:pPr algn="ctr"/>
            <a:r>
              <a:rPr lang="en-US" sz="1200" dirty="0" smtClean="0"/>
              <a:t>11</a:t>
            </a:r>
            <a:endParaRPr lang="en-US" sz="1200" dirty="0"/>
          </a:p>
        </p:txBody>
      </p:sp>
      <p:pic>
        <p:nvPicPr>
          <p:cNvPr id="61442" name="Picture 2"/>
          <p:cNvPicPr>
            <a:picLocks noChangeAspect="1" noChangeArrowheads="1"/>
          </p:cNvPicPr>
          <p:nvPr/>
        </p:nvPicPr>
        <p:blipFill>
          <a:blip r:embed="rId3" cstate="print"/>
          <a:srcRect/>
          <a:stretch>
            <a:fillRect/>
          </a:stretch>
        </p:blipFill>
        <p:spPr bwMode="auto">
          <a:xfrm>
            <a:off x="1" y="838201"/>
            <a:ext cx="9144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43210</TotalTime>
  <Words>3078</Words>
  <Application>Microsoft Office PowerPoint</Application>
  <PresentationFormat>On-screen Show (4:3)</PresentationFormat>
  <Paragraphs>347</Paragraphs>
  <Slides>25</Slides>
  <Notes>24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Visio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Ryan</cp:lastModifiedBy>
  <cp:revision>385</cp:revision>
  <dcterms:created xsi:type="dcterms:W3CDTF">2010-10-28T17:57:07Z</dcterms:created>
  <dcterms:modified xsi:type="dcterms:W3CDTF">2014-07-23T12:26:01Z</dcterms:modified>
</cp:coreProperties>
</file>