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slides/slide142.xml" ContentType="application/vnd.openxmlformats-officedocument.presentationml.slide+xml"/>
  <Override PartName="/ppt/slides/slide2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slides/slide218.xml" ContentType="application/vnd.openxmlformats-officedocument.presentationml.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s/slide207.xml" ContentType="application/vnd.openxmlformats-officedocument.presentationml.slide+xml"/>
  <Override PartName="/ppt/slides/slide254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232.xml" ContentType="application/vnd.openxmlformats-officedocument.presentationml.slide+xml"/>
  <Override PartName="/ppt/slides/slide24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69.xml" ContentType="application/vnd.openxmlformats-officedocument.presentationml.slide+xml"/>
  <Override PartName="/ppt/slides/slide221.xml" ContentType="application/vnd.openxmlformats-officedocument.presentationml.slide+xml"/>
  <Override PartName="/ppt/tableStyles.xml" ContentType="application/vnd.openxmlformats-officedocument.presentationml.tableStyles+xml"/>
  <Override PartName="/ppt/slides/slide147.xml" ContentType="application/vnd.openxmlformats-officedocument.presentationml.slide+xml"/>
  <Override PartName="/ppt/slides/slide158.xml" ContentType="application/vnd.openxmlformats-officedocument.presentationml.slide+xml"/>
  <Override PartName="/ppt/slides/slide194.xml" ContentType="application/vnd.openxmlformats-officedocument.presentationml.slide+xml"/>
  <Override PartName="/ppt/slides/slide210.xml" ContentType="application/vnd.openxmlformats-officedocument.presentationml.slide+xml"/>
  <Override PartName="/ppt/slides/slide99.xml" ContentType="application/vnd.openxmlformats-officedocument.presentationml.slide+xml"/>
  <Override PartName="/ppt/slides/slide136.xml" ContentType="application/vnd.openxmlformats-officedocument.presentationml.slide+xml"/>
  <Override PartName="/ppt/slides/slide183.xml" ContentType="application/vnd.openxmlformats-officedocument.presentationml.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25.xml" ContentType="application/vnd.openxmlformats-officedocument.presentationml.slide+xml"/>
  <Override PartName="/ppt/slides/slide172.xml" ContentType="application/vnd.openxmlformats-officedocument.presentationml.slide+xml"/>
  <Override PartName="/ppt/slides/slide259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6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s/slide150.xml" ContentType="application/vnd.openxmlformats-officedocument.presentationml.slide+xml"/>
  <Override PartName="/ppt/slides/slide161.xml" ContentType="application/vnd.openxmlformats-officedocument.presentationml.slide+xml"/>
  <Override PartName="/ppt/slides/slide2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drawing3.xml" ContentType="application/vnd.ms-office.drawingml.diagramDrawing+xml"/>
  <Override PartName="/ppt/slides/slide55.xml" ContentType="application/vnd.openxmlformats-officedocument.presentationml.slide+xml"/>
  <Override PartName="/ppt/slides/slide237.xml" ContentType="application/vnd.openxmlformats-officedocument.presentationml.slide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215.xml" ContentType="application/vnd.openxmlformats-officedocument.presentationml.slide+xml"/>
  <Override PartName="/ppt/slides/slide226.xml" ContentType="application/vnd.openxmlformats-officedocument.presentationml.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199.xml" ContentType="application/vnd.openxmlformats-officedocument.presentationml.slide+xml"/>
  <Override PartName="/ppt/slides/slide204.xml" ContentType="application/vnd.openxmlformats-officedocument.presentationml.slide+xml"/>
  <Override PartName="/ppt/slides/slide251.xml" ContentType="application/vnd.openxmlformats-officedocument.presentationml.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188.xml" ContentType="application/vnd.openxmlformats-officedocument.presentationml.slide+xml"/>
  <Override PartName="/ppt/slides/slide240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19.xml" ContentType="application/vnd.openxmlformats-officedocument.presentationml.slide+xml"/>
  <Override PartName="/ppt/slides/slide166.xml" ContentType="application/vnd.openxmlformats-officedocument.presentationml.slide+xml"/>
  <Override PartName="/ppt/slides/slide177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08.xml" ContentType="application/vnd.openxmlformats-officedocument.presentationml.slide+xml"/>
  <Override PartName="/ppt/slides/slide155.xml" ContentType="application/vnd.openxmlformats-officedocument.presentationml.slide+xml"/>
  <Override PartName="/ppt/slides/slide49.xml" ContentType="application/vnd.openxmlformats-officedocument.presentationml.slide+xml"/>
  <Override PartName="/ppt/slides/slide96.xml" ContentType="application/vnd.openxmlformats-officedocument.presentationml.slide+xml"/>
  <Override PartName="/ppt/slides/slide144.xml" ContentType="application/vnd.openxmlformats-officedocument.presentationml.slide+xml"/>
  <Override PartName="/ppt/slides/slide191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38.xml" ContentType="application/vnd.openxmlformats-officedocument.presentationml.slide+xml"/>
  <Override PartName="/ppt/slides/slide85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slides/slide180.xml" ContentType="application/vnd.openxmlformats-officedocument.presentationml.slide+xml"/>
  <Override PartName="/ppt/diagrams/colors1.xml" ContentType="application/vnd.openxmlformats-officedocument.drawingml.diagramColors+xml"/>
  <Override PartName="/ppt/slides/slide27.xml" ContentType="application/vnd.openxmlformats-officedocument.presentationml.slide+xml"/>
  <Override PartName="/ppt/slides/slide74.xml" ContentType="application/vnd.openxmlformats-officedocument.presentationml.slide+xml"/>
  <Override PartName="/ppt/slides/slide111.xml" ContentType="application/vnd.openxmlformats-officedocument.presentationml.slide+xml"/>
  <Override PartName="/ppt/slides/slide209.xml" ContentType="application/vnd.openxmlformats-officedocument.presentationml.slide+xml"/>
  <Override PartName="/ppt/slides/slide256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100.xml" ContentType="application/vnd.openxmlformats-officedocument.presentationml.slide+xml"/>
  <Override PartName="/ppt/slides/slide234.xml" ContentType="application/vnd.openxmlformats-officedocument.presentationml.slide+xml"/>
  <Override PartName="/ppt/slides/slide245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slides/slide41.xml" ContentType="application/vnd.openxmlformats-officedocument.presentationml.slide+xml"/>
  <Override PartName="/ppt/slides/slide223.xml" ContentType="application/vnd.openxmlformats-officedocument.presentationml.slide+xml"/>
  <Override PartName="/ppt/slides/slide30.xml" ContentType="application/vnd.openxmlformats-officedocument.presentationml.slide+xml"/>
  <Override PartName="/ppt/slides/slide149.xml" ContentType="application/vnd.openxmlformats-officedocument.presentationml.slide+xml"/>
  <Override PartName="/ppt/slides/slide196.xml" ContentType="application/vnd.openxmlformats-officedocument.presentationml.slide+xml"/>
  <Override PartName="/ppt/slides/slide212.xml" ContentType="application/vnd.openxmlformats-officedocument.presentationml.slide+xml"/>
  <Override PartName="/ppt/slides/slide138.xml" ContentType="application/vnd.openxmlformats-officedocument.presentationml.slide+xml"/>
  <Override PartName="/ppt/slides/slide185.xml" ContentType="application/vnd.openxmlformats-officedocument.presentationml.slide+xml"/>
  <Override PartName="/ppt/slides/slide201.xml" ContentType="application/vnd.openxmlformats-officedocument.presentationml.slide+xml"/>
  <Override PartName="/ppt/diagrams/layout3.xml" ContentType="application/vnd.openxmlformats-officedocument.drawingml.diagramLayout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79.xml" ContentType="application/vnd.openxmlformats-officedocument.presentationml.slide+xml"/>
  <Override PartName="/ppt/slides/slide127.xml" ContentType="application/vnd.openxmlformats-officedocument.presentationml.slide+xml"/>
  <Override PartName="/ppt/slides/slide174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116.xml" ContentType="application/vnd.openxmlformats-officedocument.presentationml.slide+xml"/>
  <Override PartName="/ppt/slides/slide16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slides/slide141.xml" ContentType="application/vnd.openxmlformats-officedocument.presentationml.slide+xml"/>
  <Override PartName="/ppt/slides/slide152.xml" ContentType="application/vnd.openxmlformats-officedocument.presentationml.slide+xml"/>
  <Override PartName="/ppt/slides/slide170.xml" ContentType="application/vnd.openxmlformats-officedocument.presentationml.slide+xml"/>
  <Override PartName="/ppt/slides/slide239.xml" ContentType="application/vnd.openxmlformats-officedocument.presentationml.slide+xml"/>
  <Override PartName="/ppt/slides/slide257.xml" ContentType="application/vnd.openxmlformats-officedocument.presentationml.slide+xml"/>
  <Override PartName="/ppt/diagrams/colors2.xml" ContentType="application/vnd.openxmlformats-officedocument.drawingml.diagramColors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30.xml" ContentType="application/vnd.openxmlformats-officedocument.presentationml.slide+xml"/>
  <Override PartName="/ppt/slides/slide217.xml" ContentType="application/vnd.openxmlformats-officedocument.presentationml.slide+xml"/>
  <Override PartName="/ppt/slides/slide228.xml" ContentType="application/vnd.openxmlformats-officedocument.presentationml.slide+xml"/>
  <Override PartName="/ppt/slides/slide246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diagrams/drawing1.xml" ContentType="application/vnd.ms-office.drawingml.diagramDrawing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slides/slide206.xml" ContentType="application/vnd.openxmlformats-officedocument.presentationml.slide+xml"/>
  <Override PartName="/ppt/slides/slide235.xml" ContentType="application/vnd.openxmlformats-officedocument.presentationml.slide+xml"/>
  <Override PartName="/ppt/slides/slide253.xml" ContentType="application/vnd.openxmlformats-officedocument.presentationml.slide+xml"/>
  <Override PartName="/ppt/diagrams/quickStyle1.xml" ContentType="application/vnd.openxmlformats-officedocument.drawingml.diagramStyl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s/slide213.xml" ContentType="application/vnd.openxmlformats-officedocument.presentationml.slide+xml"/>
  <Override PartName="/ppt/slides/slide224.xml" ContentType="application/vnd.openxmlformats-officedocument.presentationml.slide+xml"/>
  <Override PartName="/ppt/slides/slide242.xml" ContentType="application/vnd.openxmlformats-officedocument.presentationml.slide+xml"/>
  <Override PartName="/ppt/slides/slide2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slides/slide20.xml" ContentType="application/vnd.openxmlformats-officedocument.presentationml.slide+xml"/>
  <Override PartName="/ppt/slides/slide168.xml" ContentType="application/vnd.openxmlformats-officedocument.presentationml.slide+xml"/>
  <Override PartName="/ppt/slides/slide179.xml" ContentType="application/vnd.openxmlformats-officedocument.presentationml.slide+xml"/>
  <Override PartName="/ppt/slides/slide197.xml" ContentType="application/vnd.openxmlformats-officedocument.presentationml.slide+xml"/>
  <Override PartName="/ppt/slides/slide202.xml" ContentType="application/vnd.openxmlformats-officedocument.presentationml.slide+xml"/>
  <Override PartName="/ppt/slides/slide231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slides/slide139.xml" ContentType="application/vnd.openxmlformats-officedocument.presentationml.slide+xml"/>
  <Override PartName="/ppt/slides/slide157.xml" ContentType="application/vnd.openxmlformats-officedocument.presentationml.slide+xml"/>
  <Override PartName="/ppt/slides/slide186.xml" ContentType="application/vnd.openxmlformats-officedocument.presentationml.slide+xml"/>
  <Override PartName="/ppt/slides/slide22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slides/slide128.xml" ContentType="application/vnd.openxmlformats-officedocument.presentationml.slide+xml"/>
  <Override PartName="/ppt/slides/slide146.xml" ContentType="application/vnd.openxmlformats-officedocument.presentationml.slide+xml"/>
  <Override PartName="/ppt/slides/slide164.xml" ContentType="application/vnd.openxmlformats-officedocument.presentationml.slide+xml"/>
  <Override PartName="/ppt/slides/slide175.xml" ContentType="application/vnd.openxmlformats-officedocument.presentationml.slide+xml"/>
  <Override PartName="/ppt/slides/slide193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ppt/slides/slide153.xml" ContentType="application/vnd.openxmlformats-officedocument.presentationml.slide+xml"/>
  <Override PartName="/ppt/slides/slide171.xml" ContentType="application/vnd.openxmlformats-officedocument.presentationml.slide+xml"/>
  <Override PartName="/ppt/slides/slide182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slides/slide160.xml" ContentType="application/vnd.openxmlformats-officedocument.presentationml.slide+xml"/>
  <Override PartName="/ppt/slides/slide258.xml" ContentType="application/vnd.openxmlformats-officedocument.presentationml.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s/slide236.xml" ContentType="application/vnd.openxmlformats-officedocument.presentationml.slide+xml"/>
  <Override PartName="/ppt/slides/slide247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slides/slide225.xml" ContentType="application/vnd.openxmlformats-officedocument.presentationml.slide+xml"/>
  <Override PartName="/ppt/theme/theme1.xml" ContentType="application/vnd.openxmlformats-officedocument.theme+xml"/>
  <Override PartName="/ppt/slides/slide32.xml" ContentType="application/vnd.openxmlformats-officedocument.presentationml.slide+xml"/>
  <Override PartName="/ppt/slides/slide214.xml" ContentType="application/vnd.openxmlformats-officedocument.presentationml.slide+xml"/>
  <Override PartName="/ppt/slides/slide261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s/slide187.xml" ContentType="application/vnd.openxmlformats-officedocument.presentationml.slide+xml"/>
  <Override PartName="/ppt/slides/slide198.xml" ContentType="application/vnd.openxmlformats-officedocument.presentationml.slide+xml"/>
  <Override PartName="/ppt/slides/slide203.xml" ContentType="application/vnd.openxmlformats-officedocument.presentationml.slide+xml"/>
  <Override PartName="/ppt/slides/slide250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129.xml" ContentType="application/vnd.openxmlformats-officedocument.presentationml.slide+xml"/>
  <Override PartName="/ppt/slides/slide176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18.xml" ContentType="application/vnd.openxmlformats-officedocument.presentationml.slide+xml"/>
  <Override PartName="/ppt/slides/slide165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107.xml" ContentType="application/vnd.openxmlformats-officedocument.presentationml.slide+xml"/>
  <Override PartName="/ppt/slides/slide143.xml" ContentType="application/vnd.openxmlformats-officedocument.presentationml.slide+xml"/>
  <Override PartName="/ppt/slides/slide154.xml" ContentType="application/vnd.openxmlformats-officedocument.presentationml.slide+xml"/>
  <Override PartName="/ppt/slides/slide190.xml" ContentType="application/vnd.openxmlformats-officedocument.presentationml.slide+xml"/>
  <Override PartName="/ppt/viewProps.xml" ContentType="application/vnd.openxmlformats-officedocument.presentationml.viewProps+xml"/>
  <Override PartName="/ppt/slides/slide48.xml" ContentType="application/vnd.openxmlformats-officedocument.presentationml.slide+xml"/>
  <Override PartName="/ppt/slides/slide95.xml" ContentType="application/vnd.openxmlformats-officedocument.presentationml.slide+xml"/>
  <Override PartName="/ppt/slides/slide132.xml" ContentType="application/vnd.openxmlformats-officedocument.presentationml.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slides/slide208.xml" ContentType="application/vnd.openxmlformats-officedocument.presentationml.slide+xml"/>
  <Override PartName="/ppt/slides/slide219.xml" ContentType="application/vnd.openxmlformats-officedocument.presentationml.slide+xml"/>
  <Override PartName="/ppt/slides/slide255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62.xml" ContentType="application/vnd.openxmlformats-officedocument.presentationml.slide+xml"/>
  <Override PartName="/ppt/slides/slide110.xml" ContentType="application/vnd.openxmlformats-officedocument.presentationml.slide+xml"/>
  <Override PartName="/ppt/slides/slide2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slides/slide51.xml" ContentType="application/vnd.openxmlformats-officedocument.presentationml.slide+xml"/>
  <Override PartName="/ppt/slides/slide233.xml" ContentType="application/vnd.openxmlformats-officedocument.presentationml.slide+xml"/>
  <Override PartName="/ppt/slides/slide40.xml" ContentType="application/vnd.openxmlformats-officedocument.presentationml.slide+xml"/>
  <Override PartName="/ppt/slides/slide159.xml" ContentType="application/vnd.openxmlformats-officedocument.presentationml.slide+xml"/>
  <Override PartName="/ppt/slides/slide211.xml" ContentType="application/vnd.openxmlformats-officedocument.presentationml.slide+xml"/>
  <Override PartName="/ppt/slides/slide222.xml" ContentType="application/vnd.openxmlformats-officedocument.presentationml.slide+xml"/>
  <Default Extension="wdp" ContentType="image/vnd.ms-photo"/>
  <Override PartName="/ppt/slides/slide148.xml" ContentType="application/vnd.openxmlformats-officedocument.presentationml.slide+xml"/>
  <Override PartName="/ppt/slides/slide195.xml" ContentType="application/vnd.openxmlformats-officedocument.presentationml.slide+xml"/>
  <Override PartName="/ppt/slides/slide200.xml" ContentType="application/vnd.openxmlformats-officedocument.presentationml.slide+xml"/>
  <Override PartName="/ppt/diagrams/layout2.xml" ContentType="application/vnd.openxmlformats-officedocument.drawingml.diagram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slides/slide89.xml" ContentType="application/vnd.openxmlformats-officedocument.presentationml.slide+xml"/>
  <Override PartName="/ppt/slides/slide126.xml" ContentType="application/vnd.openxmlformats-officedocument.presentationml.slide+xml"/>
  <Override PartName="/ppt/slides/slide137.xml" ContentType="application/vnd.openxmlformats-officedocument.presentationml.slide+xml"/>
  <Override PartName="/ppt/slides/slide173.xml" ContentType="application/vnd.openxmlformats-officedocument.presentationml.slide+xml"/>
  <Override PartName="/ppt/slides/slide184.xml" ContentType="application/vnd.openxmlformats-officedocument.presentationml.slide+xml"/>
  <Override PartName="/ppt/diagrams/data3.xml" ContentType="application/vnd.openxmlformats-officedocument.drawingml.diagramData+xml"/>
  <Override PartName="/ppt/slides/slide78.xml" ContentType="application/vnd.openxmlformats-officedocument.presentationml.slide+xml"/>
  <Override PartName="/ppt/slides/slide115.xml" ContentType="application/vnd.openxmlformats-officedocument.presentationml.slide+xml"/>
  <Override PartName="/ppt/slides/slide162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104.xml" ContentType="application/vnd.openxmlformats-officedocument.presentationml.slide+xml"/>
  <Override PartName="/ppt/slides/slide151.xml" ContentType="application/vnd.openxmlformats-officedocument.presentationml.slide+xml"/>
  <Override PartName="/ppt/slides/slide238.xml" ContentType="application/vnd.openxmlformats-officedocument.presentationml.slide+xml"/>
  <Override PartName="/ppt/slides/slide24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5.xml" ContentType="application/vnd.openxmlformats-officedocument.presentationml.slide+xml"/>
  <Override PartName="/ppt/slides/slide92.xml" ContentType="application/vnd.openxmlformats-officedocument.presentationml.slide+xml"/>
  <Override PartName="/ppt/slides/slide140.xml" ContentType="application/vnd.openxmlformats-officedocument.presentationml.slide+xml"/>
  <Override PartName="/ppt/slides/slide227.xml" ContentType="application/vnd.openxmlformats-officedocument.presentationml.slide+xml"/>
  <Override PartName="/ppt/slides/slide34.xml" ContentType="application/vnd.openxmlformats-officedocument.presentationml.slide+xml"/>
  <Override PartName="/ppt/slides/slide81.xml" ContentType="application/vnd.openxmlformats-officedocument.presentationml.slide+xml"/>
  <Override PartName="/ppt/slides/slide216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70.xml" ContentType="application/vnd.openxmlformats-officedocument.presentationml.slide+xml"/>
  <Override PartName="/ppt/slides/slide189.xml" ContentType="application/vnd.openxmlformats-officedocument.presentationml.slide+xml"/>
  <Override PartName="/ppt/slides/slide205.xml" ContentType="application/vnd.openxmlformats-officedocument.presentationml.slide+xml"/>
  <Override PartName="/ppt/slides/slide241.xml" ContentType="application/vnd.openxmlformats-officedocument.presentationml.slide+xml"/>
  <Override PartName="/ppt/slides/slide252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178.xml" ContentType="application/vnd.openxmlformats-officedocument.presentationml.slide+xml"/>
  <Override PartName="/ppt/slides/slide2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s/slide167.xml" ContentType="application/vnd.openxmlformats-officedocument.presentationml.slide+xml"/>
  <Override PartName="/ppt/slides/slide109.xml" ContentType="application/vnd.openxmlformats-officedocument.presentationml.slide+xml"/>
  <Override PartName="/ppt/slides/slide145.xml" ContentType="application/vnd.openxmlformats-officedocument.presentationml.slide+xml"/>
  <Override PartName="/ppt/slides/slide156.xml" ContentType="application/vnd.openxmlformats-officedocument.presentationml.slide+xml"/>
  <Override PartName="/ppt/slides/slide192.xml" ContentType="application/vnd.openxmlformats-officedocument.presentationml.slide+xml"/>
  <Override PartName="/ppt/slides/slide97.xml" ContentType="application/vnd.openxmlformats-officedocument.presentationml.slide+xml"/>
  <Override PartName="/ppt/slides/slide134.xml" ContentType="application/vnd.openxmlformats-officedocument.presentationml.slide+xml"/>
  <Override PartName="/ppt/slides/slide181.xml" ContentType="application/vnd.openxmlformats-officedocument.presentationml.slide+xml"/>
  <Override PartName="/ppt/notesSlides/notesSlide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6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301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319" r:id="rId38"/>
    <p:sldId id="320" r:id="rId39"/>
    <p:sldId id="321" r:id="rId40"/>
    <p:sldId id="322" r:id="rId41"/>
    <p:sldId id="323" r:id="rId42"/>
    <p:sldId id="324" r:id="rId43"/>
    <p:sldId id="325" r:id="rId44"/>
    <p:sldId id="326" r:id="rId45"/>
    <p:sldId id="297" r:id="rId46"/>
    <p:sldId id="298" r:id="rId47"/>
    <p:sldId id="299" r:id="rId48"/>
    <p:sldId id="300" r:id="rId49"/>
    <p:sldId id="304" r:id="rId50"/>
    <p:sldId id="305" r:id="rId51"/>
    <p:sldId id="306" r:id="rId52"/>
    <p:sldId id="307" r:id="rId53"/>
    <p:sldId id="308" r:id="rId54"/>
    <p:sldId id="309" r:id="rId55"/>
    <p:sldId id="314" r:id="rId56"/>
    <p:sldId id="318" r:id="rId57"/>
    <p:sldId id="328" r:id="rId58"/>
    <p:sldId id="329" r:id="rId59"/>
    <p:sldId id="330" r:id="rId60"/>
    <p:sldId id="331" r:id="rId61"/>
    <p:sldId id="332" r:id="rId62"/>
    <p:sldId id="333" r:id="rId63"/>
    <p:sldId id="334" r:id="rId64"/>
    <p:sldId id="335" r:id="rId65"/>
    <p:sldId id="336" r:id="rId66"/>
    <p:sldId id="337" r:id="rId67"/>
    <p:sldId id="338" r:id="rId68"/>
    <p:sldId id="339" r:id="rId69"/>
    <p:sldId id="341" r:id="rId70"/>
    <p:sldId id="342" r:id="rId71"/>
    <p:sldId id="343" r:id="rId72"/>
    <p:sldId id="344" r:id="rId73"/>
    <p:sldId id="345" r:id="rId74"/>
    <p:sldId id="346" r:id="rId75"/>
    <p:sldId id="347" r:id="rId76"/>
    <p:sldId id="348" r:id="rId77"/>
    <p:sldId id="349" r:id="rId78"/>
    <p:sldId id="350" r:id="rId79"/>
    <p:sldId id="351" r:id="rId80"/>
    <p:sldId id="352" r:id="rId81"/>
    <p:sldId id="353" r:id="rId82"/>
    <p:sldId id="354" r:id="rId83"/>
    <p:sldId id="355" r:id="rId84"/>
    <p:sldId id="356" r:id="rId85"/>
    <p:sldId id="357" r:id="rId86"/>
    <p:sldId id="358" r:id="rId87"/>
    <p:sldId id="359" r:id="rId88"/>
    <p:sldId id="361" r:id="rId89"/>
    <p:sldId id="362" r:id="rId90"/>
    <p:sldId id="363" r:id="rId91"/>
    <p:sldId id="364" r:id="rId92"/>
    <p:sldId id="365" r:id="rId93"/>
    <p:sldId id="366" r:id="rId94"/>
    <p:sldId id="367" r:id="rId95"/>
    <p:sldId id="368" r:id="rId96"/>
    <p:sldId id="369" r:id="rId97"/>
    <p:sldId id="370" r:id="rId98"/>
    <p:sldId id="371" r:id="rId99"/>
    <p:sldId id="372" r:id="rId100"/>
    <p:sldId id="373" r:id="rId101"/>
    <p:sldId id="374" r:id="rId102"/>
    <p:sldId id="375" r:id="rId103"/>
    <p:sldId id="376" r:id="rId104"/>
    <p:sldId id="377" r:id="rId105"/>
    <p:sldId id="378" r:id="rId106"/>
    <p:sldId id="379" r:id="rId107"/>
    <p:sldId id="380" r:id="rId108"/>
    <p:sldId id="381" r:id="rId109"/>
    <p:sldId id="382" r:id="rId110"/>
    <p:sldId id="384" r:id="rId111"/>
    <p:sldId id="385" r:id="rId112"/>
    <p:sldId id="386" r:id="rId113"/>
    <p:sldId id="387" r:id="rId114"/>
    <p:sldId id="389" r:id="rId115"/>
    <p:sldId id="390" r:id="rId116"/>
    <p:sldId id="391" r:id="rId117"/>
    <p:sldId id="392" r:id="rId118"/>
    <p:sldId id="393" r:id="rId119"/>
    <p:sldId id="394" r:id="rId120"/>
    <p:sldId id="395" r:id="rId121"/>
    <p:sldId id="396" r:id="rId122"/>
    <p:sldId id="397" r:id="rId123"/>
    <p:sldId id="398" r:id="rId124"/>
    <p:sldId id="399" r:id="rId125"/>
    <p:sldId id="400" r:id="rId126"/>
    <p:sldId id="401" r:id="rId127"/>
    <p:sldId id="402" r:id="rId128"/>
    <p:sldId id="403" r:id="rId129"/>
    <p:sldId id="404" r:id="rId130"/>
    <p:sldId id="405" r:id="rId131"/>
    <p:sldId id="406" r:id="rId132"/>
    <p:sldId id="407" r:id="rId133"/>
    <p:sldId id="408" r:id="rId134"/>
    <p:sldId id="409" r:id="rId135"/>
    <p:sldId id="410" r:id="rId136"/>
    <p:sldId id="411" r:id="rId137"/>
    <p:sldId id="412" r:id="rId138"/>
    <p:sldId id="413" r:id="rId139"/>
    <p:sldId id="414" r:id="rId140"/>
    <p:sldId id="415" r:id="rId141"/>
    <p:sldId id="416" r:id="rId142"/>
    <p:sldId id="417" r:id="rId143"/>
    <p:sldId id="418" r:id="rId144"/>
    <p:sldId id="419" r:id="rId145"/>
    <p:sldId id="420" r:id="rId146"/>
    <p:sldId id="421" r:id="rId147"/>
    <p:sldId id="422" r:id="rId148"/>
    <p:sldId id="423" r:id="rId149"/>
    <p:sldId id="424" r:id="rId150"/>
    <p:sldId id="425" r:id="rId151"/>
    <p:sldId id="624" r:id="rId152"/>
    <p:sldId id="625" r:id="rId153"/>
    <p:sldId id="428" r:id="rId154"/>
    <p:sldId id="429" r:id="rId155"/>
    <p:sldId id="430" r:id="rId156"/>
    <p:sldId id="431" r:id="rId157"/>
    <p:sldId id="436" r:id="rId158"/>
    <p:sldId id="437" r:id="rId159"/>
    <p:sldId id="438" r:id="rId160"/>
    <p:sldId id="439" r:id="rId161"/>
    <p:sldId id="440" r:id="rId162"/>
    <p:sldId id="441" r:id="rId163"/>
    <p:sldId id="442" r:id="rId164"/>
    <p:sldId id="443" r:id="rId165"/>
    <p:sldId id="445" r:id="rId166"/>
    <p:sldId id="446" r:id="rId167"/>
    <p:sldId id="447" r:id="rId168"/>
    <p:sldId id="448" r:id="rId169"/>
    <p:sldId id="449" r:id="rId170"/>
    <p:sldId id="450" r:id="rId171"/>
    <p:sldId id="457" r:id="rId172"/>
    <p:sldId id="458" r:id="rId173"/>
    <p:sldId id="460" r:id="rId174"/>
    <p:sldId id="461" r:id="rId175"/>
    <p:sldId id="463" r:id="rId176"/>
    <p:sldId id="464" r:id="rId177"/>
    <p:sldId id="465" r:id="rId178"/>
    <p:sldId id="626" r:id="rId179"/>
    <p:sldId id="627" r:id="rId180"/>
    <p:sldId id="628" r:id="rId181"/>
    <p:sldId id="629" r:id="rId182"/>
    <p:sldId id="630" r:id="rId183"/>
    <p:sldId id="631" r:id="rId184"/>
    <p:sldId id="632" r:id="rId185"/>
    <p:sldId id="633" r:id="rId186"/>
    <p:sldId id="634" r:id="rId187"/>
    <p:sldId id="635" r:id="rId188"/>
    <p:sldId id="550" r:id="rId189"/>
    <p:sldId id="551" r:id="rId190"/>
    <p:sldId id="552" r:id="rId191"/>
    <p:sldId id="553" r:id="rId192"/>
    <p:sldId id="554" r:id="rId193"/>
    <p:sldId id="555" r:id="rId194"/>
    <p:sldId id="556" r:id="rId195"/>
    <p:sldId id="557" r:id="rId196"/>
    <p:sldId id="558" r:id="rId197"/>
    <p:sldId id="559" r:id="rId198"/>
    <p:sldId id="560" r:id="rId199"/>
    <p:sldId id="561" r:id="rId200"/>
    <p:sldId id="562" r:id="rId201"/>
    <p:sldId id="563" r:id="rId202"/>
    <p:sldId id="564" r:id="rId203"/>
    <p:sldId id="565" r:id="rId204"/>
    <p:sldId id="566" r:id="rId205"/>
    <p:sldId id="567" r:id="rId206"/>
    <p:sldId id="568" r:id="rId207"/>
    <p:sldId id="569" r:id="rId208"/>
    <p:sldId id="570" r:id="rId209"/>
    <p:sldId id="571" r:id="rId210"/>
    <p:sldId id="572" r:id="rId211"/>
    <p:sldId id="573" r:id="rId212"/>
    <p:sldId id="574" r:id="rId213"/>
    <p:sldId id="575" r:id="rId214"/>
    <p:sldId id="576" r:id="rId215"/>
    <p:sldId id="577" r:id="rId216"/>
    <p:sldId id="578" r:id="rId217"/>
    <p:sldId id="579" r:id="rId218"/>
    <p:sldId id="580" r:id="rId219"/>
    <p:sldId id="581" r:id="rId220"/>
    <p:sldId id="582" r:id="rId221"/>
    <p:sldId id="583" r:id="rId222"/>
    <p:sldId id="584" r:id="rId223"/>
    <p:sldId id="585" r:id="rId224"/>
    <p:sldId id="586" r:id="rId225"/>
    <p:sldId id="587" r:id="rId226"/>
    <p:sldId id="588" r:id="rId227"/>
    <p:sldId id="589" r:id="rId228"/>
    <p:sldId id="590" r:id="rId229"/>
    <p:sldId id="591" r:id="rId230"/>
    <p:sldId id="592" r:id="rId231"/>
    <p:sldId id="593" r:id="rId232"/>
    <p:sldId id="594" r:id="rId233"/>
    <p:sldId id="595" r:id="rId234"/>
    <p:sldId id="596" r:id="rId235"/>
    <p:sldId id="597" r:id="rId236"/>
    <p:sldId id="598" r:id="rId237"/>
    <p:sldId id="599" r:id="rId238"/>
    <p:sldId id="600" r:id="rId239"/>
    <p:sldId id="601" r:id="rId240"/>
    <p:sldId id="602" r:id="rId241"/>
    <p:sldId id="603" r:id="rId242"/>
    <p:sldId id="604" r:id="rId243"/>
    <p:sldId id="605" r:id="rId244"/>
    <p:sldId id="606" r:id="rId245"/>
    <p:sldId id="607" r:id="rId246"/>
    <p:sldId id="608" r:id="rId247"/>
    <p:sldId id="609" r:id="rId248"/>
    <p:sldId id="610" r:id="rId249"/>
    <p:sldId id="611" r:id="rId250"/>
    <p:sldId id="612" r:id="rId251"/>
    <p:sldId id="613" r:id="rId252"/>
    <p:sldId id="614" r:id="rId253"/>
    <p:sldId id="615" r:id="rId254"/>
    <p:sldId id="616" r:id="rId255"/>
    <p:sldId id="617" r:id="rId256"/>
    <p:sldId id="618" r:id="rId257"/>
    <p:sldId id="619" r:id="rId258"/>
    <p:sldId id="620" r:id="rId259"/>
    <p:sldId id="621" r:id="rId260"/>
    <p:sldId id="622" r:id="rId261"/>
    <p:sldId id="623" r:id="rId26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3114" autoAdjust="0"/>
    <p:restoredTop sz="94660"/>
  </p:normalViewPr>
  <p:slideViewPr>
    <p:cSldViewPr snapToGrid="0">
      <p:cViewPr>
        <p:scale>
          <a:sx n="154" d="100"/>
          <a:sy n="154" d="100"/>
        </p:scale>
        <p:origin x="222" y="4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slide" Target="slides/slide206.xml"/><Relationship Id="rId223" Type="http://schemas.openxmlformats.org/officeDocument/2006/relationships/slide" Target="slides/slide222.xml"/><Relationship Id="rId228" Type="http://schemas.openxmlformats.org/officeDocument/2006/relationships/slide" Target="slides/slide227.xml"/><Relationship Id="rId244" Type="http://schemas.openxmlformats.org/officeDocument/2006/relationships/slide" Target="slides/slide243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65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slide" Target="slides/slide212.xml"/><Relationship Id="rId218" Type="http://schemas.openxmlformats.org/officeDocument/2006/relationships/slide" Target="slides/slide217.xml"/><Relationship Id="rId234" Type="http://schemas.openxmlformats.org/officeDocument/2006/relationships/slide" Target="slides/slide233.xml"/><Relationship Id="rId239" Type="http://schemas.openxmlformats.org/officeDocument/2006/relationships/slide" Target="slides/slide238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0" Type="http://schemas.openxmlformats.org/officeDocument/2006/relationships/slide" Target="slides/slide249.xml"/><Relationship Id="rId255" Type="http://schemas.openxmlformats.org/officeDocument/2006/relationships/slide" Target="slides/slide254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0" Type="http://schemas.openxmlformats.org/officeDocument/2006/relationships/slide" Target="slides/slide239.xml"/><Relationship Id="rId245" Type="http://schemas.openxmlformats.org/officeDocument/2006/relationships/slide" Target="slides/slide244.xml"/><Relationship Id="rId261" Type="http://schemas.openxmlformats.org/officeDocument/2006/relationships/slide" Target="slides/slide260.xml"/><Relationship Id="rId266" Type="http://schemas.openxmlformats.org/officeDocument/2006/relationships/theme" Target="theme/theme1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0" Type="http://schemas.openxmlformats.org/officeDocument/2006/relationships/slide" Target="slides/slide229.xml"/><Relationship Id="rId235" Type="http://schemas.openxmlformats.org/officeDocument/2006/relationships/slide" Target="slides/slide234.xml"/><Relationship Id="rId251" Type="http://schemas.openxmlformats.org/officeDocument/2006/relationships/slide" Target="slides/slide250.xml"/><Relationship Id="rId256" Type="http://schemas.openxmlformats.org/officeDocument/2006/relationships/slide" Target="slides/slide255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241" Type="http://schemas.openxmlformats.org/officeDocument/2006/relationships/slide" Target="slides/slide240.xml"/><Relationship Id="rId246" Type="http://schemas.openxmlformats.org/officeDocument/2006/relationships/slide" Target="slides/slide245.xml"/><Relationship Id="rId267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262" Type="http://schemas.openxmlformats.org/officeDocument/2006/relationships/slide" Target="slides/slide26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notesMaster" Target="notesMasters/notesMaster1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presProps" Target="presProp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640CAE-0456-40D5-9714-A14E17CBF44A}" type="doc">
      <dgm:prSet loTypeId="urn:microsoft.com/office/officeart/2005/8/layout/radial2" loCatId="relationship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08EC9C2-01F1-4D08-A5CF-78895D9677EB}">
      <dgm:prSet/>
      <dgm:spPr/>
      <dgm:t>
        <a:bodyPr/>
        <a:lstStyle/>
        <a:p>
          <a:pPr rtl="0" eaLnBrk="1" latinLnBrk="0" hangingPunct="1"/>
          <a:r>
            <a:rPr lang="en-IN" b="1" dirty="0">
              <a:latin typeface="Times New Roman" panose="02020603050405020304" pitchFamily="18" charset="0"/>
              <a:cs typeface="Times New Roman" panose="02020603050405020304" pitchFamily="18" charset="0"/>
            </a:rPr>
            <a:t>LINUX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88F0DD2-E3CC-4F19-B641-7ADB7D6733EE}" type="parTrans" cxnId="{8285A433-123B-495D-9F11-3274BD077A87}">
      <dgm:prSet/>
      <dgm:spPr/>
      <dgm:t>
        <a:bodyPr/>
        <a:lstStyle/>
        <a:p>
          <a:endParaRPr lang="en-US"/>
        </a:p>
      </dgm:t>
    </dgm:pt>
    <dgm:pt modelId="{6B4062D2-66A4-4B1C-9C43-696E5233A4DA}" type="sibTrans" cxnId="{8285A433-123B-495D-9F11-3274BD077A87}">
      <dgm:prSet/>
      <dgm:spPr/>
      <dgm:t>
        <a:bodyPr/>
        <a:lstStyle/>
        <a:p>
          <a:endParaRPr lang="en-US"/>
        </a:p>
      </dgm:t>
    </dgm:pt>
    <dgm:pt modelId="{F5BF7881-26FC-4496-843A-3F87D3CCE4BE}">
      <dgm:prSet/>
      <dgm:spPr/>
      <dgm:t>
        <a:bodyPr/>
        <a:lstStyle/>
        <a:p>
          <a:r>
            <a:rPr lang="en-IN" b="1" dirty="0">
              <a:latin typeface="Times New Roman" panose="02020603050405020304" pitchFamily="18" charset="0"/>
              <a:cs typeface="Times New Roman" panose="02020603050405020304" pitchFamily="18" charset="0"/>
            </a:rPr>
            <a:t>UNIX</a:t>
          </a:r>
        </a:p>
      </dgm:t>
    </dgm:pt>
    <dgm:pt modelId="{FB5F8F4D-E0F8-48EF-9F0B-DE4A520B11E5}" type="parTrans" cxnId="{33325ECD-028D-446F-88F6-045AEBAE55DB}">
      <dgm:prSet/>
      <dgm:spPr/>
      <dgm:t>
        <a:bodyPr/>
        <a:lstStyle/>
        <a:p>
          <a:endParaRPr lang="en-US"/>
        </a:p>
      </dgm:t>
    </dgm:pt>
    <dgm:pt modelId="{D00EA14C-49A1-4532-BDD8-4CF180F5614E}" type="sibTrans" cxnId="{33325ECD-028D-446F-88F6-045AEBAE55DB}">
      <dgm:prSet/>
      <dgm:spPr/>
      <dgm:t>
        <a:bodyPr/>
        <a:lstStyle/>
        <a:p>
          <a:endParaRPr lang="en-US"/>
        </a:p>
      </dgm:t>
    </dgm:pt>
    <dgm:pt modelId="{DD447189-41EC-4985-9A73-C8ED48C232DD}">
      <dgm:prSet/>
      <dgm:spPr/>
      <dgm:t>
        <a:bodyPr/>
        <a:lstStyle/>
        <a:p>
          <a:r>
            <a:rPr lang="en-IN" b="1" dirty="0">
              <a:latin typeface="Times New Roman" panose="02020603050405020304" pitchFamily="18" charset="0"/>
              <a:cs typeface="Times New Roman" panose="02020603050405020304" pitchFamily="18" charset="0"/>
            </a:rPr>
            <a:t>UNICS</a:t>
          </a:r>
        </a:p>
      </dgm:t>
    </dgm:pt>
    <dgm:pt modelId="{496EEE81-DB8E-4BE3-B29E-57139213D8EE}" type="parTrans" cxnId="{7115FFD8-AAA9-4CF2-ADAE-EF0CB737650C}">
      <dgm:prSet/>
      <dgm:spPr/>
      <dgm:t>
        <a:bodyPr/>
        <a:lstStyle/>
        <a:p>
          <a:endParaRPr lang="en-US"/>
        </a:p>
      </dgm:t>
    </dgm:pt>
    <dgm:pt modelId="{A9F02914-309E-49D2-874C-38049AE7F9AE}" type="sibTrans" cxnId="{7115FFD8-AAA9-4CF2-ADAE-EF0CB737650C}">
      <dgm:prSet/>
      <dgm:spPr/>
      <dgm:t>
        <a:bodyPr/>
        <a:lstStyle/>
        <a:p>
          <a:endParaRPr lang="en-US"/>
        </a:p>
      </dgm:t>
    </dgm:pt>
    <dgm:pt modelId="{B79C0CBF-69C7-4163-80C8-EA4D7C78D3B1}">
      <dgm:prSet/>
      <dgm:spPr/>
      <dgm:t>
        <a:bodyPr/>
        <a:lstStyle/>
        <a:p>
          <a:r>
            <a:rPr lang="en-IN" b="1" dirty="0">
              <a:latin typeface="Times New Roman" panose="02020603050405020304" pitchFamily="18" charset="0"/>
              <a:cs typeface="Times New Roman" panose="02020603050405020304" pitchFamily="18" charset="0"/>
            </a:rPr>
            <a:t>MULTICS</a:t>
          </a:r>
        </a:p>
      </dgm:t>
    </dgm:pt>
    <dgm:pt modelId="{6710331A-9532-4A1F-9ADA-371A0A92A367}" type="parTrans" cxnId="{CE1728AF-CA5D-49E6-9971-126D9B23E939}">
      <dgm:prSet/>
      <dgm:spPr/>
      <dgm:t>
        <a:bodyPr/>
        <a:lstStyle/>
        <a:p>
          <a:endParaRPr lang="en-US"/>
        </a:p>
      </dgm:t>
    </dgm:pt>
    <dgm:pt modelId="{6F5EC1DE-DF3D-4F8C-838B-73B1A9937C24}" type="sibTrans" cxnId="{CE1728AF-CA5D-49E6-9971-126D9B23E939}">
      <dgm:prSet/>
      <dgm:spPr/>
      <dgm:t>
        <a:bodyPr/>
        <a:lstStyle/>
        <a:p>
          <a:endParaRPr lang="en-US"/>
        </a:p>
      </dgm:t>
    </dgm:pt>
    <dgm:pt modelId="{5146D976-0D80-46FC-B130-3A2E496BC5D0}" type="pres">
      <dgm:prSet presAssocID="{62640CAE-0456-40D5-9714-A14E17CBF44A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7B6B498F-2D46-4A05-9FBD-9470471EF691}" type="pres">
      <dgm:prSet presAssocID="{62640CAE-0456-40D5-9714-A14E17CBF44A}" presName="cycle" presStyleCnt="0"/>
      <dgm:spPr/>
    </dgm:pt>
    <dgm:pt modelId="{272966DF-FA4F-45E9-84BA-3F6E550301B6}" type="pres">
      <dgm:prSet presAssocID="{62640CAE-0456-40D5-9714-A14E17CBF44A}" presName="centerShape" presStyleCnt="0"/>
      <dgm:spPr/>
    </dgm:pt>
    <dgm:pt modelId="{C1CE77BB-3188-45BE-BD00-2CD870378447}" type="pres">
      <dgm:prSet presAssocID="{62640CAE-0456-40D5-9714-A14E17CBF44A}" presName="connSite" presStyleLbl="node1" presStyleIdx="0" presStyleCnt="5"/>
      <dgm:spPr/>
    </dgm:pt>
    <dgm:pt modelId="{2C67E936-E490-463D-ABCD-17EFD82599A0}" type="pres">
      <dgm:prSet presAssocID="{62640CAE-0456-40D5-9714-A14E17CBF44A}" presName="visible" presStyleLbl="node1" presStyleIdx="0" presStyleCnt="5" custScaleX="272609" custScaleY="377252" custLinFactNeighborX="-7861" custLinFactNeighborY="1900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t="-4000" b="-4000"/>
          </a:stretch>
        </a:blipFill>
      </dgm:spPr>
      <dgm:t>
        <a:bodyPr/>
        <a:lstStyle/>
        <a:p>
          <a:endParaRPr lang="en-IN"/>
        </a:p>
      </dgm:t>
    </dgm:pt>
    <dgm:pt modelId="{2E9D7D51-AFCD-415D-B9DB-B11467AB86A4}" type="pres">
      <dgm:prSet presAssocID="{B88F0DD2-E3CC-4F19-B641-7ADB7D6733EE}" presName="Name25" presStyleLbl="parChTrans1D1" presStyleIdx="0" presStyleCnt="4"/>
      <dgm:spPr/>
      <dgm:t>
        <a:bodyPr/>
        <a:lstStyle/>
        <a:p>
          <a:endParaRPr lang="en-IN"/>
        </a:p>
      </dgm:t>
    </dgm:pt>
    <dgm:pt modelId="{0C34ACAE-E290-4F19-9FC6-CA61C7ABCA6A}" type="pres">
      <dgm:prSet presAssocID="{A08EC9C2-01F1-4D08-A5CF-78895D9677EB}" presName="node" presStyleCnt="0"/>
      <dgm:spPr/>
    </dgm:pt>
    <dgm:pt modelId="{E805EFBC-DC58-40A4-AD2F-D1222F2AA75F}" type="pres">
      <dgm:prSet presAssocID="{A08EC9C2-01F1-4D08-A5CF-78895D9677EB}" presName="parentNode" presStyleLbl="node1" presStyleIdx="1" presStyleCnt="5" custScaleX="406246" custScaleY="100272" custLinFactX="190193" custLinFactY="-35776" custLinFactNeighborX="200000" custLinFactNeighborY="-100000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6C24C68-C977-4F6A-8848-0933EC24A140}" type="pres">
      <dgm:prSet presAssocID="{A08EC9C2-01F1-4D08-A5CF-78895D9677EB}" presName="childNode" presStyleLbl="revTx" presStyleIdx="0" presStyleCnt="0">
        <dgm:presLayoutVars>
          <dgm:bulletEnabled val="1"/>
        </dgm:presLayoutVars>
      </dgm:prSet>
      <dgm:spPr/>
    </dgm:pt>
    <dgm:pt modelId="{79F255BE-9A9A-4D78-9D9E-8D64F9E476E3}" type="pres">
      <dgm:prSet presAssocID="{FB5F8F4D-E0F8-48EF-9F0B-DE4A520B11E5}" presName="Name25" presStyleLbl="parChTrans1D1" presStyleIdx="1" presStyleCnt="4"/>
      <dgm:spPr/>
      <dgm:t>
        <a:bodyPr/>
        <a:lstStyle/>
        <a:p>
          <a:endParaRPr lang="en-IN"/>
        </a:p>
      </dgm:t>
    </dgm:pt>
    <dgm:pt modelId="{D015B2E4-DB5D-4DD2-B8A9-E42327AB8160}" type="pres">
      <dgm:prSet presAssocID="{F5BF7881-26FC-4496-843A-3F87D3CCE4BE}" presName="node" presStyleCnt="0"/>
      <dgm:spPr/>
    </dgm:pt>
    <dgm:pt modelId="{FBF4FC08-DCC5-4F12-AC5B-00F2E79EEE3F}" type="pres">
      <dgm:prSet presAssocID="{F5BF7881-26FC-4496-843A-3F87D3CCE4BE}" presName="parentNode" presStyleLbl="node1" presStyleIdx="2" presStyleCnt="5" custScaleX="419043" custScaleY="108493" custLinFactX="100000" custLinFactNeighborX="171141" custLinFactNeighborY="-21880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A2B96F0-F52C-4546-8D8A-284F515A5135}" type="pres">
      <dgm:prSet presAssocID="{F5BF7881-26FC-4496-843A-3F87D3CCE4BE}" presName="childNode" presStyleLbl="revTx" presStyleIdx="0" presStyleCnt="0">
        <dgm:presLayoutVars>
          <dgm:bulletEnabled val="1"/>
        </dgm:presLayoutVars>
      </dgm:prSet>
      <dgm:spPr/>
    </dgm:pt>
    <dgm:pt modelId="{3822ECCC-DB22-4309-B10C-4562CE2CBA28}" type="pres">
      <dgm:prSet presAssocID="{496EEE81-DB8E-4BE3-B29E-57139213D8EE}" presName="Name25" presStyleLbl="parChTrans1D1" presStyleIdx="2" presStyleCnt="4"/>
      <dgm:spPr/>
      <dgm:t>
        <a:bodyPr/>
        <a:lstStyle/>
        <a:p>
          <a:endParaRPr lang="en-IN"/>
        </a:p>
      </dgm:t>
    </dgm:pt>
    <dgm:pt modelId="{843FAC15-B0FD-49F4-A832-3937FF71463F}" type="pres">
      <dgm:prSet presAssocID="{DD447189-41EC-4985-9A73-C8ED48C232DD}" presName="node" presStyleCnt="0"/>
      <dgm:spPr/>
    </dgm:pt>
    <dgm:pt modelId="{00EA3699-C7E7-4C2F-9C4F-35AD77F19A0B}" type="pres">
      <dgm:prSet presAssocID="{DD447189-41EC-4985-9A73-C8ED48C232DD}" presName="parentNode" presStyleLbl="node1" presStyleIdx="3" presStyleCnt="5" custScaleX="410731" custScaleY="122469" custLinFactX="142158" custLinFactNeighborX="200000" custLinFactNeighborY="-59097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E077832-5535-4259-A533-F09F9E3802C7}" type="pres">
      <dgm:prSet presAssocID="{DD447189-41EC-4985-9A73-C8ED48C232DD}" presName="childNode" presStyleLbl="revTx" presStyleIdx="0" presStyleCnt="0">
        <dgm:presLayoutVars>
          <dgm:bulletEnabled val="1"/>
        </dgm:presLayoutVars>
      </dgm:prSet>
      <dgm:spPr/>
    </dgm:pt>
    <dgm:pt modelId="{DAB6D23F-5F1E-46E0-B176-6F3367B042B8}" type="pres">
      <dgm:prSet presAssocID="{6710331A-9532-4A1F-9ADA-371A0A92A367}" presName="Name25" presStyleLbl="parChTrans1D1" presStyleIdx="3" presStyleCnt="4"/>
      <dgm:spPr/>
      <dgm:t>
        <a:bodyPr/>
        <a:lstStyle/>
        <a:p>
          <a:endParaRPr lang="en-IN"/>
        </a:p>
      </dgm:t>
    </dgm:pt>
    <dgm:pt modelId="{467D43FB-1D79-43D7-8536-F2179ABC5A5E}" type="pres">
      <dgm:prSet presAssocID="{B79C0CBF-69C7-4163-80C8-EA4D7C78D3B1}" presName="node" presStyleCnt="0"/>
      <dgm:spPr/>
    </dgm:pt>
    <dgm:pt modelId="{8A74F004-7FE9-451C-8E93-928D7451BF09}" type="pres">
      <dgm:prSet presAssocID="{B79C0CBF-69C7-4163-80C8-EA4D7C78D3B1}" presName="parentNode" presStyleLbl="node1" presStyleIdx="4" presStyleCnt="5" custScaleX="391436" custScaleY="120447" custLinFactX="200000" custLinFactNeighborX="235938" custLinFactNeighborY="-79866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040CD34-1D3D-44C7-9004-6A48F3A25380}" type="pres">
      <dgm:prSet presAssocID="{B79C0CBF-69C7-4163-80C8-EA4D7C78D3B1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F7CDF69A-BAC2-42D2-8EC0-6A1E26E6A09F}" type="presOf" srcId="{FB5F8F4D-E0F8-48EF-9F0B-DE4A520B11E5}" destId="{79F255BE-9A9A-4D78-9D9E-8D64F9E476E3}" srcOrd="0" destOrd="0" presId="urn:microsoft.com/office/officeart/2005/8/layout/radial2"/>
    <dgm:cxn modelId="{6FF0A724-A62D-4C30-BADC-ED7E2AF909B1}" type="presOf" srcId="{62640CAE-0456-40D5-9714-A14E17CBF44A}" destId="{5146D976-0D80-46FC-B130-3A2E496BC5D0}" srcOrd="0" destOrd="0" presId="urn:microsoft.com/office/officeart/2005/8/layout/radial2"/>
    <dgm:cxn modelId="{C1E32F75-CACC-4124-966A-E153758C2C82}" type="presOf" srcId="{B79C0CBF-69C7-4163-80C8-EA4D7C78D3B1}" destId="{8A74F004-7FE9-451C-8E93-928D7451BF09}" srcOrd="0" destOrd="0" presId="urn:microsoft.com/office/officeart/2005/8/layout/radial2"/>
    <dgm:cxn modelId="{83612781-F1A3-4DA4-9B14-AD809FBC9848}" type="presOf" srcId="{496EEE81-DB8E-4BE3-B29E-57139213D8EE}" destId="{3822ECCC-DB22-4309-B10C-4562CE2CBA28}" srcOrd="0" destOrd="0" presId="urn:microsoft.com/office/officeart/2005/8/layout/radial2"/>
    <dgm:cxn modelId="{8285A433-123B-495D-9F11-3274BD077A87}" srcId="{62640CAE-0456-40D5-9714-A14E17CBF44A}" destId="{A08EC9C2-01F1-4D08-A5CF-78895D9677EB}" srcOrd="0" destOrd="0" parTransId="{B88F0DD2-E3CC-4F19-B641-7ADB7D6733EE}" sibTransId="{6B4062D2-66A4-4B1C-9C43-696E5233A4DA}"/>
    <dgm:cxn modelId="{CC33602C-E135-466C-B735-73701A097647}" type="presOf" srcId="{A08EC9C2-01F1-4D08-A5CF-78895D9677EB}" destId="{E805EFBC-DC58-40A4-AD2F-D1222F2AA75F}" srcOrd="0" destOrd="0" presId="urn:microsoft.com/office/officeart/2005/8/layout/radial2"/>
    <dgm:cxn modelId="{CE1728AF-CA5D-49E6-9971-126D9B23E939}" srcId="{62640CAE-0456-40D5-9714-A14E17CBF44A}" destId="{B79C0CBF-69C7-4163-80C8-EA4D7C78D3B1}" srcOrd="3" destOrd="0" parTransId="{6710331A-9532-4A1F-9ADA-371A0A92A367}" sibTransId="{6F5EC1DE-DF3D-4F8C-838B-73B1A9937C24}"/>
    <dgm:cxn modelId="{2FECCFFB-B679-440B-838F-0F49A4FCF8DF}" type="presOf" srcId="{F5BF7881-26FC-4496-843A-3F87D3CCE4BE}" destId="{FBF4FC08-DCC5-4F12-AC5B-00F2E79EEE3F}" srcOrd="0" destOrd="0" presId="urn:microsoft.com/office/officeart/2005/8/layout/radial2"/>
    <dgm:cxn modelId="{E7C7FF9F-EE04-40D9-B18C-552F81EF629A}" type="presOf" srcId="{6710331A-9532-4A1F-9ADA-371A0A92A367}" destId="{DAB6D23F-5F1E-46E0-B176-6F3367B042B8}" srcOrd="0" destOrd="0" presId="urn:microsoft.com/office/officeart/2005/8/layout/radial2"/>
    <dgm:cxn modelId="{733A1F99-16B0-4078-9275-D93F489D0756}" type="presOf" srcId="{B88F0DD2-E3CC-4F19-B641-7ADB7D6733EE}" destId="{2E9D7D51-AFCD-415D-B9DB-B11467AB86A4}" srcOrd="0" destOrd="0" presId="urn:microsoft.com/office/officeart/2005/8/layout/radial2"/>
    <dgm:cxn modelId="{7DBC93B7-DFBE-4FA8-9D18-9104776F7CF9}" type="presOf" srcId="{DD447189-41EC-4985-9A73-C8ED48C232DD}" destId="{00EA3699-C7E7-4C2F-9C4F-35AD77F19A0B}" srcOrd="0" destOrd="0" presId="urn:microsoft.com/office/officeart/2005/8/layout/radial2"/>
    <dgm:cxn modelId="{7115FFD8-AAA9-4CF2-ADAE-EF0CB737650C}" srcId="{62640CAE-0456-40D5-9714-A14E17CBF44A}" destId="{DD447189-41EC-4985-9A73-C8ED48C232DD}" srcOrd="2" destOrd="0" parTransId="{496EEE81-DB8E-4BE3-B29E-57139213D8EE}" sibTransId="{A9F02914-309E-49D2-874C-38049AE7F9AE}"/>
    <dgm:cxn modelId="{33325ECD-028D-446F-88F6-045AEBAE55DB}" srcId="{62640CAE-0456-40D5-9714-A14E17CBF44A}" destId="{F5BF7881-26FC-4496-843A-3F87D3CCE4BE}" srcOrd="1" destOrd="0" parTransId="{FB5F8F4D-E0F8-48EF-9F0B-DE4A520B11E5}" sibTransId="{D00EA14C-49A1-4532-BDD8-4CF180F5614E}"/>
    <dgm:cxn modelId="{DDB205BB-E295-49F3-8F1B-FDAA6E9BC7EB}" type="presParOf" srcId="{5146D976-0D80-46FC-B130-3A2E496BC5D0}" destId="{7B6B498F-2D46-4A05-9FBD-9470471EF691}" srcOrd="0" destOrd="0" presId="urn:microsoft.com/office/officeart/2005/8/layout/radial2"/>
    <dgm:cxn modelId="{30A07FDA-A571-4740-AC33-8DA7FB6BF01A}" type="presParOf" srcId="{7B6B498F-2D46-4A05-9FBD-9470471EF691}" destId="{272966DF-FA4F-45E9-84BA-3F6E550301B6}" srcOrd="0" destOrd="0" presId="urn:microsoft.com/office/officeart/2005/8/layout/radial2"/>
    <dgm:cxn modelId="{4C66345B-D7CA-4B41-8D51-BCFDD58ECB60}" type="presParOf" srcId="{272966DF-FA4F-45E9-84BA-3F6E550301B6}" destId="{C1CE77BB-3188-45BE-BD00-2CD870378447}" srcOrd="0" destOrd="0" presId="urn:microsoft.com/office/officeart/2005/8/layout/radial2"/>
    <dgm:cxn modelId="{C4844289-CA76-46BF-9BB5-1DA60D3F4538}" type="presParOf" srcId="{272966DF-FA4F-45E9-84BA-3F6E550301B6}" destId="{2C67E936-E490-463D-ABCD-17EFD82599A0}" srcOrd="1" destOrd="0" presId="urn:microsoft.com/office/officeart/2005/8/layout/radial2"/>
    <dgm:cxn modelId="{DFFA67A5-3B28-467D-B8D6-B5DE45462C52}" type="presParOf" srcId="{7B6B498F-2D46-4A05-9FBD-9470471EF691}" destId="{2E9D7D51-AFCD-415D-B9DB-B11467AB86A4}" srcOrd="1" destOrd="0" presId="urn:microsoft.com/office/officeart/2005/8/layout/radial2"/>
    <dgm:cxn modelId="{3BA4DEA7-48E3-46C9-8249-8447D66FB422}" type="presParOf" srcId="{7B6B498F-2D46-4A05-9FBD-9470471EF691}" destId="{0C34ACAE-E290-4F19-9FC6-CA61C7ABCA6A}" srcOrd="2" destOrd="0" presId="urn:microsoft.com/office/officeart/2005/8/layout/radial2"/>
    <dgm:cxn modelId="{76073A4B-67F3-47C0-A654-6B24836D52F4}" type="presParOf" srcId="{0C34ACAE-E290-4F19-9FC6-CA61C7ABCA6A}" destId="{E805EFBC-DC58-40A4-AD2F-D1222F2AA75F}" srcOrd="0" destOrd="0" presId="urn:microsoft.com/office/officeart/2005/8/layout/radial2"/>
    <dgm:cxn modelId="{5729F691-BFC2-4901-9515-5B76D70A52BB}" type="presParOf" srcId="{0C34ACAE-E290-4F19-9FC6-CA61C7ABCA6A}" destId="{46C24C68-C977-4F6A-8848-0933EC24A140}" srcOrd="1" destOrd="0" presId="urn:microsoft.com/office/officeart/2005/8/layout/radial2"/>
    <dgm:cxn modelId="{9D85F93A-62B7-45CC-902C-CC9A9963F9FC}" type="presParOf" srcId="{7B6B498F-2D46-4A05-9FBD-9470471EF691}" destId="{79F255BE-9A9A-4D78-9D9E-8D64F9E476E3}" srcOrd="3" destOrd="0" presId="urn:microsoft.com/office/officeart/2005/8/layout/radial2"/>
    <dgm:cxn modelId="{BDA08369-394A-4417-B842-7932B3DA3544}" type="presParOf" srcId="{7B6B498F-2D46-4A05-9FBD-9470471EF691}" destId="{D015B2E4-DB5D-4DD2-B8A9-E42327AB8160}" srcOrd="4" destOrd="0" presId="urn:microsoft.com/office/officeart/2005/8/layout/radial2"/>
    <dgm:cxn modelId="{7394E8A1-11F1-4FCA-9631-04C0EDB13CE1}" type="presParOf" srcId="{D015B2E4-DB5D-4DD2-B8A9-E42327AB8160}" destId="{FBF4FC08-DCC5-4F12-AC5B-00F2E79EEE3F}" srcOrd="0" destOrd="0" presId="urn:microsoft.com/office/officeart/2005/8/layout/radial2"/>
    <dgm:cxn modelId="{7EEC536A-3356-41F5-A580-B331154FFAED}" type="presParOf" srcId="{D015B2E4-DB5D-4DD2-B8A9-E42327AB8160}" destId="{2A2B96F0-F52C-4546-8D8A-284F515A5135}" srcOrd="1" destOrd="0" presId="urn:microsoft.com/office/officeart/2005/8/layout/radial2"/>
    <dgm:cxn modelId="{55AA4F9D-3437-4AF9-98FF-147514DF34B9}" type="presParOf" srcId="{7B6B498F-2D46-4A05-9FBD-9470471EF691}" destId="{3822ECCC-DB22-4309-B10C-4562CE2CBA28}" srcOrd="5" destOrd="0" presId="urn:microsoft.com/office/officeart/2005/8/layout/radial2"/>
    <dgm:cxn modelId="{66ABA640-E9DD-4B0F-8BDB-FCB4D1BB7827}" type="presParOf" srcId="{7B6B498F-2D46-4A05-9FBD-9470471EF691}" destId="{843FAC15-B0FD-49F4-A832-3937FF71463F}" srcOrd="6" destOrd="0" presId="urn:microsoft.com/office/officeart/2005/8/layout/radial2"/>
    <dgm:cxn modelId="{37261443-E4D6-43FD-9C4D-46E69E8239EC}" type="presParOf" srcId="{843FAC15-B0FD-49F4-A832-3937FF71463F}" destId="{00EA3699-C7E7-4C2F-9C4F-35AD77F19A0B}" srcOrd="0" destOrd="0" presId="urn:microsoft.com/office/officeart/2005/8/layout/radial2"/>
    <dgm:cxn modelId="{251E88A0-1182-4083-BF84-F5E01F32B460}" type="presParOf" srcId="{843FAC15-B0FD-49F4-A832-3937FF71463F}" destId="{AE077832-5535-4259-A533-F09F9E3802C7}" srcOrd="1" destOrd="0" presId="urn:microsoft.com/office/officeart/2005/8/layout/radial2"/>
    <dgm:cxn modelId="{DBEE0596-988B-4CD6-9103-110C87A88328}" type="presParOf" srcId="{7B6B498F-2D46-4A05-9FBD-9470471EF691}" destId="{DAB6D23F-5F1E-46E0-B176-6F3367B042B8}" srcOrd="7" destOrd="0" presId="urn:microsoft.com/office/officeart/2005/8/layout/radial2"/>
    <dgm:cxn modelId="{ADBC4875-B5D7-4A93-AA84-DA7AB715FB1A}" type="presParOf" srcId="{7B6B498F-2D46-4A05-9FBD-9470471EF691}" destId="{467D43FB-1D79-43D7-8536-F2179ABC5A5E}" srcOrd="8" destOrd="0" presId="urn:microsoft.com/office/officeart/2005/8/layout/radial2"/>
    <dgm:cxn modelId="{66D74B14-8D58-4CF9-9D2E-ECA73008A6B6}" type="presParOf" srcId="{467D43FB-1D79-43D7-8536-F2179ABC5A5E}" destId="{8A74F004-7FE9-451C-8E93-928D7451BF09}" srcOrd="0" destOrd="0" presId="urn:microsoft.com/office/officeart/2005/8/layout/radial2"/>
    <dgm:cxn modelId="{EE1F1C96-23B8-4828-A0EF-80FF9C552E1C}" type="presParOf" srcId="{467D43FB-1D79-43D7-8536-F2179ABC5A5E}" destId="{8040CD34-1D3D-44C7-9004-6A48F3A25380}" srcOrd="1" destOrd="0" presId="urn:microsoft.com/office/officeart/2005/8/layout/radial2"/>
  </dgm:cxnLst>
  <dgm:bg>
    <a:effectLst>
      <a:outerShdw blurRad="50800" dist="38100" dir="2700000" algn="tl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684388-51FC-42CB-BFA9-FF80BF427336}" type="doc">
      <dgm:prSet loTypeId="urn:microsoft.com/office/officeart/2005/8/layout/orgChart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551625-13F5-44ED-8BA9-0AA6F027EA02}">
      <dgm:prSet phldrT="[Text]" custT="1"/>
      <dgm:spPr/>
      <dgm:t>
        <a:bodyPr/>
        <a:lstStyle/>
        <a:p>
          <a:r>
            <a:rPr lang="en-US" sz="2200" b="1" dirty="0">
              <a:latin typeface="Times New Roman" panose="02020603050405020304" pitchFamily="18" charset="0"/>
              <a:cs typeface="Times New Roman" panose="02020603050405020304" pitchFamily="18" charset="0"/>
            </a:rPr>
            <a:t>Users</a:t>
          </a:r>
        </a:p>
      </dgm:t>
    </dgm:pt>
    <dgm:pt modelId="{17D328C4-A736-4DC1-9B0B-E179A42B4766}" type="parTrans" cxnId="{6279175B-325C-4499-A006-9B3534BB760D}">
      <dgm:prSet/>
      <dgm:spPr/>
      <dgm:t>
        <a:bodyPr/>
        <a:lstStyle/>
        <a:p>
          <a:endParaRPr lang="en-US" sz="2200" b="1"/>
        </a:p>
      </dgm:t>
    </dgm:pt>
    <dgm:pt modelId="{7737850D-97B3-49A9-BC0F-87C282B689F5}" type="sibTrans" cxnId="{6279175B-325C-4499-A006-9B3534BB760D}">
      <dgm:prSet/>
      <dgm:spPr/>
      <dgm:t>
        <a:bodyPr/>
        <a:lstStyle/>
        <a:p>
          <a:endParaRPr lang="en-US" sz="2200" b="1"/>
        </a:p>
      </dgm:t>
    </dgm:pt>
    <dgm:pt modelId="{177B10B2-2061-409D-93EE-2A6DA00FCAB1}">
      <dgm:prSet phldrT="[Text]" custT="1"/>
      <dgm:spPr/>
      <dgm:t>
        <a:bodyPr/>
        <a:lstStyle/>
        <a:p>
          <a:r>
            <a:rPr lang="en-US" sz="2200" b="1" dirty="0">
              <a:latin typeface="Times New Roman" panose="02020603050405020304" pitchFamily="18" charset="0"/>
              <a:cs typeface="Times New Roman" panose="02020603050405020304" pitchFamily="18" charset="0"/>
            </a:rPr>
            <a:t>System users </a:t>
          </a:r>
        </a:p>
        <a:p>
          <a:r>
            <a:rPr lang="en-US" sz="2200" b="1" dirty="0">
              <a:latin typeface="Times New Roman" panose="02020603050405020304" pitchFamily="18" charset="0"/>
              <a:cs typeface="Times New Roman" panose="02020603050405020304" pitchFamily="18" charset="0"/>
            </a:rPr>
            <a:t>UID – 0 to 999</a:t>
          </a:r>
        </a:p>
      </dgm:t>
    </dgm:pt>
    <dgm:pt modelId="{1D646981-7896-4907-A33F-21A3AD81C3C6}" type="parTrans" cxnId="{68CC4648-1AF4-4125-8289-2C5ECF37E830}">
      <dgm:prSet/>
      <dgm:spPr/>
      <dgm:t>
        <a:bodyPr/>
        <a:lstStyle/>
        <a:p>
          <a:endParaRPr lang="en-US" sz="2200" b="1"/>
        </a:p>
      </dgm:t>
    </dgm:pt>
    <dgm:pt modelId="{94F4C6DE-07AF-4E7F-AE0D-8A98E4B1E7C2}" type="sibTrans" cxnId="{68CC4648-1AF4-4125-8289-2C5ECF37E830}">
      <dgm:prSet/>
      <dgm:spPr/>
      <dgm:t>
        <a:bodyPr/>
        <a:lstStyle/>
        <a:p>
          <a:endParaRPr lang="en-US" sz="2200" b="1"/>
        </a:p>
      </dgm:t>
    </dgm:pt>
    <dgm:pt modelId="{5DCA5ED0-D239-4060-A953-6B0134BC993D}">
      <dgm:prSet phldrT="[Text]" custT="1"/>
      <dgm:spPr/>
      <dgm:t>
        <a:bodyPr/>
        <a:lstStyle/>
        <a:p>
          <a:r>
            <a:rPr lang="en-US" sz="2200" b="1" dirty="0">
              <a:latin typeface="Times New Roman" panose="02020603050405020304" pitchFamily="18" charset="0"/>
              <a:cs typeface="Times New Roman" panose="02020603050405020304" pitchFamily="18" charset="0"/>
            </a:rPr>
            <a:t>Normal users</a:t>
          </a:r>
        </a:p>
        <a:p>
          <a:r>
            <a:rPr lang="en-US" sz="2200" b="1" dirty="0">
              <a:latin typeface="Times New Roman" panose="02020603050405020304" pitchFamily="18" charset="0"/>
              <a:cs typeface="Times New Roman" panose="02020603050405020304" pitchFamily="18" charset="0"/>
            </a:rPr>
            <a:t>UID – 1000 to 60,000</a:t>
          </a:r>
        </a:p>
      </dgm:t>
    </dgm:pt>
    <dgm:pt modelId="{11119EB3-C285-4A7B-B0D0-DEFA9FEDE0FE}" type="parTrans" cxnId="{38A89DBD-B2C4-493B-872B-FEF46A906224}">
      <dgm:prSet/>
      <dgm:spPr/>
      <dgm:t>
        <a:bodyPr/>
        <a:lstStyle/>
        <a:p>
          <a:endParaRPr lang="en-US" sz="2200" b="1"/>
        </a:p>
      </dgm:t>
    </dgm:pt>
    <dgm:pt modelId="{DFF97C36-3A77-4858-B6BF-8C51501224F9}" type="sibTrans" cxnId="{38A89DBD-B2C4-493B-872B-FEF46A906224}">
      <dgm:prSet/>
      <dgm:spPr/>
      <dgm:t>
        <a:bodyPr/>
        <a:lstStyle/>
        <a:p>
          <a:endParaRPr lang="en-US" sz="2200" b="1"/>
        </a:p>
      </dgm:t>
    </dgm:pt>
    <dgm:pt modelId="{494EC70E-92C4-4B65-9A99-D1E8C3738C5C}" type="pres">
      <dgm:prSet presAssocID="{CA684388-51FC-42CB-BFA9-FF80BF42733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57DEC34E-ADCA-44AC-8469-F9178C03A84E}" type="pres">
      <dgm:prSet presAssocID="{9F551625-13F5-44ED-8BA9-0AA6F027EA02}" presName="hierRoot1" presStyleCnt="0">
        <dgm:presLayoutVars>
          <dgm:hierBranch val="init"/>
        </dgm:presLayoutVars>
      </dgm:prSet>
      <dgm:spPr/>
    </dgm:pt>
    <dgm:pt modelId="{F138304A-1087-4A9D-979B-EBE6F69ED589}" type="pres">
      <dgm:prSet presAssocID="{9F551625-13F5-44ED-8BA9-0AA6F027EA02}" presName="rootComposite1" presStyleCnt="0"/>
      <dgm:spPr/>
    </dgm:pt>
    <dgm:pt modelId="{24DC4A49-19AB-4DDF-92CE-7C63E873FABD}" type="pres">
      <dgm:prSet presAssocID="{9F551625-13F5-44ED-8BA9-0AA6F027EA02}" presName="rootText1" presStyleLbl="node0" presStyleIdx="0" presStyleCnt="1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IN"/>
        </a:p>
      </dgm:t>
    </dgm:pt>
    <dgm:pt modelId="{B952CDE8-E52D-4547-9A62-555565396979}" type="pres">
      <dgm:prSet presAssocID="{9F551625-13F5-44ED-8BA9-0AA6F027EA02}" presName="rootConnector1" presStyleLbl="node1" presStyleIdx="0" presStyleCnt="0"/>
      <dgm:spPr/>
      <dgm:t>
        <a:bodyPr/>
        <a:lstStyle/>
        <a:p>
          <a:endParaRPr lang="en-IN"/>
        </a:p>
      </dgm:t>
    </dgm:pt>
    <dgm:pt modelId="{AF08A53F-1BEA-4B41-A7E0-9876A9DC1809}" type="pres">
      <dgm:prSet presAssocID="{9F551625-13F5-44ED-8BA9-0AA6F027EA02}" presName="hierChild2" presStyleCnt="0"/>
      <dgm:spPr/>
    </dgm:pt>
    <dgm:pt modelId="{6FF030EC-DD0E-4545-8981-054EB11F1B64}" type="pres">
      <dgm:prSet presAssocID="{1D646981-7896-4907-A33F-21A3AD81C3C6}" presName="Name37" presStyleLbl="parChTrans1D2" presStyleIdx="0" presStyleCnt="2"/>
      <dgm:spPr/>
      <dgm:t>
        <a:bodyPr/>
        <a:lstStyle/>
        <a:p>
          <a:endParaRPr lang="en-IN"/>
        </a:p>
      </dgm:t>
    </dgm:pt>
    <dgm:pt modelId="{3E6CC99D-C69E-477C-A676-6E093577A446}" type="pres">
      <dgm:prSet presAssocID="{177B10B2-2061-409D-93EE-2A6DA00FCAB1}" presName="hierRoot2" presStyleCnt="0">
        <dgm:presLayoutVars>
          <dgm:hierBranch val="init"/>
        </dgm:presLayoutVars>
      </dgm:prSet>
      <dgm:spPr/>
    </dgm:pt>
    <dgm:pt modelId="{9BC9AD84-1CFB-4414-B8CA-A1D28176279C}" type="pres">
      <dgm:prSet presAssocID="{177B10B2-2061-409D-93EE-2A6DA00FCAB1}" presName="rootComposite" presStyleCnt="0"/>
      <dgm:spPr/>
    </dgm:pt>
    <dgm:pt modelId="{22F00A4F-C6D2-4183-9C8F-C91E9FF1F487}" type="pres">
      <dgm:prSet presAssocID="{177B10B2-2061-409D-93EE-2A6DA00FCAB1}" presName="rootText" presStyleLbl="node2" presStyleIdx="0" presStyleCnt="2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IN"/>
        </a:p>
      </dgm:t>
    </dgm:pt>
    <dgm:pt modelId="{2C07617B-BB3A-4E64-8928-1840DD254C18}" type="pres">
      <dgm:prSet presAssocID="{177B10B2-2061-409D-93EE-2A6DA00FCAB1}" presName="rootConnector" presStyleLbl="node2" presStyleIdx="0" presStyleCnt="2"/>
      <dgm:spPr/>
      <dgm:t>
        <a:bodyPr/>
        <a:lstStyle/>
        <a:p>
          <a:endParaRPr lang="en-IN"/>
        </a:p>
      </dgm:t>
    </dgm:pt>
    <dgm:pt modelId="{5675E9A7-9BE6-4C04-9E91-A369751C68DE}" type="pres">
      <dgm:prSet presAssocID="{177B10B2-2061-409D-93EE-2A6DA00FCAB1}" presName="hierChild4" presStyleCnt="0"/>
      <dgm:spPr/>
    </dgm:pt>
    <dgm:pt modelId="{BD3031FD-5F34-4DA9-AD4B-4B6892EE5144}" type="pres">
      <dgm:prSet presAssocID="{177B10B2-2061-409D-93EE-2A6DA00FCAB1}" presName="hierChild5" presStyleCnt="0"/>
      <dgm:spPr/>
    </dgm:pt>
    <dgm:pt modelId="{57ACB9BF-20E0-4195-814C-C9F39D02C179}" type="pres">
      <dgm:prSet presAssocID="{11119EB3-C285-4A7B-B0D0-DEFA9FEDE0FE}" presName="Name37" presStyleLbl="parChTrans1D2" presStyleIdx="1" presStyleCnt="2"/>
      <dgm:spPr/>
      <dgm:t>
        <a:bodyPr/>
        <a:lstStyle/>
        <a:p>
          <a:endParaRPr lang="en-IN"/>
        </a:p>
      </dgm:t>
    </dgm:pt>
    <dgm:pt modelId="{EFEF81AF-6060-4683-B621-0B5AC4B0839F}" type="pres">
      <dgm:prSet presAssocID="{5DCA5ED0-D239-4060-A953-6B0134BC993D}" presName="hierRoot2" presStyleCnt="0">
        <dgm:presLayoutVars>
          <dgm:hierBranch val="init"/>
        </dgm:presLayoutVars>
      </dgm:prSet>
      <dgm:spPr/>
    </dgm:pt>
    <dgm:pt modelId="{5D325469-1D7E-46A5-9D25-300B19C02231}" type="pres">
      <dgm:prSet presAssocID="{5DCA5ED0-D239-4060-A953-6B0134BC993D}" presName="rootComposite" presStyleCnt="0"/>
      <dgm:spPr/>
    </dgm:pt>
    <dgm:pt modelId="{AA0F7BC8-488E-4EF5-BAAA-5B460DF3CC68}" type="pres">
      <dgm:prSet presAssocID="{5DCA5ED0-D239-4060-A953-6B0134BC993D}" presName="rootText" presStyleLbl="node2" presStyleIdx="1" presStyleCnt="2" custLinFactNeighborX="548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IN"/>
        </a:p>
      </dgm:t>
    </dgm:pt>
    <dgm:pt modelId="{F6BDDC6A-33BB-401F-B5A0-AB2F0D180118}" type="pres">
      <dgm:prSet presAssocID="{5DCA5ED0-D239-4060-A953-6B0134BC993D}" presName="rootConnector" presStyleLbl="node2" presStyleIdx="1" presStyleCnt="2"/>
      <dgm:spPr/>
      <dgm:t>
        <a:bodyPr/>
        <a:lstStyle/>
        <a:p>
          <a:endParaRPr lang="en-IN"/>
        </a:p>
      </dgm:t>
    </dgm:pt>
    <dgm:pt modelId="{B64E40B1-9B4E-4CB1-88D6-E45681DAC638}" type="pres">
      <dgm:prSet presAssocID="{5DCA5ED0-D239-4060-A953-6B0134BC993D}" presName="hierChild4" presStyleCnt="0"/>
      <dgm:spPr/>
    </dgm:pt>
    <dgm:pt modelId="{F2386B73-5A08-42B9-A8CE-12D3B8A5AC11}" type="pres">
      <dgm:prSet presAssocID="{5DCA5ED0-D239-4060-A953-6B0134BC993D}" presName="hierChild5" presStyleCnt="0"/>
      <dgm:spPr/>
    </dgm:pt>
    <dgm:pt modelId="{06A35E69-D459-41D9-8C95-7F78D08FFF8E}" type="pres">
      <dgm:prSet presAssocID="{9F551625-13F5-44ED-8BA9-0AA6F027EA02}" presName="hierChild3" presStyleCnt="0"/>
      <dgm:spPr/>
    </dgm:pt>
  </dgm:ptLst>
  <dgm:cxnLst>
    <dgm:cxn modelId="{C48A3F6A-2607-46B5-A04C-57F6C4998FBB}" type="presOf" srcId="{5DCA5ED0-D239-4060-A953-6B0134BC993D}" destId="{F6BDDC6A-33BB-401F-B5A0-AB2F0D180118}" srcOrd="1" destOrd="0" presId="urn:microsoft.com/office/officeart/2005/8/layout/orgChart1"/>
    <dgm:cxn modelId="{B6B46CC4-85C4-48D1-B38A-5A32950E4A45}" type="presOf" srcId="{5DCA5ED0-D239-4060-A953-6B0134BC993D}" destId="{AA0F7BC8-488E-4EF5-BAAA-5B460DF3CC68}" srcOrd="0" destOrd="0" presId="urn:microsoft.com/office/officeart/2005/8/layout/orgChart1"/>
    <dgm:cxn modelId="{8EFC486A-58CA-4B5C-AF00-FCDECAC1C25C}" type="presOf" srcId="{1D646981-7896-4907-A33F-21A3AD81C3C6}" destId="{6FF030EC-DD0E-4545-8981-054EB11F1B64}" srcOrd="0" destOrd="0" presId="urn:microsoft.com/office/officeart/2005/8/layout/orgChart1"/>
    <dgm:cxn modelId="{6279175B-325C-4499-A006-9B3534BB760D}" srcId="{CA684388-51FC-42CB-BFA9-FF80BF427336}" destId="{9F551625-13F5-44ED-8BA9-0AA6F027EA02}" srcOrd="0" destOrd="0" parTransId="{17D328C4-A736-4DC1-9B0B-E179A42B4766}" sibTransId="{7737850D-97B3-49A9-BC0F-87C282B689F5}"/>
    <dgm:cxn modelId="{2E54A7C2-8F62-4202-8506-9BA2B1E34496}" type="presOf" srcId="{177B10B2-2061-409D-93EE-2A6DA00FCAB1}" destId="{2C07617B-BB3A-4E64-8928-1840DD254C18}" srcOrd="1" destOrd="0" presId="urn:microsoft.com/office/officeart/2005/8/layout/orgChart1"/>
    <dgm:cxn modelId="{EAC117C3-C1D6-4B90-8E11-80477C7BC280}" type="presOf" srcId="{CA684388-51FC-42CB-BFA9-FF80BF427336}" destId="{494EC70E-92C4-4B65-9A99-D1E8C3738C5C}" srcOrd="0" destOrd="0" presId="urn:microsoft.com/office/officeart/2005/8/layout/orgChart1"/>
    <dgm:cxn modelId="{78A10E67-6B08-4618-8B78-707A7DA8DB6A}" type="presOf" srcId="{177B10B2-2061-409D-93EE-2A6DA00FCAB1}" destId="{22F00A4F-C6D2-4183-9C8F-C91E9FF1F487}" srcOrd="0" destOrd="0" presId="urn:microsoft.com/office/officeart/2005/8/layout/orgChart1"/>
    <dgm:cxn modelId="{821DD9A7-2774-46F5-915E-E5FD7AE9EFA7}" type="presOf" srcId="{11119EB3-C285-4A7B-B0D0-DEFA9FEDE0FE}" destId="{57ACB9BF-20E0-4195-814C-C9F39D02C179}" srcOrd="0" destOrd="0" presId="urn:microsoft.com/office/officeart/2005/8/layout/orgChart1"/>
    <dgm:cxn modelId="{38A89DBD-B2C4-493B-872B-FEF46A906224}" srcId="{9F551625-13F5-44ED-8BA9-0AA6F027EA02}" destId="{5DCA5ED0-D239-4060-A953-6B0134BC993D}" srcOrd="1" destOrd="0" parTransId="{11119EB3-C285-4A7B-B0D0-DEFA9FEDE0FE}" sibTransId="{DFF97C36-3A77-4858-B6BF-8C51501224F9}"/>
    <dgm:cxn modelId="{E1B2B262-6D0E-481A-B7F8-7F04CED84CC4}" type="presOf" srcId="{9F551625-13F5-44ED-8BA9-0AA6F027EA02}" destId="{B952CDE8-E52D-4547-9A62-555565396979}" srcOrd="1" destOrd="0" presId="urn:microsoft.com/office/officeart/2005/8/layout/orgChart1"/>
    <dgm:cxn modelId="{68CC4648-1AF4-4125-8289-2C5ECF37E830}" srcId="{9F551625-13F5-44ED-8BA9-0AA6F027EA02}" destId="{177B10B2-2061-409D-93EE-2A6DA00FCAB1}" srcOrd="0" destOrd="0" parTransId="{1D646981-7896-4907-A33F-21A3AD81C3C6}" sibTransId="{94F4C6DE-07AF-4E7F-AE0D-8A98E4B1E7C2}"/>
    <dgm:cxn modelId="{CAD38FBE-19E1-4F1C-AAAF-1031A33DD00A}" type="presOf" srcId="{9F551625-13F5-44ED-8BA9-0AA6F027EA02}" destId="{24DC4A49-19AB-4DDF-92CE-7C63E873FABD}" srcOrd="0" destOrd="0" presId="urn:microsoft.com/office/officeart/2005/8/layout/orgChart1"/>
    <dgm:cxn modelId="{2E1E554D-5F35-4552-9888-2A4F547EC5FE}" type="presParOf" srcId="{494EC70E-92C4-4B65-9A99-D1E8C3738C5C}" destId="{57DEC34E-ADCA-44AC-8469-F9178C03A84E}" srcOrd="0" destOrd="0" presId="urn:microsoft.com/office/officeart/2005/8/layout/orgChart1"/>
    <dgm:cxn modelId="{80D7D326-9566-4AC2-BC09-FFCBE64721C8}" type="presParOf" srcId="{57DEC34E-ADCA-44AC-8469-F9178C03A84E}" destId="{F138304A-1087-4A9D-979B-EBE6F69ED589}" srcOrd="0" destOrd="0" presId="urn:microsoft.com/office/officeart/2005/8/layout/orgChart1"/>
    <dgm:cxn modelId="{56AAC916-2EE0-4139-A800-0B8579DABBA2}" type="presParOf" srcId="{F138304A-1087-4A9D-979B-EBE6F69ED589}" destId="{24DC4A49-19AB-4DDF-92CE-7C63E873FABD}" srcOrd="0" destOrd="0" presId="urn:microsoft.com/office/officeart/2005/8/layout/orgChart1"/>
    <dgm:cxn modelId="{39A976C9-C4C1-46F1-BAE4-955D88903A7D}" type="presParOf" srcId="{F138304A-1087-4A9D-979B-EBE6F69ED589}" destId="{B952CDE8-E52D-4547-9A62-555565396979}" srcOrd="1" destOrd="0" presId="urn:microsoft.com/office/officeart/2005/8/layout/orgChart1"/>
    <dgm:cxn modelId="{7F4E2000-4DDD-402D-811B-D74B948F84C6}" type="presParOf" srcId="{57DEC34E-ADCA-44AC-8469-F9178C03A84E}" destId="{AF08A53F-1BEA-4B41-A7E0-9876A9DC1809}" srcOrd="1" destOrd="0" presId="urn:microsoft.com/office/officeart/2005/8/layout/orgChart1"/>
    <dgm:cxn modelId="{70441EC0-8B66-43AE-845B-5D4B50EA5CE3}" type="presParOf" srcId="{AF08A53F-1BEA-4B41-A7E0-9876A9DC1809}" destId="{6FF030EC-DD0E-4545-8981-054EB11F1B64}" srcOrd="0" destOrd="0" presId="urn:microsoft.com/office/officeart/2005/8/layout/orgChart1"/>
    <dgm:cxn modelId="{AFA23F3C-54AF-4EE1-B8F9-E2A6FE33C878}" type="presParOf" srcId="{AF08A53F-1BEA-4B41-A7E0-9876A9DC1809}" destId="{3E6CC99D-C69E-477C-A676-6E093577A446}" srcOrd="1" destOrd="0" presId="urn:microsoft.com/office/officeart/2005/8/layout/orgChart1"/>
    <dgm:cxn modelId="{8D9BE370-5DBC-46C4-BD90-4245D027F50D}" type="presParOf" srcId="{3E6CC99D-C69E-477C-A676-6E093577A446}" destId="{9BC9AD84-1CFB-4414-B8CA-A1D28176279C}" srcOrd="0" destOrd="0" presId="urn:microsoft.com/office/officeart/2005/8/layout/orgChart1"/>
    <dgm:cxn modelId="{5AA7BDAC-1E74-45FD-8246-DC0DB7E84294}" type="presParOf" srcId="{9BC9AD84-1CFB-4414-B8CA-A1D28176279C}" destId="{22F00A4F-C6D2-4183-9C8F-C91E9FF1F487}" srcOrd="0" destOrd="0" presId="urn:microsoft.com/office/officeart/2005/8/layout/orgChart1"/>
    <dgm:cxn modelId="{3B17035C-F790-418C-BC9E-A5537BBE5F8A}" type="presParOf" srcId="{9BC9AD84-1CFB-4414-B8CA-A1D28176279C}" destId="{2C07617B-BB3A-4E64-8928-1840DD254C18}" srcOrd="1" destOrd="0" presId="urn:microsoft.com/office/officeart/2005/8/layout/orgChart1"/>
    <dgm:cxn modelId="{88D9D2EF-8AFF-43DE-BB15-50E0FCC65F95}" type="presParOf" srcId="{3E6CC99D-C69E-477C-A676-6E093577A446}" destId="{5675E9A7-9BE6-4C04-9E91-A369751C68DE}" srcOrd="1" destOrd="0" presId="urn:microsoft.com/office/officeart/2005/8/layout/orgChart1"/>
    <dgm:cxn modelId="{B56A0D6E-678A-4E00-8D5B-A0271FA6D8AF}" type="presParOf" srcId="{3E6CC99D-C69E-477C-A676-6E093577A446}" destId="{BD3031FD-5F34-4DA9-AD4B-4B6892EE5144}" srcOrd="2" destOrd="0" presId="urn:microsoft.com/office/officeart/2005/8/layout/orgChart1"/>
    <dgm:cxn modelId="{8CBD2950-AE2C-4561-B08B-4ECA9BF58373}" type="presParOf" srcId="{AF08A53F-1BEA-4B41-A7E0-9876A9DC1809}" destId="{57ACB9BF-20E0-4195-814C-C9F39D02C179}" srcOrd="2" destOrd="0" presId="urn:microsoft.com/office/officeart/2005/8/layout/orgChart1"/>
    <dgm:cxn modelId="{E62ED73D-FC28-489A-B980-16F5835FB864}" type="presParOf" srcId="{AF08A53F-1BEA-4B41-A7E0-9876A9DC1809}" destId="{EFEF81AF-6060-4683-B621-0B5AC4B0839F}" srcOrd="3" destOrd="0" presId="urn:microsoft.com/office/officeart/2005/8/layout/orgChart1"/>
    <dgm:cxn modelId="{F4B46D36-1301-4FAF-9C64-3753D24DA3D8}" type="presParOf" srcId="{EFEF81AF-6060-4683-B621-0B5AC4B0839F}" destId="{5D325469-1D7E-46A5-9D25-300B19C02231}" srcOrd="0" destOrd="0" presId="urn:microsoft.com/office/officeart/2005/8/layout/orgChart1"/>
    <dgm:cxn modelId="{C86821C2-DD86-4EBE-8065-68C15BF5255F}" type="presParOf" srcId="{5D325469-1D7E-46A5-9D25-300B19C02231}" destId="{AA0F7BC8-488E-4EF5-BAAA-5B460DF3CC68}" srcOrd="0" destOrd="0" presId="urn:microsoft.com/office/officeart/2005/8/layout/orgChart1"/>
    <dgm:cxn modelId="{48D59AF2-A216-4558-9026-D2B02A8F6862}" type="presParOf" srcId="{5D325469-1D7E-46A5-9D25-300B19C02231}" destId="{F6BDDC6A-33BB-401F-B5A0-AB2F0D180118}" srcOrd="1" destOrd="0" presId="urn:microsoft.com/office/officeart/2005/8/layout/orgChart1"/>
    <dgm:cxn modelId="{E5A30C4F-F610-4156-81D0-1447DF56C2A7}" type="presParOf" srcId="{EFEF81AF-6060-4683-B621-0B5AC4B0839F}" destId="{B64E40B1-9B4E-4CB1-88D6-E45681DAC638}" srcOrd="1" destOrd="0" presId="urn:microsoft.com/office/officeart/2005/8/layout/orgChart1"/>
    <dgm:cxn modelId="{E7D7FE74-EFA2-4A1F-BE84-4A0E93CBD722}" type="presParOf" srcId="{EFEF81AF-6060-4683-B621-0B5AC4B0839F}" destId="{F2386B73-5A08-42B9-A8CE-12D3B8A5AC11}" srcOrd="2" destOrd="0" presId="urn:microsoft.com/office/officeart/2005/8/layout/orgChart1"/>
    <dgm:cxn modelId="{4B60A018-50D5-4B58-95EB-6C05B6DD95E2}" type="presParOf" srcId="{57DEC34E-ADCA-44AC-8469-F9178C03A84E}" destId="{06A35E69-D459-41D9-8C95-7F78D08FFF8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A684388-51FC-42CB-BFA9-FF80BF427336}" type="doc">
      <dgm:prSet loTypeId="urn:microsoft.com/office/officeart/2005/8/layout/orgChart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551625-13F5-44ED-8BA9-0AA6F027EA02}">
      <dgm:prSet phldrT="[Text]" custT="1"/>
      <dgm:spPr/>
      <dgm:t>
        <a:bodyPr/>
        <a:lstStyle/>
        <a:p>
          <a:r>
            <a:rPr lang="en-US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Permission</a:t>
          </a:r>
        </a:p>
      </dgm:t>
    </dgm:pt>
    <dgm:pt modelId="{17D328C4-A736-4DC1-9B0B-E179A42B4766}" type="parTrans" cxnId="{6279175B-325C-4499-A006-9B3534BB760D}">
      <dgm:prSet/>
      <dgm:spPr/>
      <dgm:t>
        <a:bodyPr/>
        <a:lstStyle/>
        <a:p>
          <a:endParaRPr lang="en-US" sz="2200" b="1"/>
        </a:p>
      </dgm:t>
    </dgm:pt>
    <dgm:pt modelId="{7737850D-97B3-49A9-BC0F-87C282B689F5}" type="sibTrans" cxnId="{6279175B-325C-4499-A006-9B3534BB760D}">
      <dgm:prSet/>
      <dgm:spPr/>
      <dgm:t>
        <a:bodyPr/>
        <a:lstStyle/>
        <a:p>
          <a:endParaRPr lang="en-US" sz="2200" b="1"/>
        </a:p>
      </dgm:t>
    </dgm:pt>
    <dgm:pt modelId="{177B10B2-2061-409D-93EE-2A6DA00FCAB1}">
      <dgm:prSet phldrT="[Text]" custT="1"/>
      <dgm:spPr/>
      <dgm:t>
        <a:bodyPr/>
        <a:lstStyle/>
        <a:p>
          <a:r>
            <a:rPr lang="en-US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Absolute Mode</a:t>
          </a:r>
        </a:p>
        <a:p>
          <a:r>
            <a:rPr lang="en-US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4   2   1</a:t>
          </a:r>
        </a:p>
      </dgm:t>
    </dgm:pt>
    <dgm:pt modelId="{1D646981-7896-4907-A33F-21A3AD81C3C6}" type="parTrans" cxnId="{68CC4648-1AF4-4125-8289-2C5ECF37E830}">
      <dgm:prSet/>
      <dgm:spPr/>
      <dgm:t>
        <a:bodyPr/>
        <a:lstStyle/>
        <a:p>
          <a:endParaRPr lang="en-US" sz="2200" b="1"/>
        </a:p>
      </dgm:t>
    </dgm:pt>
    <dgm:pt modelId="{94F4C6DE-07AF-4E7F-AE0D-8A98E4B1E7C2}" type="sibTrans" cxnId="{68CC4648-1AF4-4125-8289-2C5ECF37E830}">
      <dgm:prSet/>
      <dgm:spPr/>
      <dgm:t>
        <a:bodyPr/>
        <a:lstStyle/>
        <a:p>
          <a:endParaRPr lang="en-US" sz="2200" b="1"/>
        </a:p>
      </dgm:t>
    </dgm:pt>
    <dgm:pt modelId="{5DCA5ED0-D239-4060-A953-6B0134BC993D}">
      <dgm:prSet phldrT="[Text]" custT="1"/>
      <dgm:spPr/>
      <dgm:t>
        <a:bodyPr/>
        <a:lstStyle/>
        <a:p>
          <a:r>
            <a:rPr lang="en-US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Symbolic Mode</a:t>
          </a:r>
        </a:p>
        <a:p>
          <a:r>
            <a:rPr lang="en-US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r   w   x</a:t>
          </a:r>
        </a:p>
      </dgm:t>
    </dgm:pt>
    <dgm:pt modelId="{11119EB3-C285-4A7B-B0D0-DEFA9FEDE0FE}" type="parTrans" cxnId="{38A89DBD-B2C4-493B-872B-FEF46A906224}">
      <dgm:prSet/>
      <dgm:spPr/>
      <dgm:t>
        <a:bodyPr/>
        <a:lstStyle/>
        <a:p>
          <a:endParaRPr lang="en-US" sz="2200" b="1"/>
        </a:p>
      </dgm:t>
    </dgm:pt>
    <dgm:pt modelId="{DFF97C36-3A77-4858-B6BF-8C51501224F9}" type="sibTrans" cxnId="{38A89DBD-B2C4-493B-872B-FEF46A906224}">
      <dgm:prSet/>
      <dgm:spPr/>
      <dgm:t>
        <a:bodyPr/>
        <a:lstStyle/>
        <a:p>
          <a:endParaRPr lang="en-US" sz="2200" b="1"/>
        </a:p>
      </dgm:t>
    </dgm:pt>
    <dgm:pt modelId="{494EC70E-92C4-4B65-9A99-D1E8C3738C5C}" type="pres">
      <dgm:prSet presAssocID="{CA684388-51FC-42CB-BFA9-FF80BF42733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57DEC34E-ADCA-44AC-8469-F9178C03A84E}" type="pres">
      <dgm:prSet presAssocID="{9F551625-13F5-44ED-8BA9-0AA6F027EA02}" presName="hierRoot1" presStyleCnt="0">
        <dgm:presLayoutVars>
          <dgm:hierBranch val="init"/>
        </dgm:presLayoutVars>
      </dgm:prSet>
      <dgm:spPr/>
    </dgm:pt>
    <dgm:pt modelId="{F138304A-1087-4A9D-979B-EBE6F69ED589}" type="pres">
      <dgm:prSet presAssocID="{9F551625-13F5-44ED-8BA9-0AA6F027EA02}" presName="rootComposite1" presStyleCnt="0"/>
      <dgm:spPr/>
    </dgm:pt>
    <dgm:pt modelId="{24DC4A49-19AB-4DDF-92CE-7C63E873FABD}" type="pres">
      <dgm:prSet presAssocID="{9F551625-13F5-44ED-8BA9-0AA6F027EA02}" presName="rootText1" presStyleLbl="node0" presStyleIdx="0" presStyleCnt="1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IN"/>
        </a:p>
      </dgm:t>
    </dgm:pt>
    <dgm:pt modelId="{B952CDE8-E52D-4547-9A62-555565396979}" type="pres">
      <dgm:prSet presAssocID="{9F551625-13F5-44ED-8BA9-0AA6F027EA02}" presName="rootConnector1" presStyleLbl="node1" presStyleIdx="0" presStyleCnt="0"/>
      <dgm:spPr/>
      <dgm:t>
        <a:bodyPr/>
        <a:lstStyle/>
        <a:p>
          <a:endParaRPr lang="en-IN"/>
        </a:p>
      </dgm:t>
    </dgm:pt>
    <dgm:pt modelId="{AF08A53F-1BEA-4B41-A7E0-9876A9DC1809}" type="pres">
      <dgm:prSet presAssocID="{9F551625-13F5-44ED-8BA9-0AA6F027EA02}" presName="hierChild2" presStyleCnt="0"/>
      <dgm:spPr/>
    </dgm:pt>
    <dgm:pt modelId="{6FF030EC-DD0E-4545-8981-054EB11F1B64}" type="pres">
      <dgm:prSet presAssocID="{1D646981-7896-4907-A33F-21A3AD81C3C6}" presName="Name37" presStyleLbl="parChTrans1D2" presStyleIdx="0" presStyleCnt="2"/>
      <dgm:spPr/>
      <dgm:t>
        <a:bodyPr/>
        <a:lstStyle/>
        <a:p>
          <a:endParaRPr lang="en-IN"/>
        </a:p>
      </dgm:t>
    </dgm:pt>
    <dgm:pt modelId="{3E6CC99D-C69E-477C-A676-6E093577A446}" type="pres">
      <dgm:prSet presAssocID="{177B10B2-2061-409D-93EE-2A6DA00FCAB1}" presName="hierRoot2" presStyleCnt="0">
        <dgm:presLayoutVars>
          <dgm:hierBranch val="init"/>
        </dgm:presLayoutVars>
      </dgm:prSet>
      <dgm:spPr/>
    </dgm:pt>
    <dgm:pt modelId="{9BC9AD84-1CFB-4414-B8CA-A1D28176279C}" type="pres">
      <dgm:prSet presAssocID="{177B10B2-2061-409D-93EE-2A6DA00FCAB1}" presName="rootComposite" presStyleCnt="0"/>
      <dgm:spPr/>
    </dgm:pt>
    <dgm:pt modelId="{22F00A4F-C6D2-4183-9C8F-C91E9FF1F487}" type="pres">
      <dgm:prSet presAssocID="{177B10B2-2061-409D-93EE-2A6DA00FCAB1}" presName="rootText" presStyleLbl="node2" presStyleIdx="0" presStyleCnt="2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IN"/>
        </a:p>
      </dgm:t>
    </dgm:pt>
    <dgm:pt modelId="{2C07617B-BB3A-4E64-8928-1840DD254C18}" type="pres">
      <dgm:prSet presAssocID="{177B10B2-2061-409D-93EE-2A6DA00FCAB1}" presName="rootConnector" presStyleLbl="node2" presStyleIdx="0" presStyleCnt="2"/>
      <dgm:spPr/>
      <dgm:t>
        <a:bodyPr/>
        <a:lstStyle/>
        <a:p>
          <a:endParaRPr lang="en-IN"/>
        </a:p>
      </dgm:t>
    </dgm:pt>
    <dgm:pt modelId="{5675E9A7-9BE6-4C04-9E91-A369751C68DE}" type="pres">
      <dgm:prSet presAssocID="{177B10B2-2061-409D-93EE-2A6DA00FCAB1}" presName="hierChild4" presStyleCnt="0"/>
      <dgm:spPr/>
    </dgm:pt>
    <dgm:pt modelId="{BD3031FD-5F34-4DA9-AD4B-4B6892EE5144}" type="pres">
      <dgm:prSet presAssocID="{177B10B2-2061-409D-93EE-2A6DA00FCAB1}" presName="hierChild5" presStyleCnt="0"/>
      <dgm:spPr/>
    </dgm:pt>
    <dgm:pt modelId="{57ACB9BF-20E0-4195-814C-C9F39D02C179}" type="pres">
      <dgm:prSet presAssocID="{11119EB3-C285-4A7B-B0D0-DEFA9FEDE0FE}" presName="Name37" presStyleLbl="parChTrans1D2" presStyleIdx="1" presStyleCnt="2"/>
      <dgm:spPr/>
      <dgm:t>
        <a:bodyPr/>
        <a:lstStyle/>
        <a:p>
          <a:endParaRPr lang="en-IN"/>
        </a:p>
      </dgm:t>
    </dgm:pt>
    <dgm:pt modelId="{EFEF81AF-6060-4683-B621-0B5AC4B0839F}" type="pres">
      <dgm:prSet presAssocID="{5DCA5ED0-D239-4060-A953-6B0134BC993D}" presName="hierRoot2" presStyleCnt="0">
        <dgm:presLayoutVars>
          <dgm:hierBranch val="init"/>
        </dgm:presLayoutVars>
      </dgm:prSet>
      <dgm:spPr/>
    </dgm:pt>
    <dgm:pt modelId="{5D325469-1D7E-46A5-9D25-300B19C02231}" type="pres">
      <dgm:prSet presAssocID="{5DCA5ED0-D239-4060-A953-6B0134BC993D}" presName="rootComposite" presStyleCnt="0"/>
      <dgm:spPr/>
    </dgm:pt>
    <dgm:pt modelId="{AA0F7BC8-488E-4EF5-BAAA-5B460DF3CC68}" type="pres">
      <dgm:prSet presAssocID="{5DCA5ED0-D239-4060-A953-6B0134BC993D}" presName="rootText" presStyleLbl="node2" presStyleIdx="1" presStyleCnt="2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IN"/>
        </a:p>
      </dgm:t>
    </dgm:pt>
    <dgm:pt modelId="{F6BDDC6A-33BB-401F-B5A0-AB2F0D180118}" type="pres">
      <dgm:prSet presAssocID="{5DCA5ED0-D239-4060-A953-6B0134BC993D}" presName="rootConnector" presStyleLbl="node2" presStyleIdx="1" presStyleCnt="2"/>
      <dgm:spPr/>
      <dgm:t>
        <a:bodyPr/>
        <a:lstStyle/>
        <a:p>
          <a:endParaRPr lang="en-IN"/>
        </a:p>
      </dgm:t>
    </dgm:pt>
    <dgm:pt modelId="{B64E40B1-9B4E-4CB1-88D6-E45681DAC638}" type="pres">
      <dgm:prSet presAssocID="{5DCA5ED0-D239-4060-A953-6B0134BC993D}" presName="hierChild4" presStyleCnt="0"/>
      <dgm:spPr/>
    </dgm:pt>
    <dgm:pt modelId="{F2386B73-5A08-42B9-A8CE-12D3B8A5AC11}" type="pres">
      <dgm:prSet presAssocID="{5DCA5ED0-D239-4060-A953-6B0134BC993D}" presName="hierChild5" presStyleCnt="0"/>
      <dgm:spPr/>
    </dgm:pt>
    <dgm:pt modelId="{06A35E69-D459-41D9-8C95-7F78D08FFF8E}" type="pres">
      <dgm:prSet presAssocID="{9F551625-13F5-44ED-8BA9-0AA6F027EA02}" presName="hierChild3" presStyleCnt="0"/>
      <dgm:spPr/>
    </dgm:pt>
  </dgm:ptLst>
  <dgm:cxnLst>
    <dgm:cxn modelId="{1042366B-6124-46ED-9AE5-0FA33C00706F}" type="presOf" srcId="{11119EB3-C285-4A7B-B0D0-DEFA9FEDE0FE}" destId="{57ACB9BF-20E0-4195-814C-C9F39D02C179}" srcOrd="0" destOrd="0" presId="urn:microsoft.com/office/officeart/2005/8/layout/orgChart1"/>
    <dgm:cxn modelId="{C13C59C2-F846-4A72-A7F4-113B7889CB67}" type="presOf" srcId="{5DCA5ED0-D239-4060-A953-6B0134BC993D}" destId="{F6BDDC6A-33BB-401F-B5A0-AB2F0D180118}" srcOrd="1" destOrd="0" presId="urn:microsoft.com/office/officeart/2005/8/layout/orgChart1"/>
    <dgm:cxn modelId="{DCF44A55-A0D2-4578-9458-A4C4CA9D43DE}" type="presOf" srcId="{177B10B2-2061-409D-93EE-2A6DA00FCAB1}" destId="{2C07617B-BB3A-4E64-8928-1840DD254C18}" srcOrd="1" destOrd="0" presId="urn:microsoft.com/office/officeart/2005/8/layout/orgChart1"/>
    <dgm:cxn modelId="{DE52F5ED-70DE-43FC-8DEC-F7B7FCBE917C}" type="presOf" srcId="{9F551625-13F5-44ED-8BA9-0AA6F027EA02}" destId="{B952CDE8-E52D-4547-9A62-555565396979}" srcOrd="1" destOrd="0" presId="urn:microsoft.com/office/officeart/2005/8/layout/orgChart1"/>
    <dgm:cxn modelId="{6279175B-325C-4499-A006-9B3534BB760D}" srcId="{CA684388-51FC-42CB-BFA9-FF80BF427336}" destId="{9F551625-13F5-44ED-8BA9-0AA6F027EA02}" srcOrd="0" destOrd="0" parTransId="{17D328C4-A736-4DC1-9B0B-E179A42B4766}" sibTransId="{7737850D-97B3-49A9-BC0F-87C282B689F5}"/>
    <dgm:cxn modelId="{E9726F0A-1E2E-40D5-B023-EE97219E6519}" type="presOf" srcId="{177B10B2-2061-409D-93EE-2A6DA00FCAB1}" destId="{22F00A4F-C6D2-4183-9C8F-C91E9FF1F487}" srcOrd="0" destOrd="0" presId="urn:microsoft.com/office/officeart/2005/8/layout/orgChart1"/>
    <dgm:cxn modelId="{38A89DBD-B2C4-493B-872B-FEF46A906224}" srcId="{9F551625-13F5-44ED-8BA9-0AA6F027EA02}" destId="{5DCA5ED0-D239-4060-A953-6B0134BC993D}" srcOrd="1" destOrd="0" parTransId="{11119EB3-C285-4A7B-B0D0-DEFA9FEDE0FE}" sibTransId="{DFF97C36-3A77-4858-B6BF-8C51501224F9}"/>
    <dgm:cxn modelId="{488DA498-DB19-41F8-BB90-605D95895726}" type="presOf" srcId="{9F551625-13F5-44ED-8BA9-0AA6F027EA02}" destId="{24DC4A49-19AB-4DDF-92CE-7C63E873FABD}" srcOrd="0" destOrd="0" presId="urn:microsoft.com/office/officeart/2005/8/layout/orgChart1"/>
    <dgm:cxn modelId="{235FA8BA-0AE6-4099-873A-0F4024EAD1BD}" type="presOf" srcId="{CA684388-51FC-42CB-BFA9-FF80BF427336}" destId="{494EC70E-92C4-4B65-9A99-D1E8C3738C5C}" srcOrd="0" destOrd="0" presId="urn:microsoft.com/office/officeart/2005/8/layout/orgChart1"/>
    <dgm:cxn modelId="{F347A946-6E26-483D-91FB-89024586AF69}" type="presOf" srcId="{5DCA5ED0-D239-4060-A953-6B0134BC993D}" destId="{AA0F7BC8-488E-4EF5-BAAA-5B460DF3CC68}" srcOrd="0" destOrd="0" presId="urn:microsoft.com/office/officeart/2005/8/layout/orgChart1"/>
    <dgm:cxn modelId="{95432204-4E1A-44FB-8109-F05AED88E896}" type="presOf" srcId="{1D646981-7896-4907-A33F-21A3AD81C3C6}" destId="{6FF030EC-DD0E-4545-8981-054EB11F1B64}" srcOrd="0" destOrd="0" presId="urn:microsoft.com/office/officeart/2005/8/layout/orgChart1"/>
    <dgm:cxn modelId="{68CC4648-1AF4-4125-8289-2C5ECF37E830}" srcId="{9F551625-13F5-44ED-8BA9-0AA6F027EA02}" destId="{177B10B2-2061-409D-93EE-2A6DA00FCAB1}" srcOrd="0" destOrd="0" parTransId="{1D646981-7896-4907-A33F-21A3AD81C3C6}" sibTransId="{94F4C6DE-07AF-4E7F-AE0D-8A98E4B1E7C2}"/>
    <dgm:cxn modelId="{C6D05E9A-6E20-4D5F-8D4A-21F1288D8C97}" type="presParOf" srcId="{494EC70E-92C4-4B65-9A99-D1E8C3738C5C}" destId="{57DEC34E-ADCA-44AC-8469-F9178C03A84E}" srcOrd="0" destOrd="0" presId="urn:microsoft.com/office/officeart/2005/8/layout/orgChart1"/>
    <dgm:cxn modelId="{7E81E9F3-87DA-4D2A-BCD3-9AEDE5905320}" type="presParOf" srcId="{57DEC34E-ADCA-44AC-8469-F9178C03A84E}" destId="{F138304A-1087-4A9D-979B-EBE6F69ED589}" srcOrd="0" destOrd="0" presId="urn:microsoft.com/office/officeart/2005/8/layout/orgChart1"/>
    <dgm:cxn modelId="{9D277BB0-1F96-46F8-B434-F6479A3F7031}" type="presParOf" srcId="{F138304A-1087-4A9D-979B-EBE6F69ED589}" destId="{24DC4A49-19AB-4DDF-92CE-7C63E873FABD}" srcOrd="0" destOrd="0" presId="urn:microsoft.com/office/officeart/2005/8/layout/orgChart1"/>
    <dgm:cxn modelId="{E2A25894-2FF3-4123-BB16-F7926DE41529}" type="presParOf" srcId="{F138304A-1087-4A9D-979B-EBE6F69ED589}" destId="{B952CDE8-E52D-4547-9A62-555565396979}" srcOrd="1" destOrd="0" presId="urn:microsoft.com/office/officeart/2005/8/layout/orgChart1"/>
    <dgm:cxn modelId="{E2B3A6DE-0360-478F-841F-14EF66234771}" type="presParOf" srcId="{57DEC34E-ADCA-44AC-8469-F9178C03A84E}" destId="{AF08A53F-1BEA-4B41-A7E0-9876A9DC1809}" srcOrd="1" destOrd="0" presId="urn:microsoft.com/office/officeart/2005/8/layout/orgChart1"/>
    <dgm:cxn modelId="{0993B61A-9701-40E9-B85F-EBCC062566A2}" type="presParOf" srcId="{AF08A53F-1BEA-4B41-A7E0-9876A9DC1809}" destId="{6FF030EC-DD0E-4545-8981-054EB11F1B64}" srcOrd="0" destOrd="0" presId="urn:microsoft.com/office/officeart/2005/8/layout/orgChart1"/>
    <dgm:cxn modelId="{FECAE75D-2F35-4061-84EC-D0CE9FC1B149}" type="presParOf" srcId="{AF08A53F-1BEA-4B41-A7E0-9876A9DC1809}" destId="{3E6CC99D-C69E-477C-A676-6E093577A446}" srcOrd="1" destOrd="0" presId="urn:microsoft.com/office/officeart/2005/8/layout/orgChart1"/>
    <dgm:cxn modelId="{FAA57D9C-AF9C-4171-882C-6C2C0EAB3633}" type="presParOf" srcId="{3E6CC99D-C69E-477C-A676-6E093577A446}" destId="{9BC9AD84-1CFB-4414-B8CA-A1D28176279C}" srcOrd="0" destOrd="0" presId="urn:microsoft.com/office/officeart/2005/8/layout/orgChart1"/>
    <dgm:cxn modelId="{A8A00232-FCF6-46DA-904A-8E0655EC09B6}" type="presParOf" srcId="{9BC9AD84-1CFB-4414-B8CA-A1D28176279C}" destId="{22F00A4F-C6D2-4183-9C8F-C91E9FF1F487}" srcOrd="0" destOrd="0" presId="urn:microsoft.com/office/officeart/2005/8/layout/orgChart1"/>
    <dgm:cxn modelId="{410897B5-D1F5-4D91-A40C-5D28FDC95F99}" type="presParOf" srcId="{9BC9AD84-1CFB-4414-B8CA-A1D28176279C}" destId="{2C07617B-BB3A-4E64-8928-1840DD254C18}" srcOrd="1" destOrd="0" presId="urn:microsoft.com/office/officeart/2005/8/layout/orgChart1"/>
    <dgm:cxn modelId="{1A920CFE-6435-423C-9781-BC78C6516FB4}" type="presParOf" srcId="{3E6CC99D-C69E-477C-A676-6E093577A446}" destId="{5675E9A7-9BE6-4C04-9E91-A369751C68DE}" srcOrd="1" destOrd="0" presId="urn:microsoft.com/office/officeart/2005/8/layout/orgChart1"/>
    <dgm:cxn modelId="{A3BC978A-660E-410C-A1C6-27D337E86093}" type="presParOf" srcId="{3E6CC99D-C69E-477C-A676-6E093577A446}" destId="{BD3031FD-5F34-4DA9-AD4B-4B6892EE5144}" srcOrd="2" destOrd="0" presId="urn:microsoft.com/office/officeart/2005/8/layout/orgChart1"/>
    <dgm:cxn modelId="{68029D58-17FD-44EB-A17A-5E5EF74A9F79}" type="presParOf" srcId="{AF08A53F-1BEA-4B41-A7E0-9876A9DC1809}" destId="{57ACB9BF-20E0-4195-814C-C9F39D02C179}" srcOrd="2" destOrd="0" presId="urn:microsoft.com/office/officeart/2005/8/layout/orgChart1"/>
    <dgm:cxn modelId="{3B980729-0624-4C38-A617-018F0C4520F0}" type="presParOf" srcId="{AF08A53F-1BEA-4B41-A7E0-9876A9DC1809}" destId="{EFEF81AF-6060-4683-B621-0B5AC4B0839F}" srcOrd="3" destOrd="0" presId="urn:microsoft.com/office/officeart/2005/8/layout/orgChart1"/>
    <dgm:cxn modelId="{2FDD3ECC-CC76-4592-A1D0-CD0CE4CBE4EC}" type="presParOf" srcId="{EFEF81AF-6060-4683-B621-0B5AC4B0839F}" destId="{5D325469-1D7E-46A5-9D25-300B19C02231}" srcOrd="0" destOrd="0" presId="urn:microsoft.com/office/officeart/2005/8/layout/orgChart1"/>
    <dgm:cxn modelId="{4E78CE4E-A186-40E3-8AED-A7179B742DD9}" type="presParOf" srcId="{5D325469-1D7E-46A5-9D25-300B19C02231}" destId="{AA0F7BC8-488E-4EF5-BAAA-5B460DF3CC68}" srcOrd="0" destOrd="0" presId="urn:microsoft.com/office/officeart/2005/8/layout/orgChart1"/>
    <dgm:cxn modelId="{11257293-44C0-4AEC-B9FA-BE409DE8BDB0}" type="presParOf" srcId="{5D325469-1D7E-46A5-9D25-300B19C02231}" destId="{F6BDDC6A-33BB-401F-B5A0-AB2F0D180118}" srcOrd="1" destOrd="0" presId="urn:microsoft.com/office/officeart/2005/8/layout/orgChart1"/>
    <dgm:cxn modelId="{49694851-A24C-4721-ACC3-667306F25F18}" type="presParOf" srcId="{EFEF81AF-6060-4683-B621-0B5AC4B0839F}" destId="{B64E40B1-9B4E-4CB1-88D6-E45681DAC638}" srcOrd="1" destOrd="0" presId="urn:microsoft.com/office/officeart/2005/8/layout/orgChart1"/>
    <dgm:cxn modelId="{EE418C65-07F0-4389-BBAE-98A77D6CEFF7}" type="presParOf" srcId="{EFEF81AF-6060-4683-B621-0B5AC4B0839F}" destId="{F2386B73-5A08-42B9-A8CE-12D3B8A5AC11}" srcOrd="2" destOrd="0" presId="urn:microsoft.com/office/officeart/2005/8/layout/orgChart1"/>
    <dgm:cxn modelId="{CD63E16F-F365-4DCC-BE2C-DDD44521D04A}" type="presParOf" srcId="{57DEC34E-ADCA-44AC-8469-F9178C03A84E}" destId="{06A35E69-D459-41D9-8C95-7F78D08FFF8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B6D23F-5F1E-46E0-B176-6F3367B042B8}">
      <dsp:nvSpPr>
        <dsp:cNvPr id="0" name=""/>
        <dsp:cNvSpPr/>
      </dsp:nvSpPr>
      <dsp:spPr>
        <a:xfrm rot="1251826">
          <a:off x="2805515" y="3779840"/>
          <a:ext cx="3196852" cy="32475"/>
        </a:xfrm>
        <a:custGeom>
          <a:avLst/>
          <a:gdLst/>
          <a:ahLst/>
          <a:cxnLst/>
          <a:rect l="0" t="0" r="0" b="0"/>
          <a:pathLst>
            <a:path>
              <a:moveTo>
                <a:pt x="0" y="16237"/>
              </a:moveTo>
              <a:lnTo>
                <a:pt x="3196852" y="16237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22ECCC-DB22-4309-B10C-4562CE2CBA28}">
      <dsp:nvSpPr>
        <dsp:cNvPr id="0" name=""/>
        <dsp:cNvSpPr/>
      </dsp:nvSpPr>
      <dsp:spPr>
        <a:xfrm rot="293814">
          <a:off x="2905871" y="3146710"/>
          <a:ext cx="2439587" cy="32475"/>
        </a:xfrm>
        <a:custGeom>
          <a:avLst/>
          <a:gdLst/>
          <a:ahLst/>
          <a:cxnLst/>
          <a:rect l="0" t="0" r="0" b="0"/>
          <a:pathLst>
            <a:path>
              <a:moveTo>
                <a:pt x="0" y="16237"/>
              </a:moveTo>
              <a:lnTo>
                <a:pt x="2439587" y="16237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F255BE-9A9A-4D78-9D9E-8D64F9E476E3}">
      <dsp:nvSpPr>
        <dsp:cNvPr id="0" name=""/>
        <dsp:cNvSpPr/>
      </dsp:nvSpPr>
      <dsp:spPr>
        <a:xfrm rot="20786439">
          <a:off x="2870275" y="2519885"/>
          <a:ext cx="2873716" cy="32475"/>
        </a:xfrm>
        <a:custGeom>
          <a:avLst/>
          <a:gdLst/>
          <a:ahLst/>
          <a:cxnLst/>
          <a:rect l="0" t="0" r="0" b="0"/>
          <a:pathLst>
            <a:path>
              <a:moveTo>
                <a:pt x="0" y="16237"/>
              </a:moveTo>
              <a:lnTo>
                <a:pt x="2873716" y="16237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9D7D51-AFCD-415D-B9DB-B11467AB86A4}">
      <dsp:nvSpPr>
        <dsp:cNvPr id="0" name=""/>
        <dsp:cNvSpPr/>
      </dsp:nvSpPr>
      <dsp:spPr>
        <a:xfrm rot="19903098">
          <a:off x="2674751" y="1752956"/>
          <a:ext cx="3946884" cy="32475"/>
        </a:xfrm>
        <a:custGeom>
          <a:avLst/>
          <a:gdLst/>
          <a:ahLst/>
          <a:cxnLst/>
          <a:rect l="0" t="0" r="0" b="0"/>
          <a:pathLst>
            <a:path>
              <a:moveTo>
                <a:pt x="0" y="16237"/>
              </a:moveTo>
              <a:lnTo>
                <a:pt x="3946884" y="16237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67E936-E490-463D-ABCD-17EFD82599A0}">
      <dsp:nvSpPr>
        <dsp:cNvPr id="0" name=""/>
        <dsp:cNvSpPr/>
      </dsp:nvSpPr>
      <dsp:spPr>
        <a:xfrm>
          <a:off x="0" y="-53886"/>
          <a:ext cx="4428202" cy="6128001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05EFBC-DC58-40A4-AD2F-D1222F2AA75F}">
      <dsp:nvSpPr>
        <dsp:cNvPr id="0" name=""/>
        <dsp:cNvSpPr/>
      </dsp:nvSpPr>
      <dsp:spPr>
        <a:xfrm>
          <a:off x="5309167" y="-36124"/>
          <a:ext cx="3694155" cy="911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lvl="0" algn="ctr" defTabSz="18224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LINUX</a:t>
          </a:r>
          <a:endParaRPr lang="en-IN" sz="4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850163" y="97408"/>
        <a:ext cx="2612163" cy="644748"/>
      </dsp:txXfrm>
    </dsp:sp>
    <dsp:sp modelId="{FBF4FC08-DCC5-4F12-AC5B-00F2E79EEE3F}">
      <dsp:nvSpPr>
        <dsp:cNvPr id="0" name=""/>
        <dsp:cNvSpPr/>
      </dsp:nvSpPr>
      <dsp:spPr>
        <a:xfrm>
          <a:off x="5192799" y="1369738"/>
          <a:ext cx="3810523" cy="98656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UNIX</a:t>
          </a:r>
        </a:p>
      </dsp:txBody>
      <dsp:txXfrm>
        <a:off x="5750837" y="1514218"/>
        <a:ext cx="2694447" cy="697609"/>
      </dsp:txXfrm>
    </dsp:sp>
    <dsp:sp modelId="{00EA3699-C7E7-4C2F-9C4F-35AD77F19A0B}">
      <dsp:nvSpPr>
        <dsp:cNvPr id="0" name=""/>
        <dsp:cNvSpPr/>
      </dsp:nvSpPr>
      <dsp:spPr>
        <a:xfrm>
          <a:off x="5268383" y="2864019"/>
          <a:ext cx="3734939" cy="111365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9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UNICS</a:t>
          </a:r>
        </a:p>
      </dsp:txBody>
      <dsp:txXfrm>
        <a:off x="5815352" y="3027111"/>
        <a:ext cx="2641001" cy="787475"/>
      </dsp:txXfrm>
    </dsp:sp>
    <dsp:sp modelId="{8A74F004-7FE9-451C-8E93-928D7451BF09}">
      <dsp:nvSpPr>
        <dsp:cNvPr id="0" name=""/>
        <dsp:cNvSpPr/>
      </dsp:nvSpPr>
      <dsp:spPr>
        <a:xfrm>
          <a:off x="5188280" y="4235095"/>
          <a:ext cx="3815042" cy="117390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9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MULTICS</a:t>
          </a:r>
        </a:p>
      </dsp:txBody>
      <dsp:txXfrm>
        <a:off x="5746980" y="4407010"/>
        <a:ext cx="2697642" cy="8300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ACB9BF-20E0-4195-814C-C9F39D02C179}">
      <dsp:nvSpPr>
        <dsp:cNvPr id="0" name=""/>
        <dsp:cNvSpPr/>
      </dsp:nvSpPr>
      <dsp:spPr>
        <a:xfrm>
          <a:off x="3164025" y="1828880"/>
          <a:ext cx="1733030" cy="6010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0509"/>
              </a:lnTo>
              <a:lnTo>
                <a:pt x="1733030" y="300509"/>
              </a:lnTo>
              <a:lnTo>
                <a:pt x="1733030" y="60101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F030EC-DD0E-4545-8981-054EB11F1B64}">
      <dsp:nvSpPr>
        <dsp:cNvPr id="0" name=""/>
        <dsp:cNvSpPr/>
      </dsp:nvSpPr>
      <dsp:spPr>
        <a:xfrm>
          <a:off x="1432521" y="1828880"/>
          <a:ext cx="1731504" cy="601018"/>
        </a:xfrm>
        <a:custGeom>
          <a:avLst/>
          <a:gdLst/>
          <a:ahLst/>
          <a:cxnLst/>
          <a:rect l="0" t="0" r="0" b="0"/>
          <a:pathLst>
            <a:path>
              <a:moveTo>
                <a:pt x="1731504" y="0"/>
              </a:moveTo>
              <a:lnTo>
                <a:pt x="1731504" y="300509"/>
              </a:lnTo>
              <a:lnTo>
                <a:pt x="0" y="300509"/>
              </a:lnTo>
              <a:lnTo>
                <a:pt x="0" y="60101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DC4A49-19AB-4DDF-92CE-7C63E873FABD}">
      <dsp:nvSpPr>
        <dsp:cNvPr id="0" name=""/>
        <dsp:cNvSpPr/>
      </dsp:nvSpPr>
      <dsp:spPr>
        <a:xfrm>
          <a:off x="1733030" y="397885"/>
          <a:ext cx="2861990" cy="14309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Users</a:t>
          </a:r>
        </a:p>
      </dsp:txBody>
      <dsp:txXfrm>
        <a:off x="1802885" y="467740"/>
        <a:ext cx="2722280" cy="1291285"/>
      </dsp:txXfrm>
    </dsp:sp>
    <dsp:sp modelId="{22F00A4F-C6D2-4183-9C8F-C91E9FF1F487}">
      <dsp:nvSpPr>
        <dsp:cNvPr id="0" name=""/>
        <dsp:cNvSpPr/>
      </dsp:nvSpPr>
      <dsp:spPr>
        <a:xfrm>
          <a:off x="1525" y="2429898"/>
          <a:ext cx="2861990" cy="14309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System users 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UID – 0 to 999</a:t>
          </a:r>
        </a:p>
      </dsp:txBody>
      <dsp:txXfrm>
        <a:off x="71380" y="2499753"/>
        <a:ext cx="2722280" cy="1291285"/>
      </dsp:txXfrm>
    </dsp:sp>
    <dsp:sp modelId="{AA0F7BC8-488E-4EF5-BAAA-5B460DF3CC68}">
      <dsp:nvSpPr>
        <dsp:cNvPr id="0" name=""/>
        <dsp:cNvSpPr/>
      </dsp:nvSpPr>
      <dsp:spPr>
        <a:xfrm>
          <a:off x="3466060" y="2429898"/>
          <a:ext cx="2861990" cy="14309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Normal users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UID – 1000 to 60,000</a:t>
          </a:r>
        </a:p>
      </dsp:txBody>
      <dsp:txXfrm>
        <a:off x="3535915" y="2499753"/>
        <a:ext cx="2722280" cy="12912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ACB9BF-20E0-4195-814C-C9F39D02C179}">
      <dsp:nvSpPr>
        <dsp:cNvPr id="0" name=""/>
        <dsp:cNvSpPr/>
      </dsp:nvSpPr>
      <dsp:spPr>
        <a:xfrm>
          <a:off x="2835551" y="1690767"/>
          <a:ext cx="1551747" cy="5386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9311"/>
              </a:lnTo>
              <a:lnTo>
                <a:pt x="1551747" y="269311"/>
              </a:lnTo>
              <a:lnTo>
                <a:pt x="1551747" y="53862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F030EC-DD0E-4545-8981-054EB11F1B64}">
      <dsp:nvSpPr>
        <dsp:cNvPr id="0" name=""/>
        <dsp:cNvSpPr/>
      </dsp:nvSpPr>
      <dsp:spPr>
        <a:xfrm>
          <a:off x="1283803" y="1690767"/>
          <a:ext cx="1551747" cy="538623"/>
        </a:xfrm>
        <a:custGeom>
          <a:avLst/>
          <a:gdLst/>
          <a:ahLst/>
          <a:cxnLst/>
          <a:rect l="0" t="0" r="0" b="0"/>
          <a:pathLst>
            <a:path>
              <a:moveTo>
                <a:pt x="1551747" y="0"/>
              </a:moveTo>
              <a:lnTo>
                <a:pt x="1551747" y="269311"/>
              </a:lnTo>
              <a:lnTo>
                <a:pt x="0" y="269311"/>
              </a:lnTo>
              <a:lnTo>
                <a:pt x="0" y="53862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DC4A49-19AB-4DDF-92CE-7C63E873FABD}">
      <dsp:nvSpPr>
        <dsp:cNvPr id="0" name=""/>
        <dsp:cNvSpPr/>
      </dsp:nvSpPr>
      <dsp:spPr>
        <a:xfrm>
          <a:off x="1553114" y="408331"/>
          <a:ext cx="2564872" cy="128243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Permission</a:t>
          </a:r>
        </a:p>
      </dsp:txBody>
      <dsp:txXfrm>
        <a:off x="1615717" y="470934"/>
        <a:ext cx="2439666" cy="1157230"/>
      </dsp:txXfrm>
    </dsp:sp>
    <dsp:sp modelId="{22F00A4F-C6D2-4183-9C8F-C91E9FF1F487}">
      <dsp:nvSpPr>
        <dsp:cNvPr id="0" name=""/>
        <dsp:cNvSpPr/>
      </dsp:nvSpPr>
      <dsp:spPr>
        <a:xfrm>
          <a:off x="1367" y="2229390"/>
          <a:ext cx="2564872" cy="128243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Absolute Mode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4   2   1</a:t>
          </a:r>
        </a:p>
      </dsp:txBody>
      <dsp:txXfrm>
        <a:off x="63970" y="2291993"/>
        <a:ext cx="2439666" cy="1157230"/>
      </dsp:txXfrm>
    </dsp:sp>
    <dsp:sp modelId="{AA0F7BC8-488E-4EF5-BAAA-5B460DF3CC68}">
      <dsp:nvSpPr>
        <dsp:cNvPr id="0" name=""/>
        <dsp:cNvSpPr/>
      </dsp:nvSpPr>
      <dsp:spPr>
        <a:xfrm>
          <a:off x="3104862" y="2229390"/>
          <a:ext cx="2564872" cy="128243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Symbolic Mode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   w   x</a:t>
          </a:r>
        </a:p>
      </dsp:txBody>
      <dsp:txXfrm>
        <a:off x="3167465" y="2291993"/>
        <a:ext cx="2439666" cy="11572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C2CEBD-4123-4927-A650-C2A7115E0333}" type="datetimeFigureOut">
              <a:rPr lang="en-IN" smtClean="0"/>
              <a:pPr/>
              <a:t>05-12-2019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B78A73-8C69-4067-9681-4F5B1B91FEA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53541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D51FDE-D06A-4807-984F-35D4C252D5F8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863818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D51FDE-D06A-4807-984F-35D4C252D5F8}" type="slidenum">
              <a:rPr lang="en-US" smtClean="0"/>
              <a:pPr/>
              <a:t>161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041819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0B1A8A-B72E-46D9-B164-6376AFB341C9}" type="slidenum">
              <a:rPr lang="en-US" smtClean="0"/>
              <a:pPr/>
              <a:t>189</a:t>
            </a:fld>
            <a:endParaRPr lang="en-US" dirty="0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8947962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4E3C5D-8F65-4686-81F2-F6AD251F95DA}" type="slidenum">
              <a:rPr lang="en-US" smtClean="0"/>
              <a:pPr/>
              <a:t>190</a:t>
            </a:fld>
            <a:endParaRPr lang="en-US" dirty="0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46063" y="633413"/>
            <a:ext cx="6467475" cy="3638550"/>
          </a:xfrm>
          <a:ln>
            <a:noFill/>
          </a:ln>
        </p:spPr>
      </p:sp>
    </p:spTree>
    <p:extLst>
      <p:ext uri="{BB962C8B-B14F-4D97-AF65-F5344CB8AC3E}">
        <p14:creationId xmlns:p14="http://schemas.microsoft.com/office/powerpoint/2010/main" xmlns="" val="3666463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4E3C5D-8F65-4686-81F2-F6AD251F95DA}" type="slidenum">
              <a:rPr lang="en-US" smtClean="0"/>
              <a:pPr/>
              <a:t>191</a:t>
            </a:fld>
            <a:endParaRPr lang="en-US" dirty="0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46063" y="633413"/>
            <a:ext cx="6467475" cy="3638550"/>
          </a:xfrm>
          <a:ln>
            <a:noFill/>
          </a:ln>
        </p:spPr>
      </p:sp>
    </p:spTree>
    <p:extLst>
      <p:ext uri="{BB962C8B-B14F-4D97-AF65-F5344CB8AC3E}">
        <p14:creationId xmlns:p14="http://schemas.microsoft.com/office/powerpoint/2010/main" xmlns="" val="20057819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4E3C5D-8F65-4686-81F2-F6AD251F95DA}" type="slidenum">
              <a:rPr lang="en-US" smtClean="0"/>
              <a:pPr/>
              <a:t>192</a:t>
            </a:fld>
            <a:endParaRPr lang="en-US" dirty="0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46063" y="633413"/>
            <a:ext cx="6467475" cy="3638550"/>
          </a:xfrm>
          <a:ln>
            <a:noFill/>
          </a:ln>
        </p:spPr>
      </p:sp>
    </p:spTree>
    <p:extLst>
      <p:ext uri="{BB962C8B-B14F-4D97-AF65-F5344CB8AC3E}">
        <p14:creationId xmlns:p14="http://schemas.microsoft.com/office/powerpoint/2010/main" xmlns="" val="20916311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4E3C5D-8F65-4686-81F2-F6AD251F95DA}" type="slidenum">
              <a:rPr lang="en-US" smtClean="0"/>
              <a:pPr/>
              <a:t>193</a:t>
            </a:fld>
            <a:endParaRPr lang="en-US" dirty="0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46063" y="633413"/>
            <a:ext cx="6467475" cy="3638550"/>
          </a:xfrm>
          <a:ln>
            <a:noFill/>
          </a:ln>
        </p:spPr>
      </p:sp>
    </p:spTree>
    <p:extLst>
      <p:ext uri="{BB962C8B-B14F-4D97-AF65-F5344CB8AC3E}">
        <p14:creationId xmlns:p14="http://schemas.microsoft.com/office/powerpoint/2010/main" xmlns="" val="25358095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4E3C5D-8F65-4686-81F2-F6AD251F95DA}" type="slidenum">
              <a:rPr lang="en-US" smtClean="0"/>
              <a:pPr/>
              <a:t>194</a:t>
            </a:fld>
            <a:endParaRPr lang="en-US" dirty="0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46063" y="633413"/>
            <a:ext cx="6467475" cy="3638550"/>
          </a:xfrm>
          <a:ln>
            <a:noFill/>
          </a:ln>
        </p:spPr>
      </p:sp>
    </p:spTree>
    <p:extLst>
      <p:ext uri="{BB962C8B-B14F-4D97-AF65-F5344CB8AC3E}">
        <p14:creationId xmlns:p14="http://schemas.microsoft.com/office/powerpoint/2010/main" xmlns="" val="37482350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4E3C5D-8F65-4686-81F2-F6AD251F95DA}" type="slidenum">
              <a:rPr lang="en-US" smtClean="0"/>
              <a:pPr/>
              <a:t>195</a:t>
            </a:fld>
            <a:endParaRPr lang="en-US" dirty="0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46063" y="633413"/>
            <a:ext cx="6467475" cy="3638550"/>
          </a:xfrm>
          <a:ln>
            <a:noFill/>
          </a:ln>
        </p:spPr>
      </p:sp>
    </p:spTree>
    <p:extLst>
      <p:ext uri="{BB962C8B-B14F-4D97-AF65-F5344CB8AC3E}">
        <p14:creationId xmlns:p14="http://schemas.microsoft.com/office/powerpoint/2010/main" xmlns="" val="27033348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0B1A8A-B72E-46D9-B164-6376AFB341C9}" type="slidenum">
              <a:rPr lang="en-US" smtClean="0"/>
              <a:pPr/>
              <a:t>197</a:t>
            </a:fld>
            <a:endParaRPr lang="en-US" dirty="0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2058524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0B1A8A-B72E-46D9-B164-6376AFB341C9}" type="slidenum">
              <a:rPr lang="en-US" smtClean="0"/>
              <a:pPr/>
              <a:t>199</a:t>
            </a:fld>
            <a:endParaRPr lang="en-US" dirty="0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214294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D51FDE-D06A-4807-984F-35D4C252D5F8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376296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4E3C5D-8F65-4686-81F2-F6AD251F95DA}" type="slidenum">
              <a:rPr lang="en-US" smtClean="0"/>
              <a:pPr/>
              <a:t>200</a:t>
            </a:fld>
            <a:endParaRPr lang="en-US" dirty="0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46063" y="633413"/>
            <a:ext cx="6467475" cy="3638550"/>
          </a:xfrm>
          <a:ln>
            <a:noFill/>
          </a:ln>
        </p:spPr>
      </p:sp>
    </p:spTree>
    <p:extLst>
      <p:ext uri="{BB962C8B-B14F-4D97-AF65-F5344CB8AC3E}">
        <p14:creationId xmlns:p14="http://schemas.microsoft.com/office/powerpoint/2010/main" xmlns="" val="29895864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4E3C5D-8F65-4686-81F2-F6AD251F95DA}" type="slidenum">
              <a:rPr lang="en-US" smtClean="0"/>
              <a:pPr/>
              <a:t>201</a:t>
            </a:fld>
            <a:endParaRPr lang="en-US" dirty="0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46063" y="633413"/>
            <a:ext cx="6467475" cy="3638550"/>
          </a:xfrm>
          <a:ln>
            <a:noFill/>
          </a:ln>
        </p:spPr>
      </p:sp>
    </p:spTree>
    <p:extLst>
      <p:ext uri="{BB962C8B-B14F-4D97-AF65-F5344CB8AC3E}">
        <p14:creationId xmlns:p14="http://schemas.microsoft.com/office/powerpoint/2010/main" xmlns="" val="1699112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4E3C5D-8F65-4686-81F2-F6AD251F95DA}" type="slidenum">
              <a:rPr lang="en-US" smtClean="0"/>
              <a:pPr/>
              <a:t>202</a:t>
            </a:fld>
            <a:endParaRPr lang="en-US" dirty="0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46063" y="633413"/>
            <a:ext cx="6467475" cy="3638550"/>
          </a:xfrm>
          <a:ln>
            <a:noFill/>
          </a:ln>
        </p:spPr>
      </p:sp>
    </p:spTree>
    <p:extLst>
      <p:ext uri="{BB962C8B-B14F-4D97-AF65-F5344CB8AC3E}">
        <p14:creationId xmlns:p14="http://schemas.microsoft.com/office/powerpoint/2010/main" xmlns="" val="12828464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68539E-C9D5-436E-AFC6-3ACF7CA7D3BE}" type="slidenum">
              <a:rPr lang="en-US" smtClean="0"/>
              <a:pPr/>
              <a:t>204</a:t>
            </a:fld>
            <a:endParaRPr lang="en-US" dirty="0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0760225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0B1A8A-B72E-46D9-B164-6376AFB341C9}" type="slidenum">
              <a:rPr lang="en-US" smtClean="0"/>
              <a:pPr/>
              <a:t>207</a:t>
            </a:fld>
            <a:endParaRPr lang="en-US" dirty="0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7007614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0B1A8A-B72E-46D9-B164-6376AFB341C9}" type="slidenum">
              <a:rPr lang="en-US" smtClean="0"/>
              <a:pPr/>
              <a:t>211</a:t>
            </a:fld>
            <a:endParaRPr lang="en-US" dirty="0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0438495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0B1A8A-B72E-46D9-B164-6376AFB341C9}" type="slidenum">
              <a:rPr lang="en-US" smtClean="0"/>
              <a:pPr/>
              <a:t>242</a:t>
            </a:fld>
            <a:endParaRPr lang="en-US" dirty="0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7509132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0B1A8A-B72E-46D9-B164-6376AFB341C9}" type="slidenum">
              <a:rPr lang="en-US" smtClean="0"/>
              <a:pPr/>
              <a:t>258</a:t>
            </a:fld>
            <a:endParaRPr lang="en-US" dirty="0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2580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D51FDE-D06A-4807-984F-35D4C252D5F8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02013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D51FDE-D06A-4807-984F-35D4C252D5F8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89303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D51FDE-D06A-4807-984F-35D4C252D5F8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40057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D51FDE-D06A-4807-984F-35D4C252D5F8}" type="slidenum">
              <a:rPr lang="en-US" smtClean="0"/>
              <a:pPr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32370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D51FDE-D06A-4807-984F-35D4C252D5F8}" type="slidenum">
              <a:rPr lang="en-US" smtClean="0"/>
              <a:pPr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93069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D51FDE-D06A-4807-984F-35D4C252D5F8}" type="slidenum">
              <a:rPr lang="en-US" smtClean="0"/>
              <a:pPr/>
              <a:t>137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12931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D51FDE-D06A-4807-984F-35D4C252D5F8}" type="slidenum">
              <a:rPr lang="en-US" smtClean="0"/>
              <a:pPr/>
              <a:t>160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39392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AE47C-1E2A-4C80-B523-29FF670F97D2}" type="datetimeFigureOut">
              <a:rPr lang="en-IN" smtClean="0"/>
              <a:pPr/>
              <a:t>05-12-2019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CFE87-11EA-4E4A-8932-A032DC6D8F4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41154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AE47C-1E2A-4C80-B523-29FF670F97D2}" type="datetimeFigureOut">
              <a:rPr lang="en-IN" smtClean="0"/>
              <a:pPr/>
              <a:t>05-12-2019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CFE87-11EA-4E4A-8932-A032DC6D8F4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97086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1"/>
            <a:ext cx="36576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1"/>
            <a:ext cx="10769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AE47C-1E2A-4C80-B523-29FF670F97D2}" type="datetimeFigureOut">
              <a:rPr lang="en-IN" smtClean="0"/>
              <a:pPr/>
              <a:t>05-12-2019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CFE87-11EA-4E4A-8932-A032DC6D8F4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35287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40539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AE47C-1E2A-4C80-B523-29FF670F97D2}" type="datetimeFigureOut">
              <a:rPr lang="en-IN" smtClean="0"/>
              <a:pPr/>
              <a:t>05-12-2019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CFE87-11EA-4E4A-8932-A032DC6D8F4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016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AE47C-1E2A-4C80-B523-29FF670F97D2}" type="datetimeFigureOut">
              <a:rPr lang="en-IN" smtClean="0"/>
              <a:pPr/>
              <a:t>05-12-2019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CFE87-11EA-4E4A-8932-A032DC6D8F4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7227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AE47C-1E2A-4C80-B523-29FF670F97D2}" type="datetimeFigureOut">
              <a:rPr lang="en-IN" smtClean="0"/>
              <a:pPr/>
              <a:t>05-12-2019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CFE87-11EA-4E4A-8932-A032DC6D8F4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85013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AE47C-1E2A-4C80-B523-29FF670F97D2}" type="datetimeFigureOut">
              <a:rPr lang="en-IN" smtClean="0"/>
              <a:pPr/>
              <a:t>05-12-2019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CFE87-11EA-4E4A-8932-A032DC6D8F4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59252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AE47C-1E2A-4C80-B523-29FF670F97D2}" type="datetimeFigureOut">
              <a:rPr lang="en-IN" smtClean="0"/>
              <a:pPr/>
              <a:t>05-12-2019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CFE87-11EA-4E4A-8932-A032DC6D8F4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71099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AE47C-1E2A-4C80-B523-29FF670F97D2}" type="datetimeFigureOut">
              <a:rPr lang="en-IN" smtClean="0"/>
              <a:pPr/>
              <a:t>05-12-2019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CFE87-11EA-4E4A-8932-A032DC6D8F4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21706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AE47C-1E2A-4C80-B523-29FF670F97D2}" type="datetimeFigureOut">
              <a:rPr lang="en-IN" smtClean="0"/>
              <a:pPr/>
              <a:t>05-12-2019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CFE87-11EA-4E4A-8932-A032DC6D8F4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88425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AE47C-1E2A-4C80-B523-29FF670F97D2}" type="datetimeFigureOut">
              <a:rPr lang="en-IN" smtClean="0"/>
              <a:pPr/>
              <a:t>05-12-2019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CFE87-11EA-4E4A-8932-A032DC6D8F4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30535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AE47C-1E2A-4C80-B523-29FF670F97D2}" type="datetimeFigureOut">
              <a:rPr lang="en-IN" smtClean="0"/>
              <a:pPr/>
              <a:t>05-12-2019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CFE87-11EA-4E4A-8932-A032DC6D8F4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05461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7.png"/><Relationship Id="rId5" Type="http://schemas.openxmlformats.org/officeDocument/2006/relationships/oleObject" Target="../embeddings/oleObject6.bin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7.png"/><Relationship Id="rId5" Type="http://schemas.openxmlformats.org/officeDocument/2006/relationships/oleObject" Target="../embeddings/oleObject8.bin"/><Relationship Id="rId4" Type="http://schemas.openxmlformats.org/officeDocument/2006/relationships/image" Target="../media/image19.png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7.png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30.png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27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9.png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9.png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image" Target="../media/image29.png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0.png"/><Relationship Id="rId5" Type="http://schemas.openxmlformats.org/officeDocument/2006/relationships/image" Target="../media/image27.png"/><Relationship Id="rId4" Type="http://schemas.openxmlformats.org/officeDocument/2006/relationships/image" Target="../media/image19.png"/></Relationships>
</file>

<file path=ppt/slides/_rels/slide2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image" Target="../media/image29.png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7.png"/><Relationship Id="rId5" Type="http://schemas.openxmlformats.org/officeDocument/2006/relationships/image" Target="../media/image3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2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image" Target="../media/image19.png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7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image" Target="../media/image19.png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7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image" Target="../media/image19.png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7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image" Target="../media/image19.png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7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png"/><Relationship Id="rId4" Type="http://schemas.openxmlformats.org/officeDocument/2006/relationships/image" Target="../media/image34.png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7.png"/><Relationship Id="rId5" Type="http://schemas.openxmlformats.org/officeDocument/2006/relationships/oleObject" Target="../embeddings/oleObject28.bin"/><Relationship Id="rId4" Type="http://schemas.openxmlformats.org/officeDocument/2006/relationships/image" Target="../media/image19.png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7.png"/><Relationship Id="rId5" Type="http://schemas.openxmlformats.org/officeDocument/2006/relationships/oleObject" Target="../embeddings/oleObject29.bin"/><Relationship Id="rId4" Type="http://schemas.openxmlformats.org/officeDocument/2006/relationships/image" Target="../media/image19.png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colorTemperature colorTemp="6235"/>
                    </a14:imgEffect>
                    <a14:imgEffect>
                      <a14:saturation sat="33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8273" y="1339295"/>
            <a:ext cx="8601152" cy="406165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xmlns="" val="1748635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39483" y="1601462"/>
            <a:ext cx="9678572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Clr>
                <a:schemeClr val="tx1"/>
              </a:buClr>
              <a:buSzPct val="100000"/>
              <a:buFontTx/>
              <a:buChar char="•"/>
              <a:defRPr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Scalability</a:t>
            </a:r>
          </a:p>
          <a:p>
            <a:pPr marL="857250" lvl="1" indent="-457200">
              <a:spcBef>
                <a:spcPct val="50000"/>
              </a:spcBef>
              <a:buClr>
                <a:schemeClr val="tx1"/>
              </a:buClr>
              <a:buSzPct val="100000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Same operating system can be used on a desktop to a super computer.</a:t>
            </a:r>
          </a:p>
          <a:p>
            <a:pPr marL="457200" indent="-457200">
              <a:spcBef>
                <a:spcPct val="50000"/>
              </a:spcBef>
              <a:buClr>
                <a:schemeClr val="tx1"/>
              </a:buClr>
              <a:buSzPct val="100000"/>
              <a:buFontTx/>
              <a:buChar char="•"/>
              <a:defRPr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Reliability</a:t>
            </a:r>
          </a:p>
          <a:p>
            <a:pPr marL="857250" lvl="1" indent="-457200">
              <a:spcBef>
                <a:spcPct val="50000"/>
              </a:spcBef>
              <a:buClr>
                <a:schemeClr val="tx1"/>
              </a:buClr>
              <a:buSzPct val="100000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Large servers have been successfully being running without a single second of down time.</a:t>
            </a:r>
          </a:p>
          <a:p>
            <a:pPr marL="457200" indent="-457200">
              <a:spcBef>
                <a:spcPct val="50000"/>
              </a:spcBef>
              <a:buClr>
                <a:schemeClr val="tx1"/>
              </a:buClr>
              <a:buSzPct val="100000"/>
              <a:buFontTx/>
              <a:buChar char="•"/>
              <a:defRPr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Security</a:t>
            </a:r>
          </a:p>
          <a:p>
            <a:pPr marL="857250" lvl="1" indent="-457200">
              <a:spcBef>
                <a:spcPct val="50000"/>
              </a:spcBef>
              <a:buClr>
                <a:schemeClr val="tx1"/>
              </a:buClr>
              <a:buSzPct val="100000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Inbuilt firewall (iptables) and SELinux</a:t>
            </a:r>
          </a:p>
        </p:txBody>
      </p:sp>
      <p:sp>
        <p:nvSpPr>
          <p:cNvPr id="3" name="Rectangle 2"/>
          <p:cNvSpPr/>
          <p:nvPr/>
        </p:nvSpPr>
        <p:spPr>
          <a:xfrm>
            <a:off x="913813" y="472999"/>
            <a:ext cx="3299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of Linux</a:t>
            </a:r>
            <a:endParaRPr lang="en-IN" sz="3200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87602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944620" y="229708"/>
            <a:ext cx="8596668" cy="1320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Formatting</a:t>
            </a:r>
          </a:p>
        </p:txBody>
      </p:sp>
      <p:grpSp>
        <p:nvGrpSpPr>
          <p:cNvPr id="2" name="Group 9"/>
          <p:cNvGrpSpPr/>
          <p:nvPr/>
        </p:nvGrpSpPr>
        <p:grpSpPr>
          <a:xfrm>
            <a:off x="1798320" y="1457739"/>
            <a:ext cx="8595360" cy="1364975"/>
            <a:chOff x="371061" y="1457738"/>
            <a:chExt cx="8428382" cy="1364975"/>
          </a:xfrm>
          <a:solidFill>
            <a:srgbClr val="92D050"/>
          </a:solidFill>
        </p:grpSpPr>
        <p:sp>
          <p:nvSpPr>
            <p:cNvPr id="5" name="Rounded Rectangle 4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6591" y="1550507"/>
              <a:ext cx="8083826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Formatting the  partition using ext4 file system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219" y="2034207"/>
              <a:ext cx="8083826" cy="4770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 </a:t>
              </a:r>
              <a:r>
                <a:rPr lang="en-US" sz="2400" b="1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mkfs.ext4  &lt;partition&gt;</a:t>
              </a:r>
              <a:endParaRPr lang="en-US" sz="22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Group 9"/>
          <p:cNvGrpSpPr/>
          <p:nvPr/>
        </p:nvGrpSpPr>
        <p:grpSpPr>
          <a:xfrm>
            <a:off x="1798320" y="2981721"/>
            <a:ext cx="8595360" cy="1364975"/>
            <a:chOff x="371061" y="1457738"/>
            <a:chExt cx="8428382" cy="1364975"/>
          </a:xfrm>
          <a:solidFill>
            <a:srgbClr val="92D050"/>
          </a:solidFill>
        </p:grpSpPr>
        <p:sp>
          <p:nvSpPr>
            <p:cNvPr id="11" name="Rounded Rectangle 10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6591" y="1550507"/>
              <a:ext cx="8083826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Formatting the  partition using vfat file system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3219" y="2034207"/>
              <a:ext cx="8083826" cy="4770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 </a:t>
              </a:r>
              <a:r>
                <a:rPr lang="en-US" sz="2400" b="1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mkfs.vfat  &lt;partition&gt;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764418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902417" y="420855"/>
            <a:ext cx="8596668" cy="1320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Mounting</a:t>
            </a:r>
          </a:p>
        </p:txBody>
      </p:sp>
      <p:grpSp>
        <p:nvGrpSpPr>
          <p:cNvPr id="2" name="Group 9"/>
          <p:cNvGrpSpPr/>
          <p:nvPr/>
        </p:nvGrpSpPr>
        <p:grpSpPr>
          <a:xfrm>
            <a:off x="1798320" y="1457739"/>
            <a:ext cx="8595360" cy="1364975"/>
            <a:chOff x="371061" y="1457738"/>
            <a:chExt cx="8428382" cy="1364975"/>
          </a:xfrm>
          <a:solidFill>
            <a:srgbClr val="92D050"/>
          </a:solidFill>
        </p:grpSpPr>
        <p:sp>
          <p:nvSpPr>
            <p:cNvPr id="5" name="Rounded Rectangle 4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6591" y="1550507"/>
              <a:ext cx="8083826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Create a directory for mounting the partition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219" y="2034207"/>
              <a:ext cx="8083826" cy="4770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 </a:t>
              </a:r>
              <a:r>
                <a:rPr lang="en-US" sz="2400" b="1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mkdir  &lt;directory name&gt;</a:t>
              </a:r>
              <a:endParaRPr lang="en-US" sz="22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Group 9"/>
          <p:cNvGrpSpPr/>
          <p:nvPr/>
        </p:nvGrpSpPr>
        <p:grpSpPr>
          <a:xfrm>
            <a:off x="1798320" y="2981721"/>
            <a:ext cx="8595360" cy="1364975"/>
            <a:chOff x="371061" y="1457738"/>
            <a:chExt cx="8428382" cy="1364975"/>
          </a:xfrm>
          <a:solidFill>
            <a:srgbClr val="92D050"/>
          </a:solidFill>
        </p:grpSpPr>
        <p:sp>
          <p:nvSpPr>
            <p:cNvPr id="11" name="Rounded Rectangle 10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6591" y="1550507"/>
              <a:ext cx="8083826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Mounting  the partition on the directory created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3219" y="2034207"/>
              <a:ext cx="8083826" cy="4770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 </a:t>
              </a:r>
              <a:r>
                <a:rPr lang="en-US" sz="2400" b="1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mount  &lt;partition&gt;  &lt;directory name&gt;</a:t>
              </a:r>
              <a:endParaRPr lang="en-US" sz="22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Group 16"/>
          <p:cNvGrpSpPr/>
          <p:nvPr/>
        </p:nvGrpSpPr>
        <p:grpSpPr>
          <a:xfrm>
            <a:off x="1798320" y="4505703"/>
            <a:ext cx="8595360" cy="1364975"/>
            <a:chOff x="371061" y="1457738"/>
            <a:chExt cx="8428382" cy="1364975"/>
          </a:xfrm>
          <a:solidFill>
            <a:srgbClr val="92D050"/>
          </a:solidFill>
        </p:grpSpPr>
        <p:sp>
          <p:nvSpPr>
            <p:cNvPr id="18" name="Rounded Rectangle 17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6591" y="1550507"/>
              <a:ext cx="8083826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Unmount the filesystem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63219" y="2034207"/>
              <a:ext cx="8083826" cy="4770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 </a:t>
              </a:r>
              <a:r>
                <a:rPr lang="en-US" sz="2400" b="1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umount  &lt;directory name&gt;</a:t>
              </a:r>
              <a:endParaRPr lang="en-US" sz="22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726660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View Disk Information</a:t>
            </a:r>
          </a:p>
        </p:txBody>
      </p:sp>
      <p:grpSp>
        <p:nvGrpSpPr>
          <p:cNvPr id="2" name="Group 9"/>
          <p:cNvGrpSpPr/>
          <p:nvPr/>
        </p:nvGrpSpPr>
        <p:grpSpPr>
          <a:xfrm>
            <a:off x="1798320" y="1457739"/>
            <a:ext cx="8595360" cy="1364975"/>
            <a:chOff x="371061" y="1457738"/>
            <a:chExt cx="8428382" cy="1364975"/>
          </a:xfrm>
          <a:solidFill>
            <a:srgbClr val="92D050"/>
          </a:solidFill>
        </p:grpSpPr>
        <p:sp>
          <p:nvSpPr>
            <p:cNvPr id="5" name="Rounded Rectangle 4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6591" y="1550507"/>
              <a:ext cx="8083826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 view available free space of a disk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219" y="2034207"/>
              <a:ext cx="8083826" cy="4770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 </a:t>
              </a:r>
              <a:r>
                <a:rPr lang="en-US" sz="2400" b="1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gnome-system-monitor   &amp;</a:t>
              </a:r>
            </a:p>
          </p:txBody>
        </p:sp>
      </p:grpSp>
      <p:grpSp>
        <p:nvGrpSpPr>
          <p:cNvPr id="3" name="Group 9"/>
          <p:cNvGrpSpPr/>
          <p:nvPr/>
        </p:nvGrpSpPr>
        <p:grpSpPr>
          <a:xfrm>
            <a:off x="1798320" y="2981721"/>
            <a:ext cx="8595360" cy="1364975"/>
            <a:chOff x="371061" y="1457738"/>
            <a:chExt cx="8428382" cy="1364975"/>
          </a:xfrm>
          <a:solidFill>
            <a:srgbClr val="92D050"/>
          </a:solidFill>
        </p:grpSpPr>
        <p:sp>
          <p:nvSpPr>
            <p:cNvPr id="11" name="Rounded Rectangle 10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6591" y="1550507"/>
              <a:ext cx="8083826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 view the free space in a partition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3219" y="2034207"/>
              <a:ext cx="8083826" cy="4770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 </a:t>
              </a:r>
              <a:r>
                <a:rPr lang="en-US" sz="2400" b="1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df  -hT</a:t>
              </a:r>
              <a:endParaRPr lang="en-US" sz="22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Group 16"/>
          <p:cNvGrpSpPr/>
          <p:nvPr/>
        </p:nvGrpSpPr>
        <p:grpSpPr>
          <a:xfrm>
            <a:off x="1798320" y="4505703"/>
            <a:ext cx="8595360" cy="1364975"/>
            <a:chOff x="371061" y="1457738"/>
            <a:chExt cx="8428382" cy="1364975"/>
          </a:xfrm>
          <a:solidFill>
            <a:srgbClr val="92D050"/>
          </a:solidFill>
        </p:grpSpPr>
        <p:sp>
          <p:nvSpPr>
            <p:cNvPr id="18" name="Rounded Rectangle 17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6591" y="1550507"/>
              <a:ext cx="8083826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 view the total amount of used space in a partition / directory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63219" y="2034207"/>
              <a:ext cx="8083826" cy="4770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 </a:t>
              </a:r>
              <a:r>
                <a:rPr lang="en-US" sz="2400" b="1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du  -sh</a:t>
              </a:r>
              <a:endParaRPr lang="en-US" sz="22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436290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197838" y="420855"/>
            <a:ext cx="8596668" cy="1320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</a:p>
        </p:txBody>
      </p:sp>
      <p:grpSp>
        <p:nvGrpSpPr>
          <p:cNvPr id="2" name="Group 9"/>
          <p:cNvGrpSpPr/>
          <p:nvPr/>
        </p:nvGrpSpPr>
        <p:grpSpPr>
          <a:xfrm>
            <a:off x="1798320" y="1457739"/>
            <a:ext cx="8595360" cy="1364975"/>
            <a:chOff x="371061" y="1457738"/>
            <a:chExt cx="8428382" cy="1364975"/>
          </a:xfrm>
          <a:solidFill>
            <a:srgbClr val="92D050"/>
          </a:solidFill>
        </p:grpSpPr>
        <p:sp>
          <p:nvSpPr>
            <p:cNvPr id="5" name="Rounded Rectangle 4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6591" y="1550507"/>
              <a:ext cx="8083826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 assign a label to a partition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219" y="2075772"/>
              <a:ext cx="8083826" cy="4770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 </a:t>
              </a:r>
              <a:r>
                <a:rPr lang="en-US" sz="2400" b="1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e2label  &lt;partition&gt;  &lt;label name&gt;</a:t>
              </a:r>
              <a:endParaRPr lang="en-US" sz="2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Group 9"/>
          <p:cNvGrpSpPr/>
          <p:nvPr/>
        </p:nvGrpSpPr>
        <p:grpSpPr>
          <a:xfrm>
            <a:off x="1798320" y="2981721"/>
            <a:ext cx="8595360" cy="1364975"/>
            <a:chOff x="371061" y="1457738"/>
            <a:chExt cx="8428382" cy="1364975"/>
          </a:xfrm>
          <a:solidFill>
            <a:srgbClr val="92D050"/>
          </a:solidFill>
        </p:grpSpPr>
        <p:sp>
          <p:nvSpPr>
            <p:cNvPr id="11" name="Rounded Rectangle 10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6591" y="1550507"/>
              <a:ext cx="8083826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 view the existing labels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3219" y="2034207"/>
              <a:ext cx="8083826" cy="4770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 </a:t>
              </a:r>
              <a:r>
                <a:rPr lang="en-US" sz="2400" b="1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e2label  &lt;partition&gt;</a:t>
              </a:r>
              <a:endParaRPr lang="en-US" sz="22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Group 16"/>
          <p:cNvGrpSpPr/>
          <p:nvPr/>
        </p:nvGrpSpPr>
        <p:grpSpPr>
          <a:xfrm>
            <a:off x="1798320" y="4505703"/>
            <a:ext cx="8595360" cy="1364975"/>
            <a:chOff x="371061" y="1457738"/>
            <a:chExt cx="8428382" cy="1364975"/>
          </a:xfrm>
          <a:solidFill>
            <a:srgbClr val="92D050"/>
          </a:solidFill>
        </p:grpSpPr>
        <p:sp>
          <p:nvSpPr>
            <p:cNvPr id="18" name="Rounded Rectangle 17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6591" y="1550507"/>
              <a:ext cx="8083826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 see a mounted partition with its label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63219" y="2034207"/>
              <a:ext cx="8083826" cy="4770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 </a:t>
              </a:r>
              <a:r>
                <a:rPr lang="en-US" sz="2400" b="1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mount  -l</a:t>
              </a:r>
              <a:endParaRPr lang="en-US" sz="22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84113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utoShape 5"/>
          <p:cNvSpPr>
            <a:spLocks noChangeArrowheads="1"/>
          </p:cNvSpPr>
          <p:nvPr/>
        </p:nvSpPr>
        <p:spPr bwMode="auto">
          <a:xfrm rot="10800000" flipV="1">
            <a:off x="6413501" y="2390185"/>
            <a:ext cx="1425575" cy="2306638"/>
          </a:xfrm>
          <a:prstGeom prst="can">
            <a:avLst>
              <a:gd name="adj" fmla="val 17783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2700000" scaled="1"/>
            <a:tileRect/>
          </a:gra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b"/>
          <a:lstStyle/>
          <a:p>
            <a:pPr algn="ctr"/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6410249" y="2396570"/>
            <a:ext cx="1427163" cy="2300288"/>
            <a:chOff x="4886325" y="2784475"/>
            <a:chExt cx="1427163" cy="2300288"/>
          </a:xfrm>
          <a:solidFill>
            <a:srgbClr val="92D050"/>
          </a:solidFill>
        </p:grpSpPr>
        <p:sp>
          <p:nvSpPr>
            <p:cNvPr id="13" name="AutoShape 6"/>
            <p:cNvSpPr>
              <a:spLocks noChangeArrowheads="1"/>
            </p:cNvSpPr>
            <p:nvPr/>
          </p:nvSpPr>
          <p:spPr bwMode="auto">
            <a:xfrm rot="10800000" flipV="1">
              <a:off x="4887913" y="4308475"/>
              <a:ext cx="1425575" cy="776288"/>
            </a:xfrm>
            <a:prstGeom prst="can">
              <a:avLst>
                <a:gd name="adj" fmla="val 33944"/>
              </a:avLst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b"/>
            <a:lstStyle/>
            <a:p>
              <a:pPr algn="ctr"/>
              <a:endPara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sda1</a:t>
              </a:r>
            </a:p>
          </p:txBody>
        </p:sp>
        <p:sp>
          <p:nvSpPr>
            <p:cNvPr id="14" name="AutoShape 7"/>
            <p:cNvSpPr>
              <a:spLocks noChangeArrowheads="1"/>
            </p:cNvSpPr>
            <p:nvPr/>
          </p:nvSpPr>
          <p:spPr bwMode="auto">
            <a:xfrm rot="10800000" flipV="1">
              <a:off x="4886325" y="3800475"/>
              <a:ext cx="1425575" cy="776288"/>
            </a:xfrm>
            <a:prstGeom prst="can">
              <a:avLst>
                <a:gd name="adj" fmla="val 33944"/>
              </a:avLst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b"/>
            <a:lstStyle/>
            <a:p>
              <a:pPr algn="ctr"/>
              <a:endPara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sda2</a:t>
              </a:r>
            </a:p>
          </p:txBody>
        </p:sp>
        <p:sp>
          <p:nvSpPr>
            <p:cNvPr id="15" name="AutoShape 8"/>
            <p:cNvSpPr>
              <a:spLocks noChangeArrowheads="1"/>
            </p:cNvSpPr>
            <p:nvPr/>
          </p:nvSpPr>
          <p:spPr bwMode="auto">
            <a:xfrm rot="10800000" flipV="1">
              <a:off x="4887913" y="3292475"/>
              <a:ext cx="1425575" cy="776288"/>
            </a:xfrm>
            <a:prstGeom prst="can">
              <a:avLst>
                <a:gd name="adj" fmla="val 33944"/>
              </a:avLst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b"/>
            <a:lstStyle/>
            <a:p>
              <a:pPr algn="ctr"/>
              <a:endPara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sda3</a:t>
              </a:r>
            </a:p>
          </p:txBody>
        </p:sp>
        <p:sp>
          <p:nvSpPr>
            <p:cNvPr id="16" name="AutoShape 9"/>
            <p:cNvSpPr>
              <a:spLocks noChangeArrowheads="1"/>
            </p:cNvSpPr>
            <p:nvPr/>
          </p:nvSpPr>
          <p:spPr bwMode="auto">
            <a:xfrm rot="10800000" flipV="1">
              <a:off x="4887913" y="2784475"/>
              <a:ext cx="1425575" cy="776288"/>
            </a:xfrm>
            <a:prstGeom prst="can">
              <a:avLst>
                <a:gd name="adj" fmla="val 33944"/>
              </a:avLst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b"/>
            <a:lstStyle/>
            <a:p>
              <a:pPr algn="ctr"/>
              <a:endPara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Swap  Partition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930" y="355431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How Swap Works</a:t>
            </a:r>
          </a:p>
        </p:txBody>
      </p:sp>
      <p:sp>
        <p:nvSpPr>
          <p:cNvPr id="10" name="AutoShape 3"/>
          <p:cNvSpPr>
            <a:spLocks noChangeArrowheads="1"/>
          </p:cNvSpPr>
          <p:nvPr/>
        </p:nvSpPr>
        <p:spPr bwMode="auto">
          <a:xfrm rot="10800000" flipV="1">
            <a:off x="3781426" y="2412410"/>
            <a:ext cx="1425575" cy="2306638"/>
          </a:xfrm>
          <a:prstGeom prst="can">
            <a:avLst>
              <a:gd name="adj" fmla="val 17783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2700000" scaled="1"/>
            <a:tileRect/>
          </a:gra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b"/>
          <a:lstStyle/>
          <a:p>
            <a:pPr algn="ctr"/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auto">
          <a:xfrm rot="10800000" flipV="1">
            <a:off x="3779839" y="3942760"/>
            <a:ext cx="1425575" cy="776288"/>
          </a:xfrm>
          <a:prstGeom prst="can">
            <a:avLst>
              <a:gd name="adj" fmla="val 33944"/>
            </a:avLst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</a:t>
            </a:r>
          </a:p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</a:p>
        </p:txBody>
      </p:sp>
      <p:sp>
        <p:nvSpPr>
          <p:cNvPr id="17" name="AutoShape 10"/>
          <p:cNvSpPr>
            <a:spLocks noChangeArrowheads="1"/>
          </p:cNvSpPr>
          <p:nvPr/>
        </p:nvSpPr>
        <p:spPr bwMode="auto">
          <a:xfrm rot="10800000" flipV="1">
            <a:off x="5043489" y="1099549"/>
            <a:ext cx="1425575" cy="776287"/>
          </a:xfrm>
          <a:prstGeom prst="can">
            <a:avLst>
              <a:gd name="adj" fmla="val 33944"/>
            </a:avLst>
          </a:prstGeom>
          <a:solidFill>
            <a:srgbClr val="92D05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b"/>
          <a:lstStyle/>
          <a:p>
            <a:pPr algn="ctr"/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D</a:t>
            </a:r>
          </a:p>
        </p:txBody>
      </p:sp>
      <p:sp>
        <p:nvSpPr>
          <p:cNvPr id="22" name="AutoShape 15"/>
          <p:cNvSpPr>
            <a:spLocks noChangeArrowheads="1"/>
          </p:cNvSpPr>
          <p:nvPr/>
        </p:nvSpPr>
        <p:spPr bwMode="auto">
          <a:xfrm rot="10800000" flipV="1">
            <a:off x="3787441" y="3474099"/>
            <a:ext cx="1425575" cy="707415"/>
          </a:xfrm>
          <a:prstGeom prst="can">
            <a:avLst>
              <a:gd name="adj" fmla="val 33944"/>
            </a:avLst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b"/>
          <a:lstStyle/>
          <a:p>
            <a:pPr algn="ctr"/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A</a:t>
            </a:r>
          </a:p>
        </p:txBody>
      </p:sp>
      <p:sp>
        <p:nvSpPr>
          <p:cNvPr id="23" name="AutoShape 16"/>
          <p:cNvSpPr>
            <a:spLocks noChangeArrowheads="1"/>
          </p:cNvSpPr>
          <p:nvPr/>
        </p:nvSpPr>
        <p:spPr bwMode="auto">
          <a:xfrm rot="10800000" flipV="1">
            <a:off x="3785313" y="2916013"/>
            <a:ext cx="1425575" cy="776288"/>
          </a:xfrm>
          <a:prstGeom prst="can">
            <a:avLst>
              <a:gd name="adj" fmla="val 33944"/>
            </a:avLst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b"/>
          <a:lstStyle/>
          <a:p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B</a:t>
            </a:r>
          </a:p>
        </p:txBody>
      </p:sp>
      <p:sp>
        <p:nvSpPr>
          <p:cNvPr id="24" name="AutoShape 17"/>
          <p:cNvSpPr>
            <a:spLocks noChangeArrowheads="1"/>
          </p:cNvSpPr>
          <p:nvPr/>
        </p:nvSpPr>
        <p:spPr bwMode="auto">
          <a:xfrm rot="10800000" flipV="1">
            <a:off x="3787274" y="2382196"/>
            <a:ext cx="1425575" cy="776288"/>
          </a:xfrm>
          <a:prstGeom prst="can">
            <a:avLst>
              <a:gd name="adj" fmla="val 33944"/>
            </a:avLst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b"/>
          <a:lstStyle/>
          <a:p>
            <a:pPr algn="ctr"/>
            <a:endParaRPr lang="en-US" sz="16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C</a:t>
            </a:r>
          </a:p>
        </p:txBody>
      </p:sp>
      <p:grpSp>
        <p:nvGrpSpPr>
          <p:cNvPr id="30" name="Group 7"/>
          <p:cNvGrpSpPr/>
          <p:nvPr/>
        </p:nvGrpSpPr>
        <p:grpSpPr>
          <a:xfrm rot="5400000">
            <a:off x="4128853" y="4132167"/>
            <a:ext cx="682221" cy="2282309"/>
            <a:chOff x="400156" y="-271670"/>
            <a:chExt cx="1328737" cy="1285495"/>
          </a:xfrm>
        </p:grpSpPr>
        <p:sp>
          <p:nvSpPr>
            <p:cNvPr id="38" name="Rounded Rectangle 37"/>
            <p:cNvSpPr/>
            <p:nvPr/>
          </p:nvSpPr>
          <p:spPr>
            <a:xfrm>
              <a:off x="400156" y="1984"/>
              <a:ext cx="1328737" cy="73818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Rounded Rectangle 4">
              <a:hlinkClick r:id="" action="ppaction://noaction"/>
            </p:cNvPr>
            <p:cNvSpPr/>
            <p:nvPr/>
          </p:nvSpPr>
          <p:spPr>
            <a:xfrm rot="16200000">
              <a:off x="421778" y="23605"/>
              <a:ext cx="1285495" cy="6949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RAM</a:t>
              </a:r>
            </a:p>
          </p:txBody>
        </p:sp>
      </p:grpSp>
      <p:grpSp>
        <p:nvGrpSpPr>
          <p:cNvPr id="40" name="Group 7"/>
          <p:cNvGrpSpPr/>
          <p:nvPr/>
        </p:nvGrpSpPr>
        <p:grpSpPr>
          <a:xfrm rot="5400000">
            <a:off x="6775153" y="4146017"/>
            <a:ext cx="682221" cy="2282309"/>
            <a:chOff x="400156" y="-271670"/>
            <a:chExt cx="1328737" cy="1285495"/>
          </a:xfrm>
        </p:grpSpPr>
        <p:sp>
          <p:nvSpPr>
            <p:cNvPr id="45" name="Rounded Rectangle 44"/>
            <p:cNvSpPr/>
            <p:nvPr/>
          </p:nvSpPr>
          <p:spPr>
            <a:xfrm>
              <a:off x="400156" y="1984"/>
              <a:ext cx="1328737" cy="73818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Rounded Rectangle 4">
              <a:hlinkClick r:id="" action="ppaction://noaction"/>
            </p:cNvPr>
            <p:cNvSpPr/>
            <p:nvPr/>
          </p:nvSpPr>
          <p:spPr>
            <a:xfrm rot="16200000">
              <a:off x="421778" y="23605"/>
              <a:ext cx="1285495" cy="6949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Hard Disk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296974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913 0.00971 L 0.16545 0.00971 L 0.16545 -0.15102 L 0.28767 -0.15102 " pathEditMode="relative" rAng="0" ptsTypes="AAAA">
                                      <p:cBhvr>
                                        <p:cTn id="5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00" y="-8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26549E-6 L 2.77778E-6 0.3358 L -0.13837 0.34042 " pathEditMode="relative" rAng="0" ptsTypes="AAA">
                                      <p:cBhvr>
                                        <p:cTn id="5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00" y="17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0" grpId="0" animBg="1"/>
      <p:bldP spid="11" grpId="0" animBg="1"/>
      <p:bldP spid="17" grpId="0" animBg="1"/>
      <p:bldP spid="17" grpId="1" animBg="1"/>
      <p:bldP spid="22" grpId="0" animBg="1"/>
      <p:bldP spid="22" grpId="1" animBg="1"/>
      <p:bldP spid="23" grpId="0" animBg="1"/>
      <p:bldP spid="24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775808" y="425174"/>
            <a:ext cx="8596668" cy="1320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Creating a Swap Partition</a:t>
            </a:r>
          </a:p>
        </p:txBody>
      </p:sp>
      <p:grpSp>
        <p:nvGrpSpPr>
          <p:cNvPr id="2" name="Group 9"/>
          <p:cNvGrpSpPr/>
          <p:nvPr/>
        </p:nvGrpSpPr>
        <p:grpSpPr>
          <a:xfrm>
            <a:off x="1798320" y="1457739"/>
            <a:ext cx="8595360" cy="1364975"/>
            <a:chOff x="371061" y="1457738"/>
            <a:chExt cx="8428382" cy="1364975"/>
          </a:xfrm>
          <a:solidFill>
            <a:srgbClr val="92D050"/>
          </a:solidFill>
        </p:grpSpPr>
        <p:sp>
          <p:nvSpPr>
            <p:cNvPr id="5" name="Rounded Rectangle 4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6591" y="1550507"/>
              <a:ext cx="8083826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Create a new partition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219" y="2034207"/>
              <a:ext cx="8083826" cy="4770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 </a:t>
              </a:r>
              <a:r>
                <a:rPr lang="en-US" sz="2400" b="1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fdisk  &lt;device&gt;</a:t>
              </a:r>
              <a:endParaRPr lang="en-US" sz="2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Group 9"/>
          <p:cNvGrpSpPr/>
          <p:nvPr/>
        </p:nvGrpSpPr>
        <p:grpSpPr>
          <a:xfrm>
            <a:off x="1798320" y="2981721"/>
            <a:ext cx="8595360" cy="1364975"/>
            <a:chOff x="371061" y="1457738"/>
            <a:chExt cx="8428382" cy="1364975"/>
          </a:xfrm>
          <a:solidFill>
            <a:srgbClr val="92D050"/>
          </a:solidFill>
        </p:grpSpPr>
        <p:sp>
          <p:nvSpPr>
            <p:cNvPr id="11" name="Rounded Rectangle 10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6591" y="1550507"/>
              <a:ext cx="8083826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Format the partition as swap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3219" y="2034207"/>
              <a:ext cx="8083826" cy="4770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 </a:t>
              </a:r>
              <a:r>
                <a:rPr lang="en-US" sz="2400" b="1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mkswap  &lt;partition&gt;</a:t>
              </a:r>
              <a:endParaRPr lang="en-US" sz="22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Group 16"/>
          <p:cNvGrpSpPr/>
          <p:nvPr/>
        </p:nvGrpSpPr>
        <p:grpSpPr>
          <a:xfrm>
            <a:off x="1798320" y="4505703"/>
            <a:ext cx="8595360" cy="1364975"/>
            <a:chOff x="371061" y="1457738"/>
            <a:chExt cx="8428382" cy="1364975"/>
          </a:xfrm>
          <a:solidFill>
            <a:srgbClr val="92D050"/>
          </a:solidFill>
        </p:grpSpPr>
        <p:sp>
          <p:nvSpPr>
            <p:cNvPr id="18" name="Rounded Rectangle 17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6591" y="1550507"/>
              <a:ext cx="8083826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Turn on swap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63219" y="2034207"/>
              <a:ext cx="8083826" cy="4770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 </a:t>
              </a:r>
              <a:r>
                <a:rPr lang="en-US" sz="2400" b="1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swapon  &lt;partition&gt;</a:t>
              </a:r>
              <a:endParaRPr lang="en-US" sz="22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430991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964810" y="381619"/>
            <a:ext cx="6096000" cy="709188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Swap Partition</a:t>
            </a:r>
          </a:p>
        </p:txBody>
      </p:sp>
      <p:grpSp>
        <p:nvGrpSpPr>
          <p:cNvPr id="2" name="Group 9"/>
          <p:cNvGrpSpPr/>
          <p:nvPr/>
        </p:nvGrpSpPr>
        <p:grpSpPr>
          <a:xfrm>
            <a:off x="1798320" y="1457739"/>
            <a:ext cx="8595360" cy="1364975"/>
            <a:chOff x="371061" y="1457738"/>
            <a:chExt cx="8428382" cy="1364975"/>
          </a:xfrm>
          <a:solidFill>
            <a:srgbClr val="92D050"/>
          </a:solidFill>
        </p:grpSpPr>
        <p:sp>
          <p:nvSpPr>
            <p:cNvPr id="5" name="Rounded Rectangle 4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6591" y="1550507"/>
              <a:ext cx="8083826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Check the status of swap used 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219" y="2034207"/>
              <a:ext cx="8083826" cy="4770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 </a:t>
              </a:r>
              <a:r>
                <a:rPr lang="en-US" sz="2400" b="1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swapon  -s  &lt;partition&gt;</a:t>
              </a:r>
              <a:endParaRPr lang="en-US" sz="2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Group 9"/>
          <p:cNvGrpSpPr/>
          <p:nvPr/>
        </p:nvGrpSpPr>
        <p:grpSpPr>
          <a:xfrm>
            <a:off x="1798320" y="2981721"/>
            <a:ext cx="8595360" cy="1364975"/>
            <a:chOff x="371061" y="1457738"/>
            <a:chExt cx="8428382" cy="1364975"/>
          </a:xfrm>
          <a:solidFill>
            <a:srgbClr val="92D050"/>
          </a:solidFill>
        </p:grpSpPr>
        <p:sp>
          <p:nvSpPr>
            <p:cNvPr id="11" name="Rounded Rectangle 10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6591" y="1550507"/>
              <a:ext cx="8083826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Turn off swap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3219" y="2034207"/>
              <a:ext cx="8083826" cy="4770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 </a:t>
              </a:r>
              <a:r>
                <a:rPr lang="en-US" sz="2400" b="1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swapoff  &lt;partition&gt;</a:t>
              </a:r>
              <a:endParaRPr lang="en-US" sz="22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253588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570914" y="400979"/>
            <a:ext cx="7729024" cy="616419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Mounting a Partition Permanently </a:t>
            </a:r>
          </a:p>
        </p:txBody>
      </p:sp>
      <p:grpSp>
        <p:nvGrpSpPr>
          <p:cNvPr id="2" name="Group 9"/>
          <p:cNvGrpSpPr/>
          <p:nvPr/>
        </p:nvGrpSpPr>
        <p:grpSpPr>
          <a:xfrm>
            <a:off x="1911629" y="1457739"/>
            <a:ext cx="8188974" cy="1299529"/>
            <a:chOff x="371061" y="1457738"/>
            <a:chExt cx="8428382" cy="1364975"/>
          </a:xfrm>
          <a:solidFill>
            <a:srgbClr val="92D050"/>
          </a:solidFill>
        </p:grpSpPr>
        <p:sp>
          <p:nvSpPr>
            <p:cNvPr id="5" name="Rounded Rectangle 4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6591" y="1550507"/>
              <a:ext cx="8083826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 mount a partition permanently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219" y="2034207"/>
              <a:ext cx="7968681" cy="7083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 </a:t>
              </a:r>
              <a:r>
                <a:rPr lang="en-US" sz="2400" b="1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  /etc/fstab</a:t>
              </a:r>
              <a:endParaRPr lang="en-US" sz="22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3000"/>
                </a:lnSpc>
              </a:pPr>
              <a:endParaRPr lang="en-US" sz="22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242907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1080" y="254746"/>
            <a:ext cx="6096000" cy="613924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Disk Management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169955" y="1105620"/>
            <a:ext cx="8783781" cy="5320145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34594" y="1105620"/>
            <a:ext cx="86840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This file is edited by fstab-sync - see 'man fstab-sync' for details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LABEL=/1		/		ext4	defaults        		0 0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/dev/sda1		/boot		ext4	defaults        		1 2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LABEL=/home1	 /home		ext4	defaults       		0 0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none		/proc		proc	defaults 			0 0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none		/sys		sysfs	defaults			0 0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/dev/sda2		/usr		ext4	defaults			0 0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LABEL=/var1	/var		ext4	defaults			1 2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LABEL=SWAP-hda7 	swap		swap	defaults			0 0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/dev/sdb1		/media/dvdrom	auto	pamconsole,noauto,managed 	0 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34590" y="4763336"/>
            <a:ext cx="7935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/dev/sda10	/mnt		ext4	defaults		                    0 0</a:t>
            </a:r>
          </a:p>
        </p:txBody>
      </p:sp>
    </p:spTree>
    <p:extLst>
      <p:ext uri="{BB962C8B-B14F-4D97-AF65-F5344CB8AC3E}">
        <p14:creationId xmlns:p14="http://schemas.microsoft.com/office/powerpoint/2010/main" xmlns="" val="2878887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2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27184" y="395686"/>
            <a:ext cx="7433603" cy="709188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Mounting Removable  Devices</a:t>
            </a:r>
          </a:p>
        </p:txBody>
      </p:sp>
      <p:grpSp>
        <p:nvGrpSpPr>
          <p:cNvPr id="2" name="Group 9"/>
          <p:cNvGrpSpPr/>
          <p:nvPr/>
        </p:nvGrpSpPr>
        <p:grpSpPr>
          <a:xfrm>
            <a:off x="1798320" y="1457739"/>
            <a:ext cx="8595360" cy="1364975"/>
            <a:chOff x="371061" y="1457738"/>
            <a:chExt cx="8428382" cy="1364975"/>
          </a:xfrm>
          <a:solidFill>
            <a:srgbClr val="92D050"/>
          </a:solidFill>
        </p:grpSpPr>
        <p:sp>
          <p:nvSpPr>
            <p:cNvPr id="5" name="Rounded Rectangle 4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6591" y="1550507"/>
              <a:ext cx="8083826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 mount dvdrom drive 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219" y="2034207"/>
              <a:ext cx="8083826" cy="4770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 </a:t>
              </a:r>
              <a:r>
                <a:rPr lang="en-US" sz="2400" b="1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mount  /dev/sr0   /media</a:t>
              </a:r>
              <a:endParaRPr lang="en-US" sz="22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Group 9"/>
          <p:cNvGrpSpPr/>
          <p:nvPr/>
        </p:nvGrpSpPr>
        <p:grpSpPr>
          <a:xfrm>
            <a:off x="1798320" y="2981721"/>
            <a:ext cx="8595360" cy="1364975"/>
            <a:chOff x="371061" y="1457738"/>
            <a:chExt cx="8428382" cy="1364975"/>
          </a:xfrm>
          <a:solidFill>
            <a:srgbClr val="92D050"/>
          </a:solidFill>
        </p:grpSpPr>
        <p:sp>
          <p:nvSpPr>
            <p:cNvPr id="11" name="Rounded Rectangle 10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6591" y="1550507"/>
              <a:ext cx="8083826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 mount a pen drive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3219" y="2034207"/>
              <a:ext cx="8083826" cy="4770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</a:t>
              </a:r>
              <a:r>
                <a:rPr lang="en-US" sz="2400" b="1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mount  /dev/sdb1   /mnt</a:t>
              </a:r>
              <a:endParaRPr lang="en-US" sz="22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69442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52705" y="2678054"/>
            <a:ext cx="650691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7200" b="1" kern="10" spc="50" dirty="0">
                <a:ln w="11430"/>
                <a:solidFill>
                  <a:schemeClr val="accent2">
                    <a:satMod val="15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lgerian" panose="04020705040A02060702" pitchFamily="82" charset="0"/>
              </a:rPr>
              <a:t>Installation</a:t>
            </a:r>
          </a:p>
        </p:txBody>
      </p:sp>
    </p:spTree>
    <p:extLst>
      <p:ext uri="{BB962C8B-B14F-4D97-AF65-F5344CB8AC3E}">
        <p14:creationId xmlns:p14="http://schemas.microsoft.com/office/powerpoint/2010/main" xmlns="" val="3466070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2" name="WordArt 4"/>
          <p:cNvSpPr>
            <a:spLocks noChangeArrowheads="1" noChangeShapeType="1" noTextEdit="1"/>
          </p:cNvSpPr>
          <p:nvPr/>
        </p:nvSpPr>
        <p:spPr bwMode="auto">
          <a:xfrm>
            <a:off x="2343150" y="2826327"/>
            <a:ext cx="7542972" cy="170230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kern="10" spc="50" dirty="0">
                <a:ln w="11430"/>
                <a:solidFill>
                  <a:schemeClr val="accent2">
                    <a:satMod val="15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lgerian" panose="04020705040A02060702" pitchFamily="82" charset="0"/>
              </a:rPr>
              <a:t>Disk Quotas</a:t>
            </a:r>
          </a:p>
        </p:txBody>
      </p:sp>
    </p:spTree>
    <p:extLst>
      <p:ext uri="{BB962C8B-B14F-4D97-AF65-F5344CB8AC3E}">
        <p14:creationId xmlns:p14="http://schemas.microsoft.com/office/powerpoint/2010/main" xmlns="" val="5498732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5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5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Disk Quotas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10520549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Quotas are used to restrict the amount of hard disk space occupied by a user or a group.</a:t>
            </a:r>
          </a:p>
          <a:p>
            <a:pPr marL="342900" lvl="1" indent="-342900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level quota can only be applied to primary groups.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Quotas can only be applied on quota enabled partitions.</a:t>
            </a:r>
          </a:p>
        </p:txBody>
      </p:sp>
    </p:spTree>
    <p:extLst>
      <p:ext uri="{BB962C8B-B14F-4D97-AF65-F5344CB8AC3E}">
        <p14:creationId xmlns:p14="http://schemas.microsoft.com/office/powerpoint/2010/main" xmlns="" val="166744818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Disk Quotas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568" y="1562804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Quotas can be applied in two ways: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number of inodes (number of files).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number of blocks (volume of hard disk space).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587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Quotas Limits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5296" y="1724490"/>
            <a:ext cx="10520549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Quotas limits: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Soft quota limits will only warn the user that they have reached their quota limits.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Hard quota limits will not allow the user to create any more files or directories once the quota limit has been reached.</a:t>
            </a:r>
          </a:p>
        </p:txBody>
      </p:sp>
    </p:spTree>
    <p:extLst>
      <p:ext uri="{BB962C8B-B14F-4D97-AF65-F5344CB8AC3E}">
        <p14:creationId xmlns:p14="http://schemas.microsoft.com/office/powerpoint/2010/main" xmlns="" val="9988270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Applying Quotas on a Partition</a:t>
            </a:r>
          </a:p>
        </p:txBody>
      </p:sp>
      <p:grpSp>
        <p:nvGrpSpPr>
          <p:cNvPr id="2" name="Group 9"/>
          <p:cNvGrpSpPr/>
          <p:nvPr/>
        </p:nvGrpSpPr>
        <p:grpSpPr>
          <a:xfrm>
            <a:off x="1911629" y="1457739"/>
            <a:ext cx="8428382" cy="1364975"/>
            <a:chOff x="371061" y="1457738"/>
            <a:chExt cx="8428382" cy="1364975"/>
          </a:xfrm>
          <a:solidFill>
            <a:srgbClr val="92D050"/>
          </a:solidFill>
        </p:grpSpPr>
        <p:sp>
          <p:nvSpPr>
            <p:cNvPr id="5" name="Rounded Rectangle 4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6591" y="1550507"/>
              <a:ext cx="8083826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 mount the partition with quotas enabled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219" y="1917832"/>
              <a:ext cx="8083826" cy="86177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 </a:t>
              </a:r>
              <a:r>
                <a:rPr lang="en-US" sz="2400" b="1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mount  -o  usrquota,grpquota  &lt;partition 		     name&gt; &lt;mount point&gt;</a:t>
              </a:r>
              <a:endParaRPr lang="en-US" sz="22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Group 9"/>
          <p:cNvGrpSpPr/>
          <p:nvPr/>
        </p:nvGrpSpPr>
        <p:grpSpPr>
          <a:xfrm>
            <a:off x="1911629" y="2981721"/>
            <a:ext cx="8428382" cy="1364975"/>
            <a:chOff x="371061" y="1457738"/>
            <a:chExt cx="8428382" cy="1364975"/>
          </a:xfrm>
          <a:solidFill>
            <a:srgbClr val="92D050"/>
          </a:solidFill>
        </p:grpSpPr>
        <p:sp>
          <p:nvSpPr>
            <p:cNvPr id="11" name="Rounded Rectangle 10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6591" y="1550507"/>
              <a:ext cx="8083826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Generate the quota database file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3219" y="2034207"/>
              <a:ext cx="8083826" cy="4770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 </a:t>
              </a:r>
              <a:r>
                <a:rPr lang="en-US" sz="2400" b="1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quotacheck   -cugv   &lt;mount point&gt;</a:t>
              </a:r>
              <a:endParaRPr lang="en-US" sz="22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1752600" y="4730826"/>
            <a:ext cx="8610600" cy="122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2" spcCol="50292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algn="just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-c		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Create new database</a:t>
            </a:r>
          </a:p>
          <a:p>
            <a:pPr marL="342900" indent="-342900" algn="just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-u		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User</a:t>
            </a:r>
          </a:p>
          <a:p>
            <a:pPr marL="342900" indent="-342900" algn="just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-g		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Group</a:t>
            </a:r>
          </a:p>
          <a:p>
            <a:pPr marL="342900" indent="-342900" algn="just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-v		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Verbose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52600" y="4438726"/>
            <a:ext cx="1422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Options</a:t>
            </a:r>
          </a:p>
        </p:txBody>
      </p:sp>
    </p:spTree>
    <p:extLst>
      <p:ext uri="{BB962C8B-B14F-4D97-AF65-F5344CB8AC3E}">
        <p14:creationId xmlns:p14="http://schemas.microsoft.com/office/powerpoint/2010/main" xmlns="" val="1722670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 bldLvl="5"/>
      <p:bldP spid="21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784147" y="420855"/>
            <a:ext cx="8596668" cy="1320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Applying Quotas on a Partition</a:t>
            </a:r>
          </a:p>
        </p:txBody>
      </p:sp>
      <p:grpSp>
        <p:nvGrpSpPr>
          <p:cNvPr id="2" name="Group 9"/>
          <p:cNvGrpSpPr/>
          <p:nvPr/>
        </p:nvGrpSpPr>
        <p:grpSpPr>
          <a:xfrm>
            <a:off x="1898375" y="1457739"/>
            <a:ext cx="8428382" cy="1364975"/>
            <a:chOff x="371061" y="1457738"/>
            <a:chExt cx="8428382" cy="1364975"/>
          </a:xfrm>
          <a:solidFill>
            <a:srgbClr val="92D050"/>
          </a:solidFill>
        </p:grpSpPr>
        <p:sp>
          <p:nvSpPr>
            <p:cNvPr id="5" name="Rounded Rectangle 4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6591" y="1550507"/>
              <a:ext cx="8083826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Turn on the quota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219" y="2034207"/>
              <a:ext cx="8083826" cy="45300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 </a:t>
              </a:r>
              <a:r>
                <a:rPr lang="en-US" sz="2400" b="1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quota on  &lt;</a:t>
              </a:r>
              <a:r>
                <a:rPr lang="en-US" sz="2400" b="1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mount point&gt;</a:t>
              </a:r>
              <a:endParaRPr lang="en-US" sz="22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Group 10"/>
          <p:cNvGrpSpPr/>
          <p:nvPr/>
        </p:nvGrpSpPr>
        <p:grpSpPr>
          <a:xfrm>
            <a:off x="1898375" y="2998285"/>
            <a:ext cx="8428382" cy="1997786"/>
            <a:chOff x="374375" y="2998284"/>
            <a:chExt cx="8428382" cy="1997786"/>
          </a:xfrm>
          <a:solidFill>
            <a:srgbClr val="92D050"/>
          </a:solidFill>
        </p:grpSpPr>
        <p:sp>
          <p:nvSpPr>
            <p:cNvPr id="12" name="Rounded Rectangle 11"/>
            <p:cNvSpPr/>
            <p:nvPr/>
          </p:nvSpPr>
          <p:spPr bwMode="auto">
            <a:xfrm>
              <a:off x="374375" y="2998284"/>
              <a:ext cx="8428382" cy="1997786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9905" y="3091053"/>
              <a:ext cx="8083826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Assigning quotas to users and groups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66533" y="3574753"/>
              <a:ext cx="5983896" cy="124649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 </a:t>
              </a:r>
              <a:r>
                <a:rPr lang="en-US" sz="2400" b="1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edquota   -u  &lt;user name&gt;</a:t>
              </a:r>
              <a:endParaRPr lang="en-US" sz="22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lnSpc>
                  <a:spcPts val="3000"/>
                </a:lnSpc>
              </a:pPr>
              <a:r>
                <a:rPr lang="en-US" sz="2200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( or )</a:t>
              </a:r>
              <a:endParaRPr lang="en-US" sz="2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3000"/>
                </a:lnSpc>
              </a:pPr>
              <a:r>
                <a:rPr lang="en-US" sz="2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 </a:t>
              </a:r>
              <a:r>
                <a:rPr lang="en-US" sz="2400" b="1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edquota   -g  &lt;group name&gt;</a:t>
              </a:r>
              <a:endParaRPr lang="en-US" sz="22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972825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21063" y="300111"/>
            <a:ext cx="8596668" cy="1320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Applying Quotas on a Partition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632067" y="1134687"/>
            <a:ext cx="8927869" cy="4950229"/>
            <a:chOff x="108066" y="1084811"/>
            <a:chExt cx="8927869" cy="4950229"/>
          </a:xfrm>
          <a:solidFill>
            <a:srgbClr val="92D050"/>
          </a:solidFill>
        </p:grpSpPr>
        <p:sp>
          <p:nvSpPr>
            <p:cNvPr id="13" name="Rectangle 12"/>
            <p:cNvSpPr/>
            <p:nvPr/>
          </p:nvSpPr>
          <p:spPr bwMode="auto">
            <a:xfrm>
              <a:off x="108066" y="1084811"/>
              <a:ext cx="8927869" cy="4950229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7571" y="1346669"/>
              <a:ext cx="8528859" cy="2145268"/>
            </a:xfrm>
            <a:prstGeom prst="round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Disk quotas for user  &lt;username&gt;  (uid  &lt;uid&gt;)</a:t>
              </a:r>
            </a:p>
            <a:p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Filesystem		blocks	 soft	hard	inodes  	soft	hard</a:t>
              </a:r>
            </a:p>
            <a:p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/dev/hda9		     0	   0	          0	      0	         0	         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87882272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Applying Quotas on a Partition</a:t>
            </a:r>
          </a:p>
        </p:txBody>
      </p:sp>
      <p:grpSp>
        <p:nvGrpSpPr>
          <p:cNvPr id="2" name="Group 9"/>
          <p:cNvGrpSpPr/>
          <p:nvPr/>
        </p:nvGrpSpPr>
        <p:grpSpPr>
          <a:xfrm>
            <a:off x="1918255" y="1951275"/>
            <a:ext cx="8428382" cy="1364975"/>
            <a:chOff x="371061" y="1457738"/>
            <a:chExt cx="8428382" cy="1364975"/>
          </a:xfrm>
          <a:solidFill>
            <a:srgbClr val="92D050"/>
          </a:solidFill>
        </p:grpSpPr>
        <p:sp>
          <p:nvSpPr>
            <p:cNvPr id="5" name="Rounded Rectangle 4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6591" y="1550507"/>
              <a:ext cx="8083826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 find result login as a user and try to add objects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219" y="2034207"/>
              <a:ext cx="8083826" cy="4770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 </a:t>
              </a:r>
              <a:r>
                <a:rPr lang="en-US" sz="2400" b="1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  -  username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76756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2" name="WordArt 4"/>
          <p:cNvSpPr>
            <a:spLocks noChangeArrowheads="1" noChangeShapeType="1" noTextEdit="1"/>
          </p:cNvSpPr>
          <p:nvPr/>
        </p:nvSpPr>
        <p:spPr bwMode="auto">
          <a:xfrm>
            <a:off x="2036618" y="1343892"/>
            <a:ext cx="8132618" cy="435032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endParaRPr lang="en-US" sz="1600" b="1" kern="10" spc="50" dirty="0">
              <a:ln w="11430"/>
              <a:solidFill>
                <a:schemeClr val="accent2">
                  <a:satMod val="15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lgerian" panose="04020705040A02060702" pitchFamily="82" charset="0"/>
            </a:endParaRPr>
          </a:p>
          <a:p>
            <a:pPr algn="ctr">
              <a:defRPr/>
            </a:pPr>
            <a:r>
              <a:rPr lang="en-US" sz="1600" b="1" kern="10" spc="50" dirty="0">
                <a:ln w="11430"/>
                <a:solidFill>
                  <a:schemeClr val="accent2">
                    <a:satMod val="15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lgerian" panose="04020705040A02060702" pitchFamily="82" charset="0"/>
              </a:rPr>
              <a:t>Logical Volume</a:t>
            </a:r>
          </a:p>
          <a:p>
            <a:pPr algn="ctr">
              <a:defRPr/>
            </a:pPr>
            <a:r>
              <a:rPr lang="en-US" sz="1600" b="1" kern="10" spc="50" dirty="0">
                <a:ln w="11430"/>
                <a:solidFill>
                  <a:schemeClr val="accent2">
                    <a:satMod val="15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lgerian" panose="04020705040A02060702" pitchFamily="82" charset="0"/>
              </a:rPr>
              <a:t>Manager</a:t>
            </a:r>
          </a:p>
          <a:p>
            <a:pPr algn="ctr">
              <a:defRPr/>
            </a:pPr>
            <a:r>
              <a:rPr lang="en-US" sz="1600" b="1" kern="10" spc="50" dirty="0">
                <a:ln w="11430"/>
                <a:solidFill>
                  <a:schemeClr val="accent2">
                    <a:satMod val="15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lgerian" panose="04020705040A02060702" pitchFamily="82" charset="0"/>
              </a:rPr>
              <a:t>(LVM)</a:t>
            </a:r>
          </a:p>
          <a:p>
            <a:pPr algn="ctr">
              <a:defRPr/>
            </a:pPr>
            <a:endParaRPr lang="en-US" sz="1600" b="1" kern="10" spc="50" dirty="0">
              <a:ln w="11430"/>
              <a:solidFill>
                <a:schemeClr val="accent2">
                  <a:satMod val="15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995704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5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5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Logical Volume Manager (LVM)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0552" y="1513475"/>
            <a:ext cx="10422075" cy="388077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LVM is a method of allocating hard drive space into logical volumes that can be easily resized.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LVM, the hard drive or set of hard drives is allocated to one or more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physical volumes (pv)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physical volumes are then combined into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volume groups (vg)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volume group is divided into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 volumes (lv)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are formatted with a file system like ext3 and are then mounted. </a:t>
            </a:r>
          </a:p>
        </p:txBody>
      </p:sp>
    </p:spTree>
    <p:extLst>
      <p:ext uri="{BB962C8B-B14F-4D97-AF65-F5344CB8AC3E}">
        <p14:creationId xmlns:p14="http://schemas.microsoft.com/office/powerpoint/2010/main" xmlns="" val="251377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52876740"/>
              </p:ext>
            </p:extLst>
          </p:nvPr>
        </p:nvGraphicFramePr>
        <p:xfrm>
          <a:off x="1381247" y="1682286"/>
          <a:ext cx="7718430" cy="4696176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929607">
                  <a:extLst>
                    <a:ext uri="{9D8B030D-6E8A-4147-A177-3AD203B41FA5}">
                      <a16:colId xmlns="" xmlns:a16="http://schemas.microsoft.com/office/drawing/2014/main" val="2195002844"/>
                    </a:ext>
                  </a:extLst>
                </a:gridCol>
                <a:gridCol w="1929607">
                  <a:extLst>
                    <a:ext uri="{9D8B030D-6E8A-4147-A177-3AD203B41FA5}">
                      <a16:colId xmlns="" xmlns:a16="http://schemas.microsoft.com/office/drawing/2014/main" val="1693016611"/>
                    </a:ext>
                  </a:extLst>
                </a:gridCol>
                <a:gridCol w="3859216">
                  <a:extLst>
                    <a:ext uri="{9D8B030D-6E8A-4147-A177-3AD203B41FA5}">
                      <a16:colId xmlns="" xmlns:a16="http://schemas.microsoft.com/office/drawing/2014/main" val="3515908504"/>
                    </a:ext>
                  </a:extLst>
                </a:gridCol>
              </a:tblGrid>
              <a:tr h="729406">
                <a:tc gridSpan="2">
                  <a:txBody>
                    <a:bodyPr/>
                    <a:lstStyle/>
                    <a:p>
                      <a:endParaRPr 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Minimum Hardware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006714822"/>
                  </a:ext>
                </a:extLst>
              </a:tr>
              <a:tr h="729406">
                <a:tc gridSpan="2">
                  <a:txBody>
                    <a:bodyPr/>
                    <a:lstStyle/>
                    <a:p>
                      <a:r>
                        <a:rPr 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Processor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Dual</a:t>
                      </a:r>
                      <a:r>
                        <a:rPr lang="en-US" sz="22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Core</a:t>
                      </a:r>
                      <a:endParaRPr 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958077791"/>
                  </a:ext>
                </a:extLst>
              </a:tr>
              <a:tr h="719414">
                <a:tc rowSpan="2">
                  <a:txBody>
                    <a:bodyPr/>
                    <a:lstStyle/>
                    <a:p>
                      <a:r>
                        <a:rPr 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 (CLI)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512 MB</a:t>
                      </a:r>
                      <a:endParaRPr 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254645157"/>
                  </a:ext>
                </a:extLst>
              </a:tr>
              <a:tr h="7194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GB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932406388"/>
                  </a:ext>
                </a:extLst>
              </a:tr>
              <a:tr h="899268">
                <a:tc rowSpan="2">
                  <a:txBody>
                    <a:bodyPr/>
                    <a:lstStyle/>
                    <a:p>
                      <a:r>
                        <a:rPr 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Hard</a:t>
                      </a:r>
                      <a:r>
                        <a:rPr lang="en-US" sz="22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Disk Space</a:t>
                      </a:r>
                      <a:endParaRPr 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 (CLI)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</a:t>
                      </a:r>
                      <a:r>
                        <a:rPr 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196270611"/>
                  </a:ext>
                </a:extLst>
              </a:tr>
              <a:tr h="8992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 GB</a:t>
                      </a:r>
                      <a:endParaRPr 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22307143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240570" y="515203"/>
            <a:ext cx="43760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u="sng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</a:t>
            </a:r>
            <a:endParaRPr lang="en-IN" sz="3200" b="1" u="sng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2537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/>
          <p:cNvCxnSpPr/>
          <p:nvPr/>
        </p:nvCxnSpPr>
        <p:spPr>
          <a:xfrm>
            <a:off x="2902425" y="3998794"/>
            <a:ext cx="1037230" cy="477672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5400000">
            <a:off x="4938528" y="4283140"/>
            <a:ext cx="49132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10800000" flipV="1">
            <a:off x="6546377" y="3985146"/>
            <a:ext cx="1009935" cy="49132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66" y="370759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Logical Volumes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780445" y="1097498"/>
            <a:ext cx="802942" cy="99628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4925">
            <a:solidFill>
              <a:srgbClr val="FFFFFF"/>
            </a:solidFill>
            <a:prstDash val="dash"/>
            <a:round/>
            <a:headEnd/>
            <a:tailEnd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txBody>
          <a:bodyPr wrap="none"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Disk-2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462600" y="1097498"/>
            <a:ext cx="802942" cy="99628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4925">
            <a:solidFill>
              <a:srgbClr val="FFFFFF"/>
            </a:solidFill>
            <a:prstDash val="dash"/>
            <a:round/>
            <a:headEnd/>
            <a:tailEnd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txBody>
          <a:bodyPr wrap="none"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Disk-1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7196098" y="1097498"/>
            <a:ext cx="802942" cy="99628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4925">
            <a:solidFill>
              <a:srgbClr val="FFFFFF"/>
            </a:solidFill>
            <a:prstDash val="dash"/>
            <a:round/>
            <a:headEnd/>
            <a:tailEnd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txBody>
          <a:bodyPr wrap="none"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Disk-3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5400000">
            <a:off x="2618411" y="2492980"/>
            <a:ext cx="49132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4936256" y="2492980"/>
            <a:ext cx="49132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7351909" y="2492980"/>
            <a:ext cx="49132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7"/>
          <p:cNvGrpSpPr/>
          <p:nvPr/>
        </p:nvGrpSpPr>
        <p:grpSpPr>
          <a:xfrm rot="5400000">
            <a:off x="2105748" y="2287871"/>
            <a:ext cx="1371600" cy="2377440"/>
            <a:chOff x="453163" y="-271670"/>
            <a:chExt cx="1328737" cy="1285495"/>
          </a:xfrm>
        </p:grpSpPr>
        <p:sp>
          <p:nvSpPr>
            <p:cNvPr id="19" name="Rounded Rectangle 18"/>
            <p:cNvSpPr/>
            <p:nvPr/>
          </p:nvSpPr>
          <p:spPr>
            <a:xfrm>
              <a:off x="453163" y="1985"/>
              <a:ext cx="1328737" cy="73818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Rounded Rectangle 4">
              <a:hlinkClick r:id="" action="ppaction://noaction"/>
            </p:cNvPr>
            <p:cNvSpPr/>
            <p:nvPr/>
          </p:nvSpPr>
          <p:spPr>
            <a:xfrm rot="16200000">
              <a:off x="421778" y="23605"/>
              <a:ext cx="1285495" cy="6949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Physical </a:t>
              </a:r>
            </a:p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Volume</a:t>
              </a:r>
            </a:p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40 GB</a:t>
              </a:r>
            </a:p>
          </p:txBody>
        </p:sp>
      </p:grpSp>
      <p:grpSp>
        <p:nvGrpSpPr>
          <p:cNvPr id="4" name="Group 7"/>
          <p:cNvGrpSpPr/>
          <p:nvPr/>
        </p:nvGrpSpPr>
        <p:grpSpPr>
          <a:xfrm rot="5400000">
            <a:off x="4751563" y="2873270"/>
            <a:ext cx="1000131" cy="4776703"/>
            <a:chOff x="453163" y="-271670"/>
            <a:chExt cx="1328737" cy="1285495"/>
          </a:xfrm>
        </p:grpSpPr>
        <p:sp>
          <p:nvSpPr>
            <p:cNvPr id="25" name="Rounded Rectangle 24"/>
            <p:cNvSpPr/>
            <p:nvPr/>
          </p:nvSpPr>
          <p:spPr>
            <a:xfrm>
              <a:off x="453163" y="1985"/>
              <a:ext cx="1328737" cy="73818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Rounded Rectangle 4">
              <a:hlinkClick r:id="" action="ppaction://noaction"/>
            </p:cNvPr>
            <p:cNvSpPr/>
            <p:nvPr/>
          </p:nvSpPr>
          <p:spPr>
            <a:xfrm rot="16200000">
              <a:off x="421778" y="23605"/>
              <a:ext cx="1285495" cy="6949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Volume Group</a:t>
              </a:r>
            </a:p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40+160+250 = 450 GB</a:t>
              </a:r>
            </a:p>
          </p:txBody>
        </p:sp>
      </p:grpSp>
      <p:grpSp>
        <p:nvGrpSpPr>
          <p:cNvPr id="5" name="Group 7"/>
          <p:cNvGrpSpPr/>
          <p:nvPr/>
        </p:nvGrpSpPr>
        <p:grpSpPr>
          <a:xfrm rot="5400000">
            <a:off x="4428140" y="2287871"/>
            <a:ext cx="1371600" cy="2377440"/>
            <a:chOff x="453163" y="-271670"/>
            <a:chExt cx="1328737" cy="1285495"/>
          </a:xfrm>
        </p:grpSpPr>
        <p:sp>
          <p:nvSpPr>
            <p:cNvPr id="28" name="Rounded Rectangle 27"/>
            <p:cNvSpPr/>
            <p:nvPr/>
          </p:nvSpPr>
          <p:spPr>
            <a:xfrm>
              <a:off x="453163" y="1985"/>
              <a:ext cx="1328737" cy="73818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Rounded Rectangle 4">
              <a:hlinkClick r:id="" action="ppaction://noaction"/>
            </p:cNvPr>
            <p:cNvSpPr/>
            <p:nvPr/>
          </p:nvSpPr>
          <p:spPr>
            <a:xfrm rot="16200000">
              <a:off x="421778" y="23605"/>
              <a:ext cx="1285495" cy="6949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Physical </a:t>
              </a:r>
            </a:p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Volume</a:t>
              </a:r>
            </a:p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160 GB</a:t>
              </a:r>
            </a:p>
          </p:txBody>
        </p:sp>
      </p:grpSp>
      <p:grpSp>
        <p:nvGrpSpPr>
          <p:cNvPr id="6" name="Group 7"/>
          <p:cNvGrpSpPr/>
          <p:nvPr/>
        </p:nvGrpSpPr>
        <p:grpSpPr>
          <a:xfrm rot="5400000">
            <a:off x="6846072" y="2287871"/>
            <a:ext cx="1371600" cy="2377440"/>
            <a:chOff x="453163" y="-271670"/>
            <a:chExt cx="1328737" cy="1285495"/>
          </a:xfrm>
        </p:grpSpPr>
        <p:sp>
          <p:nvSpPr>
            <p:cNvPr id="31" name="Rounded Rectangle 30"/>
            <p:cNvSpPr/>
            <p:nvPr/>
          </p:nvSpPr>
          <p:spPr>
            <a:xfrm>
              <a:off x="453163" y="1985"/>
              <a:ext cx="1328737" cy="73818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Rounded Rectangle 4">
              <a:hlinkClick r:id="" action="ppaction://noaction"/>
            </p:cNvPr>
            <p:cNvSpPr/>
            <p:nvPr/>
          </p:nvSpPr>
          <p:spPr>
            <a:xfrm rot="16200000">
              <a:off x="421778" y="23605"/>
              <a:ext cx="1285495" cy="6949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Physical </a:t>
              </a:r>
            </a:p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Volume</a:t>
              </a:r>
            </a:p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250 GB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320333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380" y="441934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Logical Volumes</a:t>
            </a:r>
          </a:p>
        </p:txBody>
      </p:sp>
      <p:grpSp>
        <p:nvGrpSpPr>
          <p:cNvPr id="3" name="Group 7"/>
          <p:cNvGrpSpPr/>
          <p:nvPr/>
        </p:nvGrpSpPr>
        <p:grpSpPr>
          <a:xfrm rot="5400000">
            <a:off x="1991448" y="2402171"/>
            <a:ext cx="1600200" cy="2377440"/>
            <a:chOff x="453163" y="-271670"/>
            <a:chExt cx="1328737" cy="1285495"/>
          </a:xfrm>
        </p:grpSpPr>
        <p:sp>
          <p:nvSpPr>
            <p:cNvPr id="19" name="Rounded Rectangle 18"/>
            <p:cNvSpPr/>
            <p:nvPr/>
          </p:nvSpPr>
          <p:spPr>
            <a:xfrm>
              <a:off x="453163" y="1985"/>
              <a:ext cx="1328737" cy="73818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Rounded Rectangle 4">
              <a:hlinkClick r:id="" action="ppaction://noaction"/>
            </p:cNvPr>
            <p:cNvSpPr/>
            <p:nvPr/>
          </p:nvSpPr>
          <p:spPr>
            <a:xfrm rot="16200000">
              <a:off x="467796" y="23605"/>
              <a:ext cx="1285495" cy="6949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Logical </a:t>
              </a:r>
            </a:p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Volume</a:t>
              </a:r>
            </a:p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/home</a:t>
              </a:r>
            </a:p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100 GB</a:t>
              </a:r>
            </a:p>
          </p:txBody>
        </p:sp>
      </p:grpSp>
      <p:grpSp>
        <p:nvGrpSpPr>
          <p:cNvPr id="4" name="Group 7"/>
          <p:cNvGrpSpPr/>
          <p:nvPr/>
        </p:nvGrpSpPr>
        <p:grpSpPr>
          <a:xfrm rot="5400000">
            <a:off x="5478467" y="2889785"/>
            <a:ext cx="1000131" cy="4776703"/>
            <a:chOff x="453162" y="-271670"/>
            <a:chExt cx="1328737" cy="1285495"/>
          </a:xfrm>
        </p:grpSpPr>
        <p:sp>
          <p:nvSpPr>
            <p:cNvPr id="25" name="Rounded Rectangle 24"/>
            <p:cNvSpPr/>
            <p:nvPr/>
          </p:nvSpPr>
          <p:spPr>
            <a:xfrm>
              <a:off x="453162" y="1985"/>
              <a:ext cx="1328737" cy="73818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Rounded Rectangle 4">
              <a:hlinkClick r:id="" action="ppaction://noaction"/>
            </p:cNvPr>
            <p:cNvSpPr/>
            <p:nvPr/>
          </p:nvSpPr>
          <p:spPr>
            <a:xfrm rot="16200000">
              <a:off x="421778" y="23605"/>
              <a:ext cx="1285495" cy="6949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Volume Group</a:t>
              </a:r>
            </a:p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 size  is 450GB</a:t>
              </a:r>
            </a:p>
          </p:txBody>
        </p:sp>
      </p:grpSp>
      <p:grpSp>
        <p:nvGrpSpPr>
          <p:cNvPr id="5" name="Group 7"/>
          <p:cNvGrpSpPr/>
          <p:nvPr/>
        </p:nvGrpSpPr>
        <p:grpSpPr>
          <a:xfrm rot="5400000">
            <a:off x="4313840" y="2402171"/>
            <a:ext cx="1600200" cy="2377440"/>
            <a:chOff x="453163" y="-271670"/>
            <a:chExt cx="1328737" cy="1285495"/>
          </a:xfrm>
        </p:grpSpPr>
        <p:sp>
          <p:nvSpPr>
            <p:cNvPr id="28" name="Rounded Rectangle 27"/>
            <p:cNvSpPr/>
            <p:nvPr/>
          </p:nvSpPr>
          <p:spPr>
            <a:xfrm>
              <a:off x="453163" y="1985"/>
              <a:ext cx="1328737" cy="73818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Rounded Rectangle 4">
              <a:hlinkClick r:id="" action="ppaction://noaction"/>
            </p:cNvPr>
            <p:cNvSpPr/>
            <p:nvPr/>
          </p:nvSpPr>
          <p:spPr>
            <a:xfrm rot="16200000">
              <a:off x="479301" y="23605"/>
              <a:ext cx="1285495" cy="6949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Logical </a:t>
              </a:r>
            </a:p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Volume</a:t>
              </a:r>
            </a:p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</a:p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100 GB</a:t>
              </a:r>
            </a:p>
          </p:txBody>
        </p:sp>
      </p:grpSp>
      <p:grpSp>
        <p:nvGrpSpPr>
          <p:cNvPr id="6" name="Group 7"/>
          <p:cNvGrpSpPr/>
          <p:nvPr/>
        </p:nvGrpSpPr>
        <p:grpSpPr>
          <a:xfrm rot="5400000">
            <a:off x="6884170" y="2357945"/>
            <a:ext cx="1600200" cy="2377440"/>
            <a:chOff x="453163" y="-271670"/>
            <a:chExt cx="1328737" cy="1285495"/>
          </a:xfrm>
        </p:grpSpPr>
        <p:sp>
          <p:nvSpPr>
            <p:cNvPr id="31" name="Rounded Rectangle 30"/>
            <p:cNvSpPr/>
            <p:nvPr/>
          </p:nvSpPr>
          <p:spPr>
            <a:xfrm>
              <a:off x="453163" y="1985"/>
              <a:ext cx="1328737" cy="73818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Rounded Rectangle 4">
              <a:hlinkClick r:id="" action="ppaction://noaction"/>
            </p:cNvPr>
            <p:cNvSpPr/>
            <p:nvPr/>
          </p:nvSpPr>
          <p:spPr>
            <a:xfrm rot="16200000">
              <a:off x="479301" y="23605"/>
              <a:ext cx="1285495" cy="6949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Logical </a:t>
              </a:r>
            </a:p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Volume</a:t>
              </a:r>
            </a:p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/var</a:t>
              </a:r>
            </a:p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50 GB</a:t>
              </a: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5099714" y="2296996"/>
            <a:ext cx="14225" cy="501359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684269" y="2296995"/>
            <a:ext cx="10185" cy="47400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902425" y="2250615"/>
            <a:ext cx="12863" cy="526913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7"/>
          <p:cNvGrpSpPr/>
          <p:nvPr/>
        </p:nvGrpSpPr>
        <p:grpSpPr>
          <a:xfrm rot="5400000">
            <a:off x="9030052" y="2393755"/>
            <a:ext cx="1600200" cy="2377440"/>
            <a:chOff x="453163" y="-310163"/>
            <a:chExt cx="1328737" cy="1285495"/>
          </a:xfrm>
        </p:grpSpPr>
        <p:sp>
          <p:nvSpPr>
            <p:cNvPr id="22" name="Rounded Rectangle 21"/>
            <p:cNvSpPr/>
            <p:nvPr/>
          </p:nvSpPr>
          <p:spPr>
            <a:xfrm>
              <a:off x="453163" y="1985"/>
              <a:ext cx="1328737" cy="73818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Rounded Rectangle 4">
              <a:hlinkClick r:id="" action="ppaction://noaction"/>
            </p:cNvPr>
            <p:cNvSpPr/>
            <p:nvPr/>
          </p:nvSpPr>
          <p:spPr>
            <a:xfrm rot="16200000">
              <a:off x="480964" y="-14888"/>
              <a:ext cx="1285495" cy="6949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Logical </a:t>
              </a:r>
            </a:p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Volume</a:t>
              </a:r>
            </a:p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/usr</a:t>
              </a:r>
            </a:p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50 GB</a:t>
              </a:r>
            </a:p>
          </p:txBody>
        </p:sp>
      </p:grpSp>
      <p:cxnSp>
        <p:nvCxnSpPr>
          <p:cNvPr id="33" name="Straight Arrow Connector 32"/>
          <p:cNvCxnSpPr/>
          <p:nvPr/>
        </p:nvCxnSpPr>
        <p:spPr>
          <a:xfrm>
            <a:off x="9808191" y="2296996"/>
            <a:ext cx="18026" cy="54512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037676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59259E-6 L -2.5E-6 -0.525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747673" y="401956"/>
            <a:ext cx="8596668" cy="1320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Creating Partitions</a:t>
            </a:r>
          </a:p>
        </p:txBody>
      </p:sp>
      <p:grpSp>
        <p:nvGrpSpPr>
          <p:cNvPr id="2" name="Group 9"/>
          <p:cNvGrpSpPr/>
          <p:nvPr/>
        </p:nvGrpSpPr>
        <p:grpSpPr>
          <a:xfrm>
            <a:off x="1911629" y="1457739"/>
            <a:ext cx="8428382" cy="1364975"/>
            <a:chOff x="371061" y="1457738"/>
            <a:chExt cx="8428382" cy="1364975"/>
          </a:xfrm>
          <a:solidFill>
            <a:srgbClr val="92D050"/>
          </a:solidFill>
        </p:grpSpPr>
        <p:sp>
          <p:nvSpPr>
            <p:cNvPr id="5" name="Rounded Rectangle 4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6591" y="1550507"/>
              <a:ext cx="8083826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Make multiple partitions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219" y="2034207"/>
              <a:ext cx="8083826" cy="4770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 </a:t>
              </a:r>
              <a:r>
                <a:rPr lang="pt-BR" sz="2400" b="1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fdisk  &lt;device&gt;</a:t>
              </a:r>
              <a:endParaRPr lang="en-US" sz="24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Group 9"/>
          <p:cNvGrpSpPr/>
          <p:nvPr/>
        </p:nvGrpSpPr>
        <p:grpSpPr>
          <a:xfrm>
            <a:off x="1911629" y="2981721"/>
            <a:ext cx="8428382" cy="1364975"/>
            <a:chOff x="371061" y="1457738"/>
            <a:chExt cx="8428382" cy="1364975"/>
          </a:xfrm>
          <a:solidFill>
            <a:srgbClr val="92D050"/>
          </a:solidFill>
        </p:grpSpPr>
        <p:sp>
          <p:nvSpPr>
            <p:cNvPr id="11" name="Rounded Rectangle 10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6591" y="1550507"/>
              <a:ext cx="8083826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Update the partition table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3219" y="2034207"/>
              <a:ext cx="8083826" cy="4770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 </a:t>
              </a:r>
              <a:r>
                <a:rPr lang="en-US" sz="2400" b="1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partx   -a  &lt;device&gt;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945745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719537" y="471271"/>
            <a:ext cx="8596668" cy="1320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Physical Volume</a:t>
            </a:r>
          </a:p>
        </p:txBody>
      </p:sp>
      <p:grpSp>
        <p:nvGrpSpPr>
          <p:cNvPr id="2" name="Group 9"/>
          <p:cNvGrpSpPr/>
          <p:nvPr/>
        </p:nvGrpSpPr>
        <p:grpSpPr>
          <a:xfrm>
            <a:off x="1911629" y="1457739"/>
            <a:ext cx="8428382" cy="1364975"/>
            <a:chOff x="371061" y="1457738"/>
            <a:chExt cx="8428382" cy="1364975"/>
          </a:xfrm>
          <a:solidFill>
            <a:srgbClr val="92D050"/>
          </a:solidFill>
        </p:grpSpPr>
        <p:sp>
          <p:nvSpPr>
            <p:cNvPr id="5" name="Rounded Rectangle 4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6591" y="1550507"/>
              <a:ext cx="8083826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Create a physical volume from the previously created partitions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219" y="1951077"/>
              <a:ext cx="8083826" cy="86177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 </a:t>
              </a:r>
              <a:r>
                <a:rPr lang="pt-BR" sz="2400" b="1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pvcreate  &lt;partition1&gt;  &lt;partition2&gt;  			     &lt;partition3&gt;</a:t>
              </a:r>
            </a:p>
          </p:txBody>
        </p:sp>
      </p:grpSp>
      <p:grpSp>
        <p:nvGrpSpPr>
          <p:cNvPr id="3" name="Group 9"/>
          <p:cNvGrpSpPr/>
          <p:nvPr/>
        </p:nvGrpSpPr>
        <p:grpSpPr>
          <a:xfrm>
            <a:off x="1911629" y="2981721"/>
            <a:ext cx="8428382" cy="1364975"/>
            <a:chOff x="371061" y="1457738"/>
            <a:chExt cx="8428382" cy="1364975"/>
          </a:xfrm>
          <a:solidFill>
            <a:srgbClr val="92D050"/>
          </a:solidFill>
        </p:grpSpPr>
        <p:sp>
          <p:nvSpPr>
            <p:cNvPr id="11" name="Rounded Rectangle 10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6591" y="1550507"/>
              <a:ext cx="8083826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 see the physical volume details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3219" y="2034207"/>
              <a:ext cx="8083826" cy="4770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 </a:t>
              </a:r>
              <a:r>
                <a:rPr lang="en-US" sz="2400" b="1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pvdisplay</a:t>
              </a:r>
              <a:r>
                <a:rPr lang="en-US" sz="2400" b="1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|  less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872859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972755" y="383608"/>
            <a:ext cx="8596668" cy="1320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Volume Group</a:t>
            </a:r>
          </a:p>
        </p:txBody>
      </p:sp>
      <p:grpSp>
        <p:nvGrpSpPr>
          <p:cNvPr id="2" name="Group 9"/>
          <p:cNvGrpSpPr/>
          <p:nvPr/>
        </p:nvGrpSpPr>
        <p:grpSpPr>
          <a:xfrm>
            <a:off x="1911629" y="1457738"/>
            <a:ext cx="8428382" cy="1364975"/>
            <a:chOff x="371061" y="1457738"/>
            <a:chExt cx="8428382" cy="1364975"/>
          </a:xfrm>
          <a:solidFill>
            <a:srgbClr val="92D050"/>
          </a:solidFill>
        </p:grpSpPr>
        <p:sp>
          <p:nvSpPr>
            <p:cNvPr id="5" name="Rounded Rectangle 4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6591" y="1550507"/>
              <a:ext cx="8083826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Create a volume group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219" y="1951077"/>
              <a:ext cx="8083826" cy="86177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 </a:t>
              </a:r>
              <a:r>
                <a:rPr lang="en-US" sz="2400" b="1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vgcreate  &lt;volume group name&gt;  &lt;physical 	                  volume1&gt;  &lt;physical volume 2&gt;</a:t>
              </a:r>
              <a:endParaRPr lang="pt-BR" sz="22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Group 9"/>
          <p:cNvGrpSpPr/>
          <p:nvPr/>
        </p:nvGrpSpPr>
        <p:grpSpPr>
          <a:xfrm>
            <a:off x="1911629" y="2981721"/>
            <a:ext cx="8428382" cy="1364975"/>
            <a:chOff x="371061" y="1457738"/>
            <a:chExt cx="8428382" cy="1364975"/>
          </a:xfrm>
          <a:solidFill>
            <a:srgbClr val="92D050"/>
          </a:solidFill>
        </p:grpSpPr>
        <p:sp>
          <p:nvSpPr>
            <p:cNvPr id="11" name="Rounded Rectangle 10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6591" y="1550507"/>
              <a:ext cx="8083826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 see the volume group details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3219" y="2034207"/>
              <a:ext cx="8083826" cy="4770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 </a:t>
              </a:r>
              <a:r>
                <a:rPr lang="en-US" sz="2400" b="1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vgdisplay  &lt;volume group name&gt;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825995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972756" y="459221"/>
            <a:ext cx="8596668" cy="1320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Logical Volume</a:t>
            </a:r>
          </a:p>
        </p:txBody>
      </p:sp>
      <p:grpSp>
        <p:nvGrpSpPr>
          <p:cNvPr id="2" name="Group 9"/>
          <p:cNvGrpSpPr/>
          <p:nvPr/>
        </p:nvGrpSpPr>
        <p:grpSpPr>
          <a:xfrm>
            <a:off x="1911629" y="1457739"/>
            <a:ext cx="8428382" cy="1364975"/>
            <a:chOff x="371061" y="1457738"/>
            <a:chExt cx="8428382" cy="1364975"/>
          </a:xfrm>
          <a:solidFill>
            <a:srgbClr val="92D050"/>
          </a:solidFill>
        </p:grpSpPr>
        <p:sp>
          <p:nvSpPr>
            <p:cNvPr id="5" name="Rounded Rectangle 4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6591" y="1550507"/>
              <a:ext cx="8083826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Create  logical  volume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219" y="1909512"/>
              <a:ext cx="8083826" cy="86177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 </a:t>
              </a:r>
              <a:r>
                <a:rPr lang="en-US" sz="2400" b="1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lvcreate  -L  </a:t>
              </a:r>
              <a:r>
                <a:rPr lang="en-US" sz="2400" b="1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&lt;+size</a:t>
              </a:r>
              <a:r>
                <a:rPr lang="en-US" sz="2400" b="1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&gt;  &lt;volume group name&gt;  </a:t>
              </a:r>
              <a:r>
                <a:rPr lang="en-US" sz="2400" b="1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sz="2400" b="1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lang="en-US" sz="2400" b="1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-n</a:t>
              </a:r>
              <a:r>
                <a:rPr lang="en-US" sz="2400" b="1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    &lt;volume name</a:t>
              </a:r>
              <a:r>
                <a:rPr lang="en-US" sz="2400" b="1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&gt;</a:t>
              </a:r>
              <a:endParaRPr lang="en-US" sz="24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Group 9"/>
          <p:cNvGrpSpPr/>
          <p:nvPr/>
        </p:nvGrpSpPr>
        <p:grpSpPr>
          <a:xfrm>
            <a:off x="1752603" y="4005925"/>
            <a:ext cx="8428382" cy="1438243"/>
            <a:chOff x="371061" y="1457738"/>
            <a:chExt cx="8428382" cy="1438243"/>
          </a:xfrm>
          <a:solidFill>
            <a:srgbClr val="92D050"/>
          </a:solidFill>
        </p:grpSpPr>
        <p:sp>
          <p:nvSpPr>
            <p:cNvPr id="11" name="Rounded Rectangle 10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6591" y="1550507"/>
              <a:ext cx="8083826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Format the logical volume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3219" y="2034207"/>
              <a:ext cx="8083826" cy="86177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 </a:t>
              </a:r>
              <a:r>
                <a:rPr lang="en-US" sz="2400" b="1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mkfs.ext4 &lt;volume name&gt; </a:t>
              </a:r>
              <a:endParaRPr lang="en-US" sz="24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3000"/>
                </a:lnSpc>
              </a:pPr>
              <a:r>
                <a:rPr lang="en-US" sz="2400" b="1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Ex:  mkfs.ext4   /</a:t>
              </a:r>
              <a:r>
                <a:rPr lang="en-US" sz="2400" b="1" dirty="0" err="1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dev</a:t>
              </a:r>
              <a:r>
                <a:rPr lang="en-US" sz="2400" b="1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/vg1/lv1</a:t>
              </a:r>
              <a:endParaRPr lang="en-US" sz="24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00901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043094" y="485887"/>
            <a:ext cx="8596668" cy="1320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Logical Volume</a:t>
            </a:r>
          </a:p>
        </p:txBody>
      </p:sp>
      <p:grpSp>
        <p:nvGrpSpPr>
          <p:cNvPr id="2" name="Group 9"/>
          <p:cNvGrpSpPr/>
          <p:nvPr/>
        </p:nvGrpSpPr>
        <p:grpSpPr>
          <a:xfrm>
            <a:off x="1911629" y="1457739"/>
            <a:ext cx="8428382" cy="1364975"/>
            <a:chOff x="371061" y="1457738"/>
            <a:chExt cx="8428382" cy="1364975"/>
          </a:xfrm>
          <a:solidFill>
            <a:srgbClr val="92D050"/>
          </a:solidFill>
        </p:grpSpPr>
        <p:sp>
          <p:nvSpPr>
            <p:cNvPr id="5" name="Rounded Rectangle 4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6591" y="1550507"/>
              <a:ext cx="8083826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Create a mount point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219" y="2034207"/>
              <a:ext cx="8083826" cy="4770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 </a:t>
              </a:r>
              <a:r>
                <a:rPr lang="en-US" sz="2400" b="1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mkdir  &lt;directory name&gt;</a:t>
              </a:r>
              <a:endParaRPr lang="en-US" sz="22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Group 9"/>
          <p:cNvGrpSpPr/>
          <p:nvPr/>
        </p:nvGrpSpPr>
        <p:grpSpPr>
          <a:xfrm>
            <a:off x="1911629" y="2981721"/>
            <a:ext cx="8428382" cy="1364975"/>
            <a:chOff x="371061" y="1457738"/>
            <a:chExt cx="8428382" cy="1364975"/>
          </a:xfrm>
          <a:solidFill>
            <a:srgbClr val="92D050"/>
          </a:solidFill>
        </p:grpSpPr>
        <p:sp>
          <p:nvSpPr>
            <p:cNvPr id="11" name="Rounded Rectangle 10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6591" y="1550507"/>
              <a:ext cx="8083826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Mounting a logical volume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3219" y="2034207"/>
              <a:ext cx="8083826" cy="4770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 </a:t>
              </a:r>
              <a:r>
                <a:rPr lang="en-US" sz="2400" b="1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mount  &lt;volume name&gt; &lt;mount point&gt; </a:t>
              </a:r>
              <a:endParaRPr lang="en-US" sz="22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476340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944620" y="400891"/>
            <a:ext cx="8596668" cy="1320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Logical Volume</a:t>
            </a:r>
          </a:p>
        </p:txBody>
      </p:sp>
      <p:grpSp>
        <p:nvGrpSpPr>
          <p:cNvPr id="2" name="Group 9"/>
          <p:cNvGrpSpPr/>
          <p:nvPr/>
        </p:nvGrpSpPr>
        <p:grpSpPr>
          <a:xfrm>
            <a:off x="1911629" y="1457739"/>
            <a:ext cx="8428382" cy="1364975"/>
            <a:chOff x="371061" y="1457738"/>
            <a:chExt cx="8428382" cy="1364975"/>
          </a:xfrm>
          <a:solidFill>
            <a:srgbClr val="92D050"/>
          </a:solidFill>
        </p:grpSpPr>
        <p:sp>
          <p:nvSpPr>
            <p:cNvPr id="5" name="Rounded Rectangle 4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6591" y="1550507"/>
              <a:ext cx="8083826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Resizing a logical volume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219" y="1923367"/>
              <a:ext cx="8083826" cy="86177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 </a:t>
              </a:r>
              <a:r>
                <a:rPr lang="pt-BR" sz="2400" b="1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lvresize   -L   &lt;+sizeM&gt;  &lt;logical volume 			     name&gt;</a:t>
              </a:r>
              <a:endParaRPr lang="en-US" sz="24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Group 9"/>
          <p:cNvGrpSpPr/>
          <p:nvPr/>
        </p:nvGrpSpPr>
        <p:grpSpPr>
          <a:xfrm>
            <a:off x="1911629" y="2981721"/>
            <a:ext cx="8428382" cy="1364975"/>
            <a:chOff x="371061" y="1457738"/>
            <a:chExt cx="8428382" cy="1364975"/>
          </a:xfrm>
          <a:solidFill>
            <a:srgbClr val="92D050"/>
          </a:solidFill>
        </p:grpSpPr>
        <p:sp>
          <p:nvSpPr>
            <p:cNvPr id="11" name="Rounded Rectangle 10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6591" y="1550507"/>
              <a:ext cx="8083826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 update the resized logical volume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3219" y="2034207"/>
              <a:ext cx="8083826" cy="4770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</a:t>
              </a:r>
              <a:r>
                <a:rPr lang="en-US" sz="24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resize2fs  &lt;logical volume name&gt;</a:t>
              </a:r>
            </a:p>
          </p:txBody>
        </p:sp>
      </p:grpSp>
      <p:grpSp>
        <p:nvGrpSpPr>
          <p:cNvPr id="17" name="Group 9"/>
          <p:cNvGrpSpPr/>
          <p:nvPr/>
        </p:nvGrpSpPr>
        <p:grpSpPr>
          <a:xfrm>
            <a:off x="1918255" y="4546869"/>
            <a:ext cx="8428382" cy="1364975"/>
            <a:chOff x="371061" y="1457738"/>
            <a:chExt cx="8428382" cy="1364975"/>
          </a:xfrm>
          <a:solidFill>
            <a:srgbClr val="92D050"/>
          </a:solidFill>
        </p:grpSpPr>
        <p:sp>
          <p:nvSpPr>
            <p:cNvPr id="21" name="Rounded Rectangle 20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6591" y="1550507"/>
              <a:ext cx="8083826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Extending  the size of a volume group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63219" y="1909512"/>
              <a:ext cx="8083826" cy="86177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</a:t>
              </a:r>
              <a:r>
                <a:rPr lang="en-US" sz="2400" b="1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vgextend  &lt;volume group name&gt; &lt;physical 		   volume name&gt;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95590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972756" y="398332"/>
            <a:ext cx="8596668" cy="1320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Logical Volume</a:t>
            </a:r>
          </a:p>
        </p:txBody>
      </p:sp>
      <p:grpSp>
        <p:nvGrpSpPr>
          <p:cNvPr id="8" name="Group 16"/>
          <p:cNvGrpSpPr/>
          <p:nvPr/>
        </p:nvGrpSpPr>
        <p:grpSpPr>
          <a:xfrm>
            <a:off x="1911629" y="4505703"/>
            <a:ext cx="8428382" cy="1438243"/>
            <a:chOff x="371061" y="1457738"/>
            <a:chExt cx="8428382" cy="1438243"/>
          </a:xfrm>
          <a:solidFill>
            <a:srgbClr val="92D050"/>
          </a:solidFill>
        </p:grpSpPr>
        <p:sp>
          <p:nvSpPr>
            <p:cNvPr id="9" name="Rounded Rectangle 8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56591" y="1550507"/>
              <a:ext cx="8083826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Removing Physical Volume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63219" y="2034207"/>
              <a:ext cx="8182076" cy="86177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</a:t>
              </a:r>
              <a:r>
                <a:rPr lang="en-US" sz="2400" b="1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2400" b="1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vremove   </a:t>
              </a:r>
              <a:r>
                <a:rPr lang="en-US" sz="2400" b="1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&lt;Physical volume</a:t>
              </a:r>
              <a:r>
                <a:rPr lang="en-US" sz="2400" b="1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&gt;</a:t>
              </a:r>
            </a:p>
            <a:p>
              <a:pPr>
                <a:lnSpc>
                  <a:spcPts val="3000"/>
                </a:lnSpc>
              </a:pPr>
              <a:r>
                <a:rPr lang="en-US" sz="2400" b="1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Ex:       #</a:t>
              </a:r>
              <a:r>
                <a:rPr lang="en-US" sz="2400" b="1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2400" b="1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vremove   </a:t>
              </a:r>
              <a:r>
                <a:rPr lang="en-US" sz="2400" b="1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en-US" sz="2400" b="1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dev/sda6   /dev/sda7</a:t>
              </a:r>
              <a:endParaRPr lang="en-US" sz="24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Group 16"/>
          <p:cNvGrpSpPr/>
          <p:nvPr/>
        </p:nvGrpSpPr>
        <p:grpSpPr>
          <a:xfrm>
            <a:off x="1870733" y="2870866"/>
            <a:ext cx="8428382" cy="1438243"/>
            <a:chOff x="371061" y="1457738"/>
            <a:chExt cx="8428382" cy="1438243"/>
          </a:xfrm>
          <a:solidFill>
            <a:srgbClr val="92D050"/>
          </a:solidFill>
        </p:grpSpPr>
        <p:sp>
          <p:nvSpPr>
            <p:cNvPr id="13" name="Rounded Rectangle 12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6591" y="1550507"/>
              <a:ext cx="8083826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Removing Volume Group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3219" y="2034207"/>
              <a:ext cx="8182076" cy="86177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</a:t>
              </a:r>
              <a:r>
                <a:rPr lang="en-US" sz="2400" b="1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vgremove   &lt;volume group name</a:t>
              </a:r>
              <a:r>
                <a:rPr lang="en-US" sz="2400" b="1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&gt;</a:t>
              </a:r>
            </a:p>
            <a:p>
              <a:pPr>
                <a:lnSpc>
                  <a:spcPts val="3000"/>
                </a:lnSpc>
              </a:pPr>
              <a:r>
                <a:rPr lang="en-US" sz="2400" b="1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Ex:      # </a:t>
              </a:r>
              <a:r>
                <a:rPr lang="en-US" sz="2400" b="1" dirty="0" err="1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vgremove</a:t>
              </a:r>
              <a:r>
                <a:rPr lang="en-US" sz="2400" b="1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</a:t>
              </a:r>
              <a:r>
                <a:rPr lang="en-US" sz="2400" b="1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en-US" sz="2400" b="1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dev/vg1</a:t>
              </a:r>
              <a:endParaRPr lang="en-US" sz="24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924881" y="1277594"/>
            <a:ext cx="8428382" cy="1438243"/>
            <a:chOff x="371061" y="1457738"/>
            <a:chExt cx="8428382" cy="1438243"/>
          </a:xfrm>
          <a:solidFill>
            <a:srgbClr val="92D050"/>
          </a:solidFill>
        </p:grpSpPr>
        <p:sp>
          <p:nvSpPr>
            <p:cNvPr id="17" name="Rounded Rectangle 16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6591" y="1550507"/>
              <a:ext cx="8083826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Removing  Logical Volume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63219" y="2034207"/>
              <a:ext cx="8182076" cy="86177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</a:t>
              </a:r>
              <a:r>
                <a:rPr lang="en-US" sz="2400" b="1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lvremove   &lt;logical volume name</a:t>
              </a:r>
              <a:r>
                <a:rPr lang="en-US" sz="2400" b="1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&gt;</a:t>
              </a:r>
            </a:p>
            <a:p>
              <a:pPr>
                <a:lnSpc>
                  <a:spcPts val="3000"/>
                </a:lnSpc>
              </a:pPr>
              <a:r>
                <a:rPr lang="en-US" sz="2400" b="1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Ex:	# </a:t>
              </a:r>
              <a:r>
                <a:rPr lang="en-US" sz="2400" b="1" dirty="0" err="1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lvremove</a:t>
              </a:r>
              <a:r>
                <a:rPr lang="en-US" sz="2400" b="1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/dev/vg1/lv1</a:t>
              </a:r>
              <a:endParaRPr lang="en-US" sz="24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548243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2" name="WordArt 4"/>
          <p:cNvSpPr>
            <a:spLocks noChangeArrowheads="1" noChangeShapeType="1" noTextEdit="1"/>
          </p:cNvSpPr>
          <p:nvPr/>
        </p:nvSpPr>
        <p:spPr bwMode="auto">
          <a:xfrm>
            <a:off x="1181686" y="1091821"/>
            <a:ext cx="9017391" cy="3383284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endParaRPr lang="en-US" sz="4400" b="1" kern="10" spc="50" dirty="0">
              <a:ln w="11430"/>
              <a:solidFill>
                <a:schemeClr val="accent2">
                  <a:satMod val="15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lgerian" panose="04020705040A02060702" pitchFamily="82" charset="0"/>
            </a:endParaRPr>
          </a:p>
          <a:p>
            <a:pPr algn="ctr">
              <a:defRPr/>
            </a:pPr>
            <a:r>
              <a:rPr lang="en-US" sz="4400" b="1" kern="10" spc="50" dirty="0">
                <a:ln w="11430"/>
                <a:solidFill>
                  <a:schemeClr val="accent2">
                    <a:satMod val="15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lgerian" panose="04020705040A02060702" pitchFamily="82" charset="0"/>
              </a:rPr>
              <a:t>Redundant Array of </a:t>
            </a:r>
            <a:endParaRPr lang="en-US" sz="4400" b="1" kern="10" spc="50" dirty="0" smtClean="0">
              <a:ln w="11430"/>
              <a:solidFill>
                <a:schemeClr val="accent2">
                  <a:satMod val="15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lgerian" panose="04020705040A02060702" pitchFamily="82" charset="0"/>
            </a:endParaRPr>
          </a:p>
          <a:p>
            <a:pPr algn="ctr">
              <a:defRPr/>
            </a:pPr>
            <a:r>
              <a:rPr lang="en-US" sz="4400" b="1" kern="10" spc="50" dirty="0" smtClean="0">
                <a:ln w="11430"/>
                <a:solidFill>
                  <a:schemeClr val="accent2">
                    <a:satMod val="15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lgerian" panose="04020705040A02060702" pitchFamily="82" charset="0"/>
              </a:rPr>
              <a:t>Independent </a:t>
            </a:r>
            <a:r>
              <a:rPr lang="en-US" sz="4400" b="1" kern="10" spc="50" dirty="0">
                <a:ln w="11430"/>
                <a:solidFill>
                  <a:schemeClr val="accent2">
                    <a:satMod val="15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lgerian" panose="04020705040A02060702" pitchFamily="82" charset="0"/>
              </a:rPr>
              <a:t>Disks</a:t>
            </a:r>
          </a:p>
          <a:p>
            <a:pPr algn="ctr">
              <a:defRPr/>
            </a:pPr>
            <a:r>
              <a:rPr lang="en-US" sz="4400" b="1" kern="10" spc="50" dirty="0">
                <a:ln w="11430"/>
                <a:solidFill>
                  <a:schemeClr val="accent2">
                    <a:satMod val="15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lgerian" panose="04020705040A02060702" pitchFamily="82" charset="0"/>
              </a:rPr>
              <a:t>(RAID)</a:t>
            </a:r>
          </a:p>
        </p:txBody>
      </p:sp>
    </p:spTree>
    <p:extLst>
      <p:ext uri="{BB962C8B-B14F-4D97-AF65-F5344CB8AC3E}">
        <p14:creationId xmlns:p14="http://schemas.microsoft.com/office/powerpoint/2010/main" xmlns="" val="35667440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5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5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15044430"/>
              </p:ext>
            </p:extLst>
          </p:nvPr>
        </p:nvGraphicFramePr>
        <p:xfrm>
          <a:off x="860743" y="1372797"/>
          <a:ext cx="8720920" cy="4567073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360460">
                  <a:extLst>
                    <a:ext uri="{9D8B030D-6E8A-4147-A177-3AD203B41FA5}">
                      <a16:colId xmlns="" xmlns:a16="http://schemas.microsoft.com/office/drawing/2014/main" val="2257104661"/>
                    </a:ext>
                  </a:extLst>
                </a:gridCol>
                <a:gridCol w="4360460">
                  <a:extLst>
                    <a:ext uri="{9D8B030D-6E8A-4147-A177-3AD203B41FA5}">
                      <a16:colId xmlns="" xmlns:a16="http://schemas.microsoft.com/office/drawing/2014/main" val="700823856"/>
                    </a:ext>
                  </a:extLst>
                </a:gridCol>
              </a:tblGrid>
              <a:tr h="652439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Partition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77855486"/>
                  </a:ext>
                </a:extLst>
              </a:tr>
              <a:tr h="652439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/boot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 MB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40017129"/>
                  </a:ext>
                </a:extLst>
              </a:tr>
              <a:tr h="652439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10000 MB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62896284"/>
                  </a:ext>
                </a:extLst>
              </a:tr>
              <a:tr h="652439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/usr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10000 MB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94718615"/>
                  </a:ext>
                </a:extLst>
              </a:tr>
              <a:tr h="652439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10000</a:t>
                      </a:r>
                      <a:r>
                        <a:rPr lang="en-US" sz="22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MB</a:t>
                      </a:r>
                      <a:endParaRPr 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41301939"/>
                  </a:ext>
                </a:extLst>
              </a:tr>
              <a:tr h="652439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10000</a:t>
                      </a:r>
                      <a:r>
                        <a:rPr lang="en-US" sz="22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MB</a:t>
                      </a:r>
                      <a:endParaRPr 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54574500"/>
                  </a:ext>
                </a:extLst>
              </a:tr>
              <a:tr h="652439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Twice the RAM size</a:t>
                      </a:r>
                      <a:r>
                        <a:rPr lang="en-US" sz="22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37168765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748202" y="374525"/>
            <a:ext cx="53687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u="sng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Recommended Partition Size </a:t>
            </a:r>
            <a:endParaRPr lang="en-IN" sz="3200" b="1" u="sng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2070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5486" y="337626"/>
            <a:ext cx="8859695" cy="614149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Redundant Array of Independent Disks (RAID)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5486" y="2104318"/>
            <a:ext cx="10830038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RAID is a technology that employs the simultaneous use of two or more partitions on the same or different hard disk drives to achieve greater levels of performance and reliability.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fault tolerance mechanism in which the data is not lost even if one of the disk fails.</a:t>
            </a:r>
          </a:p>
        </p:txBody>
      </p:sp>
    </p:spTree>
    <p:extLst>
      <p:ext uri="{BB962C8B-B14F-4D97-AF65-F5344CB8AC3E}">
        <p14:creationId xmlns:p14="http://schemas.microsoft.com/office/powerpoint/2010/main" xmlns="" val="420460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Types of RAID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1562" y="1738558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RAID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RAID</a:t>
            </a:r>
          </a:p>
        </p:txBody>
      </p:sp>
    </p:spTree>
    <p:extLst>
      <p:ext uri="{BB962C8B-B14F-4D97-AF65-F5344CB8AC3E}">
        <p14:creationId xmlns:p14="http://schemas.microsoft.com/office/powerpoint/2010/main" xmlns="" val="3589970546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RAID Levels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3260" y="1930400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RAID 0 (striping without parity)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RAID 1 (disk mirroring)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RAID 4 (parity)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RAID 5 (striping with parity)</a:t>
            </a:r>
          </a:p>
        </p:txBody>
      </p:sp>
    </p:spTree>
    <p:extLst>
      <p:ext uri="{BB962C8B-B14F-4D97-AF65-F5344CB8AC3E}">
        <p14:creationId xmlns:p14="http://schemas.microsoft.com/office/powerpoint/2010/main" xmlns="" val="304388631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RAID 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8232" y="1640084"/>
            <a:ext cx="10773768" cy="388077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2 hard disks required.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support maximum 32 hard disks.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written simultaneously and evenly across the multiple hard disks.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reading and writing speed is faster.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Fault tolerance is not available.</a:t>
            </a:r>
          </a:p>
        </p:txBody>
      </p:sp>
    </p:spTree>
    <p:extLst>
      <p:ext uri="{BB962C8B-B14F-4D97-AF65-F5344CB8AC3E}">
        <p14:creationId xmlns:p14="http://schemas.microsoft.com/office/powerpoint/2010/main" xmlns="" val="546449719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13"/>
          <p:cNvSpPr>
            <a:spLocks noChangeArrowheads="1"/>
          </p:cNvSpPr>
          <p:nvPr/>
        </p:nvSpPr>
        <p:spPr bwMode="auto">
          <a:xfrm rot="10800000" flipV="1">
            <a:off x="8285163" y="3129963"/>
            <a:ext cx="1943100" cy="1060450"/>
          </a:xfrm>
          <a:prstGeom prst="can">
            <a:avLst>
              <a:gd name="adj" fmla="val 33944"/>
            </a:avLst>
          </a:prstGeom>
          <a:solidFill>
            <a:srgbClr val="92D05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 2</a:t>
            </a:r>
          </a:p>
        </p:txBody>
      </p:sp>
      <p:sp>
        <p:nvSpPr>
          <p:cNvPr id="9" name="AutoShape 14"/>
          <p:cNvSpPr>
            <a:spLocks noChangeArrowheads="1"/>
          </p:cNvSpPr>
          <p:nvPr/>
        </p:nvSpPr>
        <p:spPr bwMode="auto">
          <a:xfrm rot="10800000" flipV="1">
            <a:off x="8281988" y="2428288"/>
            <a:ext cx="1943100" cy="1060450"/>
          </a:xfrm>
          <a:prstGeom prst="can">
            <a:avLst>
              <a:gd name="adj" fmla="val 33944"/>
            </a:avLst>
          </a:prstGeom>
          <a:solidFill>
            <a:srgbClr val="92D05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 1</a:t>
            </a:r>
          </a:p>
        </p:txBody>
      </p:sp>
      <p:sp>
        <p:nvSpPr>
          <p:cNvPr id="7" name="AutoShape 15"/>
          <p:cNvSpPr>
            <a:spLocks noChangeArrowheads="1"/>
          </p:cNvSpPr>
          <p:nvPr/>
        </p:nvSpPr>
        <p:spPr bwMode="auto">
          <a:xfrm rot="10800000" flipV="1">
            <a:off x="8278813" y="2428288"/>
            <a:ext cx="1943100" cy="1804987"/>
          </a:xfrm>
          <a:prstGeom prst="can">
            <a:avLst>
              <a:gd name="adj" fmla="val 25625"/>
            </a:avLst>
          </a:prstGeom>
          <a:solidFill>
            <a:srgbClr val="92D05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b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 Disk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How RAID 0 Works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607135" y="1725563"/>
            <a:ext cx="3312478" cy="3262082"/>
            <a:chOff x="153988" y="2008187"/>
            <a:chExt cx="3524250" cy="3529013"/>
          </a:xfrm>
        </p:grpSpPr>
        <p:pic>
          <p:nvPicPr>
            <p:cNvPr id="5" name="Picture 2" descr="Computer_DesktopComputer0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01688" y="2008187"/>
              <a:ext cx="2876550" cy="3349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668675" name="Object 3"/>
            <p:cNvGraphicFramePr>
              <a:graphicFrameLocks noChangeAspect="1"/>
            </p:cNvGraphicFramePr>
            <p:nvPr/>
          </p:nvGraphicFramePr>
          <p:xfrm>
            <a:off x="153988" y="3584575"/>
            <a:ext cx="1498600" cy="1952625"/>
          </p:xfrm>
          <a:graphic>
            <a:graphicData uri="http://schemas.openxmlformats.org/presentationml/2006/ole">
              <p:oleObj spid="_x0000_s1086" r:id="rId4" imgW="700965" imgH="914400" progId="">
                <p:embed/>
              </p:oleObj>
            </a:graphicData>
          </a:graphic>
        </p:graphicFrame>
      </p:grpSp>
      <p:cxnSp>
        <p:nvCxnSpPr>
          <p:cNvPr id="12" name="Straight Arrow Connector 11"/>
          <p:cNvCxnSpPr>
            <a:stCxn id="5" idx="3"/>
          </p:cNvCxnSpPr>
          <p:nvPr/>
        </p:nvCxnSpPr>
        <p:spPr>
          <a:xfrm>
            <a:off x="4919613" y="3273695"/>
            <a:ext cx="660998" cy="152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3020038" y="2511589"/>
            <a:ext cx="1031051" cy="43088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123456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352906" y="2859580"/>
            <a:ext cx="315882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352906" y="2662845"/>
            <a:ext cx="315882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352906" y="3067402"/>
            <a:ext cx="315882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355681" y="3363870"/>
            <a:ext cx="315882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355681" y="3560605"/>
            <a:ext cx="315882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355681" y="3768427"/>
            <a:ext cx="315882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cxnSp>
        <p:nvCxnSpPr>
          <p:cNvPr id="36" name="Straight Arrow Connector 35"/>
          <p:cNvCxnSpPr>
            <a:endCxn id="9" idx="4"/>
          </p:cNvCxnSpPr>
          <p:nvPr/>
        </p:nvCxnSpPr>
        <p:spPr>
          <a:xfrm flipV="1">
            <a:off x="7713120" y="2958513"/>
            <a:ext cx="568869" cy="34844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8" idx="4"/>
          </p:cNvCxnSpPr>
          <p:nvPr/>
        </p:nvCxnSpPr>
        <p:spPr>
          <a:xfrm>
            <a:off x="7713119" y="3306960"/>
            <a:ext cx="572044" cy="353229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533769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1.85185E-6 L -0.21862 -0.0182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38" y="-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4.81481E-6 L 0.24883 -0.03149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35" y="-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7" grpId="0" animBg="1"/>
      <p:bldP spid="7" grpId="1" animBg="1"/>
      <p:bldP spid="10" grpId="0"/>
      <p:bldP spid="10" grpId="1"/>
      <p:bldP spid="24" grpId="0"/>
      <p:bldP spid="25" grpId="0"/>
      <p:bldP spid="27" grpId="0"/>
      <p:bldP spid="30" grpId="0"/>
      <p:bldP spid="29" grpId="0"/>
      <p:bldP spid="31" grpId="0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943" y="454855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RAID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5124" y="1555678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 with only 2 hard disks.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data is simultaneous written on both the disk.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reading speed is fast and the writing speed is slow.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Fault tolerance is available.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Overhead is 50%</a:t>
            </a:r>
          </a:p>
        </p:txBody>
      </p:sp>
    </p:spTree>
    <p:extLst>
      <p:ext uri="{BB962C8B-B14F-4D97-AF65-F5344CB8AC3E}">
        <p14:creationId xmlns:p14="http://schemas.microsoft.com/office/powerpoint/2010/main" xmlns="" val="2852318561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13"/>
          <p:cNvSpPr>
            <a:spLocks noChangeArrowheads="1"/>
          </p:cNvSpPr>
          <p:nvPr/>
        </p:nvSpPr>
        <p:spPr bwMode="auto">
          <a:xfrm rot="10800000" flipV="1">
            <a:off x="8285163" y="3129963"/>
            <a:ext cx="1943100" cy="1060450"/>
          </a:xfrm>
          <a:prstGeom prst="can">
            <a:avLst>
              <a:gd name="adj" fmla="val 33944"/>
            </a:avLst>
          </a:prstGeom>
          <a:solidFill>
            <a:srgbClr val="92D05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+mj-lt"/>
            </a:endParaRPr>
          </a:p>
          <a:p>
            <a:pPr algn="r"/>
            <a:r>
              <a:rPr lang="en-US" b="1" dirty="0">
                <a:latin typeface="+mj-lt"/>
              </a:rPr>
              <a:t>Disk 2</a:t>
            </a:r>
          </a:p>
        </p:txBody>
      </p:sp>
      <p:sp>
        <p:nvSpPr>
          <p:cNvPr id="9" name="AutoShape 14"/>
          <p:cNvSpPr>
            <a:spLocks noChangeArrowheads="1"/>
          </p:cNvSpPr>
          <p:nvPr/>
        </p:nvSpPr>
        <p:spPr bwMode="auto">
          <a:xfrm rot="10800000" flipV="1">
            <a:off x="8281988" y="2428288"/>
            <a:ext cx="1943100" cy="1060450"/>
          </a:xfrm>
          <a:prstGeom prst="can">
            <a:avLst>
              <a:gd name="adj" fmla="val 33944"/>
            </a:avLst>
          </a:prstGeom>
          <a:solidFill>
            <a:srgbClr val="92D05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800" dirty="0"/>
          </a:p>
          <a:p>
            <a:pPr algn="r"/>
            <a:r>
              <a:rPr lang="en-US" b="1" dirty="0">
                <a:latin typeface="+mj-lt"/>
              </a:rPr>
              <a:t>Disk 1</a:t>
            </a:r>
          </a:p>
        </p:txBody>
      </p:sp>
      <p:sp>
        <p:nvSpPr>
          <p:cNvPr id="7" name="AutoShape 15"/>
          <p:cNvSpPr>
            <a:spLocks noChangeArrowheads="1"/>
          </p:cNvSpPr>
          <p:nvPr/>
        </p:nvSpPr>
        <p:spPr bwMode="auto">
          <a:xfrm rot="10800000" flipV="1">
            <a:off x="8285163" y="2404465"/>
            <a:ext cx="1943100" cy="1804987"/>
          </a:xfrm>
          <a:prstGeom prst="can">
            <a:avLst>
              <a:gd name="adj" fmla="val 25625"/>
            </a:avLst>
          </a:prstGeom>
          <a:solidFill>
            <a:srgbClr val="92D05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b"/>
          <a:lstStyle/>
          <a:p>
            <a:pPr algn="ctr"/>
            <a:r>
              <a:rPr lang="en-US" b="1" dirty="0">
                <a:latin typeface="+mj-lt"/>
              </a:rPr>
              <a:t>Meta Disk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RAID 1 Works</a:t>
            </a:r>
          </a:p>
        </p:txBody>
      </p:sp>
      <p:grpSp>
        <p:nvGrpSpPr>
          <p:cNvPr id="3" name="Group 5"/>
          <p:cNvGrpSpPr/>
          <p:nvPr/>
        </p:nvGrpSpPr>
        <p:grpSpPr>
          <a:xfrm>
            <a:off x="1607135" y="1725564"/>
            <a:ext cx="3312478" cy="3262081"/>
            <a:chOff x="153988" y="2008188"/>
            <a:chExt cx="3524250" cy="3529012"/>
          </a:xfrm>
        </p:grpSpPr>
        <p:pic>
          <p:nvPicPr>
            <p:cNvPr id="5" name="Picture 2" descr="Computer_DesktopComputer0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01688" y="2008188"/>
              <a:ext cx="2876550" cy="3349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668675" name="Object 3"/>
            <p:cNvGraphicFramePr>
              <a:graphicFrameLocks noChangeAspect="1"/>
            </p:cNvGraphicFramePr>
            <p:nvPr/>
          </p:nvGraphicFramePr>
          <p:xfrm>
            <a:off x="153988" y="3584575"/>
            <a:ext cx="1498600" cy="1952625"/>
          </p:xfrm>
          <a:graphic>
            <a:graphicData uri="http://schemas.openxmlformats.org/presentationml/2006/ole">
              <p:oleObj spid="_x0000_s2110" r:id="rId4" imgW="700965" imgH="914400" progId="">
                <p:embed/>
              </p:oleObj>
            </a:graphicData>
          </a:graphic>
        </p:graphicFrame>
      </p:grpSp>
      <p:cxnSp>
        <p:nvCxnSpPr>
          <p:cNvPr id="12" name="Straight Arrow Connector 11"/>
          <p:cNvCxnSpPr>
            <a:stCxn id="5" idx="3"/>
          </p:cNvCxnSpPr>
          <p:nvPr/>
        </p:nvCxnSpPr>
        <p:spPr>
          <a:xfrm>
            <a:off x="4919613" y="3273695"/>
            <a:ext cx="660998" cy="152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3279350" y="2511589"/>
            <a:ext cx="679994" cy="43088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00" b="1" dirty="0">
                <a:latin typeface="+mj-lt"/>
              </a:rPr>
              <a:t>123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352906" y="2859580"/>
            <a:ext cx="315882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352906" y="2662845"/>
            <a:ext cx="315882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352906" y="3067402"/>
            <a:ext cx="315882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355681" y="3363870"/>
            <a:ext cx="315882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355681" y="3560605"/>
            <a:ext cx="315882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355681" y="3768427"/>
            <a:ext cx="315882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3</a:t>
            </a:r>
          </a:p>
        </p:txBody>
      </p:sp>
      <p:cxnSp>
        <p:nvCxnSpPr>
          <p:cNvPr id="36" name="Straight Arrow Connector 35"/>
          <p:cNvCxnSpPr>
            <a:endCxn id="9" idx="4"/>
          </p:cNvCxnSpPr>
          <p:nvPr/>
        </p:nvCxnSpPr>
        <p:spPr>
          <a:xfrm flipV="1">
            <a:off x="7713120" y="2958513"/>
            <a:ext cx="568869" cy="34844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8" idx="4"/>
          </p:cNvCxnSpPr>
          <p:nvPr/>
        </p:nvCxnSpPr>
        <p:spPr>
          <a:xfrm>
            <a:off x="7713119" y="3306960"/>
            <a:ext cx="572044" cy="353229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83156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4.07407E-6 L -0.21979 0.008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90" y="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81481E-6 L 0.23282 -0.0095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41" y="-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7" grpId="0" animBg="1"/>
      <p:bldP spid="7" grpId="1" animBg="1"/>
      <p:bldP spid="10" grpId="0"/>
      <p:bldP spid="10" grpId="1"/>
      <p:bldP spid="24" grpId="0"/>
      <p:bldP spid="25" grpId="0"/>
      <p:bldP spid="27" grpId="0"/>
      <p:bldP spid="30" grpId="0"/>
      <p:bldP spid="29" grpId="0"/>
      <p:bldP spid="31" grpId="0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876" y="482991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RAID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140" y="1423963"/>
            <a:ext cx="9549878" cy="388077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3 hard disks required.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support maximum 32 hard disks.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disk is reserved for parity.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written simultaneously and evenly across the remaining disks.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reading and writing speed is fast.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Fault tolerance is available.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Overhead 1 hard disk</a:t>
            </a:r>
          </a:p>
        </p:txBody>
      </p:sp>
    </p:spTree>
    <p:extLst>
      <p:ext uri="{BB962C8B-B14F-4D97-AF65-F5344CB8AC3E}">
        <p14:creationId xmlns:p14="http://schemas.microsoft.com/office/powerpoint/2010/main" xmlns="" val="396445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utoShape 13"/>
          <p:cNvSpPr>
            <a:spLocks noChangeArrowheads="1"/>
          </p:cNvSpPr>
          <p:nvPr/>
        </p:nvSpPr>
        <p:spPr bwMode="auto">
          <a:xfrm rot="10800000" flipV="1">
            <a:off x="8273787" y="3828283"/>
            <a:ext cx="1957485" cy="1060450"/>
          </a:xfrm>
          <a:prstGeom prst="can">
            <a:avLst>
              <a:gd name="adj" fmla="val 33944"/>
            </a:avLst>
          </a:prstGeom>
          <a:solidFill>
            <a:srgbClr val="92D05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 3</a:t>
            </a:r>
          </a:p>
        </p:txBody>
      </p:sp>
      <p:sp>
        <p:nvSpPr>
          <p:cNvPr id="8" name="AutoShape 13"/>
          <p:cNvSpPr>
            <a:spLocks noChangeArrowheads="1"/>
          </p:cNvSpPr>
          <p:nvPr/>
        </p:nvSpPr>
        <p:spPr bwMode="auto">
          <a:xfrm rot="10800000" flipV="1">
            <a:off x="8285163" y="3129963"/>
            <a:ext cx="1943100" cy="1060450"/>
          </a:xfrm>
          <a:prstGeom prst="can">
            <a:avLst>
              <a:gd name="adj" fmla="val 33944"/>
            </a:avLst>
          </a:prstGeom>
          <a:solidFill>
            <a:srgbClr val="92D05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 2</a:t>
            </a:r>
          </a:p>
        </p:txBody>
      </p:sp>
      <p:sp>
        <p:nvSpPr>
          <p:cNvPr id="9" name="AutoShape 14"/>
          <p:cNvSpPr>
            <a:spLocks noChangeArrowheads="1"/>
          </p:cNvSpPr>
          <p:nvPr/>
        </p:nvSpPr>
        <p:spPr bwMode="auto">
          <a:xfrm rot="10800000" flipV="1">
            <a:off x="8281988" y="2428288"/>
            <a:ext cx="1943100" cy="1060450"/>
          </a:xfrm>
          <a:prstGeom prst="can">
            <a:avLst>
              <a:gd name="adj" fmla="val 33944"/>
            </a:avLst>
          </a:prstGeom>
          <a:solidFill>
            <a:srgbClr val="92D05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 1</a:t>
            </a:r>
          </a:p>
        </p:txBody>
      </p:sp>
      <p:sp>
        <p:nvSpPr>
          <p:cNvPr id="7" name="AutoShape 15"/>
          <p:cNvSpPr>
            <a:spLocks noChangeArrowheads="1"/>
          </p:cNvSpPr>
          <p:nvPr/>
        </p:nvSpPr>
        <p:spPr bwMode="auto">
          <a:xfrm rot="10800000" flipV="1">
            <a:off x="8267700" y="2428288"/>
            <a:ext cx="1943100" cy="2506381"/>
          </a:xfrm>
          <a:prstGeom prst="can">
            <a:avLst>
              <a:gd name="adj" fmla="val 25625"/>
            </a:avLst>
          </a:prstGeom>
          <a:solidFill>
            <a:srgbClr val="92D05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b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 Disk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How RAID 4 Works</a:t>
            </a:r>
          </a:p>
        </p:txBody>
      </p:sp>
      <p:grpSp>
        <p:nvGrpSpPr>
          <p:cNvPr id="3" name="Group 5"/>
          <p:cNvGrpSpPr/>
          <p:nvPr/>
        </p:nvGrpSpPr>
        <p:grpSpPr>
          <a:xfrm>
            <a:off x="1607135" y="1725564"/>
            <a:ext cx="3312478" cy="3262081"/>
            <a:chOff x="153988" y="2008188"/>
            <a:chExt cx="3524250" cy="3529012"/>
          </a:xfrm>
        </p:grpSpPr>
        <p:pic>
          <p:nvPicPr>
            <p:cNvPr id="5" name="Picture 2" descr="Computer_DesktopComputer0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01688" y="2008188"/>
              <a:ext cx="2876550" cy="3349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668675" name="Object 3"/>
            <p:cNvGraphicFramePr>
              <a:graphicFrameLocks noChangeAspect="1"/>
            </p:cNvGraphicFramePr>
            <p:nvPr/>
          </p:nvGraphicFramePr>
          <p:xfrm>
            <a:off x="153988" y="3584575"/>
            <a:ext cx="1498600" cy="1952625"/>
          </p:xfrm>
          <a:graphic>
            <a:graphicData uri="http://schemas.openxmlformats.org/presentationml/2006/ole">
              <p:oleObj spid="_x0000_s3134" r:id="rId4" imgW="700965" imgH="914400" progId="">
                <p:embed/>
              </p:oleObj>
            </a:graphicData>
          </a:graphic>
        </p:graphicFrame>
      </p:grpSp>
      <p:cxnSp>
        <p:nvCxnSpPr>
          <p:cNvPr id="12" name="Straight Arrow Connector 11"/>
          <p:cNvCxnSpPr>
            <a:stCxn id="5" idx="3"/>
          </p:cNvCxnSpPr>
          <p:nvPr/>
        </p:nvCxnSpPr>
        <p:spPr>
          <a:xfrm>
            <a:off x="4919613" y="3273695"/>
            <a:ext cx="660998" cy="152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3020038" y="2511589"/>
            <a:ext cx="1031051" cy="43088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123456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352906" y="2859580"/>
            <a:ext cx="315882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352906" y="2662845"/>
            <a:ext cx="315882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352906" y="3067402"/>
            <a:ext cx="315882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355681" y="3363870"/>
            <a:ext cx="315882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355681" y="3560605"/>
            <a:ext cx="315882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355681" y="3768427"/>
            <a:ext cx="315882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cxnSp>
        <p:nvCxnSpPr>
          <p:cNvPr id="36" name="Straight Arrow Connector 35"/>
          <p:cNvCxnSpPr>
            <a:endCxn id="9" idx="4"/>
          </p:cNvCxnSpPr>
          <p:nvPr/>
        </p:nvCxnSpPr>
        <p:spPr>
          <a:xfrm flipV="1">
            <a:off x="7713120" y="2958513"/>
            <a:ext cx="568869" cy="34844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8" idx="4"/>
          </p:cNvCxnSpPr>
          <p:nvPr/>
        </p:nvCxnSpPr>
        <p:spPr>
          <a:xfrm>
            <a:off x="7713119" y="3306960"/>
            <a:ext cx="572044" cy="353229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350558" y="4306235"/>
            <a:ext cx="888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P=3&amp;4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350558" y="4109500"/>
            <a:ext cx="966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P=1&amp;2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350558" y="4514057"/>
            <a:ext cx="96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P=5&amp;6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rot="16200000" flipH="1">
            <a:off x="7428186" y="3553713"/>
            <a:ext cx="1102411" cy="6005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3220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44444E-6 L -0.21549 0.0002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8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4.81481E-6 L 0.23386 -0.0095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93" y="-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8" grpId="0" animBg="1"/>
      <p:bldP spid="9" grpId="0" animBg="1"/>
      <p:bldP spid="7" grpId="0" animBg="1"/>
      <p:bldP spid="7" grpId="1" animBg="1"/>
      <p:bldP spid="10" grpId="0"/>
      <p:bldP spid="10" grpId="1"/>
      <p:bldP spid="24" grpId="0"/>
      <p:bldP spid="25" grpId="0"/>
      <p:bldP spid="27" grpId="0"/>
      <p:bldP spid="30" grpId="0"/>
      <p:bldP spid="29" grpId="0"/>
      <p:bldP spid="31" grpId="0"/>
      <p:bldP spid="20" grpId="0"/>
      <p:bldP spid="21" grpId="0"/>
      <p:bldP spid="22" grpId="0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26720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RAID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1734" y="1583814"/>
            <a:ext cx="9127848" cy="388077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3 hard disks required.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support maximum 32 hard disks.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written simultaneously and evenly across multiple hard disks.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parity is written equally on all disks.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reading and writing speed is fast.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Fault tolerance is available.</a:t>
            </a:r>
          </a:p>
        </p:txBody>
      </p:sp>
    </p:spTree>
    <p:extLst>
      <p:ext uri="{BB962C8B-B14F-4D97-AF65-F5344CB8AC3E}">
        <p14:creationId xmlns:p14="http://schemas.microsoft.com/office/powerpoint/2010/main" xmlns="" val="155808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552156" y="1178327"/>
            <a:ext cx="9689123" cy="52117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552156" y="472999"/>
            <a:ext cx="31598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u="sng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steps</a:t>
            </a:r>
            <a:endParaRPr lang="en-IN" sz="3200" b="1" u="sng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7260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utoShape 13"/>
          <p:cNvSpPr>
            <a:spLocks noChangeArrowheads="1"/>
          </p:cNvSpPr>
          <p:nvPr/>
        </p:nvSpPr>
        <p:spPr bwMode="auto">
          <a:xfrm rot="10800000" flipV="1">
            <a:off x="8273787" y="3828283"/>
            <a:ext cx="1957485" cy="1060450"/>
          </a:xfrm>
          <a:prstGeom prst="can">
            <a:avLst>
              <a:gd name="adj" fmla="val 33944"/>
            </a:avLst>
          </a:prstGeom>
          <a:solidFill>
            <a:srgbClr val="92D05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 3</a:t>
            </a:r>
          </a:p>
        </p:txBody>
      </p:sp>
      <p:sp>
        <p:nvSpPr>
          <p:cNvPr id="8" name="AutoShape 13"/>
          <p:cNvSpPr>
            <a:spLocks noChangeArrowheads="1"/>
          </p:cNvSpPr>
          <p:nvPr/>
        </p:nvSpPr>
        <p:spPr bwMode="auto">
          <a:xfrm rot="10800000" flipV="1">
            <a:off x="8285163" y="3129963"/>
            <a:ext cx="1943100" cy="1060450"/>
          </a:xfrm>
          <a:prstGeom prst="can">
            <a:avLst>
              <a:gd name="adj" fmla="val 33944"/>
            </a:avLst>
          </a:prstGeom>
          <a:solidFill>
            <a:srgbClr val="92D05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 2</a:t>
            </a:r>
          </a:p>
        </p:txBody>
      </p:sp>
      <p:sp>
        <p:nvSpPr>
          <p:cNvPr id="9" name="AutoShape 14"/>
          <p:cNvSpPr>
            <a:spLocks noChangeArrowheads="1"/>
          </p:cNvSpPr>
          <p:nvPr/>
        </p:nvSpPr>
        <p:spPr bwMode="auto">
          <a:xfrm rot="10800000" flipV="1">
            <a:off x="8281988" y="2428288"/>
            <a:ext cx="1943100" cy="1060450"/>
          </a:xfrm>
          <a:prstGeom prst="can">
            <a:avLst>
              <a:gd name="adj" fmla="val 33944"/>
            </a:avLst>
          </a:prstGeom>
          <a:solidFill>
            <a:srgbClr val="92D05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 1</a:t>
            </a:r>
          </a:p>
        </p:txBody>
      </p:sp>
      <p:sp>
        <p:nvSpPr>
          <p:cNvPr id="7" name="AutoShape 15"/>
          <p:cNvSpPr>
            <a:spLocks noChangeArrowheads="1"/>
          </p:cNvSpPr>
          <p:nvPr/>
        </p:nvSpPr>
        <p:spPr bwMode="auto">
          <a:xfrm rot="10800000" flipV="1">
            <a:off x="8291357" y="2406997"/>
            <a:ext cx="1943100" cy="2506381"/>
          </a:xfrm>
          <a:prstGeom prst="can">
            <a:avLst>
              <a:gd name="adj" fmla="val 25625"/>
            </a:avLst>
          </a:prstGeom>
          <a:solidFill>
            <a:srgbClr val="92D05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b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 Disk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How RAID 5 Works</a:t>
            </a:r>
          </a:p>
        </p:txBody>
      </p:sp>
      <p:grpSp>
        <p:nvGrpSpPr>
          <p:cNvPr id="3" name="Group 5"/>
          <p:cNvGrpSpPr/>
          <p:nvPr/>
        </p:nvGrpSpPr>
        <p:grpSpPr>
          <a:xfrm>
            <a:off x="1607135" y="1725564"/>
            <a:ext cx="3312478" cy="3262081"/>
            <a:chOff x="153988" y="2008188"/>
            <a:chExt cx="3524250" cy="3529012"/>
          </a:xfrm>
        </p:grpSpPr>
        <p:pic>
          <p:nvPicPr>
            <p:cNvPr id="5" name="Picture 2" descr="Computer_DesktopComputer0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01688" y="2008188"/>
              <a:ext cx="2876550" cy="3349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668675" name="Object 3"/>
            <p:cNvGraphicFramePr>
              <a:graphicFrameLocks noChangeAspect="1"/>
            </p:cNvGraphicFramePr>
            <p:nvPr/>
          </p:nvGraphicFramePr>
          <p:xfrm>
            <a:off x="153988" y="3584575"/>
            <a:ext cx="1498600" cy="1952625"/>
          </p:xfrm>
          <a:graphic>
            <a:graphicData uri="http://schemas.openxmlformats.org/presentationml/2006/ole">
              <p:oleObj spid="_x0000_s4158" r:id="rId4" imgW="700965" imgH="914400" progId="">
                <p:embed/>
              </p:oleObj>
            </a:graphicData>
          </a:graphic>
        </p:graphicFrame>
      </p:grpSp>
      <p:cxnSp>
        <p:nvCxnSpPr>
          <p:cNvPr id="12" name="Straight Arrow Connector 11"/>
          <p:cNvCxnSpPr>
            <a:stCxn id="5" idx="3"/>
          </p:cNvCxnSpPr>
          <p:nvPr/>
        </p:nvCxnSpPr>
        <p:spPr>
          <a:xfrm>
            <a:off x="4919613" y="3273695"/>
            <a:ext cx="660998" cy="152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3020038" y="2511589"/>
            <a:ext cx="1031051" cy="43088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123456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352906" y="2859580"/>
            <a:ext cx="315882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352906" y="2662845"/>
            <a:ext cx="315882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352906" y="3067401"/>
            <a:ext cx="964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P=5&amp;6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355681" y="3363870"/>
            <a:ext cx="315882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355680" y="3560605"/>
            <a:ext cx="1021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P=3&amp;4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355681" y="3768427"/>
            <a:ext cx="315882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cxnSp>
        <p:nvCxnSpPr>
          <p:cNvPr id="36" name="Straight Arrow Connector 35"/>
          <p:cNvCxnSpPr>
            <a:endCxn id="9" idx="4"/>
          </p:cNvCxnSpPr>
          <p:nvPr/>
        </p:nvCxnSpPr>
        <p:spPr>
          <a:xfrm flipV="1">
            <a:off x="7713120" y="2958513"/>
            <a:ext cx="568869" cy="34844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8" idx="4"/>
          </p:cNvCxnSpPr>
          <p:nvPr/>
        </p:nvCxnSpPr>
        <p:spPr>
          <a:xfrm>
            <a:off x="7713119" y="3306960"/>
            <a:ext cx="572044" cy="353229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350558" y="4306235"/>
            <a:ext cx="888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350558" y="4109500"/>
            <a:ext cx="966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P=1&amp;2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350558" y="4514057"/>
            <a:ext cx="96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rot="16200000" flipH="1">
            <a:off x="7428186" y="3553713"/>
            <a:ext cx="1102411" cy="6005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27008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4.81481E-6 L -0.21745 0.0013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72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4.81481E-6 L 0.23386 -0.0095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93" y="-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8" grpId="0" animBg="1"/>
      <p:bldP spid="9" grpId="0" animBg="1"/>
      <p:bldP spid="7" grpId="0" animBg="1"/>
      <p:bldP spid="7" grpId="1" animBg="1"/>
      <p:bldP spid="10" grpId="0"/>
      <p:bldP spid="10" grpId="1"/>
      <p:bldP spid="24" grpId="0"/>
      <p:bldP spid="25" grpId="0"/>
      <p:bldP spid="27" grpId="0"/>
      <p:bldP spid="30" grpId="0"/>
      <p:bldP spid="29" grpId="0"/>
      <p:bldP spid="31" grpId="0"/>
      <p:bldP spid="20" grpId="0"/>
      <p:bldP spid="21" grpId="0"/>
      <p:bldP spid="22" grpId="0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utoShape 13"/>
          <p:cNvSpPr>
            <a:spLocks noChangeArrowheads="1"/>
          </p:cNvSpPr>
          <p:nvPr/>
        </p:nvSpPr>
        <p:spPr bwMode="auto">
          <a:xfrm rot="10800000" flipV="1">
            <a:off x="8273787" y="3828283"/>
            <a:ext cx="1957485" cy="1060450"/>
          </a:xfrm>
          <a:prstGeom prst="can">
            <a:avLst>
              <a:gd name="adj" fmla="val 33944"/>
            </a:avLst>
          </a:prstGeom>
          <a:solidFill>
            <a:srgbClr val="92D05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+mj-lt"/>
            </a:endParaRPr>
          </a:p>
          <a:p>
            <a:pPr algn="r"/>
            <a:r>
              <a:rPr lang="en-US" b="1" dirty="0">
                <a:latin typeface="+mj-lt"/>
              </a:rPr>
              <a:t>Disk 3</a:t>
            </a:r>
          </a:p>
        </p:txBody>
      </p:sp>
      <p:sp>
        <p:nvSpPr>
          <p:cNvPr id="26" name="AutoShape 14"/>
          <p:cNvSpPr>
            <a:spLocks noChangeArrowheads="1"/>
          </p:cNvSpPr>
          <p:nvPr/>
        </p:nvSpPr>
        <p:spPr bwMode="auto">
          <a:xfrm rot="10800000" flipV="1">
            <a:off x="5705255" y="1047310"/>
            <a:ext cx="1943100" cy="1060450"/>
          </a:xfrm>
          <a:prstGeom prst="can">
            <a:avLst>
              <a:gd name="adj" fmla="val 33944"/>
            </a:avLst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800" dirty="0"/>
          </a:p>
          <a:p>
            <a:pPr algn="r"/>
            <a:r>
              <a:rPr lang="en-US" b="1" dirty="0">
                <a:latin typeface="+mj-lt"/>
              </a:rPr>
              <a:t>New Disk</a:t>
            </a:r>
          </a:p>
        </p:txBody>
      </p:sp>
      <p:sp>
        <p:nvSpPr>
          <p:cNvPr id="7" name="AutoShape 15"/>
          <p:cNvSpPr>
            <a:spLocks noChangeArrowheads="1"/>
          </p:cNvSpPr>
          <p:nvPr/>
        </p:nvSpPr>
        <p:spPr bwMode="auto">
          <a:xfrm rot="10800000" flipV="1">
            <a:off x="5631687" y="2406814"/>
            <a:ext cx="1943100" cy="2506381"/>
          </a:xfrm>
          <a:prstGeom prst="can">
            <a:avLst>
              <a:gd name="adj" fmla="val 25625"/>
            </a:avLst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b"/>
          <a:lstStyle/>
          <a:p>
            <a:pPr algn="ctr"/>
            <a:r>
              <a:rPr lang="en-US" b="1" dirty="0">
                <a:latin typeface="+mj-lt"/>
              </a:rPr>
              <a:t>Meta Disk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Recovery</a:t>
            </a:r>
          </a:p>
        </p:txBody>
      </p:sp>
      <p:grpSp>
        <p:nvGrpSpPr>
          <p:cNvPr id="3" name="Group 5"/>
          <p:cNvGrpSpPr/>
          <p:nvPr/>
        </p:nvGrpSpPr>
        <p:grpSpPr>
          <a:xfrm>
            <a:off x="1607135" y="1725564"/>
            <a:ext cx="3312478" cy="3262081"/>
            <a:chOff x="153988" y="2008188"/>
            <a:chExt cx="3524250" cy="3529012"/>
          </a:xfrm>
        </p:grpSpPr>
        <p:pic>
          <p:nvPicPr>
            <p:cNvPr id="5" name="Picture 2" descr="Computer_DesktopComputer0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01688" y="2008188"/>
              <a:ext cx="2876550" cy="3349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668675" name="Object 3"/>
            <p:cNvGraphicFramePr>
              <a:graphicFrameLocks noChangeAspect="1"/>
            </p:cNvGraphicFramePr>
            <p:nvPr/>
          </p:nvGraphicFramePr>
          <p:xfrm>
            <a:off x="153988" y="3584575"/>
            <a:ext cx="1498600" cy="1952625"/>
          </p:xfrm>
          <a:graphic>
            <a:graphicData uri="http://schemas.openxmlformats.org/presentationml/2006/ole">
              <p:oleObj spid="_x0000_s5182" r:id="rId4" imgW="700965" imgH="914400" progId="">
                <p:embed/>
              </p:oleObj>
            </a:graphicData>
          </a:graphic>
        </p:graphicFrame>
      </p:grpSp>
      <p:cxnSp>
        <p:nvCxnSpPr>
          <p:cNvPr id="12" name="Straight Arrow Connector 11"/>
          <p:cNvCxnSpPr>
            <a:stCxn id="5" idx="3"/>
          </p:cNvCxnSpPr>
          <p:nvPr/>
        </p:nvCxnSpPr>
        <p:spPr>
          <a:xfrm>
            <a:off x="4919613" y="3273695"/>
            <a:ext cx="660998" cy="152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3020038" y="2511589"/>
            <a:ext cx="1175322" cy="43088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00" b="1" dirty="0">
                <a:latin typeface="+mj-lt"/>
              </a:rPr>
              <a:t>123456</a:t>
            </a:r>
          </a:p>
        </p:txBody>
      </p:sp>
      <p:cxnSp>
        <p:nvCxnSpPr>
          <p:cNvPr id="36" name="Straight Arrow Connector 35"/>
          <p:cNvCxnSpPr>
            <a:endCxn id="9" idx="4"/>
          </p:cNvCxnSpPr>
          <p:nvPr/>
        </p:nvCxnSpPr>
        <p:spPr>
          <a:xfrm flipV="1">
            <a:off x="7713120" y="2958513"/>
            <a:ext cx="568869" cy="34844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8" idx="4"/>
          </p:cNvCxnSpPr>
          <p:nvPr/>
        </p:nvCxnSpPr>
        <p:spPr>
          <a:xfrm>
            <a:off x="7713119" y="3306960"/>
            <a:ext cx="572044" cy="353229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6200000" flipH="1">
            <a:off x="7428186" y="3553713"/>
            <a:ext cx="1102411" cy="6005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3"/>
          <p:cNvSpPr>
            <a:spLocks noChangeArrowheads="1"/>
          </p:cNvSpPr>
          <p:nvPr/>
        </p:nvSpPr>
        <p:spPr bwMode="auto">
          <a:xfrm rot="10800000" flipV="1">
            <a:off x="8285163" y="3129963"/>
            <a:ext cx="1943100" cy="1060450"/>
          </a:xfrm>
          <a:prstGeom prst="can">
            <a:avLst>
              <a:gd name="adj" fmla="val 33944"/>
            </a:avLst>
          </a:prstGeom>
          <a:solidFill>
            <a:srgbClr val="92D05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+mj-lt"/>
            </a:endParaRPr>
          </a:p>
          <a:p>
            <a:pPr algn="r"/>
            <a:r>
              <a:rPr lang="en-US" b="1" dirty="0">
                <a:latin typeface="+mj-lt"/>
              </a:rPr>
              <a:t>Disk 2</a:t>
            </a:r>
          </a:p>
        </p:txBody>
      </p:sp>
      <p:sp>
        <p:nvSpPr>
          <p:cNvPr id="9" name="AutoShape 14"/>
          <p:cNvSpPr>
            <a:spLocks noChangeArrowheads="1"/>
          </p:cNvSpPr>
          <p:nvPr/>
        </p:nvSpPr>
        <p:spPr bwMode="auto">
          <a:xfrm rot="10800000" flipV="1">
            <a:off x="8281988" y="2428288"/>
            <a:ext cx="1943100" cy="1060450"/>
          </a:xfrm>
          <a:prstGeom prst="can">
            <a:avLst>
              <a:gd name="adj" fmla="val 33944"/>
            </a:avLst>
          </a:prstGeom>
          <a:solidFill>
            <a:srgbClr val="92D05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800" dirty="0"/>
          </a:p>
          <a:p>
            <a:pPr algn="r"/>
            <a:r>
              <a:rPr lang="en-US" b="1" dirty="0">
                <a:latin typeface="+mj-lt"/>
              </a:rPr>
              <a:t>Disk 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352906" y="2859580"/>
            <a:ext cx="315882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352906" y="2662845"/>
            <a:ext cx="315882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352906" y="3067401"/>
            <a:ext cx="964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P=5&amp;6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355681" y="3363870"/>
            <a:ext cx="315882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355681" y="3560605"/>
            <a:ext cx="869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P=3&amp;4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355681" y="3768427"/>
            <a:ext cx="315882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350558" y="4306235"/>
            <a:ext cx="888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350558" y="4109500"/>
            <a:ext cx="966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P=1&amp;2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350558" y="4514057"/>
            <a:ext cx="96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6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8529711" y="3557955"/>
            <a:ext cx="1599028" cy="604911"/>
            <a:chOff x="3334043" y="5133536"/>
            <a:chExt cx="1599028" cy="604911"/>
          </a:xfrm>
        </p:grpSpPr>
        <p:sp>
          <p:nvSpPr>
            <p:cNvPr id="32" name="Multiply 31"/>
            <p:cNvSpPr/>
            <p:nvPr/>
          </p:nvSpPr>
          <p:spPr bwMode="auto">
            <a:xfrm>
              <a:off x="3334043" y="5133536"/>
              <a:ext cx="590843" cy="604911"/>
            </a:xfrm>
            <a:prstGeom prst="mathMultiply">
              <a:avLst/>
            </a:prstGeom>
            <a:solidFill>
              <a:schemeClr val="tx1"/>
            </a:solidFill>
            <a:ln w="38100">
              <a:noFill/>
              <a:prstDash val="dash"/>
              <a:round/>
              <a:headEnd/>
              <a:tailEnd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Multiply 32"/>
            <p:cNvSpPr/>
            <p:nvPr/>
          </p:nvSpPr>
          <p:spPr bwMode="auto">
            <a:xfrm>
              <a:off x="3838136" y="5133536"/>
              <a:ext cx="590843" cy="604911"/>
            </a:xfrm>
            <a:prstGeom prst="mathMultiply">
              <a:avLst/>
            </a:prstGeom>
            <a:solidFill>
              <a:schemeClr val="tx1"/>
            </a:solidFill>
            <a:ln w="38100">
              <a:noFill/>
              <a:prstDash val="dash"/>
              <a:round/>
              <a:headEnd/>
              <a:tailEnd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Multiply 33"/>
            <p:cNvSpPr/>
            <p:nvPr/>
          </p:nvSpPr>
          <p:spPr bwMode="auto">
            <a:xfrm>
              <a:off x="4342228" y="5133536"/>
              <a:ext cx="590843" cy="604911"/>
            </a:xfrm>
            <a:prstGeom prst="mathMultiply">
              <a:avLst/>
            </a:prstGeom>
            <a:solidFill>
              <a:schemeClr val="tx1"/>
            </a:solidFill>
            <a:ln w="38100">
              <a:noFill/>
              <a:prstDash val="dash"/>
              <a:round/>
              <a:headEnd/>
              <a:tailEnd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7" name="Group 7"/>
          <p:cNvGrpSpPr/>
          <p:nvPr/>
        </p:nvGrpSpPr>
        <p:grpSpPr>
          <a:xfrm rot="5400000">
            <a:off x="8728167" y="747119"/>
            <a:ext cx="1000131" cy="2232395"/>
            <a:chOff x="453164" y="-271670"/>
            <a:chExt cx="1328737" cy="1285495"/>
          </a:xfrm>
        </p:grpSpPr>
        <p:sp>
          <p:nvSpPr>
            <p:cNvPr id="39" name="Rounded Rectangle 38"/>
            <p:cNvSpPr/>
            <p:nvPr/>
          </p:nvSpPr>
          <p:spPr>
            <a:xfrm>
              <a:off x="453164" y="1985"/>
              <a:ext cx="1328737" cy="73818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Rounded Rectangle 4">
              <a:hlinkClick r:id="" action="ppaction://noaction"/>
            </p:cNvPr>
            <p:cNvSpPr/>
            <p:nvPr/>
          </p:nvSpPr>
          <p:spPr>
            <a:xfrm rot="16200000">
              <a:off x="421778" y="23605"/>
              <a:ext cx="1285495" cy="6949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/>
                <a:t>Disk 2 Fails </a:t>
              </a:r>
            </a:p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/>
                <a:t>Data is lost</a:t>
              </a:r>
            </a:p>
          </p:txBody>
        </p:sp>
      </p:grpSp>
      <p:grpSp>
        <p:nvGrpSpPr>
          <p:cNvPr id="41" name="Group 7"/>
          <p:cNvGrpSpPr/>
          <p:nvPr/>
        </p:nvGrpSpPr>
        <p:grpSpPr>
          <a:xfrm rot="5400000">
            <a:off x="8732962" y="757581"/>
            <a:ext cx="1000131" cy="2232395"/>
            <a:chOff x="453163" y="-271670"/>
            <a:chExt cx="1328737" cy="1285495"/>
          </a:xfrm>
        </p:grpSpPr>
        <p:sp>
          <p:nvSpPr>
            <p:cNvPr id="42" name="Rounded Rectangle 41"/>
            <p:cNvSpPr/>
            <p:nvPr/>
          </p:nvSpPr>
          <p:spPr>
            <a:xfrm>
              <a:off x="453163" y="1985"/>
              <a:ext cx="1328737" cy="73818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Rounded Rectangle 4">
              <a:hlinkClick r:id="" action="ppaction://noaction"/>
            </p:cNvPr>
            <p:cNvSpPr/>
            <p:nvPr/>
          </p:nvSpPr>
          <p:spPr>
            <a:xfrm rot="16200000">
              <a:off x="421778" y="23605"/>
              <a:ext cx="1285495" cy="6949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/>
                <a:t>New disk </a:t>
              </a:r>
            </a:p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/>
                <a:t>added</a:t>
              </a:r>
            </a:p>
          </p:txBody>
        </p:sp>
      </p:grpSp>
      <p:grpSp>
        <p:nvGrpSpPr>
          <p:cNvPr id="44" name="Group 7"/>
          <p:cNvGrpSpPr/>
          <p:nvPr/>
        </p:nvGrpSpPr>
        <p:grpSpPr>
          <a:xfrm rot="5400000">
            <a:off x="8735229" y="773512"/>
            <a:ext cx="1000131" cy="2232395"/>
            <a:chOff x="453163" y="-271670"/>
            <a:chExt cx="1328737" cy="1285495"/>
          </a:xfrm>
        </p:grpSpPr>
        <p:sp>
          <p:nvSpPr>
            <p:cNvPr id="45" name="Rounded Rectangle 44"/>
            <p:cNvSpPr/>
            <p:nvPr/>
          </p:nvSpPr>
          <p:spPr>
            <a:xfrm>
              <a:off x="453163" y="1985"/>
              <a:ext cx="1328737" cy="73818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Rounded Rectangle 4">
              <a:hlinkClick r:id="" action="ppaction://noaction"/>
            </p:cNvPr>
            <p:cNvSpPr/>
            <p:nvPr/>
          </p:nvSpPr>
          <p:spPr>
            <a:xfrm rot="16200000">
              <a:off x="421778" y="23605"/>
              <a:ext cx="1285495" cy="6949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/>
                <a:t>Data </a:t>
              </a:r>
            </a:p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/>
                <a:t>regenerated</a:t>
              </a:r>
            </a:p>
          </p:txBody>
        </p:sp>
      </p:grpSp>
      <p:grpSp>
        <p:nvGrpSpPr>
          <p:cNvPr id="47" name="Group 7"/>
          <p:cNvGrpSpPr/>
          <p:nvPr/>
        </p:nvGrpSpPr>
        <p:grpSpPr>
          <a:xfrm rot="5400000">
            <a:off x="8721589" y="787151"/>
            <a:ext cx="1000131" cy="2232395"/>
            <a:chOff x="453163" y="-271670"/>
            <a:chExt cx="1328737" cy="1285495"/>
          </a:xfrm>
        </p:grpSpPr>
        <p:sp>
          <p:nvSpPr>
            <p:cNvPr id="48" name="Rounded Rectangle 47"/>
            <p:cNvSpPr/>
            <p:nvPr/>
          </p:nvSpPr>
          <p:spPr>
            <a:xfrm>
              <a:off x="453163" y="1985"/>
              <a:ext cx="1328737" cy="73818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9" name="Rounded Rectangle 4">
              <a:hlinkClick r:id="" action="ppaction://noaction"/>
            </p:cNvPr>
            <p:cNvSpPr/>
            <p:nvPr/>
          </p:nvSpPr>
          <p:spPr>
            <a:xfrm rot="16200000">
              <a:off x="421778" y="23605"/>
              <a:ext cx="1285495" cy="6949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>
                  <a:solidFill>
                    <a:schemeClr val="tx1"/>
                  </a:solidFill>
                </a:rPr>
                <a:t>Data </a:t>
              </a:r>
            </a:p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>
                  <a:solidFill>
                    <a:schemeClr val="tx1"/>
                  </a:solidFill>
                </a:rPr>
                <a:t>recovered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8355689" y="3362476"/>
            <a:ext cx="31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355710" y="3560741"/>
            <a:ext cx="96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P=3&amp;4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355665" y="3768411"/>
            <a:ext cx="315882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xmlns="" val="1675024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48148E-6 L 0.0586 0.3625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0" y="18125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3.7037E-6 L 0.05079 0.39328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9" y="19653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2.96296E-6 L 0.14609 0.37801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05" y="18889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7037E-6 L 0.0711 0.35486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55" y="17731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4.81481E-6 L 0.05442 0.33542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1" y="16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38 -0.01041 L 0.21745 0.33264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11" y="1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6" grpId="0" animBg="1"/>
      <p:bldP spid="26" grpId="1" animBg="1"/>
      <p:bldP spid="7" grpId="0" animBg="1"/>
      <p:bldP spid="10" grpId="0"/>
      <p:bldP spid="8" grpId="0" animBg="1"/>
      <p:bldP spid="8" grpId="1" animBg="1"/>
      <p:bldP spid="9" grpId="0" animBg="1"/>
      <p:bldP spid="24" grpId="0"/>
      <p:bldP spid="25" grpId="0"/>
      <p:bldP spid="27" grpId="0"/>
      <p:bldP spid="30" grpId="0"/>
      <p:bldP spid="30" grpId="1"/>
      <p:bldP spid="29" grpId="0"/>
      <p:bldP spid="29" grpId="1"/>
      <p:bldP spid="31" grpId="0"/>
      <p:bldP spid="31" grpId="1"/>
      <p:bldP spid="20" grpId="0"/>
      <p:bldP spid="21" grpId="0"/>
      <p:bldP spid="22" grpId="0"/>
      <p:bldP spid="53" grpId="0"/>
      <p:bldP spid="54" grpId="0"/>
      <p:bldP spid="55" grpId="0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Creating Partitions</a:t>
            </a:r>
          </a:p>
        </p:txBody>
      </p:sp>
      <p:grpSp>
        <p:nvGrpSpPr>
          <p:cNvPr id="2" name="Group 9"/>
          <p:cNvGrpSpPr/>
          <p:nvPr/>
        </p:nvGrpSpPr>
        <p:grpSpPr>
          <a:xfrm>
            <a:off x="1911629" y="1457739"/>
            <a:ext cx="8428382" cy="1364975"/>
            <a:chOff x="371061" y="1457738"/>
            <a:chExt cx="8428382" cy="1364975"/>
          </a:xfrm>
          <a:solidFill>
            <a:srgbClr val="92D050"/>
          </a:solidFill>
        </p:grpSpPr>
        <p:sp>
          <p:nvSpPr>
            <p:cNvPr id="5" name="Rounded Rectangle 4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6591" y="1550507"/>
              <a:ext cx="8083826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Make multiple partitions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219" y="2034207"/>
              <a:ext cx="8083826" cy="4770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 </a:t>
              </a:r>
              <a:r>
                <a:rPr lang="pt-BR" sz="2400" b="1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fdisk </a:t>
              </a:r>
              <a:r>
                <a:rPr lang="pt-BR" sz="2400" b="1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-l </a:t>
              </a:r>
              <a:r>
                <a:rPr lang="pt-BR" sz="2400" b="1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&lt;device&gt;</a:t>
              </a:r>
              <a:endParaRPr lang="en-US" sz="22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Group 9"/>
          <p:cNvGrpSpPr/>
          <p:nvPr/>
        </p:nvGrpSpPr>
        <p:grpSpPr>
          <a:xfrm>
            <a:off x="1911629" y="2981721"/>
            <a:ext cx="8428382" cy="1364975"/>
            <a:chOff x="371061" y="1457738"/>
            <a:chExt cx="8428382" cy="1364975"/>
          </a:xfrm>
          <a:solidFill>
            <a:srgbClr val="92D050"/>
          </a:solidFill>
        </p:grpSpPr>
        <p:sp>
          <p:nvSpPr>
            <p:cNvPr id="11" name="Rounded Rectangle 10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6591" y="1550507"/>
              <a:ext cx="8083826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Update the partition table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3219" y="2034207"/>
              <a:ext cx="8083826" cy="4770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 </a:t>
              </a:r>
              <a:r>
                <a:rPr lang="en-US" sz="2400" b="1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partx  -a  &lt;device&gt;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55255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719537" y="251789"/>
            <a:ext cx="8596668" cy="1320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RAID Commands</a:t>
            </a:r>
          </a:p>
        </p:txBody>
      </p:sp>
      <p:grpSp>
        <p:nvGrpSpPr>
          <p:cNvPr id="2" name="Group 9"/>
          <p:cNvGrpSpPr/>
          <p:nvPr/>
        </p:nvGrpSpPr>
        <p:grpSpPr>
          <a:xfrm>
            <a:off x="1911629" y="1093648"/>
            <a:ext cx="8428382" cy="2132069"/>
            <a:chOff x="371061" y="1457738"/>
            <a:chExt cx="8428382" cy="1364975"/>
          </a:xfrm>
          <a:solidFill>
            <a:srgbClr val="92D050"/>
          </a:solidFill>
        </p:grpSpPr>
        <p:sp>
          <p:nvSpPr>
            <p:cNvPr id="5" name="Rounded Rectangle 4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6591" y="1550507"/>
              <a:ext cx="8083826" cy="2758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 club all partitions into a RAID array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218" y="1810746"/>
              <a:ext cx="7954613" cy="82013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 </a:t>
              </a:r>
              <a:r>
                <a:rPr lang="pt-BR" sz="2400" b="1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mdadm  -C   /dev/md0  -n&lt;No. of partitions&gt; 	&lt;partition 1&gt; &lt;partition 2&gt; &lt;partition 3&gt;  -l&lt;level&gt;</a:t>
              </a:r>
              <a:endParaRPr lang="en-US" sz="24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Group 9"/>
          <p:cNvGrpSpPr/>
          <p:nvPr/>
        </p:nvGrpSpPr>
        <p:grpSpPr>
          <a:xfrm>
            <a:off x="1895984" y="3444402"/>
            <a:ext cx="8428382" cy="1364975"/>
            <a:chOff x="371061" y="1457738"/>
            <a:chExt cx="8428382" cy="1364975"/>
          </a:xfrm>
          <a:solidFill>
            <a:srgbClr val="92D050"/>
          </a:solidFill>
        </p:grpSpPr>
        <p:sp>
          <p:nvSpPr>
            <p:cNvPr id="11" name="Rounded Rectangle 10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6591" y="1550507"/>
              <a:ext cx="8083826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Formatting the RAID device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3219" y="2034207"/>
              <a:ext cx="8083826" cy="4770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 </a:t>
              </a:r>
              <a:r>
                <a:rPr lang="en-US" sz="2400" b="1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mkfs.ext4  /dev/md0</a:t>
              </a:r>
            </a:p>
          </p:txBody>
        </p:sp>
      </p:grpSp>
      <p:grpSp>
        <p:nvGrpSpPr>
          <p:cNvPr id="4" name="Group 16"/>
          <p:cNvGrpSpPr/>
          <p:nvPr/>
        </p:nvGrpSpPr>
        <p:grpSpPr>
          <a:xfrm>
            <a:off x="1911629" y="4941802"/>
            <a:ext cx="8428382" cy="1364975"/>
            <a:chOff x="371061" y="1457738"/>
            <a:chExt cx="8428382" cy="1364975"/>
          </a:xfrm>
          <a:solidFill>
            <a:srgbClr val="92D050"/>
          </a:solidFill>
        </p:grpSpPr>
        <p:sp>
          <p:nvSpPr>
            <p:cNvPr id="18" name="Rounded Rectangle 17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6591" y="1550507"/>
              <a:ext cx="8083826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Making a mount point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63219" y="2034207"/>
              <a:ext cx="8083826" cy="4770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</a:t>
              </a:r>
              <a:r>
                <a:rPr lang="en-US" sz="2200" b="1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mkdir  &lt;directory name&gt;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625056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RAID Commands</a:t>
            </a:r>
          </a:p>
        </p:txBody>
      </p:sp>
      <p:grpSp>
        <p:nvGrpSpPr>
          <p:cNvPr id="2" name="Group 9"/>
          <p:cNvGrpSpPr/>
          <p:nvPr/>
        </p:nvGrpSpPr>
        <p:grpSpPr>
          <a:xfrm>
            <a:off x="1911629" y="1457739"/>
            <a:ext cx="8428382" cy="1364975"/>
            <a:chOff x="371061" y="1457738"/>
            <a:chExt cx="8428382" cy="1364975"/>
          </a:xfrm>
          <a:solidFill>
            <a:srgbClr val="92D050"/>
          </a:solidFill>
        </p:grpSpPr>
        <p:sp>
          <p:nvSpPr>
            <p:cNvPr id="5" name="Rounded Rectangle 4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6591" y="1550507"/>
              <a:ext cx="8083826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Mounting the RAID partition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219" y="2034207"/>
              <a:ext cx="8083826" cy="4770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</a:t>
              </a:r>
              <a:r>
                <a:rPr lang="en-US" sz="2200" b="1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pt-BR" sz="2400" b="1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mount  /dev/md0  &lt;directory name&gt;</a:t>
              </a:r>
              <a:endParaRPr lang="en-US" sz="22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Group 9"/>
          <p:cNvGrpSpPr/>
          <p:nvPr/>
        </p:nvGrpSpPr>
        <p:grpSpPr>
          <a:xfrm>
            <a:off x="1911629" y="2981721"/>
            <a:ext cx="8428382" cy="1364975"/>
            <a:chOff x="371061" y="1457738"/>
            <a:chExt cx="8428382" cy="1364975"/>
          </a:xfrm>
          <a:solidFill>
            <a:srgbClr val="92D050"/>
          </a:solidFill>
        </p:grpSpPr>
        <p:sp>
          <p:nvSpPr>
            <p:cNvPr id="11" name="Rounded Rectangle 10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6591" y="1550507"/>
              <a:ext cx="8083826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 make a partition faulty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3219" y="2034207"/>
              <a:ext cx="8083826" cy="4770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 </a:t>
              </a:r>
              <a:r>
                <a:rPr lang="en-US" sz="2400" b="1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mdadm  -f  /dev/md0  &lt;faulty partition&gt;</a:t>
              </a:r>
            </a:p>
          </p:txBody>
        </p:sp>
      </p:grpSp>
      <p:grpSp>
        <p:nvGrpSpPr>
          <p:cNvPr id="4" name="Group 16"/>
          <p:cNvGrpSpPr/>
          <p:nvPr/>
        </p:nvGrpSpPr>
        <p:grpSpPr>
          <a:xfrm>
            <a:off x="1911629" y="4505703"/>
            <a:ext cx="8428382" cy="1364975"/>
            <a:chOff x="371061" y="1457738"/>
            <a:chExt cx="8428382" cy="1364975"/>
          </a:xfrm>
          <a:solidFill>
            <a:srgbClr val="92D050"/>
          </a:solidFill>
        </p:grpSpPr>
        <p:sp>
          <p:nvSpPr>
            <p:cNvPr id="18" name="Rounded Rectangle 17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6591" y="1550507"/>
              <a:ext cx="8083826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 remove a partition from the RAID array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63219" y="2034207"/>
              <a:ext cx="8083826" cy="4770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 </a:t>
              </a:r>
              <a:r>
                <a:rPr lang="en-US" sz="2400" b="1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mdadm  -r  /dev/md0   &lt;partition&gt;</a:t>
              </a:r>
              <a:endParaRPr lang="en-US" sz="22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789925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RAID Commands</a:t>
            </a:r>
          </a:p>
        </p:txBody>
      </p:sp>
      <p:grpSp>
        <p:nvGrpSpPr>
          <p:cNvPr id="2" name="Group 9"/>
          <p:cNvGrpSpPr/>
          <p:nvPr/>
        </p:nvGrpSpPr>
        <p:grpSpPr>
          <a:xfrm>
            <a:off x="1911629" y="1457739"/>
            <a:ext cx="8428382" cy="1364975"/>
            <a:chOff x="371061" y="1457738"/>
            <a:chExt cx="8428382" cy="1364975"/>
          </a:xfrm>
          <a:solidFill>
            <a:srgbClr val="92D050"/>
          </a:solidFill>
        </p:grpSpPr>
        <p:sp>
          <p:nvSpPr>
            <p:cNvPr id="5" name="Rounded Rectangle 4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6591" y="1550507"/>
              <a:ext cx="8083826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Add a new partition to the RAID array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219" y="2034207"/>
              <a:ext cx="8083826" cy="4770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 </a:t>
              </a:r>
              <a:r>
                <a:rPr lang="pt-BR" sz="2400" b="1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mdadm  -a   /dev/md0  &lt;new partition &gt;</a:t>
              </a:r>
              <a:endParaRPr lang="en-US" sz="24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Group 9"/>
          <p:cNvGrpSpPr/>
          <p:nvPr/>
        </p:nvGrpSpPr>
        <p:grpSpPr>
          <a:xfrm>
            <a:off x="1911629" y="2981721"/>
            <a:ext cx="8428382" cy="1364975"/>
            <a:chOff x="371061" y="1457738"/>
            <a:chExt cx="8428382" cy="1364975"/>
          </a:xfrm>
          <a:solidFill>
            <a:srgbClr val="92D050"/>
          </a:solidFill>
        </p:grpSpPr>
        <p:sp>
          <p:nvSpPr>
            <p:cNvPr id="11" name="Rounded Rectangle 10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6591" y="1550507"/>
              <a:ext cx="8083826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 display the RAID device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3219" y="2034207"/>
              <a:ext cx="8083826" cy="4770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 </a:t>
              </a:r>
              <a:r>
                <a:rPr lang="en-US" sz="2400" b="1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mdadm  -D  /dev/md0</a:t>
              </a:r>
            </a:p>
          </p:txBody>
        </p:sp>
      </p:grpSp>
      <p:grpSp>
        <p:nvGrpSpPr>
          <p:cNvPr id="4" name="Group 16"/>
          <p:cNvGrpSpPr/>
          <p:nvPr/>
        </p:nvGrpSpPr>
        <p:grpSpPr>
          <a:xfrm>
            <a:off x="1911629" y="4505703"/>
            <a:ext cx="8428382" cy="1364975"/>
            <a:chOff x="371061" y="1457738"/>
            <a:chExt cx="8428382" cy="1364975"/>
          </a:xfrm>
          <a:solidFill>
            <a:srgbClr val="92D050"/>
          </a:solidFill>
        </p:grpSpPr>
        <p:sp>
          <p:nvSpPr>
            <p:cNvPr id="18" name="Rounded Rectangle 17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6591" y="1550507"/>
              <a:ext cx="8083826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 stop the RAID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63219" y="2034207"/>
              <a:ext cx="8083826" cy="4770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 </a:t>
              </a:r>
              <a:r>
                <a:rPr lang="en-US" sz="2400" b="1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mdadm  -S  /dev/md0 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114759" y="5496892"/>
            <a:ext cx="808382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en-US" sz="2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 First it has to be unmounted before it can be stopped.</a:t>
            </a:r>
          </a:p>
        </p:txBody>
      </p:sp>
    </p:spTree>
    <p:extLst>
      <p:ext uri="{BB962C8B-B14F-4D97-AF65-F5344CB8AC3E}">
        <p14:creationId xmlns:p14="http://schemas.microsoft.com/office/powerpoint/2010/main" xmlns="" val="2459576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RAID Commands</a:t>
            </a:r>
          </a:p>
        </p:txBody>
      </p:sp>
      <p:grpSp>
        <p:nvGrpSpPr>
          <p:cNvPr id="2" name="Group 9"/>
          <p:cNvGrpSpPr/>
          <p:nvPr/>
        </p:nvGrpSpPr>
        <p:grpSpPr>
          <a:xfrm>
            <a:off x="1911629" y="1457739"/>
            <a:ext cx="8428382" cy="1794071"/>
            <a:chOff x="371061" y="1457738"/>
            <a:chExt cx="8428382" cy="1364975"/>
          </a:xfrm>
          <a:solidFill>
            <a:srgbClr val="92D050"/>
          </a:solidFill>
        </p:grpSpPr>
        <p:sp>
          <p:nvSpPr>
            <p:cNvPr id="5" name="Rounded Rectangle 4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43339" y="1524045"/>
              <a:ext cx="8083826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 assemble a RAID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3339" y="1883657"/>
              <a:ext cx="8083826" cy="86177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 </a:t>
              </a:r>
              <a:r>
                <a:rPr lang="pt-BR" sz="2400" b="1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mdadm  -A   /dev/md0  &lt;partition1&gt; 			     &lt;partition2&gt; &lt;partition3&gt; </a:t>
              </a:r>
              <a:endParaRPr lang="en-US" sz="24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56642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2" name="WordArt 4"/>
          <p:cNvSpPr>
            <a:spLocks noChangeArrowheads="1" noChangeShapeType="1" noTextEdit="1"/>
          </p:cNvSpPr>
          <p:nvPr/>
        </p:nvSpPr>
        <p:spPr bwMode="auto">
          <a:xfrm>
            <a:off x="896488" y="1201596"/>
            <a:ext cx="8836046" cy="2822714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endParaRPr lang="en-US" sz="4000" b="1" kern="10" spc="50" dirty="0">
              <a:ln w="11430"/>
              <a:solidFill>
                <a:schemeClr val="accent2">
                  <a:satMod val="15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lgerian" panose="04020705040A02060702" pitchFamily="82" charset="0"/>
            </a:endParaRPr>
          </a:p>
          <a:p>
            <a:pPr algn="ctr">
              <a:defRPr/>
            </a:pPr>
            <a:r>
              <a:rPr lang="en-US" sz="4000" b="1" kern="10" spc="50" dirty="0">
                <a:ln w="11430"/>
                <a:solidFill>
                  <a:schemeClr val="accent2">
                    <a:satMod val="15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lgerian" panose="04020705040A02060702" pitchFamily="82" charset="0"/>
              </a:rPr>
              <a:t>BACKUP &amp; RESTORE</a:t>
            </a:r>
          </a:p>
        </p:txBody>
      </p:sp>
    </p:spTree>
    <p:extLst>
      <p:ext uri="{BB962C8B-B14F-4D97-AF65-F5344CB8AC3E}">
        <p14:creationId xmlns:p14="http://schemas.microsoft.com/office/powerpoint/2010/main" xmlns="" val="32432407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5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5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Backup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5007" y="1388920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Backup is the process of copying the data to another location.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to prevent the loss of data.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take a backup only of their own data.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complete backup can only be taken by root.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2209800" y="3969762"/>
            <a:ext cx="7772400" cy="1583530"/>
            <a:chOff x="457200" y="3969761"/>
            <a:chExt cx="7772400" cy="1583530"/>
          </a:xfrm>
        </p:grpSpPr>
        <p:grpSp>
          <p:nvGrpSpPr>
            <p:cNvPr id="39" name="Group 38"/>
            <p:cNvGrpSpPr/>
            <p:nvPr/>
          </p:nvGrpSpPr>
          <p:grpSpPr>
            <a:xfrm>
              <a:off x="457200" y="3971349"/>
              <a:ext cx="2187575" cy="1581150"/>
              <a:chOff x="457200" y="3982594"/>
              <a:chExt cx="2187575" cy="1581150"/>
            </a:xfrm>
          </p:grpSpPr>
          <p:grpSp>
            <p:nvGrpSpPr>
              <p:cNvPr id="4" name="Group 99"/>
              <p:cNvGrpSpPr>
                <a:grpSpLocks/>
              </p:cNvGrpSpPr>
              <p:nvPr/>
            </p:nvGrpSpPr>
            <p:grpSpPr bwMode="auto">
              <a:xfrm>
                <a:off x="457200" y="3982594"/>
                <a:ext cx="2187575" cy="1581150"/>
                <a:chOff x="288" y="2268"/>
                <a:chExt cx="1378" cy="996"/>
              </a:xfrm>
            </p:grpSpPr>
            <p:sp>
              <p:nvSpPr>
                <p:cNvPr id="5" name="AutoShape 71"/>
                <p:cNvSpPr>
                  <a:spLocks noChangeArrowheads="1"/>
                </p:cNvSpPr>
                <p:nvPr/>
              </p:nvSpPr>
              <p:spPr bwMode="auto">
                <a:xfrm>
                  <a:off x="288" y="2399"/>
                  <a:ext cx="1378" cy="865"/>
                </a:xfrm>
                <a:prstGeom prst="roundRect">
                  <a:avLst>
                    <a:gd name="adj" fmla="val 4167"/>
                  </a:avLst>
                </a:prstGeom>
                <a:solidFill>
                  <a:srgbClr val="BBCDE3"/>
                </a:solidFill>
                <a:ln w="25400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rgbClr val="AFAFAF"/>
                  </a:outerShdw>
                </a:effectLst>
              </p:spPr>
              <p:txBody>
                <a:bodyPr anchor="ctr"/>
                <a:lstStyle/>
                <a:p>
                  <a:pPr marL="177800" indent="-177800">
                    <a:buSzPct val="85000"/>
                    <a:defRPr/>
                  </a:pP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" name="AutoShape 72"/>
                <p:cNvSpPr>
                  <a:spLocks noChangeArrowheads="1"/>
                </p:cNvSpPr>
                <p:nvPr/>
              </p:nvSpPr>
              <p:spPr bwMode="auto">
                <a:xfrm>
                  <a:off x="533" y="2268"/>
                  <a:ext cx="940" cy="237"/>
                </a:xfrm>
                <a:prstGeom prst="roundRect">
                  <a:avLst>
                    <a:gd name="adj" fmla="val 4167"/>
                  </a:avLst>
                </a:prstGeom>
                <a:solidFill>
                  <a:schemeClr val="bg1"/>
                </a:solidFill>
                <a:ln w="9525">
                  <a:solidFill>
                    <a:srgbClr val="4D4D4D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rgbClr val="AFAFAF"/>
                  </a:outerShdw>
                </a:effectLst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Back Up Data</a:t>
                  </a:r>
                </a:p>
              </p:txBody>
            </p:sp>
            <p:pic>
              <p:nvPicPr>
                <p:cNvPr id="7" name="Picture 74" descr="Server01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47" y="2567"/>
                  <a:ext cx="492" cy="5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8" name="Picture 75" descr="Folder_Closed0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549" y="2815"/>
                  <a:ext cx="366" cy="39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9" name="Picture 76" descr="Floppydrive01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1011" y="2659"/>
                  <a:ext cx="604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10" name="Freeform 77"/>
              <p:cNvSpPr>
                <a:spLocks/>
              </p:cNvSpPr>
              <p:nvPr/>
            </p:nvSpPr>
            <p:spPr bwMode="auto">
              <a:xfrm rot="18708827" flipV="1">
                <a:off x="1353345" y="4937475"/>
                <a:ext cx="563562" cy="422275"/>
              </a:xfrm>
              <a:custGeom>
                <a:avLst/>
                <a:gdLst>
                  <a:gd name="T0" fmla="*/ 323185842 w 532"/>
                  <a:gd name="T1" fmla="*/ 185546793 h 397"/>
                  <a:gd name="T2" fmla="*/ 316452762 w 532"/>
                  <a:gd name="T3" fmla="*/ 229670795 h 397"/>
                  <a:gd name="T4" fmla="*/ 316452762 w 532"/>
                  <a:gd name="T5" fmla="*/ 0 h 397"/>
                  <a:gd name="T6" fmla="*/ 323185842 w 532"/>
                  <a:gd name="T7" fmla="*/ 41861603 h 397"/>
                  <a:gd name="T8" fmla="*/ 310842569 w 532"/>
                  <a:gd name="T9" fmla="*/ 62226527 h 397"/>
                  <a:gd name="T10" fmla="*/ 281665537 w 532"/>
                  <a:gd name="T11" fmla="*/ 69014834 h 397"/>
                  <a:gd name="T12" fmla="*/ 240145165 w 532"/>
                  <a:gd name="T13" fmla="*/ 82591467 h 397"/>
                  <a:gd name="T14" fmla="*/ 193013607 w 532"/>
                  <a:gd name="T15" fmla="*/ 101824651 h 397"/>
                  <a:gd name="T16" fmla="*/ 160471094 w 532"/>
                  <a:gd name="T17" fmla="*/ 118795421 h 397"/>
                  <a:gd name="T18" fmla="*/ 127927489 w 532"/>
                  <a:gd name="T19" fmla="*/ 139160344 h 397"/>
                  <a:gd name="T20" fmla="*/ 95384976 w 532"/>
                  <a:gd name="T21" fmla="*/ 164050131 h 397"/>
                  <a:gd name="T22" fmla="*/ 68452641 w 532"/>
                  <a:gd name="T23" fmla="*/ 193466841 h 397"/>
                  <a:gd name="T24" fmla="*/ 41520322 w 532"/>
                  <a:gd name="T25" fmla="*/ 226276641 h 397"/>
                  <a:gd name="T26" fmla="*/ 22443961 w 532"/>
                  <a:gd name="T27" fmla="*/ 265874749 h 397"/>
                  <a:gd name="T28" fmla="*/ 11221451 w 532"/>
                  <a:gd name="T29" fmla="*/ 300948094 h 397"/>
                  <a:gd name="T30" fmla="*/ 3366541 w 532"/>
                  <a:gd name="T31" fmla="*/ 336021372 h 397"/>
                  <a:gd name="T32" fmla="*/ 0 w 532"/>
                  <a:gd name="T33" fmla="*/ 389196096 h 397"/>
                  <a:gd name="T34" fmla="*/ 3366541 w 532"/>
                  <a:gd name="T35" fmla="*/ 418611742 h 397"/>
                  <a:gd name="T36" fmla="*/ 6733082 w 532"/>
                  <a:gd name="T37" fmla="*/ 449159127 h 397"/>
                  <a:gd name="T38" fmla="*/ 8977797 w 532"/>
                  <a:gd name="T39" fmla="*/ 425400050 h 397"/>
                  <a:gd name="T40" fmla="*/ 15710877 w 532"/>
                  <a:gd name="T41" fmla="*/ 390326771 h 397"/>
                  <a:gd name="T42" fmla="*/ 25810500 w 532"/>
                  <a:gd name="T43" fmla="*/ 359779386 h 397"/>
                  <a:gd name="T44" fmla="*/ 43765035 w 532"/>
                  <a:gd name="T45" fmla="*/ 321313017 h 397"/>
                  <a:gd name="T46" fmla="*/ 65086101 w 532"/>
                  <a:gd name="T47" fmla="*/ 290765632 h 397"/>
                  <a:gd name="T48" fmla="*/ 88651897 w 532"/>
                  <a:gd name="T49" fmla="*/ 264744073 h 397"/>
                  <a:gd name="T50" fmla="*/ 115584216 w 532"/>
                  <a:gd name="T51" fmla="*/ 240984996 h 397"/>
                  <a:gd name="T52" fmla="*/ 144760222 w 532"/>
                  <a:gd name="T53" fmla="*/ 221750748 h 397"/>
                  <a:gd name="T54" fmla="*/ 173937254 w 532"/>
                  <a:gd name="T55" fmla="*/ 207043456 h 397"/>
                  <a:gd name="T56" fmla="*/ 201991399 w 532"/>
                  <a:gd name="T57" fmla="*/ 195729255 h 397"/>
                  <a:gd name="T58" fmla="*/ 228923718 w 532"/>
                  <a:gd name="T59" fmla="*/ 185546793 h 397"/>
                  <a:gd name="T60" fmla="*/ 254733151 w 532"/>
                  <a:gd name="T61" fmla="*/ 178758486 h 397"/>
                  <a:gd name="T62" fmla="*/ 279420823 w 532"/>
                  <a:gd name="T63" fmla="*/ 174232593 h 397"/>
                  <a:gd name="T64" fmla="*/ 314209108 w 532"/>
                  <a:gd name="T65" fmla="*/ 169707763 h 39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532"/>
                  <a:gd name="T100" fmla="*/ 0 h 397"/>
                  <a:gd name="T101" fmla="*/ 532 w 532"/>
                  <a:gd name="T102" fmla="*/ 397 h 39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532" h="397">
                    <a:moveTo>
                      <a:pt x="291" y="150"/>
                    </a:moveTo>
                    <a:lnTo>
                      <a:pt x="288" y="164"/>
                    </a:lnTo>
                    <a:lnTo>
                      <a:pt x="285" y="183"/>
                    </a:lnTo>
                    <a:lnTo>
                      <a:pt x="282" y="203"/>
                    </a:lnTo>
                    <a:lnTo>
                      <a:pt x="532" y="97"/>
                    </a:lnTo>
                    <a:lnTo>
                      <a:pt x="282" y="0"/>
                    </a:lnTo>
                    <a:lnTo>
                      <a:pt x="285" y="19"/>
                    </a:lnTo>
                    <a:lnTo>
                      <a:pt x="288" y="37"/>
                    </a:lnTo>
                    <a:lnTo>
                      <a:pt x="291" y="52"/>
                    </a:lnTo>
                    <a:lnTo>
                      <a:pt x="277" y="55"/>
                    </a:lnTo>
                    <a:lnTo>
                      <a:pt x="261" y="60"/>
                    </a:lnTo>
                    <a:lnTo>
                      <a:pt x="251" y="61"/>
                    </a:lnTo>
                    <a:lnTo>
                      <a:pt x="239" y="65"/>
                    </a:lnTo>
                    <a:lnTo>
                      <a:pt x="214" y="73"/>
                    </a:lnTo>
                    <a:lnTo>
                      <a:pt x="187" y="83"/>
                    </a:lnTo>
                    <a:lnTo>
                      <a:pt x="172" y="90"/>
                    </a:lnTo>
                    <a:lnTo>
                      <a:pt x="158" y="97"/>
                    </a:lnTo>
                    <a:lnTo>
                      <a:pt x="143" y="105"/>
                    </a:lnTo>
                    <a:lnTo>
                      <a:pt x="129" y="113"/>
                    </a:lnTo>
                    <a:lnTo>
                      <a:pt x="114" y="123"/>
                    </a:lnTo>
                    <a:lnTo>
                      <a:pt x="100" y="134"/>
                    </a:lnTo>
                    <a:lnTo>
                      <a:pt x="85" y="145"/>
                    </a:lnTo>
                    <a:lnTo>
                      <a:pt x="72" y="157"/>
                    </a:lnTo>
                    <a:lnTo>
                      <a:pt x="61" y="171"/>
                    </a:lnTo>
                    <a:lnTo>
                      <a:pt x="48" y="186"/>
                    </a:lnTo>
                    <a:lnTo>
                      <a:pt x="37" y="200"/>
                    </a:lnTo>
                    <a:lnTo>
                      <a:pt x="27" y="218"/>
                    </a:lnTo>
                    <a:lnTo>
                      <a:pt x="20" y="235"/>
                    </a:lnTo>
                    <a:lnTo>
                      <a:pt x="13" y="255"/>
                    </a:lnTo>
                    <a:lnTo>
                      <a:pt x="10" y="266"/>
                    </a:lnTo>
                    <a:lnTo>
                      <a:pt x="7" y="276"/>
                    </a:lnTo>
                    <a:lnTo>
                      <a:pt x="3" y="297"/>
                    </a:lnTo>
                    <a:lnTo>
                      <a:pt x="1" y="319"/>
                    </a:lnTo>
                    <a:lnTo>
                      <a:pt x="0" y="344"/>
                    </a:lnTo>
                    <a:lnTo>
                      <a:pt x="1" y="357"/>
                    </a:lnTo>
                    <a:lnTo>
                      <a:pt x="3" y="370"/>
                    </a:lnTo>
                    <a:lnTo>
                      <a:pt x="4" y="383"/>
                    </a:lnTo>
                    <a:lnTo>
                      <a:pt x="6" y="397"/>
                    </a:lnTo>
                    <a:lnTo>
                      <a:pt x="7" y="386"/>
                    </a:lnTo>
                    <a:lnTo>
                      <a:pt x="8" y="376"/>
                    </a:lnTo>
                    <a:lnTo>
                      <a:pt x="11" y="355"/>
                    </a:lnTo>
                    <a:lnTo>
                      <a:pt x="14" y="345"/>
                    </a:lnTo>
                    <a:lnTo>
                      <a:pt x="17" y="335"/>
                    </a:lnTo>
                    <a:lnTo>
                      <a:pt x="23" y="318"/>
                    </a:lnTo>
                    <a:lnTo>
                      <a:pt x="30" y="300"/>
                    </a:lnTo>
                    <a:lnTo>
                      <a:pt x="39" y="284"/>
                    </a:lnTo>
                    <a:lnTo>
                      <a:pt x="48" y="270"/>
                    </a:lnTo>
                    <a:lnTo>
                      <a:pt x="58" y="257"/>
                    </a:lnTo>
                    <a:lnTo>
                      <a:pt x="68" y="245"/>
                    </a:lnTo>
                    <a:lnTo>
                      <a:pt x="79" y="234"/>
                    </a:lnTo>
                    <a:lnTo>
                      <a:pt x="91" y="222"/>
                    </a:lnTo>
                    <a:lnTo>
                      <a:pt x="103" y="213"/>
                    </a:lnTo>
                    <a:lnTo>
                      <a:pt x="116" y="205"/>
                    </a:lnTo>
                    <a:lnTo>
                      <a:pt x="129" y="196"/>
                    </a:lnTo>
                    <a:lnTo>
                      <a:pt x="142" y="190"/>
                    </a:lnTo>
                    <a:lnTo>
                      <a:pt x="155" y="183"/>
                    </a:lnTo>
                    <a:lnTo>
                      <a:pt x="168" y="177"/>
                    </a:lnTo>
                    <a:lnTo>
                      <a:pt x="180" y="173"/>
                    </a:lnTo>
                    <a:lnTo>
                      <a:pt x="193" y="168"/>
                    </a:lnTo>
                    <a:lnTo>
                      <a:pt x="204" y="164"/>
                    </a:lnTo>
                    <a:lnTo>
                      <a:pt x="217" y="161"/>
                    </a:lnTo>
                    <a:lnTo>
                      <a:pt x="227" y="158"/>
                    </a:lnTo>
                    <a:lnTo>
                      <a:pt x="239" y="157"/>
                    </a:lnTo>
                    <a:lnTo>
                      <a:pt x="249" y="154"/>
                    </a:lnTo>
                    <a:lnTo>
                      <a:pt x="265" y="151"/>
                    </a:lnTo>
                    <a:lnTo>
                      <a:pt x="280" y="150"/>
                    </a:lnTo>
                    <a:lnTo>
                      <a:pt x="291" y="150"/>
                    </a:lnTo>
                    <a:close/>
                  </a:path>
                </a:pathLst>
              </a:custGeom>
              <a:solidFill>
                <a:srgbClr val="FF0000">
                  <a:alpha val="74901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6042025" y="3972141"/>
              <a:ext cx="2187575" cy="1581150"/>
              <a:chOff x="6042025" y="3968305"/>
              <a:chExt cx="2187575" cy="1581150"/>
            </a:xfrm>
          </p:grpSpPr>
          <p:grpSp>
            <p:nvGrpSpPr>
              <p:cNvPr id="20" name="Group 87"/>
              <p:cNvGrpSpPr>
                <a:grpSpLocks/>
              </p:cNvGrpSpPr>
              <p:nvPr/>
            </p:nvGrpSpPr>
            <p:grpSpPr bwMode="auto">
              <a:xfrm>
                <a:off x="6042025" y="3968305"/>
                <a:ext cx="2187575" cy="1581150"/>
                <a:chOff x="3638" y="3040"/>
                <a:chExt cx="1378" cy="996"/>
              </a:xfrm>
            </p:grpSpPr>
            <p:sp>
              <p:nvSpPr>
                <p:cNvPr id="21" name="AutoShape 88"/>
                <p:cNvSpPr>
                  <a:spLocks noChangeArrowheads="1"/>
                </p:cNvSpPr>
                <p:nvPr/>
              </p:nvSpPr>
              <p:spPr bwMode="auto">
                <a:xfrm>
                  <a:off x="3638" y="3171"/>
                  <a:ext cx="1378" cy="865"/>
                </a:xfrm>
                <a:prstGeom prst="roundRect">
                  <a:avLst>
                    <a:gd name="adj" fmla="val 4167"/>
                  </a:avLst>
                </a:prstGeom>
                <a:solidFill>
                  <a:srgbClr val="BBCDE3"/>
                </a:solidFill>
                <a:ln w="25400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rgbClr val="AFAFAF"/>
                  </a:outerShdw>
                </a:effectLst>
              </p:spPr>
              <p:txBody>
                <a:bodyPr anchor="ctr"/>
                <a:lstStyle/>
                <a:p>
                  <a:pPr marL="177800" indent="-177800">
                    <a:buSzPct val="85000"/>
                    <a:defRPr/>
                  </a:pP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" name="AutoShape 89"/>
                <p:cNvSpPr>
                  <a:spLocks noChangeArrowheads="1"/>
                </p:cNvSpPr>
                <p:nvPr/>
              </p:nvSpPr>
              <p:spPr bwMode="auto">
                <a:xfrm>
                  <a:off x="3898" y="3040"/>
                  <a:ext cx="872" cy="237"/>
                </a:xfrm>
                <a:prstGeom prst="roundRect">
                  <a:avLst>
                    <a:gd name="adj" fmla="val 4167"/>
                  </a:avLst>
                </a:prstGeom>
                <a:solidFill>
                  <a:schemeClr val="bg1"/>
                </a:solidFill>
                <a:ln w="9525">
                  <a:solidFill>
                    <a:srgbClr val="4D4D4D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rgbClr val="AFAFAF"/>
                  </a:outerShdw>
                </a:effectLst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Restore Data</a:t>
                  </a:r>
                </a:p>
              </p:txBody>
            </p:sp>
            <p:grpSp>
              <p:nvGrpSpPr>
                <p:cNvPr id="23" name="Group 90"/>
                <p:cNvGrpSpPr>
                  <a:grpSpLocks/>
                </p:cNvGrpSpPr>
                <p:nvPr/>
              </p:nvGrpSpPr>
              <p:grpSpPr bwMode="auto">
                <a:xfrm>
                  <a:off x="3697" y="3355"/>
                  <a:ext cx="1268" cy="592"/>
                  <a:chOff x="3697" y="3355"/>
                  <a:chExt cx="1268" cy="592"/>
                </a:xfrm>
              </p:grpSpPr>
              <p:pic>
                <p:nvPicPr>
                  <p:cNvPr id="25" name="Picture 92" descr="Server01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697" y="3355"/>
                    <a:ext cx="492" cy="5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26" name="Picture 93" descr="Floppydrive01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/>
                  <a:srcRect/>
                  <a:stretch>
                    <a:fillRect/>
                  </a:stretch>
                </p:blipFill>
                <p:spPr bwMode="auto">
                  <a:xfrm>
                    <a:off x="4361" y="3447"/>
                    <a:ext cx="604" cy="3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</p:grpSp>
          <p:grpSp>
            <p:nvGrpSpPr>
              <p:cNvPr id="27" name="Group 94"/>
              <p:cNvGrpSpPr>
                <a:grpSpLocks/>
              </p:cNvGrpSpPr>
              <p:nvPr/>
            </p:nvGrpSpPr>
            <p:grpSpPr bwMode="auto">
              <a:xfrm>
                <a:off x="6475413" y="4887469"/>
                <a:ext cx="596900" cy="547688"/>
                <a:chOff x="3295" y="3479"/>
                <a:chExt cx="376" cy="345"/>
              </a:xfrm>
            </p:grpSpPr>
            <p:pic>
              <p:nvPicPr>
                <p:cNvPr id="28" name="Picture 95" descr="Folder_Closed01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3301" y="3479"/>
                  <a:ext cx="302" cy="34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29" name="Picture 96" descr="Threat01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3295" y="3562"/>
                  <a:ext cx="376" cy="2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pic>
            <p:nvPicPr>
              <p:cNvPr id="30" name="Picture 97" descr="Folder_Closed0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477000" y="4877944"/>
                <a:ext cx="581025" cy="628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1" name="Freeform 98"/>
              <p:cNvSpPr>
                <a:spLocks/>
              </p:cNvSpPr>
              <p:nvPr/>
            </p:nvSpPr>
            <p:spPr bwMode="auto">
              <a:xfrm rot="843922" flipH="1" flipV="1">
                <a:off x="6975475" y="4950969"/>
                <a:ext cx="563563" cy="422275"/>
              </a:xfrm>
              <a:custGeom>
                <a:avLst/>
                <a:gdLst>
                  <a:gd name="T0" fmla="*/ 323187475 w 532"/>
                  <a:gd name="T1" fmla="*/ 185546793 h 397"/>
                  <a:gd name="T2" fmla="*/ 316454383 w 532"/>
                  <a:gd name="T3" fmla="*/ 229670795 h 397"/>
                  <a:gd name="T4" fmla="*/ 316454383 w 532"/>
                  <a:gd name="T5" fmla="*/ 0 h 397"/>
                  <a:gd name="T6" fmla="*/ 323187475 w 532"/>
                  <a:gd name="T7" fmla="*/ 41861603 h 397"/>
                  <a:gd name="T8" fmla="*/ 310843120 w 532"/>
                  <a:gd name="T9" fmla="*/ 62226527 h 397"/>
                  <a:gd name="T10" fmla="*/ 281667096 w 532"/>
                  <a:gd name="T11" fmla="*/ 69014834 h 397"/>
                  <a:gd name="T12" fmla="*/ 240145591 w 532"/>
                  <a:gd name="T13" fmla="*/ 82591467 h 397"/>
                  <a:gd name="T14" fmla="*/ 193015008 w 532"/>
                  <a:gd name="T15" fmla="*/ 101824651 h 397"/>
                  <a:gd name="T16" fmla="*/ 160471379 w 532"/>
                  <a:gd name="T17" fmla="*/ 118795421 h 397"/>
                  <a:gd name="T18" fmla="*/ 127927716 w 532"/>
                  <a:gd name="T19" fmla="*/ 139160344 h 397"/>
                  <a:gd name="T20" fmla="*/ 95385146 w 532"/>
                  <a:gd name="T21" fmla="*/ 164050131 h 397"/>
                  <a:gd name="T22" fmla="*/ 68452762 w 532"/>
                  <a:gd name="T23" fmla="*/ 193466841 h 397"/>
                  <a:gd name="T24" fmla="*/ 41520396 w 532"/>
                  <a:gd name="T25" fmla="*/ 226276641 h 397"/>
                  <a:gd name="T26" fmla="*/ 22444000 w 532"/>
                  <a:gd name="T27" fmla="*/ 265874749 h 397"/>
                  <a:gd name="T28" fmla="*/ 11221471 w 532"/>
                  <a:gd name="T29" fmla="*/ 300948094 h 397"/>
                  <a:gd name="T30" fmla="*/ 3366547 w 532"/>
                  <a:gd name="T31" fmla="*/ 336021372 h 397"/>
                  <a:gd name="T32" fmla="*/ 0 w 532"/>
                  <a:gd name="T33" fmla="*/ 389196096 h 397"/>
                  <a:gd name="T34" fmla="*/ 3366547 w 532"/>
                  <a:gd name="T35" fmla="*/ 418611742 h 397"/>
                  <a:gd name="T36" fmla="*/ 6733094 w 532"/>
                  <a:gd name="T37" fmla="*/ 449159127 h 397"/>
                  <a:gd name="T38" fmla="*/ 8977813 w 532"/>
                  <a:gd name="T39" fmla="*/ 425400050 h 397"/>
                  <a:gd name="T40" fmla="*/ 15710905 w 532"/>
                  <a:gd name="T41" fmla="*/ 390326771 h 397"/>
                  <a:gd name="T42" fmla="*/ 25810546 w 532"/>
                  <a:gd name="T43" fmla="*/ 359779386 h 397"/>
                  <a:gd name="T44" fmla="*/ 43765113 w 532"/>
                  <a:gd name="T45" fmla="*/ 321313017 h 397"/>
                  <a:gd name="T46" fmla="*/ 65086217 w 532"/>
                  <a:gd name="T47" fmla="*/ 290765632 h 397"/>
                  <a:gd name="T48" fmla="*/ 88652054 w 532"/>
                  <a:gd name="T49" fmla="*/ 264744073 h 397"/>
                  <a:gd name="T50" fmla="*/ 115584421 w 532"/>
                  <a:gd name="T51" fmla="*/ 240984996 h 397"/>
                  <a:gd name="T52" fmla="*/ 144760478 w 532"/>
                  <a:gd name="T53" fmla="*/ 221750748 h 397"/>
                  <a:gd name="T54" fmla="*/ 173937562 w 532"/>
                  <a:gd name="T55" fmla="*/ 207043456 h 397"/>
                  <a:gd name="T56" fmla="*/ 201991758 w 532"/>
                  <a:gd name="T57" fmla="*/ 195729255 h 397"/>
                  <a:gd name="T58" fmla="*/ 228924125 w 532"/>
                  <a:gd name="T59" fmla="*/ 185546793 h 397"/>
                  <a:gd name="T60" fmla="*/ 254734663 w 532"/>
                  <a:gd name="T61" fmla="*/ 178758486 h 397"/>
                  <a:gd name="T62" fmla="*/ 279422379 w 532"/>
                  <a:gd name="T63" fmla="*/ 174232593 h 397"/>
                  <a:gd name="T64" fmla="*/ 314209666 w 532"/>
                  <a:gd name="T65" fmla="*/ 169707763 h 39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532"/>
                  <a:gd name="T100" fmla="*/ 0 h 397"/>
                  <a:gd name="T101" fmla="*/ 532 w 532"/>
                  <a:gd name="T102" fmla="*/ 397 h 39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532" h="397">
                    <a:moveTo>
                      <a:pt x="291" y="150"/>
                    </a:moveTo>
                    <a:lnTo>
                      <a:pt x="288" y="164"/>
                    </a:lnTo>
                    <a:lnTo>
                      <a:pt x="285" y="183"/>
                    </a:lnTo>
                    <a:lnTo>
                      <a:pt x="282" y="203"/>
                    </a:lnTo>
                    <a:lnTo>
                      <a:pt x="532" y="97"/>
                    </a:lnTo>
                    <a:lnTo>
                      <a:pt x="282" y="0"/>
                    </a:lnTo>
                    <a:lnTo>
                      <a:pt x="285" y="19"/>
                    </a:lnTo>
                    <a:lnTo>
                      <a:pt x="288" y="37"/>
                    </a:lnTo>
                    <a:lnTo>
                      <a:pt x="291" y="52"/>
                    </a:lnTo>
                    <a:lnTo>
                      <a:pt x="277" y="55"/>
                    </a:lnTo>
                    <a:lnTo>
                      <a:pt x="261" y="60"/>
                    </a:lnTo>
                    <a:lnTo>
                      <a:pt x="251" y="61"/>
                    </a:lnTo>
                    <a:lnTo>
                      <a:pt x="239" y="65"/>
                    </a:lnTo>
                    <a:lnTo>
                      <a:pt x="214" y="73"/>
                    </a:lnTo>
                    <a:lnTo>
                      <a:pt x="187" y="83"/>
                    </a:lnTo>
                    <a:lnTo>
                      <a:pt x="172" y="90"/>
                    </a:lnTo>
                    <a:lnTo>
                      <a:pt x="158" y="97"/>
                    </a:lnTo>
                    <a:lnTo>
                      <a:pt x="143" y="105"/>
                    </a:lnTo>
                    <a:lnTo>
                      <a:pt x="129" y="113"/>
                    </a:lnTo>
                    <a:lnTo>
                      <a:pt x="114" y="123"/>
                    </a:lnTo>
                    <a:lnTo>
                      <a:pt x="100" y="134"/>
                    </a:lnTo>
                    <a:lnTo>
                      <a:pt x="85" y="145"/>
                    </a:lnTo>
                    <a:lnTo>
                      <a:pt x="72" y="157"/>
                    </a:lnTo>
                    <a:lnTo>
                      <a:pt x="61" y="171"/>
                    </a:lnTo>
                    <a:lnTo>
                      <a:pt x="48" y="186"/>
                    </a:lnTo>
                    <a:lnTo>
                      <a:pt x="37" y="200"/>
                    </a:lnTo>
                    <a:lnTo>
                      <a:pt x="27" y="218"/>
                    </a:lnTo>
                    <a:lnTo>
                      <a:pt x="20" y="235"/>
                    </a:lnTo>
                    <a:lnTo>
                      <a:pt x="13" y="255"/>
                    </a:lnTo>
                    <a:lnTo>
                      <a:pt x="10" y="266"/>
                    </a:lnTo>
                    <a:lnTo>
                      <a:pt x="7" y="276"/>
                    </a:lnTo>
                    <a:lnTo>
                      <a:pt x="3" y="297"/>
                    </a:lnTo>
                    <a:lnTo>
                      <a:pt x="1" y="319"/>
                    </a:lnTo>
                    <a:lnTo>
                      <a:pt x="0" y="344"/>
                    </a:lnTo>
                    <a:lnTo>
                      <a:pt x="1" y="357"/>
                    </a:lnTo>
                    <a:lnTo>
                      <a:pt x="3" y="370"/>
                    </a:lnTo>
                    <a:lnTo>
                      <a:pt x="4" y="383"/>
                    </a:lnTo>
                    <a:lnTo>
                      <a:pt x="6" y="397"/>
                    </a:lnTo>
                    <a:lnTo>
                      <a:pt x="7" y="386"/>
                    </a:lnTo>
                    <a:lnTo>
                      <a:pt x="8" y="376"/>
                    </a:lnTo>
                    <a:lnTo>
                      <a:pt x="11" y="355"/>
                    </a:lnTo>
                    <a:lnTo>
                      <a:pt x="14" y="345"/>
                    </a:lnTo>
                    <a:lnTo>
                      <a:pt x="17" y="335"/>
                    </a:lnTo>
                    <a:lnTo>
                      <a:pt x="23" y="318"/>
                    </a:lnTo>
                    <a:lnTo>
                      <a:pt x="30" y="300"/>
                    </a:lnTo>
                    <a:lnTo>
                      <a:pt x="39" y="284"/>
                    </a:lnTo>
                    <a:lnTo>
                      <a:pt x="48" y="270"/>
                    </a:lnTo>
                    <a:lnTo>
                      <a:pt x="58" y="257"/>
                    </a:lnTo>
                    <a:lnTo>
                      <a:pt x="68" y="245"/>
                    </a:lnTo>
                    <a:lnTo>
                      <a:pt x="79" y="234"/>
                    </a:lnTo>
                    <a:lnTo>
                      <a:pt x="91" y="222"/>
                    </a:lnTo>
                    <a:lnTo>
                      <a:pt x="103" y="213"/>
                    </a:lnTo>
                    <a:lnTo>
                      <a:pt x="116" y="205"/>
                    </a:lnTo>
                    <a:lnTo>
                      <a:pt x="129" y="196"/>
                    </a:lnTo>
                    <a:lnTo>
                      <a:pt x="142" y="190"/>
                    </a:lnTo>
                    <a:lnTo>
                      <a:pt x="155" y="183"/>
                    </a:lnTo>
                    <a:lnTo>
                      <a:pt x="168" y="177"/>
                    </a:lnTo>
                    <a:lnTo>
                      <a:pt x="180" y="173"/>
                    </a:lnTo>
                    <a:lnTo>
                      <a:pt x="193" y="168"/>
                    </a:lnTo>
                    <a:lnTo>
                      <a:pt x="204" y="164"/>
                    </a:lnTo>
                    <a:lnTo>
                      <a:pt x="217" y="161"/>
                    </a:lnTo>
                    <a:lnTo>
                      <a:pt x="227" y="158"/>
                    </a:lnTo>
                    <a:lnTo>
                      <a:pt x="239" y="157"/>
                    </a:lnTo>
                    <a:lnTo>
                      <a:pt x="249" y="154"/>
                    </a:lnTo>
                    <a:lnTo>
                      <a:pt x="265" y="151"/>
                    </a:lnTo>
                    <a:lnTo>
                      <a:pt x="280" y="150"/>
                    </a:lnTo>
                    <a:lnTo>
                      <a:pt x="291" y="150"/>
                    </a:lnTo>
                    <a:close/>
                  </a:path>
                </a:pathLst>
              </a:custGeom>
              <a:solidFill>
                <a:srgbClr val="FF0000">
                  <a:alpha val="74901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3225517" y="3969761"/>
              <a:ext cx="2235765" cy="1581150"/>
              <a:chOff x="3307451" y="3956929"/>
              <a:chExt cx="2235765" cy="1581150"/>
            </a:xfrm>
          </p:grpSpPr>
          <p:grpSp>
            <p:nvGrpSpPr>
              <p:cNvPr id="33" name="Group 87"/>
              <p:cNvGrpSpPr>
                <a:grpSpLocks/>
              </p:cNvGrpSpPr>
              <p:nvPr/>
            </p:nvGrpSpPr>
            <p:grpSpPr bwMode="auto">
              <a:xfrm>
                <a:off x="3355641" y="3956929"/>
                <a:ext cx="2187575" cy="1581150"/>
                <a:chOff x="3638" y="3040"/>
                <a:chExt cx="1378" cy="996"/>
              </a:xfrm>
            </p:grpSpPr>
            <p:sp>
              <p:nvSpPr>
                <p:cNvPr id="34" name="AutoShape 88"/>
                <p:cNvSpPr>
                  <a:spLocks noChangeArrowheads="1"/>
                </p:cNvSpPr>
                <p:nvPr/>
              </p:nvSpPr>
              <p:spPr bwMode="auto">
                <a:xfrm>
                  <a:off x="3638" y="3171"/>
                  <a:ext cx="1378" cy="865"/>
                </a:xfrm>
                <a:prstGeom prst="roundRect">
                  <a:avLst>
                    <a:gd name="adj" fmla="val 4167"/>
                  </a:avLst>
                </a:prstGeom>
                <a:solidFill>
                  <a:srgbClr val="BBCDE3"/>
                </a:solidFill>
                <a:ln w="25400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rgbClr val="AFAFAF"/>
                  </a:outerShdw>
                </a:effectLst>
              </p:spPr>
              <p:txBody>
                <a:bodyPr anchor="ctr"/>
                <a:lstStyle/>
                <a:p>
                  <a:pPr marL="177800" indent="-177800">
                    <a:buSzPct val="85000"/>
                    <a:defRPr/>
                  </a:pP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" name="AutoShape 89"/>
                <p:cNvSpPr>
                  <a:spLocks noChangeArrowheads="1"/>
                </p:cNvSpPr>
                <p:nvPr/>
              </p:nvSpPr>
              <p:spPr bwMode="auto">
                <a:xfrm>
                  <a:off x="3898" y="3040"/>
                  <a:ext cx="1017" cy="237"/>
                </a:xfrm>
                <a:prstGeom prst="roundRect">
                  <a:avLst>
                    <a:gd name="adj" fmla="val 4167"/>
                  </a:avLst>
                </a:prstGeom>
                <a:solidFill>
                  <a:schemeClr val="bg1"/>
                </a:solidFill>
                <a:ln w="9525">
                  <a:solidFill>
                    <a:srgbClr val="4D4D4D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rgbClr val="AFAFAF"/>
                  </a:outerShdw>
                </a:effectLst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Corrupted Data</a:t>
                  </a:r>
                </a:p>
              </p:txBody>
            </p:sp>
            <p:grpSp>
              <p:nvGrpSpPr>
                <p:cNvPr id="36" name="Group 90"/>
                <p:cNvGrpSpPr>
                  <a:grpSpLocks/>
                </p:cNvGrpSpPr>
                <p:nvPr/>
              </p:nvGrpSpPr>
              <p:grpSpPr bwMode="auto">
                <a:xfrm>
                  <a:off x="3697" y="3355"/>
                  <a:ext cx="1268" cy="592"/>
                  <a:chOff x="3697" y="3355"/>
                  <a:chExt cx="1268" cy="592"/>
                </a:xfrm>
              </p:grpSpPr>
              <p:pic>
                <p:nvPicPr>
                  <p:cNvPr id="37" name="Picture 92" descr="Server01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697" y="3355"/>
                    <a:ext cx="492" cy="5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38" name="Picture 93" descr="Floppydrive01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/>
                  <a:srcRect/>
                  <a:stretch>
                    <a:fillRect/>
                  </a:stretch>
                </p:blipFill>
                <p:spPr bwMode="auto">
                  <a:xfrm>
                    <a:off x="4361" y="3447"/>
                    <a:ext cx="604" cy="3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</p:grpSp>
          <p:grpSp>
            <p:nvGrpSpPr>
              <p:cNvPr id="15" name="Group 82"/>
              <p:cNvGrpSpPr>
                <a:grpSpLocks/>
              </p:cNvGrpSpPr>
              <p:nvPr/>
            </p:nvGrpSpPr>
            <p:grpSpPr bwMode="auto">
              <a:xfrm>
                <a:off x="3307451" y="4480429"/>
                <a:ext cx="1044575" cy="979487"/>
                <a:chOff x="4314" y="2260"/>
                <a:chExt cx="658" cy="617"/>
              </a:xfrm>
            </p:grpSpPr>
            <p:pic>
              <p:nvPicPr>
                <p:cNvPr id="16" name="Picture 83" descr="Folder_Closed01"/>
                <p:cNvPicPr>
                  <a:picLocks noChangeAspect="1" noChangeArrowheads="1"/>
                </p:cNvPicPr>
                <p:nvPr/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>
                  <a:off x="4413" y="2334"/>
                  <a:ext cx="466" cy="4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7" name="Oval 84"/>
                <p:cNvSpPr>
                  <a:spLocks noChangeArrowheads="1"/>
                </p:cNvSpPr>
                <p:nvPr/>
              </p:nvSpPr>
              <p:spPr bwMode="auto">
                <a:xfrm>
                  <a:off x="4314" y="2260"/>
                  <a:ext cx="658" cy="617"/>
                </a:xfrm>
                <a:prstGeom prst="ellipse">
                  <a:avLst/>
                </a:prstGeom>
                <a:solidFill>
                  <a:srgbClr val="CC0000">
                    <a:alpha val="25098"/>
                  </a:srgbClr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8" name="Picture 85" descr="Threat01"/>
                <p:cNvPicPr>
                  <a:picLocks noChangeAspect="1" noChangeArrowheads="1"/>
                </p:cNvPicPr>
                <p:nvPr/>
              </p:nvPicPr>
              <p:blipFill>
                <a:blip r:embed="rId8" cstate="print"/>
                <a:srcRect/>
                <a:stretch>
                  <a:fillRect/>
                </a:stretch>
              </p:blipFill>
              <p:spPr bwMode="auto">
                <a:xfrm>
                  <a:off x="4426" y="2406"/>
                  <a:ext cx="435" cy="3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xmlns="" val="2642743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Commands for Backup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2411" y="1930400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 (Tape Archive)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CPIO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Gunzip (z)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Bunzip (j)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9049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2" name="WordArt 4"/>
          <p:cNvSpPr>
            <a:spLocks noChangeArrowheads="1" noChangeShapeType="1" noTextEdit="1"/>
          </p:cNvSpPr>
          <p:nvPr/>
        </p:nvSpPr>
        <p:spPr bwMode="auto">
          <a:xfrm>
            <a:off x="2343150" y="2266121"/>
            <a:ext cx="7542972" cy="2822714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kern="10" spc="50" dirty="0">
                <a:ln w="11430"/>
                <a:solidFill>
                  <a:schemeClr val="accent2">
                    <a:satMod val="15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lgerian" panose="04020705040A02060702" pitchFamily="82" charset="0"/>
              </a:rPr>
              <a:t>File System Hierarchy Standard</a:t>
            </a:r>
          </a:p>
          <a:p>
            <a:pPr algn="ctr">
              <a:defRPr/>
            </a:pPr>
            <a:r>
              <a:rPr lang="en-US" sz="3600" b="1" kern="10" spc="50" dirty="0">
                <a:ln w="11430"/>
                <a:solidFill>
                  <a:schemeClr val="accent2">
                    <a:satMod val="15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lgerian" panose="04020705040A02060702" pitchFamily="82" charset="0"/>
              </a:rPr>
              <a:t>(FHS)</a:t>
            </a:r>
          </a:p>
        </p:txBody>
      </p:sp>
    </p:spTree>
    <p:extLst>
      <p:ext uri="{BB962C8B-B14F-4D97-AF65-F5344CB8AC3E}">
        <p14:creationId xmlns:p14="http://schemas.microsoft.com/office/powerpoint/2010/main" xmlns="" val="3950261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5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5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Backup using tar Command</a:t>
            </a:r>
          </a:p>
        </p:txBody>
      </p:sp>
      <p:grpSp>
        <p:nvGrpSpPr>
          <p:cNvPr id="2" name="Group 9"/>
          <p:cNvGrpSpPr/>
          <p:nvPr/>
        </p:nvGrpSpPr>
        <p:grpSpPr>
          <a:xfrm>
            <a:off x="1593273" y="1457739"/>
            <a:ext cx="8733484" cy="1660278"/>
            <a:chOff x="371061" y="1457738"/>
            <a:chExt cx="8428382" cy="1364975"/>
          </a:xfrm>
          <a:solidFill>
            <a:srgbClr val="92D050"/>
          </a:solidFill>
        </p:grpSpPr>
        <p:sp>
          <p:nvSpPr>
            <p:cNvPr id="5" name="Rounded Rectangle 4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6591" y="1550507"/>
              <a:ext cx="8083826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 backup and restore using tar commands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24822" y="1857083"/>
              <a:ext cx="8083826" cy="70849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tar  &lt;options&gt;  &lt;destination&gt;  &lt;source</a:t>
              </a:r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&gt;</a:t>
              </a:r>
            </a:p>
            <a:p>
              <a:pPr>
                <a:lnSpc>
                  <a:spcPts val="3000"/>
                </a:lnSpc>
              </a:pPr>
              <a:r>
                <a:rPr lang="en-US" sz="24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			</a:t>
              </a:r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Ex:     tar   –</a:t>
              </a:r>
              <a:r>
                <a:rPr lang="en-US" sz="24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cvf</a:t>
              </a:r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b.tar  a   </a:t>
              </a:r>
              <a:endPara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1752600" y="3283792"/>
            <a:ext cx="8610600" cy="2953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2" spcCol="50292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algn="just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-c		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Create</a:t>
            </a:r>
          </a:p>
          <a:p>
            <a:pPr marL="342900" indent="-342900" algn="just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-x		</a:t>
            </a:r>
            <a:r>
              <a:rPr 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Extract / restore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pPr marL="342900" indent="-342900" algn="just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-v		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Verbose</a:t>
            </a:r>
          </a:p>
          <a:p>
            <a:pPr marL="342900" indent="-342900" algn="just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-f		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File</a:t>
            </a:r>
          </a:p>
          <a:p>
            <a:pPr marL="342900" indent="-342900" algn="just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-t		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Table of content</a:t>
            </a:r>
          </a:p>
          <a:p>
            <a:pPr marL="342900" indent="-342900" algn="just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-z		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gunzip</a:t>
            </a:r>
          </a:p>
          <a:p>
            <a:pPr marL="342900" indent="-342900" algn="just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-j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   bunzip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52600" y="2991693"/>
            <a:ext cx="1422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Options</a:t>
            </a:r>
          </a:p>
        </p:txBody>
      </p:sp>
    </p:spTree>
    <p:extLst>
      <p:ext uri="{BB962C8B-B14F-4D97-AF65-F5344CB8AC3E}">
        <p14:creationId xmlns:p14="http://schemas.microsoft.com/office/powerpoint/2010/main" xmlns="" val="1305718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bldLvl="5"/>
      <p:bldP spid="16" grpId="0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/>
          <p:nvPr/>
        </p:nvGrpSpPr>
        <p:grpSpPr>
          <a:xfrm>
            <a:off x="1355825" y="748269"/>
            <a:ext cx="8687143" cy="1364290"/>
            <a:chOff x="415782" y="1496626"/>
            <a:chExt cx="8383660" cy="1121633"/>
          </a:xfrm>
          <a:solidFill>
            <a:srgbClr val="92D050"/>
          </a:solidFill>
        </p:grpSpPr>
        <p:sp>
          <p:nvSpPr>
            <p:cNvPr id="5" name="Rounded Rectangle 4"/>
            <p:cNvSpPr/>
            <p:nvPr/>
          </p:nvSpPr>
          <p:spPr bwMode="auto">
            <a:xfrm>
              <a:off x="415782" y="1496626"/>
              <a:ext cx="8383660" cy="1121633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00896" y="1533048"/>
              <a:ext cx="8083826" cy="91092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Check size of tar file</a:t>
              </a:r>
            </a:p>
            <a:p>
              <a:pPr>
                <a:lnSpc>
                  <a:spcPct val="150000"/>
                </a:lnSpc>
              </a:pPr>
              <a:r>
                <a:rPr lang="en-US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</a:t>
              </a:r>
              <a:r>
                <a:rPr lang="en-US" sz="2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du –h &lt;file name&gt;</a:t>
              </a:r>
            </a:p>
          </p:txBody>
        </p:sp>
      </p:grpSp>
      <p:grpSp>
        <p:nvGrpSpPr>
          <p:cNvPr id="8" name="Group 9"/>
          <p:cNvGrpSpPr/>
          <p:nvPr/>
        </p:nvGrpSpPr>
        <p:grpSpPr>
          <a:xfrm>
            <a:off x="1324296" y="2303843"/>
            <a:ext cx="8760711" cy="1369491"/>
            <a:chOff x="371061" y="1457738"/>
            <a:chExt cx="8428382" cy="1364975"/>
          </a:xfrm>
          <a:solidFill>
            <a:srgbClr val="92D050"/>
          </a:solidFill>
        </p:grpSpPr>
        <p:sp>
          <p:nvSpPr>
            <p:cNvPr id="9" name="Rounded Rectangle 8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16063" y="1519288"/>
              <a:ext cx="8083826" cy="110434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Applying </a:t>
              </a:r>
              <a:r>
                <a:rPr lang="en-US" sz="2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gzip</a:t>
              </a:r>
              <a:r>
                <a:rPr lang="en-US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on tar file</a:t>
              </a:r>
            </a:p>
            <a:p>
              <a:pPr>
                <a:lnSpc>
                  <a:spcPct val="150000"/>
                </a:lnSpc>
              </a:pPr>
              <a:r>
                <a:rPr lang="en-US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</a:t>
              </a:r>
              <a:r>
                <a:rPr lang="en-US" sz="2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gzip</a:t>
              </a:r>
              <a:r>
                <a:rPr lang="en-US" sz="2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&lt;file name&gt;</a:t>
              </a:r>
            </a:p>
          </p:txBody>
        </p:sp>
      </p:grpSp>
      <p:grpSp>
        <p:nvGrpSpPr>
          <p:cNvPr id="11" name="Group 9"/>
          <p:cNvGrpSpPr/>
          <p:nvPr/>
        </p:nvGrpSpPr>
        <p:grpSpPr>
          <a:xfrm>
            <a:off x="1308538" y="3859417"/>
            <a:ext cx="8771209" cy="1800404"/>
            <a:chOff x="360961" y="1457738"/>
            <a:chExt cx="8438482" cy="1794467"/>
          </a:xfrm>
          <a:solidFill>
            <a:srgbClr val="92D050"/>
          </a:solidFill>
        </p:grpSpPr>
        <p:sp>
          <p:nvSpPr>
            <p:cNvPr id="12" name="Rounded Rectangle 11"/>
            <p:cNvSpPr/>
            <p:nvPr/>
          </p:nvSpPr>
          <p:spPr bwMode="auto">
            <a:xfrm>
              <a:off x="360961" y="1457738"/>
              <a:ext cx="8438482" cy="1794467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16063" y="1519288"/>
              <a:ext cx="8083826" cy="16104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Copy a file from one system to another system </a:t>
              </a:r>
            </a:p>
            <a:p>
              <a:pPr>
                <a:lnSpc>
                  <a:spcPct val="150000"/>
                </a:lnSpc>
              </a:pPr>
              <a:r>
                <a:rPr lang="en-US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</a:t>
              </a:r>
              <a:r>
                <a:rPr lang="en-US" sz="2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scp</a:t>
              </a:r>
              <a:r>
                <a:rPr lang="en-US" sz="2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&lt;file name&gt;  &lt;remote host </a:t>
              </a:r>
              <a:r>
                <a:rPr lang="en-US" sz="2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ip</a:t>
              </a:r>
              <a:r>
                <a:rPr lang="en-US" sz="2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&gt;:/&lt;location to copy the file&gt;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99088" y="246982"/>
            <a:ext cx="8611850" cy="825062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Client side: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9"/>
          <p:cNvGrpSpPr/>
          <p:nvPr/>
        </p:nvGrpSpPr>
        <p:grpSpPr>
          <a:xfrm>
            <a:off x="1087810" y="1110874"/>
            <a:ext cx="8687143" cy="1364290"/>
            <a:chOff x="415782" y="1496626"/>
            <a:chExt cx="8383660" cy="1121633"/>
          </a:xfrm>
          <a:solidFill>
            <a:srgbClr val="92D050"/>
          </a:solidFill>
        </p:grpSpPr>
        <p:sp>
          <p:nvSpPr>
            <p:cNvPr id="6" name="Rounded Rectangle 5"/>
            <p:cNvSpPr/>
            <p:nvPr/>
          </p:nvSpPr>
          <p:spPr bwMode="auto">
            <a:xfrm>
              <a:off x="415782" y="1496626"/>
              <a:ext cx="8383660" cy="1121633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00896" y="1533048"/>
              <a:ext cx="8083826" cy="91092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 </a:t>
              </a:r>
              <a:r>
                <a:rPr lang="en-US" sz="2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gunzip</a:t>
              </a:r>
              <a:r>
                <a:rPr lang="en-US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a file</a:t>
              </a:r>
            </a:p>
            <a:p>
              <a:pPr>
                <a:lnSpc>
                  <a:spcPct val="150000"/>
                </a:lnSpc>
              </a:pPr>
              <a:r>
                <a:rPr lang="en-US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</a:t>
              </a:r>
              <a:r>
                <a:rPr lang="en-US" sz="2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gunzip</a:t>
              </a:r>
              <a:r>
                <a:rPr lang="en-US" sz="2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&lt;file name&gt;</a:t>
              </a:r>
            </a:p>
          </p:txBody>
        </p:sp>
      </p:grpSp>
      <p:grpSp>
        <p:nvGrpSpPr>
          <p:cNvPr id="8" name="Group 9"/>
          <p:cNvGrpSpPr/>
          <p:nvPr/>
        </p:nvGrpSpPr>
        <p:grpSpPr>
          <a:xfrm>
            <a:off x="1098316" y="2634916"/>
            <a:ext cx="8687143" cy="1364290"/>
            <a:chOff x="415782" y="1496626"/>
            <a:chExt cx="8383660" cy="1121633"/>
          </a:xfrm>
          <a:solidFill>
            <a:srgbClr val="92D050"/>
          </a:solidFill>
        </p:grpSpPr>
        <p:sp>
          <p:nvSpPr>
            <p:cNvPr id="9" name="Rounded Rectangle 8"/>
            <p:cNvSpPr/>
            <p:nvPr/>
          </p:nvSpPr>
          <p:spPr bwMode="auto">
            <a:xfrm>
              <a:off x="415782" y="1496626"/>
              <a:ext cx="8383660" cy="1121633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0896" y="1533048"/>
              <a:ext cx="8083826" cy="91092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 </a:t>
              </a:r>
              <a:r>
                <a:rPr lang="en-US" sz="2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untar</a:t>
              </a:r>
              <a:r>
                <a:rPr lang="en-US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the file and check the size of file/</a:t>
              </a:r>
              <a:r>
                <a:rPr lang="en-US" sz="2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directoty</a:t>
              </a:r>
              <a:endPara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</a:t>
              </a:r>
              <a:r>
                <a:rPr lang="en-US" sz="2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tar  -</a:t>
              </a:r>
              <a:r>
                <a:rPr lang="en-US" sz="2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xvf</a:t>
              </a:r>
              <a:r>
                <a:rPr lang="en-US" sz="2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&lt;file name&gt;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2" name="WordArt 4"/>
          <p:cNvSpPr>
            <a:spLocks noChangeArrowheads="1" noChangeShapeType="1" noTextEdit="1"/>
          </p:cNvSpPr>
          <p:nvPr/>
        </p:nvSpPr>
        <p:spPr bwMode="auto">
          <a:xfrm>
            <a:off x="2452332" y="1733858"/>
            <a:ext cx="7542972" cy="2822714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4000" b="1" kern="10" spc="50" dirty="0">
                <a:ln w="11430"/>
                <a:solidFill>
                  <a:schemeClr val="accent2">
                    <a:satMod val="15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lgerian" panose="04020705040A02060702" pitchFamily="82" charset="0"/>
              </a:rPr>
              <a:t>Network </a:t>
            </a:r>
          </a:p>
          <a:p>
            <a:pPr algn="ctr">
              <a:defRPr/>
            </a:pPr>
            <a:r>
              <a:rPr lang="en-US" sz="4000" b="1" kern="10" spc="50" dirty="0">
                <a:ln w="11430"/>
                <a:solidFill>
                  <a:schemeClr val="accent2">
                    <a:satMod val="15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lgerian" panose="04020705040A02060702" pitchFamily="82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xmlns="" val="15471005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5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5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Hostname Configuration</a:t>
            </a:r>
          </a:p>
        </p:txBody>
      </p:sp>
      <p:grpSp>
        <p:nvGrpSpPr>
          <p:cNvPr id="2" name="Group 9"/>
          <p:cNvGrpSpPr/>
          <p:nvPr/>
        </p:nvGrpSpPr>
        <p:grpSpPr>
          <a:xfrm>
            <a:off x="1908316" y="1457739"/>
            <a:ext cx="8428382" cy="1364975"/>
            <a:chOff x="371061" y="1457738"/>
            <a:chExt cx="8428382" cy="1364975"/>
          </a:xfrm>
          <a:solidFill>
            <a:srgbClr val="92D050"/>
          </a:solidFill>
        </p:grpSpPr>
        <p:sp>
          <p:nvSpPr>
            <p:cNvPr id="5" name="Rounded Rectangle 4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6591" y="1550507"/>
              <a:ext cx="8083826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Assigning a hostname - temporarily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219" y="2034207"/>
              <a:ext cx="8083826" cy="4770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[root@server ~]# 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hostname  &lt;computer name&gt;</a:t>
              </a:r>
            </a:p>
          </p:txBody>
        </p:sp>
      </p:grpSp>
      <p:grpSp>
        <p:nvGrpSpPr>
          <p:cNvPr id="3" name="Group 9"/>
          <p:cNvGrpSpPr/>
          <p:nvPr/>
        </p:nvGrpSpPr>
        <p:grpSpPr>
          <a:xfrm>
            <a:off x="1908316" y="2985034"/>
            <a:ext cx="8428382" cy="2472337"/>
            <a:chOff x="371061" y="1457738"/>
            <a:chExt cx="8428382" cy="1037726"/>
          </a:xfrm>
          <a:solidFill>
            <a:srgbClr val="92D050"/>
          </a:solidFill>
        </p:grpSpPr>
        <p:sp>
          <p:nvSpPr>
            <p:cNvPr id="11" name="Rounded Rectangle 10"/>
            <p:cNvSpPr/>
            <p:nvPr/>
          </p:nvSpPr>
          <p:spPr bwMode="auto">
            <a:xfrm>
              <a:off x="371061" y="1457738"/>
              <a:ext cx="8428382" cy="1037726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6591" y="1550507"/>
              <a:ext cx="8083826" cy="18085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Assigning a hostname - permanently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3219" y="1776423"/>
              <a:ext cx="8083826" cy="20023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[root@server ~]#</a:t>
              </a:r>
              <a:r>
                <a:rPr lang="en-US" sz="2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vi  /etc/sysconfig/network</a:t>
              </a:r>
            </a:p>
          </p:txBody>
        </p:sp>
      </p:grpSp>
      <p:sp>
        <p:nvSpPr>
          <p:cNvPr id="19" name="Rounded Rectangle 18"/>
          <p:cNvSpPr/>
          <p:nvPr/>
        </p:nvSpPr>
        <p:spPr bwMode="auto">
          <a:xfrm>
            <a:off x="2475186" y="4281958"/>
            <a:ext cx="6211614" cy="1078318"/>
          </a:xfrm>
          <a:prstGeom prst="roundRect">
            <a:avLst/>
          </a:prstGeom>
          <a:solidFill>
            <a:srgbClr val="92D050"/>
          </a:solidFill>
          <a:ln w="28575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rtlCol="0" anchor="ctr"/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NETWORKING=yes</a:t>
            </a: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HOSTNAME=&lt;computer name&gt;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6624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508522" y="314179"/>
            <a:ext cx="8596668" cy="1320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IP Address Assignment</a:t>
            </a:r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1066541" y="1133647"/>
            <a:ext cx="10679982" cy="3880773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SzPct val="100000"/>
              <a:buNone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IP Addresses can be: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Tx/>
              <a:buChar char="•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IP Address</a:t>
            </a:r>
          </a:p>
          <a:p>
            <a:pPr lvl="1" eaLnBrk="1" hangingPunct="1">
              <a:lnSpc>
                <a:spcPct val="150000"/>
              </a:lnSpc>
              <a:buClr>
                <a:schemeClr val="tx1"/>
              </a:buClr>
              <a:buFontTx/>
              <a:buChar char="•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that are manually assigned and do not change over time.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Tx/>
              <a:buChar char="•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IP Address</a:t>
            </a:r>
          </a:p>
          <a:p>
            <a:pPr lvl="1" eaLnBrk="1" hangingPunct="1">
              <a:lnSpc>
                <a:spcPct val="150000"/>
              </a:lnSpc>
              <a:buClr>
                <a:schemeClr val="tx1"/>
              </a:buClr>
              <a:buFontTx/>
              <a:buChar char="•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Addresses that are automatically assigned for a specific period of time and can change after this period is over.</a:t>
            </a:r>
          </a:p>
        </p:txBody>
      </p:sp>
    </p:spTree>
    <p:extLst>
      <p:ext uri="{BB962C8B-B14F-4D97-AF65-F5344CB8AC3E}">
        <p14:creationId xmlns:p14="http://schemas.microsoft.com/office/powerpoint/2010/main" xmlns="" val="2414896093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2"/>
          <p:cNvGrpSpPr/>
          <p:nvPr/>
        </p:nvGrpSpPr>
        <p:grpSpPr>
          <a:xfrm>
            <a:off x="1880491" y="2974616"/>
            <a:ext cx="8428382" cy="1997786"/>
            <a:chOff x="374375" y="3061784"/>
            <a:chExt cx="8428382" cy="1997786"/>
          </a:xfrm>
          <a:solidFill>
            <a:srgbClr val="92D050"/>
          </a:solidFill>
        </p:grpSpPr>
        <p:sp>
          <p:nvSpPr>
            <p:cNvPr id="19" name="Rounded Rectangle 18"/>
            <p:cNvSpPr/>
            <p:nvPr/>
          </p:nvSpPr>
          <p:spPr bwMode="auto">
            <a:xfrm>
              <a:off x="374375" y="3061784"/>
              <a:ext cx="8428382" cy="1997786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162021" y="3134595"/>
              <a:ext cx="6857608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Assign an IP address - permanently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66532" y="3574753"/>
              <a:ext cx="8171068" cy="124649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[root@server ~]#  </a:t>
              </a:r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setup</a:t>
              </a:r>
              <a:endPara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lnSpc>
                  <a:spcPts val="3000"/>
                </a:lnSpc>
              </a:pPr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</a:t>
              </a:r>
            </a:p>
            <a:p>
              <a:pPr>
                <a:lnSpc>
                  <a:spcPts val="3000"/>
                </a:lnSpc>
              </a:pPr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[root@server ~]#  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system-config-network-gui</a:t>
              </a:r>
              <a:endPara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Static IP Address Configuration</a:t>
            </a:r>
          </a:p>
        </p:txBody>
      </p:sp>
      <p:grpSp>
        <p:nvGrpSpPr>
          <p:cNvPr id="2" name="Group 9"/>
          <p:cNvGrpSpPr/>
          <p:nvPr/>
        </p:nvGrpSpPr>
        <p:grpSpPr>
          <a:xfrm>
            <a:off x="1908316" y="1457739"/>
            <a:ext cx="8428382" cy="1364975"/>
            <a:chOff x="371061" y="1457738"/>
            <a:chExt cx="8428382" cy="1364975"/>
          </a:xfrm>
          <a:solidFill>
            <a:srgbClr val="92D050"/>
          </a:solidFill>
        </p:grpSpPr>
        <p:sp>
          <p:nvSpPr>
            <p:cNvPr id="5" name="Rounded Rectangle 4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6591" y="1550507"/>
              <a:ext cx="8083826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 assign IP address - temporarily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219" y="2034207"/>
              <a:ext cx="8083826" cy="4770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[root@server ~]# 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ifconfig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</a:t>
              </a:r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eth0  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&lt;ip address&gt;</a:t>
              </a:r>
              <a:endPara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06069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IP Address Configuration</a:t>
            </a:r>
          </a:p>
        </p:txBody>
      </p:sp>
      <p:grpSp>
        <p:nvGrpSpPr>
          <p:cNvPr id="2" name="Group 9"/>
          <p:cNvGrpSpPr/>
          <p:nvPr/>
        </p:nvGrpSpPr>
        <p:grpSpPr>
          <a:xfrm>
            <a:off x="1911629" y="1457739"/>
            <a:ext cx="8428382" cy="1364975"/>
            <a:chOff x="371061" y="1457738"/>
            <a:chExt cx="8428382" cy="1364975"/>
          </a:xfrm>
          <a:solidFill>
            <a:srgbClr val="92D050"/>
          </a:solidFill>
        </p:grpSpPr>
        <p:sp>
          <p:nvSpPr>
            <p:cNvPr id="5" name="Rounded Rectangle 4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6591" y="1550507"/>
              <a:ext cx="8083826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Restart the network services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219" y="2034207"/>
              <a:ext cx="8083826" cy="4770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[root@server ~]#  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service  network  restart</a:t>
              </a:r>
            </a:p>
          </p:txBody>
        </p:sp>
      </p:grpSp>
      <p:grpSp>
        <p:nvGrpSpPr>
          <p:cNvPr id="3" name="Group 9"/>
          <p:cNvGrpSpPr/>
          <p:nvPr/>
        </p:nvGrpSpPr>
        <p:grpSpPr>
          <a:xfrm>
            <a:off x="1911629" y="2981721"/>
            <a:ext cx="8428382" cy="1364975"/>
            <a:chOff x="371061" y="1457738"/>
            <a:chExt cx="8428382" cy="1364975"/>
          </a:xfrm>
          <a:solidFill>
            <a:srgbClr val="92D050"/>
          </a:solidFill>
        </p:grpSpPr>
        <p:sp>
          <p:nvSpPr>
            <p:cNvPr id="11" name="Rounded Rectangle 10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6591" y="1550507"/>
              <a:ext cx="8083826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 check the IP address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3219" y="2034207"/>
              <a:ext cx="8083826" cy="4770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[root@server ~]#  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ifconfig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7812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2" name="WordArt 4"/>
          <p:cNvSpPr>
            <a:spLocks noChangeArrowheads="1" noChangeShapeType="1" noTextEdit="1"/>
          </p:cNvSpPr>
          <p:nvPr/>
        </p:nvSpPr>
        <p:spPr bwMode="auto">
          <a:xfrm>
            <a:off x="1014975" y="1648019"/>
            <a:ext cx="8625173" cy="337257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4000" b="1" kern="10" spc="50" dirty="0">
                <a:ln w="11430"/>
                <a:solidFill>
                  <a:schemeClr val="accent2">
                    <a:satMod val="15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lgerian" panose="04020705040A02060702" pitchFamily="82" charset="0"/>
              </a:rPr>
              <a:t>    Package Management</a:t>
            </a:r>
          </a:p>
          <a:p>
            <a:pPr algn="ctr">
              <a:defRPr/>
            </a:pPr>
            <a:r>
              <a:rPr lang="en-US" sz="4000" b="1" kern="10" spc="50" dirty="0">
                <a:ln w="11430"/>
                <a:solidFill>
                  <a:schemeClr val="accent2">
                    <a:satMod val="15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lgerian" panose="04020705040A02060702" pitchFamily="82" charset="0"/>
              </a:rPr>
              <a:t>RPM &amp; YUM</a:t>
            </a:r>
          </a:p>
        </p:txBody>
      </p:sp>
    </p:spTree>
    <p:extLst>
      <p:ext uri="{BB962C8B-B14F-4D97-AF65-F5344CB8AC3E}">
        <p14:creationId xmlns:p14="http://schemas.microsoft.com/office/powerpoint/2010/main" xmlns="" val="42537848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5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5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433" y="323558"/>
            <a:ext cx="8132791" cy="614149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Red Hat  Package Manager (RPM)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5297" y="1260256"/>
            <a:ext cx="10858173" cy="388077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RPM is both a installation method as well as a package format.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RPM packages were original created of Red Hat Linux, but now can be used on many Linux distributions like CentOS, Fedora, SUSE, Mandriva, etc.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RPM we can</a:t>
            </a:r>
          </a:p>
          <a:p>
            <a:pPr marL="3429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new applications</a:t>
            </a:r>
          </a:p>
          <a:p>
            <a:pPr marL="3429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Upgrade existing applications</a:t>
            </a:r>
          </a:p>
          <a:p>
            <a:pPr marL="3429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installed applications</a:t>
            </a:r>
          </a:p>
          <a:p>
            <a:pPr marL="3429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packages</a:t>
            </a:r>
          </a:p>
        </p:txBody>
      </p:sp>
    </p:spTree>
    <p:extLst>
      <p:ext uri="{BB962C8B-B14F-4D97-AF65-F5344CB8AC3E}">
        <p14:creationId xmlns:p14="http://schemas.microsoft.com/office/powerpoint/2010/main" xmlns="" val="18044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/>
          <p:nvPr/>
        </p:nvGrpSpPr>
        <p:grpSpPr>
          <a:xfrm rot="5400000">
            <a:off x="4601998" y="1767738"/>
            <a:ext cx="1328737" cy="1285495"/>
            <a:chOff x="453164" y="-271670"/>
            <a:chExt cx="1328737" cy="1285495"/>
          </a:xfrm>
        </p:grpSpPr>
        <p:sp>
          <p:nvSpPr>
            <p:cNvPr id="34" name="Rounded Rectangle 33"/>
            <p:cNvSpPr/>
            <p:nvPr/>
          </p:nvSpPr>
          <p:spPr>
            <a:xfrm>
              <a:off x="453164" y="1985"/>
              <a:ext cx="1328737" cy="73818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Rounded Rectangle 4">
              <a:hlinkClick r:id="" action="ppaction://noaction"/>
            </p:cNvPr>
            <p:cNvSpPr/>
            <p:nvPr/>
          </p:nvSpPr>
          <p:spPr>
            <a:xfrm rot="16200000">
              <a:off x="421778" y="23605"/>
              <a:ext cx="1285495" cy="6949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</a:p>
          </p:txBody>
        </p:sp>
      </p:grpSp>
      <p:grpSp>
        <p:nvGrpSpPr>
          <p:cNvPr id="3" name="Group 7"/>
          <p:cNvGrpSpPr/>
          <p:nvPr/>
        </p:nvGrpSpPr>
        <p:grpSpPr>
          <a:xfrm rot="5400000">
            <a:off x="3794208" y="5116926"/>
            <a:ext cx="1328737" cy="1600200"/>
            <a:chOff x="400156" y="-271670"/>
            <a:chExt cx="1328737" cy="1285495"/>
          </a:xfrm>
        </p:grpSpPr>
        <p:sp>
          <p:nvSpPr>
            <p:cNvPr id="70" name="Rounded Rectangle 69">
              <a:hlinkClick r:id="" action="ppaction://noaction"/>
            </p:cNvPr>
            <p:cNvSpPr/>
            <p:nvPr/>
          </p:nvSpPr>
          <p:spPr>
            <a:xfrm>
              <a:off x="400156" y="1984"/>
              <a:ext cx="1328737" cy="73818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1" name="Rounded Rectangle 4">
              <a:hlinkClick r:id="" action="ppaction://noaction"/>
            </p:cNvPr>
            <p:cNvSpPr/>
            <p:nvPr/>
          </p:nvSpPr>
          <p:spPr>
            <a:xfrm rot="16200000">
              <a:off x="421777" y="23605"/>
              <a:ext cx="1285495" cy="6949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usr</a:t>
              </a:r>
            </a:p>
          </p:txBody>
        </p:sp>
      </p:grpSp>
      <p:grpSp>
        <p:nvGrpSpPr>
          <p:cNvPr id="4" name="Group 7"/>
          <p:cNvGrpSpPr/>
          <p:nvPr/>
        </p:nvGrpSpPr>
        <p:grpSpPr>
          <a:xfrm rot="5400000">
            <a:off x="1500166" y="5116926"/>
            <a:ext cx="1328737" cy="1600200"/>
            <a:chOff x="400156" y="-271670"/>
            <a:chExt cx="1328737" cy="1285495"/>
          </a:xfrm>
        </p:grpSpPr>
        <p:sp>
          <p:nvSpPr>
            <p:cNvPr id="73" name="Rounded Rectangle 72">
              <a:hlinkClick r:id="" action="ppaction://noaction"/>
            </p:cNvPr>
            <p:cNvSpPr/>
            <p:nvPr/>
          </p:nvSpPr>
          <p:spPr>
            <a:xfrm>
              <a:off x="400156" y="1984"/>
              <a:ext cx="1328737" cy="73818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4" name="Rounded Rectangle 4">
              <a:hlinkClick r:id="" action="ppaction://noaction"/>
            </p:cNvPr>
            <p:cNvSpPr/>
            <p:nvPr/>
          </p:nvSpPr>
          <p:spPr>
            <a:xfrm rot="16200000">
              <a:off x="421777" y="23605"/>
              <a:ext cx="1285495" cy="6949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home</a:t>
              </a:r>
            </a:p>
          </p:txBody>
        </p:sp>
      </p:grpSp>
      <p:grpSp>
        <p:nvGrpSpPr>
          <p:cNvPr id="5" name="Group 7"/>
          <p:cNvGrpSpPr/>
          <p:nvPr/>
        </p:nvGrpSpPr>
        <p:grpSpPr>
          <a:xfrm rot="5400000">
            <a:off x="4954877" y="5116926"/>
            <a:ext cx="1328737" cy="1600200"/>
            <a:chOff x="400156" y="-271670"/>
            <a:chExt cx="1328737" cy="1285495"/>
          </a:xfrm>
        </p:grpSpPr>
        <p:sp>
          <p:nvSpPr>
            <p:cNvPr id="76" name="Rounded Rectangle 75">
              <a:hlinkClick r:id="" action="ppaction://noaction"/>
            </p:cNvPr>
            <p:cNvSpPr/>
            <p:nvPr/>
          </p:nvSpPr>
          <p:spPr>
            <a:xfrm>
              <a:off x="400156" y="1984"/>
              <a:ext cx="1328737" cy="73818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7" name="Rounded Rectangle 4">
              <a:hlinkClick r:id="" action="ppaction://noaction"/>
            </p:cNvPr>
            <p:cNvSpPr/>
            <p:nvPr/>
          </p:nvSpPr>
          <p:spPr>
            <a:xfrm rot="16200000">
              <a:off x="421777" y="23605"/>
              <a:ext cx="1285495" cy="6949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dev</a:t>
              </a:r>
            </a:p>
          </p:txBody>
        </p:sp>
      </p:grpSp>
      <p:grpSp>
        <p:nvGrpSpPr>
          <p:cNvPr id="6" name="Group 7"/>
          <p:cNvGrpSpPr/>
          <p:nvPr/>
        </p:nvGrpSpPr>
        <p:grpSpPr>
          <a:xfrm rot="5400000">
            <a:off x="2633539" y="5116926"/>
            <a:ext cx="1328737" cy="1600200"/>
            <a:chOff x="400156" y="-271670"/>
            <a:chExt cx="1328737" cy="1285495"/>
          </a:xfrm>
        </p:grpSpPr>
        <p:sp>
          <p:nvSpPr>
            <p:cNvPr id="79" name="Rounded Rectangle 78">
              <a:hlinkClick r:id="" action="ppaction://noaction"/>
            </p:cNvPr>
            <p:cNvSpPr/>
            <p:nvPr/>
          </p:nvSpPr>
          <p:spPr>
            <a:xfrm>
              <a:off x="400156" y="1984"/>
              <a:ext cx="1328737" cy="73818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0" name="Rounded Rectangle 4">
              <a:hlinkClick r:id="" action="ppaction://noaction"/>
            </p:cNvPr>
            <p:cNvSpPr/>
            <p:nvPr/>
          </p:nvSpPr>
          <p:spPr>
            <a:xfrm rot="16200000">
              <a:off x="421777" y="23605"/>
              <a:ext cx="1285495" cy="6949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sbin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 rot="5400000">
            <a:off x="6142842" y="5116926"/>
            <a:ext cx="1328737" cy="1600200"/>
            <a:chOff x="400156" y="-271670"/>
            <a:chExt cx="1328737" cy="1285495"/>
          </a:xfrm>
        </p:grpSpPr>
        <p:sp>
          <p:nvSpPr>
            <p:cNvPr id="82" name="Rounded Rectangle 81">
              <a:hlinkClick r:id="" action="ppaction://noaction"/>
            </p:cNvPr>
            <p:cNvSpPr/>
            <p:nvPr/>
          </p:nvSpPr>
          <p:spPr>
            <a:xfrm>
              <a:off x="400156" y="1984"/>
              <a:ext cx="1328737" cy="73818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3" name="Rounded Rectangle 4">
              <a:hlinkClick r:id="" action="ppaction://noaction"/>
            </p:cNvPr>
            <p:cNvSpPr/>
            <p:nvPr/>
          </p:nvSpPr>
          <p:spPr>
            <a:xfrm rot="16200000">
              <a:off x="421777" y="23605"/>
              <a:ext cx="1285495" cy="6949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opt</a:t>
              </a:r>
            </a:p>
          </p:txBody>
        </p:sp>
      </p:grpSp>
      <p:grpSp>
        <p:nvGrpSpPr>
          <p:cNvPr id="10" name="Group 7"/>
          <p:cNvGrpSpPr/>
          <p:nvPr/>
        </p:nvGrpSpPr>
        <p:grpSpPr>
          <a:xfrm rot="5400000">
            <a:off x="3217748" y="3652582"/>
            <a:ext cx="1328737" cy="1600200"/>
            <a:chOff x="400156" y="-271670"/>
            <a:chExt cx="1328737" cy="1285495"/>
          </a:xfrm>
        </p:grpSpPr>
        <p:sp>
          <p:nvSpPr>
            <p:cNvPr id="91" name="Rounded Rectangle 90">
              <a:hlinkClick r:id="" action="ppaction://noaction"/>
            </p:cNvPr>
            <p:cNvSpPr/>
            <p:nvPr/>
          </p:nvSpPr>
          <p:spPr>
            <a:xfrm>
              <a:off x="400156" y="1984"/>
              <a:ext cx="1328737" cy="73818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2" name="Rounded Rectangle 4">
              <a:hlinkClick r:id="" action="ppaction://noaction"/>
            </p:cNvPr>
            <p:cNvSpPr/>
            <p:nvPr/>
          </p:nvSpPr>
          <p:spPr>
            <a:xfrm rot="16200000">
              <a:off x="421777" y="23605"/>
              <a:ext cx="1285495" cy="6949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bin</a:t>
              </a:r>
            </a:p>
          </p:txBody>
        </p:sp>
      </p:grpSp>
      <p:grpSp>
        <p:nvGrpSpPr>
          <p:cNvPr id="11" name="Group 7"/>
          <p:cNvGrpSpPr/>
          <p:nvPr/>
        </p:nvGrpSpPr>
        <p:grpSpPr>
          <a:xfrm rot="5400000">
            <a:off x="937354" y="3652582"/>
            <a:ext cx="1328737" cy="1600200"/>
            <a:chOff x="400156" y="-271670"/>
            <a:chExt cx="1328737" cy="1285495"/>
          </a:xfrm>
        </p:grpSpPr>
        <p:sp>
          <p:nvSpPr>
            <p:cNvPr id="94" name="Rounded Rectangle 93">
              <a:hlinkClick r:id="" action="ppaction://noaction"/>
            </p:cNvPr>
            <p:cNvSpPr/>
            <p:nvPr/>
          </p:nvSpPr>
          <p:spPr>
            <a:xfrm>
              <a:off x="400156" y="1984"/>
              <a:ext cx="1328737" cy="73818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5" name="Rounded Rectangle 4">
              <a:hlinkClick r:id="" action="ppaction://noaction"/>
            </p:cNvPr>
            <p:cNvSpPr/>
            <p:nvPr/>
          </p:nvSpPr>
          <p:spPr>
            <a:xfrm rot="16200000">
              <a:off x="421777" y="23605"/>
              <a:ext cx="1285495" cy="6949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root</a:t>
              </a:r>
            </a:p>
          </p:txBody>
        </p:sp>
      </p:grpSp>
      <p:grpSp>
        <p:nvGrpSpPr>
          <p:cNvPr id="12" name="Group 7"/>
          <p:cNvGrpSpPr/>
          <p:nvPr/>
        </p:nvGrpSpPr>
        <p:grpSpPr>
          <a:xfrm rot="5400000">
            <a:off x="4378417" y="3652582"/>
            <a:ext cx="1328737" cy="1600200"/>
            <a:chOff x="400156" y="-271670"/>
            <a:chExt cx="1328737" cy="1285495"/>
          </a:xfrm>
        </p:grpSpPr>
        <p:sp>
          <p:nvSpPr>
            <p:cNvPr id="97" name="Rounded Rectangle 96">
              <a:hlinkClick r:id="" action="ppaction://noaction"/>
            </p:cNvPr>
            <p:cNvSpPr/>
            <p:nvPr/>
          </p:nvSpPr>
          <p:spPr>
            <a:xfrm>
              <a:off x="400156" y="1984"/>
              <a:ext cx="1328737" cy="73818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8" name="Rounded Rectangle 4">
              <a:hlinkClick r:id="" action="ppaction://noaction"/>
            </p:cNvPr>
            <p:cNvSpPr/>
            <p:nvPr/>
          </p:nvSpPr>
          <p:spPr>
            <a:xfrm rot="16200000">
              <a:off x="421777" y="23605"/>
              <a:ext cx="1285495" cy="6949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var</a:t>
              </a:r>
            </a:p>
          </p:txBody>
        </p:sp>
      </p:grpSp>
      <p:grpSp>
        <p:nvGrpSpPr>
          <p:cNvPr id="13" name="Group 7"/>
          <p:cNvGrpSpPr/>
          <p:nvPr/>
        </p:nvGrpSpPr>
        <p:grpSpPr>
          <a:xfrm rot="5400000">
            <a:off x="2084375" y="3652582"/>
            <a:ext cx="1328737" cy="1600200"/>
            <a:chOff x="400156" y="-271670"/>
            <a:chExt cx="1328737" cy="1285495"/>
          </a:xfrm>
        </p:grpSpPr>
        <p:sp>
          <p:nvSpPr>
            <p:cNvPr id="100" name="Rounded Rectangle 99">
              <a:hlinkClick r:id="" action="ppaction://noaction"/>
            </p:cNvPr>
            <p:cNvSpPr/>
            <p:nvPr/>
          </p:nvSpPr>
          <p:spPr>
            <a:xfrm>
              <a:off x="400156" y="1984"/>
              <a:ext cx="1328737" cy="73818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1" name="Rounded Rectangle 4">
              <a:hlinkClick r:id="" action="ppaction://noaction"/>
            </p:cNvPr>
            <p:cNvSpPr/>
            <p:nvPr/>
          </p:nvSpPr>
          <p:spPr>
            <a:xfrm rot="16200000">
              <a:off x="421777" y="23605"/>
              <a:ext cx="1285495" cy="6949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boot</a:t>
              </a:r>
            </a:p>
          </p:txBody>
        </p:sp>
      </p:grpSp>
      <p:grpSp>
        <p:nvGrpSpPr>
          <p:cNvPr id="14" name="Group 7"/>
          <p:cNvGrpSpPr/>
          <p:nvPr/>
        </p:nvGrpSpPr>
        <p:grpSpPr>
          <a:xfrm rot="5400000">
            <a:off x="5552734" y="3652582"/>
            <a:ext cx="1328737" cy="1600200"/>
            <a:chOff x="400156" y="-271670"/>
            <a:chExt cx="1328737" cy="1285495"/>
          </a:xfrm>
        </p:grpSpPr>
        <p:sp>
          <p:nvSpPr>
            <p:cNvPr id="103" name="Rounded Rectangle 102">
              <a:hlinkClick r:id="" action="ppaction://noaction"/>
            </p:cNvPr>
            <p:cNvSpPr/>
            <p:nvPr/>
          </p:nvSpPr>
          <p:spPr>
            <a:xfrm>
              <a:off x="400156" y="1984"/>
              <a:ext cx="1328737" cy="73818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4" name="Rounded Rectangle 4">
              <a:hlinkClick r:id="" action="ppaction://noaction"/>
            </p:cNvPr>
            <p:cNvSpPr/>
            <p:nvPr/>
          </p:nvSpPr>
          <p:spPr>
            <a:xfrm rot="16200000">
              <a:off x="421777" y="23605"/>
              <a:ext cx="1285495" cy="6949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etc</a:t>
              </a:r>
            </a:p>
          </p:txBody>
        </p:sp>
      </p:grpSp>
      <p:grpSp>
        <p:nvGrpSpPr>
          <p:cNvPr id="15" name="Group 7"/>
          <p:cNvGrpSpPr/>
          <p:nvPr/>
        </p:nvGrpSpPr>
        <p:grpSpPr>
          <a:xfrm rot="5400000">
            <a:off x="6727051" y="3652582"/>
            <a:ext cx="1328737" cy="1600200"/>
            <a:chOff x="400156" y="-271670"/>
            <a:chExt cx="1328737" cy="1285495"/>
          </a:xfrm>
        </p:grpSpPr>
        <p:sp>
          <p:nvSpPr>
            <p:cNvPr id="106" name="Rounded Rectangle 105">
              <a:hlinkClick r:id="" action="ppaction://noaction"/>
            </p:cNvPr>
            <p:cNvSpPr/>
            <p:nvPr/>
          </p:nvSpPr>
          <p:spPr>
            <a:xfrm>
              <a:off x="400156" y="1984"/>
              <a:ext cx="1328737" cy="73818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7" name="Rounded Rectangle 4">
              <a:hlinkClick r:id="" action="ppaction://noaction"/>
            </p:cNvPr>
            <p:cNvSpPr/>
            <p:nvPr/>
          </p:nvSpPr>
          <p:spPr>
            <a:xfrm rot="16200000">
              <a:off x="421777" y="23605"/>
              <a:ext cx="1285495" cy="6949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media</a:t>
              </a:r>
            </a:p>
          </p:txBody>
        </p:sp>
      </p:grpSp>
      <p:cxnSp>
        <p:nvCxnSpPr>
          <p:cNvPr id="116" name="Straight Connector 115"/>
          <p:cNvCxnSpPr/>
          <p:nvPr/>
        </p:nvCxnSpPr>
        <p:spPr>
          <a:xfrm rot="5400000" flipH="1" flipV="1">
            <a:off x="1388655" y="3582644"/>
            <a:ext cx="426135" cy="27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rot="5400000" flipH="1" flipV="1">
            <a:off x="2535676" y="3594367"/>
            <a:ext cx="426135" cy="27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rot="5400000" flipH="1" flipV="1">
            <a:off x="3669048" y="3592902"/>
            <a:ext cx="426135" cy="27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rot="5400000" flipH="1" flipV="1">
            <a:off x="4829718" y="3595373"/>
            <a:ext cx="426135" cy="27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rot="5400000" flipH="1" flipV="1">
            <a:off x="6004035" y="3607555"/>
            <a:ext cx="426135" cy="27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rot="5400000" flipH="1" flipV="1">
            <a:off x="7178352" y="3605630"/>
            <a:ext cx="426135" cy="27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1580486" y="3389476"/>
            <a:ext cx="7041368" cy="289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rot="5400000">
            <a:off x="5147788" y="3244105"/>
            <a:ext cx="289953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rot="5400000" flipH="1" flipV="1">
            <a:off x="1226119" y="4320554"/>
            <a:ext cx="1876831" cy="1922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rot="5400000" flipH="1" flipV="1">
            <a:off x="2359492" y="4320555"/>
            <a:ext cx="1876831" cy="1922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rot="5400000" flipH="1" flipV="1">
            <a:off x="3520161" y="4320555"/>
            <a:ext cx="1876831" cy="1922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rot="5400000" flipH="1" flipV="1">
            <a:off x="4680830" y="4320555"/>
            <a:ext cx="1876831" cy="1922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rot="5400000" flipH="1" flipV="1">
            <a:off x="5868795" y="4320554"/>
            <a:ext cx="1876831" cy="1922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5400000" flipH="1" flipV="1">
            <a:off x="8410183" y="3632946"/>
            <a:ext cx="426135" cy="27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7"/>
          <p:cNvGrpSpPr/>
          <p:nvPr/>
        </p:nvGrpSpPr>
        <p:grpSpPr>
          <a:xfrm rot="5400000">
            <a:off x="8055496" y="3677129"/>
            <a:ext cx="1328737" cy="1600200"/>
            <a:chOff x="247756" y="-1034409"/>
            <a:chExt cx="1328737" cy="1285495"/>
          </a:xfrm>
        </p:grpSpPr>
        <p:sp>
          <p:nvSpPr>
            <p:cNvPr id="55" name="Rounded Rectangle 54">
              <a:hlinkClick r:id="" action="ppaction://noaction"/>
            </p:cNvPr>
            <p:cNvSpPr/>
            <p:nvPr/>
          </p:nvSpPr>
          <p:spPr>
            <a:xfrm>
              <a:off x="247756" y="-748572"/>
              <a:ext cx="1328737" cy="73818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6" name="Rounded Rectangle 4">
              <a:hlinkClick r:id="" action="ppaction://noaction"/>
            </p:cNvPr>
            <p:cNvSpPr/>
            <p:nvPr/>
          </p:nvSpPr>
          <p:spPr>
            <a:xfrm rot="16200000">
              <a:off x="239505" y="-739134"/>
              <a:ext cx="1285495" cy="6949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</a:t>
              </a:r>
            </a:p>
          </p:txBody>
        </p:sp>
      </p:grpSp>
      <p:grpSp>
        <p:nvGrpSpPr>
          <p:cNvPr id="58" name="Group 7"/>
          <p:cNvGrpSpPr/>
          <p:nvPr/>
        </p:nvGrpSpPr>
        <p:grpSpPr>
          <a:xfrm rot="5400000">
            <a:off x="7365380" y="5100955"/>
            <a:ext cx="1328737" cy="1600200"/>
            <a:chOff x="400156" y="-271670"/>
            <a:chExt cx="1328737" cy="1285495"/>
          </a:xfrm>
        </p:grpSpPr>
        <p:sp>
          <p:nvSpPr>
            <p:cNvPr id="59" name="Rounded Rectangle 58">
              <a:hlinkClick r:id="" action="ppaction://noaction"/>
            </p:cNvPr>
            <p:cNvSpPr/>
            <p:nvPr/>
          </p:nvSpPr>
          <p:spPr>
            <a:xfrm>
              <a:off x="400156" y="1984"/>
              <a:ext cx="1328737" cy="73818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0" name="Rounded Rectangle 4">
              <a:hlinkClick r:id="" action="ppaction://noaction"/>
            </p:cNvPr>
            <p:cNvSpPr/>
            <p:nvPr/>
          </p:nvSpPr>
          <p:spPr>
            <a:xfrm rot="16200000">
              <a:off x="421777" y="23605"/>
              <a:ext cx="1285495" cy="6949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mnt</a:t>
              </a:r>
            </a:p>
          </p:txBody>
        </p:sp>
      </p:grpSp>
      <p:cxnSp>
        <p:nvCxnSpPr>
          <p:cNvPr id="61" name="Straight Connector 60"/>
          <p:cNvCxnSpPr/>
          <p:nvPr/>
        </p:nvCxnSpPr>
        <p:spPr>
          <a:xfrm rot="5400000" flipH="1" flipV="1">
            <a:off x="7090364" y="4349919"/>
            <a:ext cx="1876831" cy="1922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83988" y="615320"/>
            <a:ext cx="50773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u="sng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File System Hierarchy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xmlns="" val="1421645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681747" y="382009"/>
            <a:ext cx="8596668" cy="1320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RPM Label Pattern</a:t>
            </a:r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0" y="1086565"/>
            <a:ext cx="11648049" cy="513853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5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Bind-9.3.3-7.el6.i386.rpm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None/>
            </a:pPr>
            <a:endParaRPr lang="en-US" sz="5400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1838229" y="2543006"/>
            <a:ext cx="1866901" cy="1522122"/>
            <a:chOff x="558798" y="4408227"/>
            <a:chExt cx="1866901" cy="1522122"/>
          </a:xfrm>
        </p:grpSpPr>
        <p:grpSp>
          <p:nvGrpSpPr>
            <p:cNvPr id="3" name="Group 7"/>
            <p:cNvGrpSpPr/>
            <p:nvPr/>
          </p:nvGrpSpPr>
          <p:grpSpPr>
            <a:xfrm rot="5400000">
              <a:off x="1089091" y="4593740"/>
              <a:ext cx="806316" cy="1866901"/>
              <a:chOff x="400156" y="-271670"/>
              <a:chExt cx="1328737" cy="1285495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400156" y="1984"/>
                <a:ext cx="1328737" cy="738187"/>
              </a:xfrm>
              <a:prstGeom prst="roundRect">
                <a:avLst>
                  <a:gd name="adj" fmla="val 10000"/>
                </a:avLst>
              </a:prstGeom>
              <a:effectLst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0" name="Rounded Rectangle 4">
                <a:hlinkClick r:id="" action="ppaction://noaction"/>
              </p:cNvPr>
              <p:cNvSpPr/>
              <p:nvPr/>
            </p:nvSpPr>
            <p:spPr>
              <a:xfrm rot="16200000">
                <a:off x="421777" y="23605"/>
                <a:ext cx="1285495" cy="69494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3820" tIns="83820" rIns="83820" bIns="83820" numCol="1" spcCol="1270" anchor="ctr" anchorCtr="0">
                <a:noAutofit/>
              </a:bodyPr>
              <a:lstStyle/>
              <a:p>
                <a:pPr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b="1" dirty="0">
                    <a:latin typeface="Times New Roman" pitchFamily="18" charset="0"/>
                    <a:cs typeface="Times New Roman" pitchFamily="18" charset="0"/>
                  </a:rPr>
                  <a:t>Package </a:t>
                </a:r>
              </a:p>
              <a:p>
                <a:pPr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b="1" dirty="0">
                    <a:latin typeface="Times New Roman" pitchFamily="18" charset="0"/>
                    <a:cs typeface="Times New Roman" pitchFamily="18" charset="0"/>
                  </a:rPr>
                  <a:t>Name</a:t>
                </a:r>
              </a:p>
            </p:txBody>
          </p:sp>
        </p:grpSp>
        <p:cxnSp>
          <p:nvCxnSpPr>
            <p:cNvPr id="48" name="Straight Arrow Connector 47"/>
            <p:cNvCxnSpPr>
              <a:stCxn id="29" idx="1"/>
            </p:cNvCxnSpPr>
            <p:nvPr/>
          </p:nvCxnSpPr>
          <p:spPr>
            <a:xfrm rot="16200000" flipV="1">
              <a:off x="1132026" y="4763810"/>
              <a:ext cx="715806" cy="4640"/>
            </a:xfrm>
            <a:prstGeom prst="straightConnector1">
              <a:avLst/>
            </a:prstGeom>
            <a:ln w="3810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4257884" y="2543006"/>
            <a:ext cx="1866902" cy="1522122"/>
            <a:chOff x="558798" y="4408227"/>
            <a:chExt cx="1866902" cy="1522122"/>
          </a:xfrm>
        </p:grpSpPr>
        <p:grpSp>
          <p:nvGrpSpPr>
            <p:cNvPr id="53" name="Group 7"/>
            <p:cNvGrpSpPr/>
            <p:nvPr/>
          </p:nvGrpSpPr>
          <p:grpSpPr>
            <a:xfrm rot="5400000">
              <a:off x="1089091" y="4593740"/>
              <a:ext cx="806316" cy="1866902"/>
              <a:chOff x="400156" y="-271670"/>
              <a:chExt cx="1328737" cy="1285495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400156" y="1984"/>
                <a:ext cx="1328737" cy="738187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9" name="Rounded Rectangle 4">
                <a:hlinkClick r:id="" action="ppaction://noaction"/>
              </p:cNvPr>
              <p:cNvSpPr/>
              <p:nvPr/>
            </p:nvSpPr>
            <p:spPr>
              <a:xfrm rot="16200000">
                <a:off x="421777" y="23605"/>
                <a:ext cx="1285495" cy="69494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3820" tIns="83820" rIns="83820" bIns="83820" numCol="1" spcCol="1270" anchor="ctr" anchorCtr="0">
                <a:noAutofit/>
              </a:bodyPr>
              <a:lstStyle/>
              <a:p>
                <a:pPr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b="1" dirty="0">
                    <a:latin typeface="Times New Roman" pitchFamily="18" charset="0"/>
                    <a:cs typeface="Times New Roman" pitchFamily="18" charset="0"/>
                  </a:rPr>
                  <a:t>Package </a:t>
                </a:r>
              </a:p>
              <a:p>
                <a:pPr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b="1" dirty="0">
                    <a:latin typeface="Times New Roman" pitchFamily="18" charset="0"/>
                    <a:cs typeface="Times New Roman" pitchFamily="18" charset="0"/>
                  </a:rPr>
                  <a:t>Version</a:t>
                </a:r>
              </a:p>
            </p:txBody>
          </p:sp>
        </p:grpSp>
        <p:cxnSp>
          <p:nvCxnSpPr>
            <p:cNvPr id="57" name="Straight Arrow Connector 56"/>
            <p:cNvCxnSpPr>
              <a:stCxn id="58" idx="1"/>
            </p:cNvCxnSpPr>
            <p:nvPr/>
          </p:nvCxnSpPr>
          <p:spPr>
            <a:xfrm rot="16200000" flipV="1">
              <a:off x="1132026" y="4763810"/>
              <a:ext cx="715806" cy="4640"/>
            </a:xfrm>
            <a:prstGeom prst="straightConnector1">
              <a:avLst/>
            </a:prstGeom>
            <a:ln w="3810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6398040" y="2571141"/>
            <a:ext cx="2191153" cy="1522122"/>
            <a:chOff x="558798" y="4408227"/>
            <a:chExt cx="1866901" cy="1522122"/>
          </a:xfrm>
        </p:grpSpPr>
        <p:grpSp>
          <p:nvGrpSpPr>
            <p:cNvPr id="70" name="Group 7"/>
            <p:cNvGrpSpPr/>
            <p:nvPr/>
          </p:nvGrpSpPr>
          <p:grpSpPr>
            <a:xfrm rot="5400000">
              <a:off x="1089091" y="4593740"/>
              <a:ext cx="806316" cy="1866902"/>
              <a:chOff x="400156" y="-271670"/>
              <a:chExt cx="1328737" cy="1285495"/>
            </a:xfrm>
          </p:grpSpPr>
          <p:sp>
            <p:nvSpPr>
              <p:cNvPr id="72" name="Rounded Rectangle 71"/>
              <p:cNvSpPr/>
              <p:nvPr/>
            </p:nvSpPr>
            <p:spPr>
              <a:xfrm>
                <a:off x="400156" y="1984"/>
                <a:ext cx="1328737" cy="738187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3" name="Rounded Rectangle 4">
                <a:hlinkClick r:id="" action="ppaction://noaction"/>
              </p:cNvPr>
              <p:cNvSpPr/>
              <p:nvPr/>
            </p:nvSpPr>
            <p:spPr>
              <a:xfrm rot="16200000">
                <a:off x="421777" y="23605"/>
                <a:ext cx="1285495" cy="69494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3820" tIns="83820" rIns="83820" bIns="83820" numCol="1" spcCol="1270" anchor="ctr" anchorCtr="0">
                <a:noAutofit/>
              </a:bodyPr>
              <a:lstStyle/>
              <a:p>
                <a:pPr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b="1" dirty="0">
                    <a:latin typeface="Times New Roman" pitchFamily="18" charset="0"/>
                    <a:cs typeface="Times New Roman" pitchFamily="18" charset="0"/>
                  </a:rPr>
                  <a:t>Package </a:t>
                </a:r>
              </a:p>
              <a:p>
                <a:pPr algn="ctr" defTabSz="977900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>
                    <a:latin typeface="Times New Roman" pitchFamily="18" charset="0"/>
                    <a:cs typeface="Times New Roman" pitchFamily="18" charset="0"/>
                  </a:rPr>
                  <a:t>Architecture</a:t>
                </a:r>
              </a:p>
            </p:txBody>
          </p:sp>
        </p:grpSp>
        <p:cxnSp>
          <p:nvCxnSpPr>
            <p:cNvPr id="71" name="Straight Arrow Connector 70"/>
            <p:cNvCxnSpPr>
              <a:stCxn id="72" idx="1"/>
            </p:cNvCxnSpPr>
            <p:nvPr/>
          </p:nvCxnSpPr>
          <p:spPr>
            <a:xfrm rot="16200000" flipV="1">
              <a:off x="1132026" y="4763810"/>
              <a:ext cx="715806" cy="4640"/>
            </a:xfrm>
            <a:prstGeom prst="straightConnector1">
              <a:avLst/>
            </a:prstGeom>
            <a:ln w="3810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8024199" y="2522798"/>
            <a:ext cx="1866901" cy="1522122"/>
            <a:chOff x="558798" y="4408227"/>
            <a:chExt cx="1866901" cy="1522122"/>
          </a:xfrm>
        </p:grpSpPr>
        <p:grpSp>
          <p:nvGrpSpPr>
            <p:cNvPr id="75" name="Group 7"/>
            <p:cNvGrpSpPr/>
            <p:nvPr/>
          </p:nvGrpSpPr>
          <p:grpSpPr>
            <a:xfrm rot="5400000">
              <a:off x="1089091" y="4593740"/>
              <a:ext cx="806316" cy="1866902"/>
              <a:chOff x="400156" y="-271670"/>
              <a:chExt cx="1328737" cy="1285495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400156" y="1984"/>
                <a:ext cx="1328737" cy="738187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8" name="Rounded Rectangle 4">
                <a:hlinkClick r:id="" action="ppaction://noaction"/>
              </p:cNvPr>
              <p:cNvSpPr/>
              <p:nvPr/>
            </p:nvSpPr>
            <p:spPr>
              <a:xfrm rot="16200000">
                <a:off x="421777" y="23605"/>
                <a:ext cx="1285495" cy="69494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3820" tIns="83820" rIns="83820" bIns="83820" numCol="1" spcCol="1270" anchor="ctr" anchorCtr="0">
                <a:noAutofit/>
              </a:bodyPr>
              <a:lstStyle/>
              <a:p>
                <a:pPr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b="1" dirty="0">
                    <a:latin typeface="Times New Roman" pitchFamily="18" charset="0"/>
                    <a:cs typeface="Times New Roman" pitchFamily="18" charset="0"/>
                  </a:rPr>
                  <a:t>Package </a:t>
                </a:r>
              </a:p>
              <a:p>
                <a:pPr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b="1" dirty="0">
                    <a:latin typeface="Times New Roman" pitchFamily="18" charset="0"/>
                    <a:cs typeface="Times New Roman" pitchFamily="18" charset="0"/>
                  </a:rPr>
                  <a:t>Extension</a:t>
                </a:r>
              </a:p>
            </p:txBody>
          </p:sp>
        </p:grpSp>
        <p:cxnSp>
          <p:nvCxnSpPr>
            <p:cNvPr id="76" name="Straight Arrow Connector 75"/>
            <p:cNvCxnSpPr>
              <a:stCxn id="77" idx="1"/>
            </p:cNvCxnSpPr>
            <p:nvPr/>
          </p:nvCxnSpPr>
          <p:spPr>
            <a:xfrm rot="16200000" flipV="1">
              <a:off x="1132026" y="4763810"/>
              <a:ext cx="715806" cy="4640"/>
            </a:xfrm>
            <a:prstGeom prst="straightConnector1">
              <a:avLst/>
            </a:prstGeom>
            <a:ln w="3810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Oval 78"/>
          <p:cNvSpPr/>
          <p:nvPr/>
        </p:nvSpPr>
        <p:spPr bwMode="auto">
          <a:xfrm>
            <a:off x="2011680" y="1371181"/>
            <a:ext cx="1589649" cy="1062530"/>
          </a:xfrm>
          <a:prstGeom prst="ellipse">
            <a:avLst/>
          </a:prstGeom>
          <a:noFill/>
          <a:ln w="38100">
            <a:solidFill>
              <a:srgbClr val="3278CC"/>
            </a:solidFill>
            <a:prstDash val="solid"/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Oval 79"/>
          <p:cNvSpPr/>
          <p:nvPr/>
        </p:nvSpPr>
        <p:spPr bwMode="auto">
          <a:xfrm>
            <a:off x="3742006" y="1266093"/>
            <a:ext cx="3137096" cy="1069144"/>
          </a:xfrm>
          <a:prstGeom prst="ellipse">
            <a:avLst/>
          </a:prstGeom>
          <a:noFill/>
          <a:ln w="38100">
            <a:solidFill>
              <a:srgbClr val="3278CC"/>
            </a:solidFill>
            <a:prstDash val="solid"/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Oval 81"/>
          <p:cNvSpPr/>
          <p:nvPr/>
        </p:nvSpPr>
        <p:spPr bwMode="auto">
          <a:xfrm>
            <a:off x="6942017" y="1379142"/>
            <a:ext cx="1217246" cy="857621"/>
          </a:xfrm>
          <a:prstGeom prst="ellipse">
            <a:avLst/>
          </a:prstGeom>
          <a:noFill/>
          <a:ln w="38100">
            <a:solidFill>
              <a:srgbClr val="3278CC"/>
            </a:solidFill>
            <a:prstDash val="solid"/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Oval 82"/>
          <p:cNvSpPr/>
          <p:nvPr/>
        </p:nvSpPr>
        <p:spPr bwMode="auto">
          <a:xfrm>
            <a:off x="8299939" y="1429316"/>
            <a:ext cx="1280160" cy="905921"/>
          </a:xfrm>
          <a:prstGeom prst="ellipse">
            <a:avLst/>
          </a:prstGeom>
          <a:noFill/>
          <a:ln w="38100">
            <a:solidFill>
              <a:srgbClr val="3278CC"/>
            </a:solidFill>
            <a:prstDash val="solid"/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17303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0" grpId="0" animBg="1"/>
      <p:bldP spid="82" grpId="0" animBg="1"/>
      <p:bldP spid="83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Methods of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1907" y="1752626"/>
            <a:ext cx="8596668" cy="388077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Standalone Method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Installing from a Harddisk, CD, DVD or Pendrive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Network Installation Method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Network file service (NFS)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File transfer protocol (FTP)</a:t>
            </a:r>
          </a:p>
        </p:txBody>
      </p:sp>
    </p:spTree>
    <p:extLst>
      <p:ext uri="{BB962C8B-B14F-4D97-AF65-F5344CB8AC3E}">
        <p14:creationId xmlns:p14="http://schemas.microsoft.com/office/powerpoint/2010/main" xmlns="" val="263748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Standalone Installation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 bwMode="auto">
          <a:xfrm>
            <a:off x="1752600" y="3251200"/>
            <a:ext cx="8610600" cy="2868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2" spcCol="50292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algn="just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-i		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Install</a:t>
            </a:r>
          </a:p>
          <a:p>
            <a:pPr marL="342900" indent="-342900" algn="just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-v		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Verbose</a:t>
            </a:r>
          </a:p>
          <a:p>
            <a:pPr marL="342900" indent="-342900" algn="just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-h		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Displays the progress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in</a:t>
            </a:r>
          </a:p>
          <a:p>
            <a:pPr marL="342900" indent="-342900" algn="just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hashes format </a:t>
            </a:r>
            <a:endParaRPr lang="en-US" sz="2400" dirty="0" smtClean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342900" indent="-342900" algn="just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-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U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Update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existing package</a:t>
            </a:r>
          </a:p>
          <a:p>
            <a:pPr marL="342900" indent="-342900" algn="just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- -force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 Install forcefully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52600" y="2959101"/>
            <a:ext cx="1422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Options</a:t>
            </a:r>
          </a:p>
        </p:txBody>
      </p:sp>
      <p:grpSp>
        <p:nvGrpSpPr>
          <p:cNvPr id="2" name="Group 9"/>
          <p:cNvGrpSpPr/>
          <p:nvPr/>
        </p:nvGrpSpPr>
        <p:grpSpPr>
          <a:xfrm>
            <a:off x="920909" y="1448076"/>
            <a:ext cx="8595360" cy="1364975"/>
            <a:chOff x="-304189" y="1471806"/>
            <a:chExt cx="10158453" cy="1364975"/>
          </a:xfrm>
        </p:grpSpPr>
        <p:sp>
          <p:nvSpPr>
            <p:cNvPr id="11" name="Rounded Rectangle 10"/>
            <p:cNvSpPr/>
            <p:nvPr/>
          </p:nvSpPr>
          <p:spPr bwMode="auto">
            <a:xfrm>
              <a:off x="-304189" y="1471806"/>
              <a:ext cx="10158452" cy="1364975"/>
            </a:xfrm>
            <a:prstGeom prst="roundRect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6591" y="1550507"/>
              <a:ext cx="808382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Installing a package 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301329" y="2062343"/>
              <a:ext cx="10155593" cy="453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[root@comp1 ~]#  </a:t>
              </a:r>
              <a:r>
                <a:rPr lang="en-US" sz="2400" b="1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rpm  &lt;options&gt;  &lt;package name&gt;  --force</a:t>
              </a:r>
              <a:endParaRPr lang="en-US" sz="22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727573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 bldLvl="5"/>
      <p:bldP spid="9" grpId="0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Removing an Installed Package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 bwMode="auto">
          <a:xfrm>
            <a:off x="1752600" y="3251200"/>
            <a:ext cx="861060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spcCol="50292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algn="just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-e		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Erase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(uninstall)</a:t>
            </a:r>
          </a:p>
          <a:p>
            <a:pPr marL="342900" indent="-342900" algn="just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--nodeps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Uninstall the package even if other applications are 			dependent on this application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52600" y="2959101"/>
            <a:ext cx="1422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Options</a:t>
            </a:r>
          </a:p>
        </p:txBody>
      </p:sp>
      <p:grpSp>
        <p:nvGrpSpPr>
          <p:cNvPr id="2" name="Group 9"/>
          <p:cNvGrpSpPr/>
          <p:nvPr/>
        </p:nvGrpSpPr>
        <p:grpSpPr>
          <a:xfrm>
            <a:off x="1911629" y="1457739"/>
            <a:ext cx="8414058" cy="1364975"/>
            <a:chOff x="371061" y="1457738"/>
            <a:chExt cx="8428382" cy="1364975"/>
          </a:xfrm>
          <a:solidFill>
            <a:srgbClr val="92D050"/>
          </a:solidFill>
        </p:grpSpPr>
        <p:sp>
          <p:nvSpPr>
            <p:cNvPr id="11" name="Rounded Rectangle 10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6591" y="1550507"/>
              <a:ext cx="8083826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Removing a package 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63219" y="2034207"/>
              <a:ext cx="8080651" cy="45300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[root@comp1 ~]#  </a:t>
              </a:r>
              <a:r>
                <a:rPr lang="en-US" sz="2400" b="1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rpm  &lt;options&gt;  &lt;package name&gt;  --nodeps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61097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 bldLvl="5"/>
      <p:bldP spid="9" grpId="0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Querying an Installation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 bwMode="auto">
          <a:xfrm>
            <a:off x="1752600" y="3251200"/>
            <a:ext cx="8610600" cy="3290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spcCol="50292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algn="just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-q	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Query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the availability of the package</a:t>
            </a:r>
          </a:p>
          <a:p>
            <a:pPr marL="342900" indent="-342900" algn="just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-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qa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Displays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all installed packages</a:t>
            </a:r>
          </a:p>
          <a:p>
            <a:pPr marL="342900" indent="-342900" algn="just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-qc	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Displays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the configuration files of the package</a:t>
            </a:r>
          </a:p>
          <a:p>
            <a:pPr marL="342900" indent="-342900" algn="just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-qi	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Displays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complete information of the package</a:t>
            </a:r>
          </a:p>
          <a:p>
            <a:pPr marL="342900" indent="-342900" algn="just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-ql	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Displays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all the files associated with the installed package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52600" y="2959101"/>
            <a:ext cx="1422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Options</a:t>
            </a:r>
          </a:p>
        </p:txBody>
      </p:sp>
      <p:grpSp>
        <p:nvGrpSpPr>
          <p:cNvPr id="2" name="Group 9"/>
          <p:cNvGrpSpPr/>
          <p:nvPr/>
        </p:nvGrpSpPr>
        <p:grpSpPr>
          <a:xfrm>
            <a:off x="1911629" y="1457739"/>
            <a:ext cx="8428382" cy="1364975"/>
            <a:chOff x="371061" y="1457738"/>
            <a:chExt cx="8428382" cy="1364975"/>
          </a:xfrm>
          <a:solidFill>
            <a:srgbClr val="92D050"/>
          </a:solidFill>
        </p:grpSpPr>
        <p:sp>
          <p:nvSpPr>
            <p:cNvPr id="11" name="Rounded Rectangle 10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6591" y="1550507"/>
              <a:ext cx="8083826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Installing a package 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63219" y="2034207"/>
              <a:ext cx="8195914" cy="45300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[root@comp1 ~]#  </a:t>
              </a:r>
              <a:r>
                <a:rPr lang="en-US" sz="2400" b="1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rpm  &lt;options&gt;  &lt;package name&gt; </a:t>
              </a:r>
              <a:endParaRPr lang="en-US" sz="22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95113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 bldLvl="5"/>
      <p:bldP spid="9" grpId="0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2" name="WordArt 4"/>
          <p:cNvSpPr>
            <a:spLocks noChangeArrowheads="1" noChangeShapeType="1" noTextEdit="1"/>
          </p:cNvSpPr>
          <p:nvPr/>
        </p:nvSpPr>
        <p:spPr bwMode="auto">
          <a:xfrm>
            <a:off x="2343150" y="2266121"/>
            <a:ext cx="7542972" cy="2822714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kern="10" spc="50" dirty="0">
                <a:ln w="11430"/>
                <a:solidFill>
                  <a:schemeClr val="accent2">
                    <a:satMod val="15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lgerian" pitchFamily="82" charset="0"/>
              </a:rPr>
              <a:t>Yellowdog Updater</a:t>
            </a:r>
          </a:p>
          <a:p>
            <a:pPr algn="ctr">
              <a:defRPr/>
            </a:pPr>
            <a:r>
              <a:rPr lang="en-US" sz="3600" b="1" kern="10" spc="50" dirty="0">
                <a:ln w="11430"/>
                <a:solidFill>
                  <a:schemeClr val="accent2">
                    <a:satMod val="15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lgerian" pitchFamily="82" charset="0"/>
              </a:rPr>
              <a:t>Modified (YUM)</a:t>
            </a:r>
          </a:p>
        </p:txBody>
      </p:sp>
    </p:spTree>
    <p:extLst>
      <p:ext uri="{BB962C8B-B14F-4D97-AF65-F5344CB8AC3E}">
        <p14:creationId xmlns:p14="http://schemas.microsoft.com/office/powerpoint/2010/main" xmlns="" val="11724391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5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5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Yellowdog Updater Modified (YUM)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0717" y="1837032"/>
            <a:ext cx="9789029" cy="388077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an interactive  program use to install, remove, upgrade or query the packages.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Added from RHEL 5 onwards.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Yum uses an repository that is xml-based  rpm metadata for installation.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automatically computes dependencies and figures out what things should occur to install packages.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can be used to installed from a local media, ftp server or nfs server.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708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YUM Command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 bwMode="auto">
          <a:xfrm>
            <a:off x="1752600" y="3173926"/>
            <a:ext cx="8610600" cy="2854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spcCol="50292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algn="just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list		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Displays the list of packages in the repository.</a:t>
            </a:r>
          </a:p>
          <a:p>
            <a:pPr marL="342900" indent="-342900" algn="just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list installed 	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Displays the packages that are already installed.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Clr>
                <a:prstClr val="black"/>
              </a:buClr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remove	</a:t>
            </a:r>
            <a:r>
              <a:rPr lang="en-US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To erase or remove a packages.</a:t>
            </a:r>
            <a:endParaRPr lang="en-US" sz="2400" b="1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342900" indent="-342900" algn="just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install		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Installs the package from the repository.</a:t>
            </a:r>
          </a:p>
          <a:p>
            <a:pPr marL="342900" indent="-342900" algn="just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update		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To update existing packages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		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52600" y="2894706"/>
            <a:ext cx="1422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Options</a:t>
            </a:r>
          </a:p>
        </p:txBody>
      </p:sp>
      <p:grpSp>
        <p:nvGrpSpPr>
          <p:cNvPr id="2" name="Group 9"/>
          <p:cNvGrpSpPr/>
          <p:nvPr/>
        </p:nvGrpSpPr>
        <p:grpSpPr>
          <a:xfrm>
            <a:off x="772145" y="1471806"/>
            <a:ext cx="10144384" cy="1364975"/>
            <a:chOff x="371061" y="1457738"/>
            <a:chExt cx="8428382" cy="1364975"/>
          </a:xfrm>
          <a:solidFill>
            <a:srgbClr val="92D050"/>
          </a:solidFill>
        </p:grpSpPr>
        <p:sp>
          <p:nvSpPr>
            <p:cNvPr id="11" name="Rounded Rectangle 10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6591" y="1550507"/>
              <a:ext cx="8083826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Installing a package 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63220" y="2034207"/>
              <a:ext cx="8119343" cy="4770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[root@comp1 ~]#  </a:t>
              </a:r>
              <a:r>
                <a:rPr lang="en-US" sz="2400" b="1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yum  &lt;option&gt;  &lt;package name1&gt;*   &lt;package </a:t>
              </a:r>
              <a:r>
                <a:rPr lang="en-US" sz="2400" b="1" dirty="0" smtClea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name2&gt;* </a:t>
              </a:r>
              <a:endParaRPr lang="en-US" sz="22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05695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 bldLvl="5"/>
      <p:bldP spid="9" grpId="0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Art 4"/>
          <p:cNvSpPr>
            <a:spLocks noChangeArrowheads="1" noChangeShapeType="1" noTextEdit="1"/>
          </p:cNvSpPr>
          <p:nvPr/>
        </p:nvSpPr>
        <p:spPr bwMode="auto">
          <a:xfrm>
            <a:off x="1603298" y="1525612"/>
            <a:ext cx="9186621" cy="312355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endParaRPr lang="en-US" sz="3600" b="1" kern="10" spc="50" dirty="0">
              <a:ln w="11430"/>
              <a:solidFill>
                <a:schemeClr val="accent2">
                  <a:satMod val="15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lgerian" pitchFamily="82" charset="0"/>
            </a:endParaRPr>
          </a:p>
          <a:p>
            <a:pPr algn="ctr">
              <a:defRPr/>
            </a:pPr>
            <a:r>
              <a:rPr lang="en-US" sz="3600" b="1" kern="10" spc="50" dirty="0">
                <a:ln w="11430"/>
                <a:solidFill>
                  <a:schemeClr val="accent2">
                    <a:satMod val="15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lgerian" pitchFamily="82" charset="0"/>
              </a:rPr>
              <a:t>Dynamic Host Configuration Protocol</a:t>
            </a:r>
          </a:p>
          <a:p>
            <a:pPr algn="ctr">
              <a:defRPr/>
            </a:pPr>
            <a:r>
              <a:rPr lang="en-US" sz="3600" b="1" kern="10" spc="50" dirty="0">
                <a:ln w="11430"/>
                <a:solidFill>
                  <a:schemeClr val="accent2">
                    <a:satMod val="15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lgerian" pitchFamily="82" charset="0"/>
              </a:rPr>
              <a:t>(DHCP SERVER)</a:t>
            </a:r>
          </a:p>
        </p:txBody>
      </p:sp>
    </p:spTree>
    <p:extLst>
      <p:ext uri="{BB962C8B-B14F-4D97-AF65-F5344CB8AC3E}">
        <p14:creationId xmlns:p14="http://schemas.microsoft.com/office/powerpoint/2010/main" xmlns="" val="12064605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817199" y="309490"/>
            <a:ext cx="8959847" cy="655093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Dynamic Host Configuration Protocol (DHCP)</a:t>
            </a:r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1169703" y="1949573"/>
            <a:ext cx="8596668" cy="3880773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Clr>
                <a:schemeClr val="tx1"/>
              </a:buClr>
              <a:buFontTx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assigns IP addresses automatically to the clients.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Tx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provides centralized IP address management.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Tx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prevents IP address conflicts.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Tx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DHCP reduces the complexity and amount of administrative work by assigning other TCP/IP configurations along with the IP address.</a:t>
            </a:r>
          </a:p>
        </p:txBody>
      </p:sp>
    </p:spTree>
    <p:extLst>
      <p:ext uri="{BB962C8B-B14F-4D97-AF65-F5344CB8AC3E}">
        <p14:creationId xmlns:p14="http://schemas.microsoft.com/office/powerpoint/2010/main" xmlns="" val="366775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Clr>
                <a:schemeClr val="tx1"/>
              </a:buClr>
              <a:buFontTx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directory is called as the ‘root’ directory.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Tx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at the top of the file system structure.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Tx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other directories are placed under it.</a:t>
            </a:r>
          </a:p>
        </p:txBody>
      </p:sp>
    </p:spTree>
    <p:extLst>
      <p:ext uri="{BB962C8B-B14F-4D97-AF65-F5344CB8AC3E}">
        <p14:creationId xmlns:p14="http://schemas.microsoft.com/office/powerpoint/2010/main" xmlns="" val="544032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Static vs Dynamic</a:t>
            </a:r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3327934" y="4657827"/>
            <a:ext cx="3489960" cy="3642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buFontTx/>
              <a:buChar char="•"/>
            </a:pPr>
            <a:endParaRPr lang="en-US" altLang="ja-JP" sz="2200" b="1" dirty="0">
              <a:solidFill>
                <a:schemeClr val="bg1"/>
              </a:solidFill>
              <a:latin typeface="Times New Roman" pitchFamily="18" charset="0"/>
              <a:ea typeface="ＭＳ Ｐゴシック" pitchFamily="50" charset="-128"/>
              <a:cs typeface="Times New Roman" pitchFamily="18" charset="0"/>
            </a:endParaRPr>
          </a:p>
        </p:txBody>
      </p:sp>
      <p:sp>
        <p:nvSpPr>
          <p:cNvPr id="38" name="AutoShape 3"/>
          <p:cNvSpPr>
            <a:spLocks noChangeArrowheads="1"/>
          </p:cNvSpPr>
          <p:nvPr/>
        </p:nvSpPr>
        <p:spPr bwMode="auto">
          <a:xfrm>
            <a:off x="1898474" y="943434"/>
            <a:ext cx="4114800" cy="914400"/>
          </a:xfrm>
          <a:prstGeom prst="roundRect">
            <a:avLst>
              <a:gd name="adj" fmla="val 23413"/>
            </a:avLst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en-US" altLang="ja-JP" sz="2400" b="1" dirty="0">
                <a:solidFill>
                  <a:srgbClr val="FFFFFF"/>
                </a:solidFill>
                <a:latin typeface="Times New Roman" pitchFamily="18" charset="0"/>
                <a:ea typeface="ＭＳ Ｐゴシック" pitchFamily="50" charset="-128"/>
                <a:cs typeface="Times New Roman" pitchFamily="18" charset="0"/>
              </a:rPr>
              <a:t>Static IP Assigning</a:t>
            </a:r>
          </a:p>
        </p:txBody>
      </p:sp>
      <p:sp>
        <p:nvSpPr>
          <p:cNvPr id="39" name="AutoShape 3"/>
          <p:cNvSpPr>
            <a:spLocks noChangeArrowheads="1"/>
          </p:cNvSpPr>
          <p:nvPr/>
        </p:nvSpPr>
        <p:spPr bwMode="auto">
          <a:xfrm>
            <a:off x="1898474" y="1973337"/>
            <a:ext cx="4235040" cy="4286786"/>
          </a:xfrm>
          <a:prstGeom prst="roundRect">
            <a:avLst>
              <a:gd name="adj" fmla="val 8063"/>
            </a:avLst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t" anchorCtr="0"/>
          <a:lstStyle/>
          <a:p>
            <a:pPr marL="342900" indent="-342900">
              <a:lnSpc>
                <a:spcPct val="150000"/>
              </a:lnSpc>
              <a:buFontTx/>
              <a:buChar char="•"/>
            </a:pPr>
            <a:r>
              <a:rPr lang="en-US" altLang="ja-JP" sz="2200" b="1" dirty="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  <a:cs typeface="Times New Roman" pitchFamily="18" charset="0"/>
              </a:rPr>
              <a:t>IP addresses are entered manually.</a:t>
            </a:r>
          </a:p>
          <a:p>
            <a:pPr marL="342900" indent="-342900">
              <a:lnSpc>
                <a:spcPct val="150000"/>
              </a:lnSpc>
              <a:buFontTx/>
              <a:buChar char="•"/>
            </a:pPr>
            <a:r>
              <a:rPr lang="en-US" altLang="ja-JP" sz="2200" b="1" dirty="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  <a:cs typeface="Times New Roman" pitchFamily="18" charset="0"/>
              </a:rPr>
              <a:t>Chances of misconfiguration.</a:t>
            </a:r>
          </a:p>
          <a:p>
            <a:pPr marL="342900" indent="-342900">
              <a:lnSpc>
                <a:spcPct val="150000"/>
              </a:lnSpc>
              <a:buFontTx/>
              <a:buChar char="•"/>
            </a:pPr>
            <a:r>
              <a:rPr lang="en-US" altLang="ja-JP" sz="2200" b="1" dirty="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  <a:cs typeface="Times New Roman" pitchFamily="18" charset="0"/>
              </a:rPr>
              <a:t>Communication and network problems can result.</a:t>
            </a:r>
          </a:p>
          <a:p>
            <a:pPr marL="342900" indent="-342900">
              <a:lnSpc>
                <a:spcPct val="150000"/>
              </a:lnSpc>
              <a:buFontTx/>
              <a:buChar char="•"/>
            </a:pPr>
            <a:r>
              <a:rPr lang="en-US" altLang="ja-JP" sz="2200" b="1" dirty="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  <a:cs typeface="Times New Roman" pitchFamily="18" charset="0"/>
              </a:rPr>
              <a:t>Frequent computer moves increase administrative effort.</a:t>
            </a:r>
          </a:p>
        </p:txBody>
      </p:sp>
      <p:sp>
        <p:nvSpPr>
          <p:cNvPr id="40" name="AutoShape 3"/>
          <p:cNvSpPr>
            <a:spLocks noChangeArrowheads="1"/>
          </p:cNvSpPr>
          <p:nvPr/>
        </p:nvSpPr>
        <p:spPr bwMode="auto">
          <a:xfrm>
            <a:off x="6178727" y="943434"/>
            <a:ext cx="4114800" cy="914400"/>
          </a:xfrm>
          <a:prstGeom prst="roundRect">
            <a:avLst>
              <a:gd name="adj" fmla="val 23413"/>
            </a:avLst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en-US" altLang="ja-JP" sz="2400" b="1" dirty="0">
                <a:solidFill>
                  <a:srgbClr val="FFFFFF"/>
                </a:solidFill>
                <a:latin typeface="Times New Roman" pitchFamily="18" charset="0"/>
                <a:ea typeface="ＭＳ Ｐゴシック" pitchFamily="50" charset="-128"/>
                <a:cs typeface="Times New Roman" pitchFamily="18" charset="0"/>
              </a:rPr>
              <a:t>Dynamic IP Assigning</a:t>
            </a:r>
          </a:p>
        </p:txBody>
      </p:sp>
      <p:sp>
        <p:nvSpPr>
          <p:cNvPr id="41" name="AutoShape 3"/>
          <p:cNvSpPr>
            <a:spLocks noChangeArrowheads="1"/>
          </p:cNvSpPr>
          <p:nvPr/>
        </p:nvSpPr>
        <p:spPr bwMode="auto">
          <a:xfrm>
            <a:off x="6178727" y="1973337"/>
            <a:ext cx="4114800" cy="4297680"/>
          </a:xfrm>
          <a:prstGeom prst="roundRect">
            <a:avLst>
              <a:gd name="adj" fmla="val 8063"/>
            </a:avLst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t" anchorCtr="0"/>
          <a:lstStyle/>
          <a:p>
            <a:pPr marL="342900" indent="-342900">
              <a:lnSpc>
                <a:spcPct val="150000"/>
              </a:lnSpc>
              <a:buFontTx/>
              <a:buChar char="•"/>
            </a:pPr>
            <a:r>
              <a:rPr lang="en-US" altLang="ja-JP" sz="2200" b="1" dirty="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  <a:cs typeface="Times New Roman" pitchFamily="18" charset="0"/>
              </a:rPr>
              <a:t>IP addresses are assigned automatically.</a:t>
            </a:r>
          </a:p>
          <a:p>
            <a:pPr marL="342900" indent="-342900">
              <a:lnSpc>
                <a:spcPct val="150000"/>
              </a:lnSpc>
              <a:buFontTx/>
              <a:buChar char="•"/>
            </a:pPr>
            <a:r>
              <a:rPr lang="en-US" altLang="ja-JP" sz="2200" b="1" dirty="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  <a:cs typeface="Times New Roman" pitchFamily="18" charset="0"/>
              </a:rPr>
              <a:t>Correct configuration.</a:t>
            </a:r>
          </a:p>
          <a:p>
            <a:pPr marL="342900" indent="-342900">
              <a:lnSpc>
                <a:spcPct val="150000"/>
              </a:lnSpc>
              <a:buFontTx/>
              <a:buChar char="•"/>
            </a:pPr>
            <a:r>
              <a:rPr lang="en-US" altLang="ja-JP" sz="2200" b="1" dirty="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  <a:cs typeface="Times New Roman" pitchFamily="18" charset="0"/>
              </a:rPr>
              <a:t>Common network problems are eliminated.</a:t>
            </a:r>
          </a:p>
          <a:p>
            <a:pPr marL="342900" indent="-342900">
              <a:lnSpc>
                <a:spcPct val="150000"/>
              </a:lnSpc>
              <a:buFontTx/>
              <a:buChar char="•"/>
            </a:pPr>
            <a:r>
              <a:rPr lang="en-US" altLang="ja-JP" sz="2200" b="1" dirty="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  <a:cs typeface="Times New Roman" pitchFamily="18" charset="0"/>
              </a:rPr>
              <a:t>Client configuration is updated automatically</a:t>
            </a:r>
          </a:p>
        </p:txBody>
      </p:sp>
    </p:spTree>
    <p:extLst>
      <p:ext uri="{BB962C8B-B14F-4D97-AF65-F5344CB8AC3E}">
        <p14:creationId xmlns:p14="http://schemas.microsoft.com/office/powerpoint/2010/main" xmlns="" val="4229076417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781929" y="351692"/>
            <a:ext cx="6731758" cy="586854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DHCP Reservation</a:t>
            </a:r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874281" y="1499407"/>
            <a:ext cx="9676488" cy="3880773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Assigning IP address dynamically has some disadvantage, every time the lease period expires the client system may not get the same IP address.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above problem can be solved by doing a DHCP reservation.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DHCP reservation the mac-address of the client system is bound to an IP address.</a:t>
            </a:r>
            <a:endParaRPr lang="fr-FR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3277834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DHCP</a:t>
            </a:r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902417" y="1513475"/>
            <a:ext cx="8596668" cy="4549700"/>
          </a:xfrm>
        </p:spPr>
        <p:txBody>
          <a:bodyPr>
            <a:noAutofit/>
          </a:bodyPr>
          <a:lstStyle/>
          <a:p>
            <a:pPr eaLnBrk="1" hangingPunct="1"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Installation packages</a:t>
            </a:r>
          </a:p>
          <a:p>
            <a:pPr marL="857250" lvl="1" indent="-457200">
              <a:spcBef>
                <a:spcPct val="50000"/>
              </a:spcBef>
              <a:buClr>
                <a:schemeClr val="tx1"/>
              </a:buClr>
              <a:buSzPct val="100000"/>
              <a:buFont typeface="Wingdings" pitchFamily="2" charset="2"/>
              <a:buChar char="v"/>
              <a:defRPr/>
            </a:pPr>
            <a:r>
              <a:rPr lang="it-IT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dhcp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*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Port numbers</a:t>
            </a:r>
          </a:p>
          <a:p>
            <a:pPr marL="857250" lvl="1" indent="-457200">
              <a:spcBef>
                <a:spcPct val="50000"/>
              </a:spcBef>
              <a:buClr>
                <a:schemeClr val="tx1"/>
              </a:buClr>
              <a:buSzPct val="100000"/>
              <a:buFont typeface="Wingdings" pitchFamily="2" charset="2"/>
              <a:buChar char="v"/>
              <a:defRPr/>
            </a:pPr>
            <a:r>
              <a:rPr lang="it-IT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67	Bootp / DHCP server</a:t>
            </a:r>
          </a:p>
          <a:p>
            <a:pPr marL="857250" lvl="1" indent="-457200">
              <a:spcBef>
                <a:spcPct val="50000"/>
              </a:spcBef>
              <a:buClr>
                <a:schemeClr val="tx1"/>
              </a:buClr>
              <a:buSzPct val="100000"/>
              <a:buFont typeface="Wingdings" pitchFamily="2" charset="2"/>
              <a:buChar char="v"/>
              <a:defRPr/>
            </a:pPr>
            <a:r>
              <a:rPr lang="it-IT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68	Bootp / DHCP client</a:t>
            </a:r>
          </a:p>
          <a:p>
            <a:pPr marL="457200" indent="-457200">
              <a:spcBef>
                <a:spcPct val="50000"/>
              </a:spcBef>
              <a:buClr>
                <a:schemeClr val="tx1"/>
              </a:buClr>
              <a:buSzPct val="100000"/>
              <a:buFont typeface="Wingdings" pitchFamily="2" charset="2"/>
              <a:buChar char="v"/>
              <a:defRPr/>
            </a:pPr>
            <a:r>
              <a:rPr lang="it-IT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Configuration </a:t>
            </a:r>
            <a:r>
              <a:rPr lang="it-IT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file </a:t>
            </a:r>
            <a:endParaRPr lang="it-IT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857250" lvl="1" indent="-457200">
              <a:spcBef>
                <a:spcPct val="50000"/>
              </a:spcBef>
              <a:buClr>
                <a:schemeClr val="tx1"/>
              </a:buClr>
              <a:buSzPct val="100000"/>
              <a:buFont typeface="Wingdings" pitchFamily="2" charset="2"/>
              <a:buChar char="v"/>
              <a:defRPr/>
            </a:pPr>
            <a:r>
              <a:rPr lang="it-IT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/etc/dhcp/dhcpd.conf</a:t>
            </a:r>
          </a:p>
          <a:p>
            <a:pPr marL="457200" indent="-457200">
              <a:spcBef>
                <a:spcPct val="50000"/>
              </a:spcBef>
              <a:buClr>
                <a:schemeClr val="tx1"/>
              </a:buClr>
              <a:buSzPct val="100000"/>
              <a:buFont typeface="Wingdings" pitchFamily="2" charset="2"/>
              <a:buChar char="v"/>
              <a:defRPr/>
            </a:pPr>
            <a:r>
              <a:rPr lang="it-IT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Daemon / Service</a:t>
            </a:r>
          </a:p>
          <a:p>
            <a:pPr marL="857250" lvl="1" indent="-457200">
              <a:spcBef>
                <a:spcPct val="50000"/>
              </a:spcBef>
              <a:buClr>
                <a:schemeClr val="tx1"/>
              </a:buClr>
              <a:buSzPct val="100000"/>
              <a:buFont typeface="Wingdings" pitchFamily="2" charset="2"/>
              <a:buChar char="v"/>
              <a:defRPr/>
            </a:pPr>
            <a:r>
              <a:rPr lang="it-IT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dhcpd</a:t>
            </a:r>
            <a:endParaRPr lang="en-US" sz="2400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457200" indent="-457200">
              <a:spcBef>
                <a:spcPct val="50000"/>
              </a:spcBef>
              <a:buClr>
                <a:schemeClr val="tx1"/>
              </a:buClr>
              <a:buSzPct val="100000"/>
              <a:buFont typeface="Wingdings" pitchFamily="2" charset="2"/>
              <a:buChar char="v"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18516920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DHCP Server Configuration</a:t>
            </a:r>
          </a:p>
        </p:txBody>
      </p:sp>
      <p:grpSp>
        <p:nvGrpSpPr>
          <p:cNvPr id="2" name="Group 9"/>
          <p:cNvGrpSpPr/>
          <p:nvPr/>
        </p:nvGrpSpPr>
        <p:grpSpPr>
          <a:xfrm>
            <a:off x="1149927" y="1457739"/>
            <a:ext cx="9190084" cy="1364975"/>
            <a:chOff x="371061" y="1457738"/>
            <a:chExt cx="8428382" cy="1364975"/>
          </a:xfrm>
          <a:solidFill>
            <a:srgbClr val="92D050"/>
          </a:solidFill>
        </p:grpSpPr>
        <p:sp>
          <p:nvSpPr>
            <p:cNvPr id="5" name="Rounded Rectangle 4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6591" y="1550507"/>
              <a:ext cx="8083826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latin typeface="Times New Roman" pitchFamily="18" charset="0"/>
                  <a:cs typeface="Times New Roman" pitchFamily="18" charset="0"/>
                </a:rPr>
                <a:t>Install the DHCP packages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219" y="2034207"/>
              <a:ext cx="8083826" cy="4770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latin typeface="Times New Roman" pitchFamily="18" charset="0"/>
                  <a:cs typeface="Times New Roman" pitchFamily="18" charset="0"/>
                </a:rPr>
                <a:t>[root@dhcpserver ~]#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yum install dhcp* -y</a:t>
              </a:r>
              <a:endParaRPr lang="en-US" sz="22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" name="Group 9"/>
          <p:cNvGrpSpPr/>
          <p:nvPr/>
        </p:nvGrpSpPr>
        <p:grpSpPr>
          <a:xfrm>
            <a:off x="1149927" y="2981720"/>
            <a:ext cx="9190084" cy="3027194"/>
            <a:chOff x="371061" y="1457738"/>
            <a:chExt cx="8428382" cy="1364975"/>
          </a:xfrm>
          <a:solidFill>
            <a:srgbClr val="92D050"/>
          </a:solidFill>
        </p:grpSpPr>
        <p:sp>
          <p:nvSpPr>
            <p:cNvPr id="11" name="Rounded Rectangle 10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6591" y="1550507"/>
              <a:ext cx="8083826" cy="19428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latin typeface="Times New Roman" pitchFamily="18" charset="0"/>
                  <a:cs typeface="Times New Roman" pitchFamily="18" charset="0"/>
                </a:rPr>
                <a:t>Location of sample configuration file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3219" y="1775751"/>
              <a:ext cx="8083826" cy="21510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000"/>
                </a:lnSpc>
              </a:pP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/usr/share/doc/dhcp-4.1.1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104419" y="4300914"/>
            <a:ext cx="80838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Copy the sample configuration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59451" y="4784613"/>
            <a:ext cx="88876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[root@dhcpserver ~]# </a:t>
            </a:r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cp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rvp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usr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/share/doc/dhcp-4.1.1/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dhcpd.conf.sample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		          /etc/dhcp/dhcpd.conf</a:t>
            </a:r>
          </a:p>
        </p:txBody>
      </p:sp>
    </p:spTree>
    <p:extLst>
      <p:ext uri="{BB962C8B-B14F-4D97-AF65-F5344CB8AC3E}">
        <p14:creationId xmlns:p14="http://schemas.microsoft.com/office/powerpoint/2010/main" xmlns="" val="378216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 bwMode="auto">
          <a:xfrm>
            <a:off x="1908316" y="1461063"/>
            <a:ext cx="8428382" cy="4460766"/>
          </a:xfrm>
          <a:prstGeom prst="roundRect">
            <a:avLst/>
          </a:prstGeom>
          <a:solidFill>
            <a:srgbClr val="92D050"/>
          </a:solidFill>
          <a:ln w="28575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64229" y="1682082"/>
            <a:ext cx="79134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Edit the configuration file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00474" y="2220316"/>
            <a:ext cx="8083826" cy="453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[root@dhcpserver ~]# 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vi  /etc/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dhcp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dhcpd.conf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2151797" y="2816018"/>
            <a:ext cx="7983940" cy="2946153"/>
          </a:xfrm>
          <a:prstGeom prst="roundRect">
            <a:avLst/>
          </a:prstGeom>
          <a:solidFill>
            <a:srgbClr val="92D050"/>
          </a:solidFill>
          <a:ln w="38100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50652" y="2862289"/>
            <a:ext cx="75916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47  subnet 172.16.0.0 net mask 255.255.255.0 {</a:t>
            </a: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48  range 172.16.1.50 172.16.1.100;</a:t>
            </a: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49  option domain-name-servers 172.16.1.99;</a:t>
            </a: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50  option domain-name ”netrich.in”;</a:t>
            </a: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51  option routers 172.16.1.51;</a:t>
            </a: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52  option broadcast-address 127.16.1.100;</a:t>
            </a: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53  default-lease-time 600;</a:t>
            </a: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54  max-lease-time 7200;</a:t>
            </a: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55  }</a:t>
            </a:r>
          </a:p>
        </p:txBody>
      </p:sp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06996" y="482991"/>
            <a:ext cx="8596668" cy="1320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DHCP Server Configuration</a:t>
            </a:r>
          </a:p>
        </p:txBody>
      </p:sp>
    </p:spTree>
    <p:extLst>
      <p:ext uri="{BB962C8B-B14F-4D97-AF65-F5344CB8AC3E}">
        <p14:creationId xmlns:p14="http://schemas.microsoft.com/office/powerpoint/2010/main" xmlns="" val="8838554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DHCP Server Configuration</a:t>
            </a:r>
          </a:p>
        </p:txBody>
      </p:sp>
      <p:grpSp>
        <p:nvGrpSpPr>
          <p:cNvPr id="2" name="Group 9"/>
          <p:cNvGrpSpPr/>
          <p:nvPr/>
        </p:nvGrpSpPr>
        <p:grpSpPr>
          <a:xfrm>
            <a:off x="1911629" y="1457739"/>
            <a:ext cx="8428382" cy="1364975"/>
            <a:chOff x="371061" y="1457738"/>
            <a:chExt cx="8428382" cy="1364975"/>
          </a:xfrm>
          <a:solidFill>
            <a:srgbClr val="92D050"/>
          </a:solidFill>
        </p:grpSpPr>
        <p:sp>
          <p:nvSpPr>
            <p:cNvPr id="5" name="Rounded Rectangle 4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6591" y="1550507"/>
              <a:ext cx="8083826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latin typeface="Times New Roman" pitchFamily="18" charset="0"/>
                  <a:cs typeface="Times New Roman" pitchFamily="18" charset="0"/>
                </a:rPr>
                <a:t>Restart the services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219" y="2034207"/>
              <a:ext cx="8083826" cy="4770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[root@dhcpserver ~]#  </a:t>
              </a:r>
              <a:r>
                <a:rPr lang="en-US" sz="2800" b="1" dirty="0">
                  <a:latin typeface="Times New Roman" pitchFamily="18" charset="0"/>
                  <a:cs typeface="Times New Roman" pitchFamily="18" charset="0"/>
                </a:rPr>
                <a:t>service  dhcpd  restart</a:t>
              </a:r>
              <a:endParaRPr lang="en-US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5987751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DHCP Client Configuration - linux</a:t>
            </a:r>
          </a:p>
        </p:txBody>
      </p:sp>
      <p:grpSp>
        <p:nvGrpSpPr>
          <p:cNvPr id="7" name="Group 9"/>
          <p:cNvGrpSpPr/>
          <p:nvPr/>
        </p:nvGrpSpPr>
        <p:grpSpPr>
          <a:xfrm>
            <a:off x="1911629" y="3838035"/>
            <a:ext cx="8428382" cy="1364975"/>
            <a:chOff x="371061" y="1457738"/>
            <a:chExt cx="8428382" cy="1364975"/>
          </a:xfrm>
          <a:solidFill>
            <a:srgbClr val="92D050"/>
          </a:solidFill>
        </p:grpSpPr>
        <p:sp>
          <p:nvSpPr>
            <p:cNvPr id="8" name="Rounded Rectangle 7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6591" y="1550507"/>
              <a:ext cx="8083826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latin typeface="Times New Roman" pitchFamily="18" charset="0"/>
                  <a:cs typeface="Times New Roman" pitchFamily="18" charset="0"/>
                </a:rPr>
                <a:t>Restart the services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63219" y="2034207"/>
              <a:ext cx="8083826" cy="45300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latin typeface="Times New Roman" pitchFamily="18" charset="0"/>
                  <a:cs typeface="Times New Roman" pitchFamily="18" charset="0"/>
                </a:rPr>
                <a:t>[root@client1 ~]#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service  network  restart</a:t>
              </a:r>
            </a:p>
          </p:txBody>
        </p:sp>
      </p:grpSp>
      <p:grpSp>
        <p:nvGrpSpPr>
          <p:cNvPr id="12" name="Group 9"/>
          <p:cNvGrpSpPr/>
          <p:nvPr/>
        </p:nvGrpSpPr>
        <p:grpSpPr>
          <a:xfrm>
            <a:off x="1911629" y="1457738"/>
            <a:ext cx="8428382" cy="2214376"/>
            <a:chOff x="371061" y="1457738"/>
            <a:chExt cx="8428382" cy="2214376"/>
          </a:xfrm>
          <a:solidFill>
            <a:srgbClr val="92D050"/>
          </a:solidFill>
        </p:grpSpPr>
        <p:sp>
          <p:nvSpPr>
            <p:cNvPr id="13" name="Rounded Rectangle 12"/>
            <p:cNvSpPr/>
            <p:nvPr/>
          </p:nvSpPr>
          <p:spPr bwMode="auto">
            <a:xfrm>
              <a:off x="371061" y="1457738"/>
              <a:ext cx="8428382" cy="2214376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6591" y="1550507"/>
              <a:ext cx="8083826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latin typeface="Times New Roman" pitchFamily="18" charset="0"/>
                  <a:cs typeface="Times New Roman" pitchFamily="18" charset="0"/>
                </a:rPr>
                <a:t>DHCP client configuration - linux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3219" y="1947123"/>
              <a:ext cx="8083826" cy="16312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latin typeface="Times New Roman" pitchFamily="18" charset="0"/>
                  <a:cs typeface="Times New Roman" pitchFamily="18" charset="0"/>
                </a:rPr>
                <a:t>[root@client1 ~]# </a:t>
              </a:r>
              <a:r>
                <a:rPr lang="en-US" sz="2400" b="1" dirty="0" err="1">
                  <a:latin typeface="Times New Roman" pitchFamily="18" charset="0"/>
                  <a:cs typeface="Times New Roman" pitchFamily="18" charset="0"/>
                </a:rPr>
                <a:t>dhclient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-r</a:t>
              </a:r>
              <a:endParaRPr lang="en-US" sz="2400" b="1" dirty="0">
                <a:latin typeface="Times New Roman" pitchFamily="18" charset="0"/>
                <a:cs typeface="Times New Roman" pitchFamily="18" charset="0"/>
              </a:endParaRPr>
            </a:p>
            <a:p>
              <a:pPr algn="ctr">
                <a:lnSpc>
                  <a:spcPts val="3000"/>
                </a:lnSpc>
              </a:pPr>
              <a:r>
                <a:rPr lang="en-US" sz="2200" dirty="0">
                  <a:latin typeface="Times New Roman" pitchFamily="18" charset="0"/>
                  <a:cs typeface="Times New Roman" pitchFamily="18" charset="0"/>
                </a:rPr>
                <a:t>or</a:t>
              </a:r>
            </a:p>
            <a:p>
              <a:pPr>
                <a:lnSpc>
                  <a:spcPts val="3000"/>
                </a:lnSpc>
              </a:pPr>
              <a:r>
                <a:rPr lang="en-US" sz="22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[root@client1 ~]# </a:t>
              </a:r>
              <a:r>
                <a:rPr lang="en-US" sz="2400" b="1" dirty="0" err="1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dhclient</a:t>
              </a:r>
              <a:endParaRPr lang="en-US" sz="2200" dirty="0">
                <a:latin typeface="Times New Roman" pitchFamily="18" charset="0"/>
                <a:cs typeface="Times New Roman" pitchFamily="18" charset="0"/>
              </a:endParaRPr>
            </a:p>
            <a:p>
              <a:pPr algn="ctr">
                <a:lnSpc>
                  <a:spcPts val="3000"/>
                </a:lnSpc>
              </a:pPr>
              <a:r>
                <a:rPr lang="en-US" sz="22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2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7871328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756731" y="365761"/>
            <a:ext cx="9554887" cy="77372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DHCP Client Configuration - Windows</a:t>
            </a:r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1240041" y="1485339"/>
            <a:ext cx="9381066" cy="388077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v"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On the desktop – right click ‘My Network Places’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v"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Select properties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v"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In the window that opens right click on ‘Local Area Connection’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v"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Select properties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v"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Double click ‘Internet Protocol (TCP/IP)’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v"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Select the option ‘Obtain an IP Address Automatically’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v"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Click OK on all open windows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v"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67889830"/>
      </p:ext>
    </p:extLst>
  </p:cSld>
  <p:clrMapOvr>
    <a:masterClrMapping/>
  </p:clrMapOvr>
  <p:transition/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14272" y="436186"/>
            <a:ext cx="8596668" cy="1320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NFS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14400" y="1485339"/>
            <a:ext cx="9706707" cy="3859171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v"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It is used to share files from linux to linux, it work only with linux.</a:t>
            </a:r>
          </a:p>
          <a:p>
            <a:pPr algn="just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v"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NFS server could be a linux system and Unix could be a client. But it con’t be a Windows system because Windows is not NFS compatible.</a:t>
            </a:r>
          </a:p>
          <a:p>
            <a:pPr algn="just">
              <a:lnSpc>
                <a:spcPct val="150000"/>
              </a:lnSpc>
              <a:buClr>
                <a:schemeClr val="tx1"/>
              </a:buClr>
              <a:buNone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Configure file 	:</a:t>
            </a:r>
            <a:r>
              <a:rPr lang="fr-FR" sz="2400" b="1" dirty="0" smtClean="0">
                <a:latin typeface="Times New Roman" pitchFamily="18" charset="0"/>
                <a:cs typeface="Times New Roman" pitchFamily="18" charset="0"/>
              </a:rPr>
              <a:t>vi  /</a:t>
            </a:r>
            <a:r>
              <a:rPr lang="fr-FR" sz="2400" b="1" dirty="0" err="1" smtClean="0">
                <a:latin typeface="Times New Roman" pitchFamily="18" charset="0"/>
                <a:cs typeface="Times New Roman" pitchFamily="18" charset="0"/>
              </a:rPr>
              <a:t>etc</a:t>
            </a:r>
            <a:r>
              <a:rPr lang="fr-FR" sz="2400" b="1" dirty="0" smtClean="0">
                <a:latin typeface="Times New Roman" pitchFamily="18" charset="0"/>
                <a:cs typeface="Times New Roman" pitchFamily="18" charset="0"/>
              </a:rPr>
              <a:t>/exports</a:t>
            </a:r>
          </a:p>
          <a:p>
            <a:pPr algn="just">
              <a:lnSpc>
                <a:spcPct val="150000"/>
              </a:lnSpc>
              <a:buClr>
                <a:schemeClr val="tx1"/>
              </a:buClr>
              <a:buNone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Package		: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nfs</a:t>
            </a:r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Clr>
                <a:schemeClr val="tx1"/>
              </a:buClr>
              <a:buNone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Service			: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nfs</a:t>
            </a:r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Clr>
                <a:schemeClr val="tx1"/>
              </a:buClr>
              <a:buNone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Port no			:</a:t>
            </a:r>
            <a:r>
              <a:rPr lang="fr-FR" sz="2400" b="1" dirty="0" smtClean="0">
                <a:latin typeface="Times New Roman" pitchFamily="18" charset="0"/>
                <a:cs typeface="Times New Roman" pitchFamily="18" charset="0"/>
              </a:rPr>
              <a:t>2049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46260" y="110362"/>
            <a:ext cx="8596668" cy="1320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Installing NFS:  (Server pc)</a:t>
            </a:r>
            <a:endParaRPr lang="en-US" sz="40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19808" y="898634"/>
            <a:ext cx="9916510" cy="562829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Step-1:    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Installing</a:t>
            </a:r>
            <a:r>
              <a:rPr kumimoji="0" lang="en-US" sz="2200" b="1" i="0" u="none" strike="noStrike" kern="1200" cap="none" spc="0" normalizeH="0" noProof="0" dirty="0" smtClean="0">
                <a:ln>
                  <a:noFill/>
                </a:ln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NFS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aseline="0" dirty="0" smtClean="0">
                <a:latin typeface="Times New Roman" pitchFamily="18" charset="0"/>
                <a:ea typeface="+mj-ea"/>
                <a:cs typeface="Times New Roman" pitchFamily="18" charset="0"/>
              </a:rPr>
              <a:t>			#yum</a:t>
            </a:r>
            <a:r>
              <a:rPr lang="en-US" sz="2200" dirty="0" smtClean="0">
                <a:latin typeface="Times New Roman" pitchFamily="18" charset="0"/>
                <a:ea typeface="+mj-ea"/>
                <a:cs typeface="Times New Roman" pitchFamily="18" charset="0"/>
              </a:rPr>
              <a:t> install </a:t>
            </a:r>
            <a:r>
              <a:rPr lang="en-US" sz="2200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nfs</a:t>
            </a:r>
            <a:r>
              <a:rPr lang="en-US" sz="2200" dirty="0" smtClean="0">
                <a:latin typeface="Times New Roman" pitchFamily="18" charset="0"/>
                <a:ea typeface="+mj-ea"/>
                <a:cs typeface="Times New Roman" pitchFamily="18" charset="0"/>
              </a:rPr>
              <a:t>* -y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			#</a:t>
            </a:r>
            <a:r>
              <a:rPr kumimoji="0" lang="en-US" sz="2200" i="0" u="none" strike="noStrike" kern="1200" cap="none" spc="0" normalizeH="0" baseline="0" noProof="0" dirty="0" err="1" smtClean="0">
                <a:ln>
                  <a:noFill/>
                </a:ln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cd</a:t>
            </a:r>
            <a:r>
              <a:rPr kumimoji="0" lang="en-US" sz="2200" i="0" u="none" strike="noStrike" kern="1200" cap="none" spc="0" normalizeH="0" noProof="0" dirty="0" smtClean="0">
                <a:ln>
                  <a:noFill/>
                </a:ln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 /</a:t>
            </a:r>
            <a:r>
              <a:rPr kumimoji="0" lang="en-US" sz="2200" i="0" u="none" strike="noStrike" kern="1200" cap="none" spc="0" normalizeH="0" noProof="0" dirty="0" err="1" smtClean="0">
                <a:ln>
                  <a:noFill/>
                </a:ln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var</a:t>
            </a:r>
            <a:endParaRPr kumimoji="0" lang="en-US" sz="2200" i="0" u="none" strike="noStrike" kern="1200" cap="none" spc="0" normalizeH="0" noProof="0" dirty="0" smtClean="0">
              <a:ln>
                <a:noFill/>
              </a:ln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aseline="0" dirty="0" smtClean="0">
                <a:latin typeface="Times New Roman" pitchFamily="18" charset="0"/>
                <a:ea typeface="+mj-ea"/>
                <a:cs typeface="Times New Roman" pitchFamily="18" charset="0"/>
              </a:rPr>
              <a:t>			#</a:t>
            </a:r>
            <a:r>
              <a:rPr lang="en-US" sz="2200" baseline="0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mkdir</a:t>
            </a:r>
            <a:r>
              <a:rPr lang="en-US" sz="2200" baseline="0" dirty="0" smtClean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200" baseline="0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nfs</a:t>
            </a:r>
            <a:endParaRPr lang="en-US" sz="2200" baseline="0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i="0" u="none" strike="noStrike" kern="1200" cap="none" spc="0" normalizeH="0" noProof="0" dirty="0" smtClean="0">
                <a:ln>
                  <a:noFill/>
                </a:ln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			#</a:t>
            </a:r>
            <a:r>
              <a:rPr kumimoji="0" lang="en-US" sz="2200" i="0" u="none" strike="noStrike" kern="1200" cap="none" spc="0" normalizeH="0" noProof="0" dirty="0" err="1" smtClean="0">
                <a:ln>
                  <a:noFill/>
                </a:ln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chmod</a:t>
            </a:r>
            <a:r>
              <a:rPr kumimoji="0" lang="en-US" sz="2200" i="0" u="none" strike="noStrike" kern="1200" cap="none" spc="0" normalizeH="0" noProof="0" dirty="0" smtClean="0">
                <a:ln>
                  <a:noFill/>
                </a:ln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777 </a:t>
            </a:r>
            <a:r>
              <a:rPr kumimoji="0" lang="en-US" sz="2200" i="0" u="none" strike="noStrike" kern="1200" cap="none" spc="0" normalizeH="0" noProof="0" dirty="0" err="1" smtClean="0">
                <a:ln>
                  <a:noFill/>
                </a:ln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nfs</a:t>
            </a:r>
            <a:endParaRPr kumimoji="0" lang="en-US" sz="2200" i="0" u="none" strike="noStrike" kern="1200" cap="none" spc="0" normalizeH="0" noProof="0" dirty="0" smtClean="0">
              <a:ln>
                <a:noFill/>
              </a:ln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200" baseline="0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i="0" u="none" strike="noStrike" kern="1200" cap="none" spc="0" normalizeH="0" noProof="0" dirty="0" smtClean="0">
                <a:ln>
                  <a:noFill/>
                </a:ln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Step-2:   </a:t>
            </a:r>
            <a:r>
              <a:rPr kumimoji="0" lang="en-US" sz="2200" b="1" i="0" u="none" strike="noStrike" kern="1200" cap="none" spc="0" normalizeH="0" noProof="0" dirty="0" smtClean="0">
                <a:ln>
                  <a:noFill/>
                </a:ln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Go to configure file</a:t>
            </a:r>
            <a:r>
              <a:rPr kumimoji="0" lang="en-US" sz="2200" i="0" u="none" strike="noStrike" kern="1200" cap="none" spc="0" normalizeH="0" noProof="0" dirty="0" smtClean="0">
                <a:ln>
                  <a:noFill/>
                </a:ln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aseline="0" dirty="0" smtClean="0">
                <a:latin typeface="Times New Roman" pitchFamily="18" charset="0"/>
                <a:ea typeface="+mj-ea"/>
                <a:cs typeface="Times New Roman" pitchFamily="18" charset="0"/>
              </a:rPr>
              <a:t>			#vi  /etc/exports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i="0" u="none" strike="noStrike" kern="1200" cap="none" spc="0" normalizeH="0" noProof="0" dirty="0" smtClean="0">
                <a:ln>
                  <a:noFill/>
                </a:ln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			:</a:t>
            </a:r>
            <a:r>
              <a:rPr kumimoji="0" lang="en-US" sz="2200" i="0" u="none" strike="noStrike" kern="1200" cap="none" spc="0" normalizeH="0" noProof="0" dirty="0" err="1" smtClean="0">
                <a:ln>
                  <a:noFill/>
                </a:ln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i</a:t>
            </a:r>
            <a:endParaRPr kumimoji="0" lang="en-US" sz="2200" i="0" u="none" strike="noStrike" kern="1200" cap="none" spc="0" normalizeH="0" noProof="0" dirty="0" smtClean="0">
              <a:ln>
                <a:noFill/>
              </a:ln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dirty="0" smtClean="0">
                <a:latin typeface="Times New Roman" pitchFamily="18" charset="0"/>
                <a:ea typeface="+mj-ea"/>
                <a:cs typeface="Times New Roman" pitchFamily="18" charset="0"/>
              </a:rPr>
              <a:t>			/</a:t>
            </a:r>
            <a:r>
              <a:rPr lang="en-US" sz="2200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var</a:t>
            </a:r>
            <a:r>
              <a:rPr lang="en-US" sz="2200" dirty="0" smtClean="0">
                <a:latin typeface="Times New Roman" pitchFamily="18" charset="0"/>
                <a:ea typeface="+mj-ea"/>
                <a:cs typeface="Times New Roman" pitchFamily="18" charset="0"/>
              </a:rPr>
              <a:t>/</a:t>
            </a:r>
            <a:r>
              <a:rPr lang="en-US" sz="2200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nfs</a:t>
            </a:r>
            <a:r>
              <a:rPr lang="en-US" sz="2200" dirty="0" smtClean="0">
                <a:latin typeface="Times New Roman" pitchFamily="18" charset="0"/>
                <a:ea typeface="+mj-ea"/>
                <a:cs typeface="Times New Roman" pitchFamily="18" charset="0"/>
              </a:rPr>
              <a:t> *(</a:t>
            </a:r>
            <a:r>
              <a:rPr lang="en-US" sz="2200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rw</a:t>
            </a:r>
            <a:r>
              <a:rPr lang="en-US" sz="2200" dirty="0" smtClean="0">
                <a:latin typeface="Times New Roman" pitchFamily="18" charset="0"/>
                <a:ea typeface="+mj-ea"/>
                <a:cs typeface="Times New Roman" pitchFamily="18" charset="0"/>
              </a:rPr>
              <a:t>, sync)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i="0" u="none" strike="noStrike" kern="1200" cap="none" spc="0" normalizeH="0" noProof="0" dirty="0" smtClean="0">
              <a:ln>
                <a:noFill/>
              </a:ln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i="0" u="none" strike="noStrike" kern="1200" cap="none" spc="0" normalizeH="0" noProof="0" dirty="0" smtClean="0">
                <a:ln>
                  <a:noFill/>
                </a:ln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Step-3:  </a:t>
            </a:r>
            <a:r>
              <a:rPr kumimoji="0" lang="en-US" sz="2200" b="1" i="0" u="none" strike="noStrike" kern="1200" cap="none" spc="0" normalizeH="0" noProof="0" dirty="0" smtClean="0">
                <a:ln>
                  <a:noFill/>
                </a:ln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Restart services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dirty="0" smtClean="0">
                <a:latin typeface="Times New Roman" pitchFamily="18" charset="0"/>
                <a:ea typeface="+mj-ea"/>
                <a:cs typeface="Times New Roman" pitchFamily="18" charset="0"/>
              </a:rPr>
              <a:t>			#service </a:t>
            </a:r>
            <a:r>
              <a:rPr lang="en-US" sz="2200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nfs</a:t>
            </a:r>
            <a:r>
              <a:rPr lang="en-US" sz="2200" dirty="0" smtClean="0">
                <a:latin typeface="Times New Roman" pitchFamily="18" charset="0"/>
                <a:ea typeface="+mj-ea"/>
                <a:cs typeface="Times New Roman" pitchFamily="18" charset="0"/>
              </a:rPr>
              <a:t> restart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i="0" u="none" strike="noStrike" kern="1200" cap="none" spc="0" normalizeH="0" noProof="0" dirty="0" smtClean="0">
                <a:ln>
                  <a:noFill/>
                </a:ln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			#</a:t>
            </a:r>
            <a:r>
              <a:rPr kumimoji="0" lang="en-US" sz="2200" i="0" u="none" strike="noStrike" kern="1200" cap="none" spc="0" normalizeH="0" noProof="0" dirty="0" err="1" smtClean="0">
                <a:ln>
                  <a:noFill/>
                </a:ln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chkconfig</a:t>
            </a:r>
            <a:r>
              <a:rPr kumimoji="0" lang="en-US" sz="2200" i="0" u="none" strike="noStrike" kern="1200" cap="none" spc="0" normalizeH="0" noProof="0" dirty="0" smtClean="0">
                <a:ln>
                  <a:noFill/>
                </a:ln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200" i="0" u="none" strike="noStrike" kern="1200" cap="none" spc="0" normalizeH="0" noProof="0" dirty="0" err="1" smtClean="0">
                <a:ln>
                  <a:noFill/>
                </a:ln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nfs</a:t>
            </a:r>
            <a:r>
              <a:rPr kumimoji="0" lang="en-US" sz="2200" i="0" u="none" strike="noStrike" kern="1200" cap="none" spc="0" normalizeH="0" noProof="0" dirty="0" smtClean="0">
                <a:ln>
                  <a:noFill/>
                </a:ln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dirty="0" smtClean="0">
                <a:latin typeface="Times New Roman" pitchFamily="18" charset="0"/>
                <a:ea typeface="+mj-ea"/>
                <a:cs typeface="Times New Roman" pitchFamily="18" charset="0"/>
              </a:rPr>
              <a:t>			#service </a:t>
            </a:r>
            <a:r>
              <a:rPr lang="en-US" sz="2200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iptables</a:t>
            </a:r>
            <a:r>
              <a:rPr lang="en-US" sz="2200" dirty="0" smtClean="0">
                <a:latin typeface="Times New Roman" pitchFamily="18" charset="0"/>
                <a:ea typeface="+mj-ea"/>
                <a:cs typeface="Times New Roman" pitchFamily="18" charset="0"/>
              </a:rPr>
              <a:t> stop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2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i="0" u="none" strike="noStrike" kern="1200" cap="none" spc="0" normalizeH="0" noProof="0" dirty="0" smtClean="0">
                <a:ln>
                  <a:noFill/>
                </a:ln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Step-4 :</a:t>
            </a:r>
            <a:r>
              <a:rPr kumimoji="0" lang="en-US" sz="2200" b="1" i="0" u="none" strike="noStrike" kern="1200" cap="none" spc="0" normalizeH="0" noProof="0" dirty="0" smtClean="0">
                <a:ln>
                  <a:noFill/>
                </a:ln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 to check exported file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dirty="0" smtClean="0">
                <a:latin typeface="Times New Roman" pitchFamily="18" charset="0"/>
                <a:ea typeface="+mj-ea"/>
                <a:cs typeface="Times New Roman" pitchFamily="18" charset="0"/>
              </a:rPr>
              <a:t>			#</a:t>
            </a:r>
            <a:r>
              <a:rPr lang="en-US" sz="2200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showmout</a:t>
            </a:r>
            <a:r>
              <a:rPr lang="en-US" sz="2200" dirty="0" smtClean="0">
                <a:latin typeface="Times New Roman" pitchFamily="18" charset="0"/>
                <a:ea typeface="+mj-ea"/>
                <a:cs typeface="Times New Roman" pitchFamily="18" charset="0"/>
              </a:rPr>
              <a:t> –e  (or)  </a:t>
            </a:r>
            <a:r>
              <a:rPr lang="en-US" sz="2200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showmout</a:t>
            </a:r>
            <a:r>
              <a:rPr lang="en-US" sz="2200" dirty="0" smtClean="0">
                <a:latin typeface="Times New Roman" pitchFamily="18" charset="0"/>
                <a:ea typeface="+mj-ea"/>
                <a:cs typeface="Times New Roman" pitchFamily="18" charset="0"/>
              </a:rPr>
              <a:t> –e &lt;server </a:t>
            </a:r>
            <a:r>
              <a:rPr lang="en-US" sz="2200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ip</a:t>
            </a:r>
            <a:r>
              <a:rPr lang="en-US" sz="2200" dirty="0" smtClean="0">
                <a:latin typeface="Times New Roman" pitchFamily="18" charset="0"/>
                <a:ea typeface="+mj-ea"/>
                <a:cs typeface="Times New Roman" pitchFamily="18" charset="0"/>
              </a:rPr>
              <a:t>&gt;</a:t>
            </a:r>
            <a:endParaRPr kumimoji="0" lang="en-US" sz="2200" i="0" u="none" strike="noStrike" kern="1200" cap="none" spc="0" normalizeH="0" noProof="0" dirty="0" smtClean="0">
              <a:ln>
                <a:noFill/>
              </a:ln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/root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lnSpc>
                <a:spcPct val="150000"/>
              </a:lnSpc>
              <a:buClr>
                <a:schemeClr val="tx1"/>
              </a:buClr>
              <a:buSzPct val="100000"/>
              <a:buFontTx/>
              <a:buChar char="•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default home directory of the root.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pPr marL="742950" lvl="2" indent="-342900">
              <a:lnSpc>
                <a:spcPct val="150000"/>
              </a:lnSpc>
              <a:buClr>
                <a:schemeClr val="tx1"/>
              </a:buClr>
              <a:buSzPct val="100000"/>
              <a:buFont typeface="Calibri" pitchFamily="34" charset="0"/>
              <a:buChar char="–"/>
              <a:defRPr/>
            </a:pP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Linux / Unix the administrator is called as root.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2693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9137" y="201588"/>
            <a:ext cx="33396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(Client pc)</a:t>
            </a:r>
            <a:endParaRPr lang="en-US" sz="4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93228" y="1040524"/>
            <a:ext cx="9743089" cy="52656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i="0" u="none" strike="noStrike" kern="1200" cap="none" spc="0" normalizeH="0" noProof="0" dirty="0" smtClean="0">
                <a:ln>
                  <a:noFill/>
                </a:ln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Step-1: 		</a:t>
            </a:r>
            <a:r>
              <a:rPr kumimoji="0" lang="en-US" sz="2200" b="1" i="0" u="none" strike="noStrike" kern="1200" cap="none" spc="0" normalizeH="0" noProof="0" dirty="0" smtClean="0">
                <a:ln>
                  <a:noFill/>
                </a:ln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Install NFS server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dirty="0" smtClean="0">
                <a:latin typeface="Times New Roman" pitchFamily="18" charset="0"/>
                <a:ea typeface="+mj-ea"/>
                <a:cs typeface="Times New Roman" pitchFamily="18" charset="0"/>
              </a:rPr>
              <a:t>				#yum install </a:t>
            </a:r>
            <a:r>
              <a:rPr lang="en-US" sz="2200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nfs</a:t>
            </a:r>
            <a:r>
              <a:rPr lang="en-US" sz="2200" dirty="0" smtClean="0">
                <a:latin typeface="Times New Roman" pitchFamily="18" charset="0"/>
                <a:ea typeface="+mj-ea"/>
                <a:cs typeface="Times New Roman" pitchFamily="18" charset="0"/>
              </a:rPr>
              <a:t>* -y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2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dirty="0" smtClean="0">
                <a:latin typeface="Times New Roman" pitchFamily="18" charset="0"/>
                <a:ea typeface="+mj-ea"/>
                <a:cs typeface="Times New Roman" pitchFamily="18" charset="0"/>
              </a:rPr>
              <a:t>Step-2: 		</a:t>
            </a:r>
            <a:r>
              <a:rPr lang="en-US" sz="22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download the file from server to client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dirty="0" smtClean="0">
                <a:latin typeface="Times New Roman" pitchFamily="18" charset="0"/>
                <a:ea typeface="+mj-ea"/>
                <a:cs typeface="Times New Roman" pitchFamily="18" charset="0"/>
              </a:rPr>
              <a:t>				</a:t>
            </a:r>
            <a:r>
              <a:rPr lang="en-US" sz="2200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showmount</a:t>
            </a:r>
            <a:r>
              <a:rPr lang="en-US" sz="2200" dirty="0" smtClean="0">
                <a:latin typeface="Times New Roman" pitchFamily="18" charset="0"/>
                <a:ea typeface="+mj-ea"/>
                <a:cs typeface="Times New Roman" pitchFamily="18" charset="0"/>
              </a:rPr>
              <a:t>  –e  &lt;server </a:t>
            </a:r>
            <a:r>
              <a:rPr lang="en-US" sz="2200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ip</a:t>
            </a:r>
            <a:r>
              <a:rPr lang="en-US" sz="2200" dirty="0" smtClean="0">
                <a:latin typeface="Times New Roman" pitchFamily="18" charset="0"/>
                <a:ea typeface="+mj-ea"/>
                <a:cs typeface="Times New Roman" pitchFamily="18" charset="0"/>
              </a:rPr>
              <a:t>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dirty="0" smtClean="0">
                <a:latin typeface="Times New Roman" pitchFamily="18" charset="0"/>
                <a:ea typeface="+mj-ea"/>
                <a:cs typeface="Times New Roman" pitchFamily="18" charset="0"/>
              </a:rPr>
              <a:t>				#</a:t>
            </a:r>
            <a:r>
              <a:rPr lang="en-US" sz="2200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mkdir</a:t>
            </a:r>
            <a:r>
              <a:rPr lang="en-US" sz="2200" dirty="0" smtClean="0">
                <a:latin typeface="Times New Roman" pitchFamily="18" charset="0"/>
                <a:ea typeface="+mj-ea"/>
                <a:cs typeface="Times New Roman" pitchFamily="18" charset="0"/>
              </a:rPr>
              <a:t>  /</a:t>
            </a:r>
            <a:r>
              <a:rPr lang="en-US" sz="2200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uday</a:t>
            </a:r>
            <a:endParaRPr lang="en-US" sz="22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dirty="0" smtClean="0">
                <a:latin typeface="Times New Roman" pitchFamily="18" charset="0"/>
                <a:ea typeface="+mj-ea"/>
                <a:cs typeface="Times New Roman" pitchFamily="18" charset="0"/>
              </a:rPr>
              <a:t>				#mount	 </a:t>
            </a:r>
            <a:r>
              <a:rPr lang="en-US" sz="2200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nfs</a:t>
            </a:r>
            <a:r>
              <a:rPr lang="en-US" sz="2200" dirty="0" smtClean="0">
                <a:latin typeface="Times New Roman" pitchFamily="18" charset="0"/>
                <a:ea typeface="+mj-ea"/>
                <a:cs typeface="Times New Roman" pitchFamily="18" charset="0"/>
              </a:rPr>
              <a:t> &lt;server </a:t>
            </a:r>
            <a:r>
              <a:rPr lang="en-US" sz="2200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ip</a:t>
            </a:r>
            <a:r>
              <a:rPr lang="en-US" sz="2200" dirty="0" smtClean="0">
                <a:latin typeface="Times New Roman" pitchFamily="18" charset="0"/>
                <a:ea typeface="+mj-ea"/>
                <a:cs typeface="Times New Roman" pitchFamily="18" charset="0"/>
              </a:rPr>
              <a:t>&gt;:/</a:t>
            </a:r>
            <a:r>
              <a:rPr lang="en-US" sz="2200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var</a:t>
            </a:r>
            <a:r>
              <a:rPr lang="en-US" sz="2200" dirty="0" smtClean="0">
                <a:latin typeface="Times New Roman" pitchFamily="18" charset="0"/>
                <a:ea typeface="+mj-ea"/>
                <a:cs typeface="Times New Roman" pitchFamily="18" charset="0"/>
              </a:rPr>
              <a:t>/</a:t>
            </a:r>
            <a:r>
              <a:rPr lang="en-US" sz="2200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nfs</a:t>
            </a:r>
            <a:r>
              <a:rPr lang="en-US" sz="2200" dirty="0" smtClean="0">
                <a:latin typeface="Times New Roman" pitchFamily="18" charset="0"/>
                <a:ea typeface="+mj-ea"/>
                <a:cs typeface="Times New Roman" pitchFamily="18" charset="0"/>
              </a:rPr>
              <a:t>/</a:t>
            </a:r>
            <a:r>
              <a:rPr lang="en-US" sz="2200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mnt</a:t>
            </a:r>
            <a:r>
              <a:rPr lang="en-US" sz="2200" dirty="0" smtClean="0">
                <a:latin typeface="Times New Roman" pitchFamily="18" charset="0"/>
                <a:ea typeface="+mj-ea"/>
                <a:cs typeface="Times New Roman" pitchFamily="18" charset="0"/>
              </a:rPr>
              <a:t>  /</a:t>
            </a:r>
            <a:r>
              <a:rPr lang="en-US" sz="2200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uday</a:t>
            </a:r>
            <a:endParaRPr lang="en-US" sz="22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2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dirty="0" smtClean="0">
                <a:latin typeface="Times New Roman" pitchFamily="18" charset="0"/>
                <a:ea typeface="+mj-ea"/>
                <a:cs typeface="Times New Roman" pitchFamily="18" charset="0"/>
              </a:rPr>
              <a:t>			</a:t>
            </a:r>
            <a:r>
              <a:rPr lang="en-US" sz="22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For  permanent mount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dirty="0" smtClean="0">
                <a:latin typeface="Times New Roman" pitchFamily="18" charset="0"/>
                <a:ea typeface="+mj-ea"/>
                <a:cs typeface="Times New Roman" pitchFamily="18" charset="0"/>
              </a:rPr>
              <a:t>				#vi  /etc/</a:t>
            </a:r>
            <a:r>
              <a:rPr lang="en-US" sz="2200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fstab</a:t>
            </a:r>
            <a:endParaRPr lang="en-US" sz="22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dirty="0" smtClean="0">
                <a:latin typeface="Times New Roman" pitchFamily="18" charset="0"/>
                <a:ea typeface="+mj-ea"/>
                <a:cs typeface="Times New Roman" pitchFamily="18" charset="0"/>
              </a:rPr>
              <a:t>				//172.16.1.1:/</a:t>
            </a:r>
            <a:r>
              <a:rPr lang="en-US" sz="2200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var</a:t>
            </a:r>
            <a:r>
              <a:rPr lang="en-US" sz="2200" dirty="0" smtClean="0">
                <a:latin typeface="Times New Roman" pitchFamily="18" charset="0"/>
                <a:ea typeface="+mj-ea"/>
                <a:cs typeface="Times New Roman" pitchFamily="18" charset="0"/>
              </a:rPr>
              <a:t>/</a:t>
            </a:r>
            <a:r>
              <a:rPr lang="en-US" sz="2200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nfs</a:t>
            </a:r>
            <a:r>
              <a:rPr lang="en-US" sz="2200" dirty="0" smtClean="0">
                <a:latin typeface="Times New Roman" pitchFamily="18" charset="0"/>
                <a:ea typeface="+mj-ea"/>
                <a:cs typeface="Times New Roman" pitchFamily="18" charset="0"/>
              </a:rPr>
              <a:t>		/</a:t>
            </a:r>
            <a:r>
              <a:rPr lang="en-US" sz="2200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mnt</a:t>
            </a:r>
            <a:r>
              <a:rPr lang="en-US" sz="2200" dirty="0" smtClean="0">
                <a:latin typeface="Times New Roman" pitchFamily="18" charset="0"/>
                <a:ea typeface="+mj-ea"/>
                <a:cs typeface="Times New Roman" pitchFamily="18" charset="0"/>
              </a:rPr>
              <a:t>	</a:t>
            </a:r>
            <a:r>
              <a:rPr lang="en-US" sz="2200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nfs</a:t>
            </a:r>
            <a:r>
              <a:rPr lang="en-US" sz="2200" dirty="0" smtClean="0">
                <a:latin typeface="Times New Roman" pitchFamily="18" charset="0"/>
                <a:ea typeface="+mj-ea"/>
                <a:cs typeface="Times New Roman" pitchFamily="18" charset="0"/>
              </a:rPr>
              <a:t>	default	0	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dirty="0" smtClean="0">
                <a:latin typeface="Times New Roman" pitchFamily="18" charset="0"/>
                <a:ea typeface="+mj-ea"/>
                <a:cs typeface="Times New Roman" pitchFamily="18" charset="0"/>
              </a:rPr>
              <a:t>				:</a:t>
            </a:r>
            <a:r>
              <a:rPr lang="en-US" sz="2200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wq</a:t>
            </a:r>
            <a:r>
              <a:rPr lang="en-US" sz="2200" dirty="0" smtClean="0">
                <a:latin typeface="Times New Roman" pitchFamily="18" charset="0"/>
                <a:ea typeface="+mj-ea"/>
                <a:cs typeface="Times New Roman" pitchFamily="18" charset="0"/>
              </a:rPr>
              <a:t>	 </a:t>
            </a:r>
            <a:endParaRPr kumimoji="0" lang="en-US" sz="2200" i="0" u="none" strike="noStrike" kern="1200" cap="none" spc="0" normalizeH="0" noProof="0" dirty="0" smtClean="0">
              <a:ln>
                <a:noFill/>
              </a:ln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40849" y="141894"/>
            <a:ext cx="8596668" cy="1320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FTP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993228" y="1040524"/>
            <a:ext cx="9743089" cy="526568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n-US" sz="2200" dirty="0" smtClean="0">
                <a:latin typeface="Times New Roman" pitchFamily="18" charset="0"/>
                <a:ea typeface="+mj-ea"/>
                <a:cs typeface="Times New Roman" pitchFamily="18" charset="0"/>
              </a:rPr>
              <a:t>File Transfer Protocol is a standard network protocol used to transfer file from one host to another host over a </a:t>
            </a:r>
            <a:r>
              <a:rPr lang="en-US" sz="2200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tcp</a:t>
            </a:r>
            <a:r>
              <a:rPr lang="en-US" sz="2200" dirty="0" smtClean="0">
                <a:latin typeface="Times New Roman" pitchFamily="18" charset="0"/>
                <a:ea typeface="+mj-ea"/>
                <a:cs typeface="Times New Roman" pitchFamily="18" charset="0"/>
              </a:rPr>
              <a:t>-based network, such as internet.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200" i="0" u="none" strike="noStrike" kern="1200" cap="none" spc="0" normalizeH="0" noProof="0" dirty="0" smtClean="0">
                <a:ln>
                  <a:noFill/>
                </a:ln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FTP is built on client server architecture and utilizes separate control and data connections between the client and server.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n-US" sz="2200" dirty="0" smtClean="0">
                <a:latin typeface="Times New Roman" pitchFamily="18" charset="0"/>
                <a:ea typeface="+mj-ea"/>
                <a:cs typeface="Times New Roman" pitchFamily="18" charset="0"/>
              </a:rPr>
              <a:t>In </a:t>
            </a:r>
            <a:r>
              <a:rPr lang="en-US" sz="2200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Redhat</a:t>
            </a:r>
            <a:r>
              <a:rPr lang="en-US" sz="2200" dirty="0" smtClean="0">
                <a:latin typeface="Times New Roman" pitchFamily="18" charset="0"/>
                <a:ea typeface="+mj-ea"/>
                <a:cs typeface="Times New Roman" pitchFamily="18" charset="0"/>
              </a:rPr>
              <a:t> Enterprise Linux you can access FTP from both the command and line interface mode and </a:t>
            </a:r>
            <a:r>
              <a:rPr lang="en-US" sz="2200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gui</a:t>
            </a:r>
            <a:r>
              <a:rPr lang="en-US" sz="2200" dirty="0" smtClean="0">
                <a:latin typeface="Times New Roman" pitchFamily="18" charset="0"/>
                <a:ea typeface="+mj-ea"/>
                <a:cs typeface="Times New Roman" pitchFamily="18" charset="0"/>
              </a:rPr>
              <a:t> mode.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200" dirty="0" smtClean="0">
                <a:latin typeface="Times New Roman" pitchFamily="18" charset="0"/>
                <a:ea typeface="+mj-ea"/>
                <a:cs typeface="Times New Roman" pitchFamily="18" charset="0"/>
              </a:rPr>
              <a:t>Configuration file 	</a:t>
            </a:r>
            <a:r>
              <a:rPr lang="en-US" sz="22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:#vi  /etc/</a:t>
            </a:r>
            <a:r>
              <a:rPr lang="en-US" sz="2200" b="1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vsftpd</a:t>
            </a:r>
            <a:r>
              <a:rPr lang="en-US" sz="22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/</a:t>
            </a:r>
            <a:r>
              <a:rPr lang="en-US" sz="2200" b="1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vsftpd.conf</a:t>
            </a:r>
            <a:endParaRPr lang="en-US" sz="2200" b="1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200" dirty="0" smtClean="0">
                <a:latin typeface="Times New Roman" pitchFamily="18" charset="0"/>
                <a:ea typeface="+mj-ea"/>
                <a:cs typeface="Times New Roman" pitchFamily="18" charset="0"/>
              </a:rPr>
              <a:t>Service				: </a:t>
            </a:r>
            <a:r>
              <a:rPr lang="en-US" sz="2200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vsftpd</a:t>
            </a:r>
            <a:endParaRPr lang="en-US" sz="22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200" dirty="0" smtClean="0">
                <a:latin typeface="Times New Roman" pitchFamily="18" charset="0"/>
                <a:ea typeface="+mj-ea"/>
                <a:cs typeface="Times New Roman" pitchFamily="18" charset="0"/>
              </a:rPr>
              <a:t>Package			:</a:t>
            </a:r>
            <a:r>
              <a:rPr lang="en-US" sz="2200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vsftpd</a:t>
            </a:r>
            <a:endParaRPr lang="en-US" sz="22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200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portno</a:t>
            </a:r>
            <a:r>
              <a:rPr lang="en-US" sz="2200" dirty="0" smtClean="0">
                <a:latin typeface="Times New Roman" pitchFamily="18" charset="0"/>
                <a:ea typeface="+mj-ea"/>
                <a:cs typeface="Times New Roman" pitchFamily="18" charset="0"/>
              </a:rPr>
              <a:t>				:</a:t>
            </a:r>
            <a:r>
              <a:rPr lang="en-US" sz="22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20</a:t>
            </a:r>
            <a:r>
              <a:rPr lang="en-US" sz="2200" dirty="0" smtClean="0">
                <a:latin typeface="Times New Roman" pitchFamily="18" charset="0"/>
                <a:ea typeface="+mj-ea"/>
                <a:cs typeface="Times New Roman" pitchFamily="18" charset="0"/>
              </a:rPr>
              <a:t> (sending and </a:t>
            </a:r>
            <a:r>
              <a:rPr lang="en-US" sz="2200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reciving</a:t>
            </a:r>
            <a:r>
              <a:rPr lang="en-US" sz="2200" dirty="0" smtClean="0">
                <a:latin typeface="Times New Roman" pitchFamily="18" charset="0"/>
                <a:ea typeface="+mj-ea"/>
                <a:cs typeface="Times New Roman" pitchFamily="18" charset="0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200" dirty="0" smtClean="0">
                <a:latin typeface="Times New Roman" pitchFamily="18" charset="0"/>
                <a:ea typeface="+mj-ea"/>
                <a:cs typeface="Times New Roman" pitchFamily="18" charset="0"/>
              </a:rPr>
              <a:t>					:</a:t>
            </a:r>
            <a:r>
              <a:rPr lang="en-US" sz="22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21</a:t>
            </a:r>
            <a:r>
              <a:rPr lang="en-US" sz="2200" dirty="0" smtClean="0">
                <a:latin typeface="Times New Roman" pitchFamily="18" charset="0"/>
                <a:ea typeface="+mj-ea"/>
                <a:cs typeface="Times New Roman" pitchFamily="18" charset="0"/>
              </a:rPr>
              <a:t> (</a:t>
            </a:r>
            <a:r>
              <a:rPr lang="en-US" sz="2200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cmd</a:t>
            </a:r>
            <a:r>
              <a:rPr lang="en-US" sz="2200" dirty="0" smtClean="0">
                <a:latin typeface="Times New Roman" pitchFamily="18" charset="0"/>
                <a:ea typeface="+mj-ea"/>
                <a:cs typeface="Times New Roman" pitchFamily="18" charset="0"/>
              </a:rPr>
              <a:t> line)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19808" y="898634"/>
            <a:ext cx="9916510" cy="56282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i="0" u="none" strike="noStrike" kern="1200" cap="none" spc="0" normalizeH="0" noProof="0" dirty="0" smtClean="0">
                <a:ln>
                  <a:noFill/>
                </a:ln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Step-1:  </a:t>
            </a:r>
            <a:r>
              <a:rPr kumimoji="0" lang="en-US" sz="2200" b="1" i="0" u="none" strike="noStrike" kern="1200" cap="none" spc="0" normalizeH="0" noProof="0" dirty="0" smtClean="0">
                <a:ln>
                  <a:noFill/>
                </a:ln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Check </a:t>
            </a:r>
            <a:r>
              <a:rPr lang="en-US" sz="22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 and </a:t>
            </a:r>
            <a:r>
              <a:rPr kumimoji="0" lang="en-US" sz="2200" b="1" i="0" u="none" strike="noStrike" kern="1200" cap="none" spc="0" normalizeH="0" noProof="0" dirty="0" smtClean="0">
                <a:ln>
                  <a:noFill/>
                </a:ln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assign </a:t>
            </a:r>
            <a:r>
              <a:rPr kumimoji="0" lang="en-US" sz="2200" b="1" i="0" u="none" strike="noStrike" kern="1200" cap="none" spc="0" normalizeH="0" noProof="0" dirty="0" err="1" smtClean="0">
                <a:ln>
                  <a:noFill/>
                </a:ln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ip</a:t>
            </a:r>
            <a:r>
              <a:rPr kumimoji="0" lang="en-US" sz="2200" b="1" i="0" u="none" strike="noStrike" kern="1200" cap="none" spc="0" normalizeH="0" noProof="0" dirty="0" smtClean="0">
                <a:ln>
                  <a:noFill/>
                </a:ln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address and host entries.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i="0" u="none" strike="noStrike" kern="1200" cap="none" spc="0" normalizeH="0" noProof="0" dirty="0" smtClean="0">
                <a:ln>
                  <a:noFill/>
                </a:ln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			a)  To assign </a:t>
            </a:r>
            <a:r>
              <a:rPr kumimoji="0" lang="en-US" sz="2200" i="0" u="none" strike="noStrike" kern="1200" cap="none" spc="0" normalizeH="0" noProof="0" dirty="0" err="1" smtClean="0">
                <a:ln>
                  <a:noFill/>
                </a:ln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ip</a:t>
            </a:r>
            <a:r>
              <a:rPr kumimoji="0" lang="en-US" sz="2200" i="0" u="none" strike="noStrike" kern="1200" cap="none" spc="0" normalizeH="0" noProof="0" dirty="0" smtClean="0">
                <a:ln>
                  <a:noFill/>
                </a:ln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address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200" dirty="0" smtClean="0">
                <a:latin typeface="Times New Roman" pitchFamily="18" charset="0"/>
                <a:ea typeface="+mj-ea"/>
                <a:cs typeface="Times New Roman" pitchFamily="18" charset="0"/>
              </a:rPr>
              <a:t>					#</a:t>
            </a:r>
            <a:r>
              <a:rPr lang="en-US" sz="2200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ifconfig</a:t>
            </a:r>
            <a:endParaRPr lang="en-US" sz="22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i="0" u="none" strike="noStrike" kern="1200" cap="none" spc="0" normalizeH="0" noProof="0" dirty="0" smtClean="0">
                <a:ln>
                  <a:noFill/>
                </a:ln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					#setup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200" dirty="0" smtClean="0">
                <a:latin typeface="Times New Roman" pitchFamily="18" charset="0"/>
                <a:ea typeface="+mj-ea"/>
                <a:cs typeface="Times New Roman" pitchFamily="18" charset="0"/>
              </a:rPr>
              <a:t>				to update the </a:t>
            </a:r>
            <a:r>
              <a:rPr lang="en-US" sz="2200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kernal</a:t>
            </a:r>
            <a:r>
              <a:rPr lang="en-US" sz="2200" dirty="0" smtClean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i="0" u="none" strike="noStrike" kern="1200" cap="none" spc="0" normalizeH="0" noProof="0" dirty="0" smtClean="0">
                <a:ln>
                  <a:noFill/>
                </a:ln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					#service network restart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i="0" u="none" strike="noStrike" kern="1200" cap="none" spc="0" normalizeH="0" noProof="0" dirty="0" smtClean="0">
                <a:ln>
                  <a:noFill/>
                </a:ln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			b)  To give hostname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200" dirty="0" smtClean="0">
                <a:latin typeface="Times New Roman" pitchFamily="18" charset="0"/>
                <a:ea typeface="+mj-ea"/>
                <a:cs typeface="Times New Roman" pitchFamily="18" charset="0"/>
              </a:rPr>
              <a:t>					#hostname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i="0" u="none" strike="noStrike" kern="1200" cap="none" spc="0" normalizeH="0" noProof="0" dirty="0" smtClean="0">
                <a:ln>
                  <a:noFill/>
                </a:ln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					#hostname </a:t>
            </a:r>
            <a:r>
              <a:rPr lang="en-US" sz="2200" dirty="0" smtClean="0">
                <a:latin typeface="Times New Roman" pitchFamily="18" charset="0"/>
                <a:ea typeface="+mj-ea"/>
                <a:cs typeface="Times New Roman" pitchFamily="18" charset="0"/>
              </a:rPr>
              <a:t>netrich.in</a:t>
            </a:r>
            <a:endParaRPr kumimoji="0" lang="en-US" sz="2200" i="0" u="none" strike="noStrike" kern="1200" cap="none" spc="0" normalizeH="0" noProof="0" dirty="0" smtClean="0">
              <a:ln>
                <a:noFill/>
              </a:ln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200" dirty="0" smtClean="0">
                <a:latin typeface="Times New Roman" pitchFamily="18" charset="0"/>
                <a:ea typeface="+mj-ea"/>
                <a:cs typeface="Times New Roman" pitchFamily="18" charset="0"/>
              </a:rPr>
              <a:t>				to give permanent hostname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i="0" u="none" strike="noStrike" kern="1200" cap="none" spc="0" normalizeH="0" noProof="0" dirty="0" smtClean="0">
                <a:ln>
                  <a:noFill/>
                </a:ln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					#vi /etc/</a:t>
            </a:r>
            <a:r>
              <a:rPr kumimoji="0" lang="en-US" sz="2200" i="0" u="none" strike="noStrike" kern="1200" cap="none" spc="0" normalizeH="0" noProof="0" dirty="0" err="1" smtClean="0">
                <a:ln>
                  <a:noFill/>
                </a:ln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sysconfig</a:t>
            </a:r>
            <a:r>
              <a:rPr lang="en-US" sz="2200" dirty="0" smtClean="0">
                <a:latin typeface="Times New Roman" pitchFamily="18" charset="0"/>
                <a:ea typeface="+mj-ea"/>
                <a:cs typeface="Times New Roman" pitchFamily="18" charset="0"/>
              </a:rPr>
              <a:t>/network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i="0" u="none" strike="noStrike" kern="1200" cap="none" spc="0" normalizeH="0" noProof="0" dirty="0" smtClean="0">
                <a:ln>
                  <a:noFill/>
                </a:ln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					</a:t>
            </a:r>
            <a:r>
              <a:rPr kumimoji="0" lang="en-US" i="0" u="none" strike="noStrike" kern="1200" cap="none" spc="0" normalizeH="0" noProof="0" dirty="0" smtClean="0">
                <a:ln>
                  <a:noFill/>
                </a:ln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NETWORKING</a:t>
            </a:r>
            <a:r>
              <a:rPr kumimoji="0" lang="en-US" sz="2200" i="0" u="none" strike="noStrike" kern="1200" cap="none" spc="0" normalizeH="0" noProof="0" dirty="0" smtClean="0">
                <a:ln>
                  <a:noFill/>
                </a:ln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= yes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200" dirty="0" smtClean="0">
                <a:latin typeface="Times New Roman" pitchFamily="18" charset="0"/>
                <a:ea typeface="+mj-ea"/>
                <a:cs typeface="Times New Roman" pitchFamily="18" charset="0"/>
              </a:rPr>
              <a:t>					</a:t>
            </a:r>
            <a:r>
              <a:rPr lang="en-US" dirty="0" smtClean="0">
                <a:latin typeface="Times New Roman" pitchFamily="18" charset="0"/>
                <a:ea typeface="+mj-ea"/>
                <a:cs typeface="Times New Roman" pitchFamily="18" charset="0"/>
              </a:rPr>
              <a:t>HOSTNAME </a:t>
            </a:r>
            <a:r>
              <a:rPr lang="en-US" sz="2200" dirty="0" smtClean="0">
                <a:latin typeface="Times New Roman" pitchFamily="18" charset="0"/>
                <a:ea typeface="+mj-ea"/>
                <a:cs typeface="Times New Roman" pitchFamily="18" charset="0"/>
              </a:rPr>
              <a:t>= sys1.netrich.in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i="0" u="none" strike="noStrike" kern="1200" cap="none" spc="0" normalizeH="0" noProof="0" dirty="0" smtClean="0">
                <a:ln>
                  <a:noFill/>
                </a:ln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					:</a:t>
            </a:r>
            <a:r>
              <a:rPr kumimoji="0" lang="en-US" sz="2200" i="0" u="none" strike="noStrike" kern="1200" cap="none" spc="0" normalizeH="0" noProof="0" dirty="0" err="1" smtClean="0">
                <a:ln>
                  <a:noFill/>
                </a:ln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wq</a:t>
            </a:r>
            <a:r>
              <a:rPr kumimoji="0" lang="en-US" sz="2200" i="0" u="none" strike="noStrike" kern="1200" cap="none" spc="0" normalizeH="0" noProof="0" dirty="0" smtClean="0">
                <a:ln>
                  <a:noFill/>
                </a:ln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 (save and quit)</a:t>
            </a:r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19808" y="898634"/>
            <a:ext cx="9916510" cy="56282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i="0" u="none" strike="noStrike" kern="1200" cap="none" spc="0" normalizeH="0" noProof="0" dirty="0" smtClean="0">
                <a:ln>
                  <a:noFill/>
                </a:ln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				to give host entries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dirty="0" smtClean="0">
                <a:latin typeface="Times New Roman" pitchFamily="18" charset="0"/>
                <a:ea typeface="+mj-ea"/>
                <a:cs typeface="Times New Roman" pitchFamily="18" charset="0"/>
              </a:rPr>
              <a:t>					#vi /etc/hosts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i="0" u="none" strike="noStrike" kern="1200" cap="none" spc="0" normalizeH="0" noProof="0" dirty="0" smtClean="0">
                <a:ln>
                  <a:noFill/>
                </a:ln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					127.0.0.1   </a:t>
            </a:r>
            <a:r>
              <a:rPr kumimoji="0" lang="en-US" sz="2200" i="0" u="none" strike="noStrike" kern="1200" cap="none" spc="0" normalizeH="0" noProof="0" dirty="0" err="1" smtClean="0">
                <a:ln>
                  <a:noFill/>
                </a:ln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localhost.localdomain</a:t>
            </a:r>
            <a:r>
              <a:rPr kumimoji="0" lang="en-US" sz="2200" i="0" u="none" strike="noStrike" kern="1200" cap="none" spc="0" normalizeH="0" noProof="0" dirty="0" smtClean="0">
                <a:ln>
                  <a:noFill/>
                </a:ln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		local host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dirty="0" smtClean="0">
                <a:latin typeface="Times New Roman" pitchFamily="18" charset="0"/>
                <a:ea typeface="+mj-ea"/>
                <a:cs typeface="Times New Roman" pitchFamily="18" charset="0"/>
              </a:rPr>
              <a:t>					172.16.1.1  sys1.netrich.in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i="0" u="none" strike="noStrike" kern="1200" cap="none" spc="0" normalizeH="0" noProof="0" dirty="0" smtClean="0">
                <a:ln>
                  <a:noFill/>
                </a:ln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					:</a:t>
            </a:r>
            <a:r>
              <a:rPr kumimoji="0" lang="en-US" sz="2200" i="0" u="none" strike="noStrike" kern="1200" cap="none" spc="0" normalizeH="0" noProof="0" dirty="0" err="1" smtClean="0">
                <a:ln>
                  <a:noFill/>
                </a:ln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wq</a:t>
            </a:r>
            <a:endParaRPr kumimoji="0" lang="en-US" sz="2200" i="0" u="none" strike="noStrike" kern="1200" cap="none" spc="0" normalizeH="0" noProof="0" dirty="0" smtClean="0">
              <a:ln>
                <a:noFill/>
              </a:ln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i="0" u="none" strike="noStrike" kern="1200" cap="none" spc="0" normalizeH="0" noProof="0" dirty="0" smtClean="0">
              <a:ln>
                <a:noFill/>
              </a:ln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i="0" u="none" strike="noStrike" kern="1200" cap="none" spc="0" normalizeH="0" noProof="0" dirty="0" smtClean="0">
                <a:ln>
                  <a:noFill/>
                </a:ln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Step-2: 		</a:t>
            </a:r>
            <a:r>
              <a:rPr kumimoji="0" lang="en-US" sz="2200" b="1" i="0" u="none" strike="noStrike" kern="1200" cap="none" spc="0" normalizeH="0" noProof="0" dirty="0" smtClean="0">
                <a:ln>
                  <a:noFill/>
                </a:ln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check and install packages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dirty="0" smtClean="0">
                <a:latin typeface="Times New Roman" pitchFamily="18" charset="0"/>
                <a:ea typeface="+mj-ea"/>
                <a:cs typeface="Times New Roman" pitchFamily="18" charset="0"/>
              </a:rPr>
              <a:t>				to check packages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i="0" u="none" strike="noStrike" kern="1200" cap="none" spc="0" normalizeH="0" noProof="0" dirty="0" smtClean="0">
                <a:ln>
                  <a:noFill/>
                </a:ln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					#rpm  –</a:t>
            </a:r>
            <a:r>
              <a:rPr kumimoji="0" lang="en-US" sz="2200" i="0" u="none" strike="noStrike" kern="1200" cap="none" spc="0" normalizeH="0" noProof="0" dirty="0" err="1" smtClean="0">
                <a:ln>
                  <a:noFill/>
                </a:ln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qa</a:t>
            </a:r>
            <a:r>
              <a:rPr kumimoji="0" lang="en-US" sz="2200" i="0" u="none" strike="noStrike" kern="1200" cap="none" spc="0" normalizeH="0" noProof="0" dirty="0" smtClean="0">
                <a:ln>
                  <a:noFill/>
                </a:ln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 </a:t>
            </a:r>
            <a:r>
              <a:rPr kumimoji="0" lang="en-US" sz="2200" i="0" u="none" strike="noStrike" kern="1200" cap="none" spc="0" normalizeH="0" noProof="0" dirty="0" err="1" smtClean="0">
                <a:ln>
                  <a:noFill/>
                </a:ln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vsftpd</a:t>
            </a:r>
            <a:r>
              <a:rPr kumimoji="0" lang="en-US" sz="2200" i="0" u="none" strike="noStrike" kern="1200" cap="none" spc="0" normalizeH="0" noProof="0" dirty="0" smtClean="0">
                <a:ln>
                  <a:noFill/>
                </a:ln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*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dirty="0" smtClean="0">
                <a:latin typeface="Times New Roman" pitchFamily="18" charset="0"/>
                <a:ea typeface="+mj-ea"/>
                <a:cs typeface="Times New Roman" pitchFamily="18" charset="0"/>
              </a:rPr>
              <a:t>				to remove packages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i="0" u="none" strike="noStrike" kern="1200" cap="none" spc="0" normalizeH="0" noProof="0" dirty="0" smtClean="0">
                <a:ln>
                  <a:noFill/>
                </a:ln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					#yum remove </a:t>
            </a:r>
            <a:r>
              <a:rPr kumimoji="0" lang="en-US" sz="2200" i="0" u="none" strike="noStrike" kern="1200" cap="none" spc="0" normalizeH="0" noProof="0" dirty="0" err="1" smtClean="0">
                <a:ln>
                  <a:noFill/>
                </a:ln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vsftpd</a:t>
            </a:r>
            <a:r>
              <a:rPr kumimoji="0" lang="en-US" sz="2200" i="0" u="none" strike="noStrike" kern="1200" cap="none" spc="0" normalizeH="0" noProof="0" dirty="0" smtClean="0">
                <a:ln>
                  <a:noFill/>
                </a:ln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* -y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dirty="0" smtClean="0">
                <a:latin typeface="Times New Roman" pitchFamily="18" charset="0"/>
                <a:ea typeface="+mj-ea"/>
                <a:cs typeface="Times New Roman" pitchFamily="18" charset="0"/>
              </a:rPr>
              <a:t>				to install packages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i="0" u="none" strike="noStrike" kern="1200" cap="none" spc="0" normalizeH="0" noProof="0" dirty="0" smtClean="0">
                <a:ln>
                  <a:noFill/>
                </a:ln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					#yum install </a:t>
            </a:r>
            <a:r>
              <a:rPr kumimoji="0" lang="en-US" sz="2200" i="0" u="none" strike="noStrike" kern="1200" cap="none" spc="0" normalizeH="0" noProof="0" dirty="0" err="1" smtClean="0">
                <a:ln>
                  <a:noFill/>
                </a:ln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vsftpd</a:t>
            </a:r>
            <a:r>
              <a:rPr kumimoji="0" lang="en-US" sz="2200" i="0" u="none" strike="noStrike" kern="1200" cap="none" spc="0" normalizeH="0" noProof="0" dirty="0" smtClean="0">
                <a:ln>
                  <a:noFill/>
                </a:ln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* -y</a:t>
            </a:r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19808" y="898634"/>
            <a:ext cx="9916510" cy="56282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i="0" u="none" strike="noStrike" kern="1200" cap="none" spc="0" normalizeH="0" noProof="0" dirty="0" smtClean="0">
                <a:ln>
                  <a:noFill/>
                </a:ln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Step-3:  	Edit the configuration file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dirty="0" smtClean="0">
                <a:latin typeface="Times New Roman" pitchFamily="18" charset="0"/>
                <a:ea typeface="+mj-ea"/>
                <a:cs typeface="Times New Roman" pitchFamily="18" charset="0"/>
              </a:rPr>
              <a:t>				#vi /etc/</a:t>
            </a:r>
            <a:r>
              <a:rPr lang="en-US" sz="2200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vsftpd</a:t>
            </a:r>
            <a:r>
              <a:rPr lang="en-US" sz="2200" dirty="0" smtClean="0">
                <a:latin typeface="Times New Roman" pitchFamily="18" charset="0"/>
                <a:ea typeface="+mj-ea"/>
                <a:cs typeface="Times New Roman" pitchFamily="18" charset="0"/>
              </a:rPr>
              <a:t>/</a:t>
            </a:r>
            <a:r>
              <a:rPr lang="en-US" sz="2200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vsftpd.conf</a:t>
            </a:r>
            <a:endParaRPr lang="en-US" sz="22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i="0" u="none" strike="noStrike" kern="1200" cap="none" spc="0" normalizeH="0" noProof="0" dirty="0" smtClean="0">
                <a:ln>
                  <a:noFill/>
                </a:ln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			</a:t>
            </a:r>
            <a:r>
              <a:rPr kumimoji="0" lang="en-US" sz="2200" i="0" u="sng" strike="noStrike" kern="1200" cap="none" spc="0" normalizeH="0" noProof="0" dirty="0" smtClean="0">
                <a:ln>
                  <a:noFill/>
                </a:ln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Note: </a:t>
            </a:r>
            <a:r>
              <a:rPr kumimoji="0" lang="en-US" sz="2200" i="0" u="none" strike="noStrike" kern="1200" cap="none" spc="0" normalizeH="0" noProof="0" dirty="0" smtClean="0">
                <a:ln>
                  <a:noFill/>
                </a:ln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set the line no., and go to the 27</a:t>
            </a:r>
            <a:r>
              <a:rPr kumimoji="0" lang="en-US" sz="2200" i="0" u="none" strike="noStrike" kern="1200" cap="none" spc="0" normalizeH="0" baseline="30000" noProof="0" dirty="0" smtClean="0">
                <a:ln>
                  <a:noFill/>
                </a:ln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th</a:t>
            </a:r>
            <a:r>
              <a:rPr kumimoji="0" lang="en-US" sz="2200" i="0" u="none" strike="noStrike" kern="1200" cap="none" spc="0" normalizeH="0" noProof="0" dirty="0" smtClean="0">
                <a:ln>
                  <a:noFill/>
                </a:ln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line and remove comment “#”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dirty="0" smtClean="0">
                <a:latin typeface="Times New Roman" pitchFamily="18" charset="0"/>
                <a:ea typeface="+mj-ea"/>
                <a:cs typeface="Times New Roman" pitchFamily="18" charset="0"/>
              </a:rPr>
              <a:t>				</a:t>
            </a:r>
            <a:r>
              <a:rPr lang="en-US" dirty="0" smtClean="0">
                <a:latin typeface="Times New Roman" pitchFamily="18" charset="0"/>
                <a:ea typeface="+mj-ea"/>
                <a:cs typeface="Times New Roman" pitchFamily="18" charset="0"/>
              </a:rPr>
              <a:t>27</a:t>
            </a:r>
            <a:r>
              <a:rPr lang="en-US" sz="2200" dirty="0" smtClean="0">
                <a:latin typeface="Times New Roman" pitchFamily="18" charset="0"/>
                <a:ea typeface="+mj-ea"/>
                <a:cs typeface="Times New Roman" pitchFamily="18" charset="0"/>
              </a:rPr>
              <a:t>  </a:t>
            </a:r>
            <a:r>
              <a:rPr lang="en-US" sz="2200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anon_upload_enable</a:t>
            </a:r>
            <a:r>
              <a:rPr lang="en-US" sz="2200" dirty="0" smtClean="0">
                <a:latin typeface="Times New Roman" pitchFamily="18" charset="0"/>
                <a:ea typeface="+mj-ea"/>
                <a:cs typeface="Times New Roman" pitchFamily="18" charset="0"/>
              </a:rPr>
              <a:t>=</a:t>
            </a:r>
            <a:r>
              <a:rPr lang="en-US" dirty="0" smtClean="0">
                <a:latin typeface="Times New Roman" pitchFamily="18" charset="0"/>
                <a:ea typeface="+mj-ea"/>
                <a:cs typeface="Times New Roman" pitchFamily="18" charset="0"/>
              </a:rPr>
              <a:t>YES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i="0" u="none" strike="noStrike" kern="1200" cap="none" spc="0" normalizeH="0" noProof="0" dirty="0" smtClean="0">
                <a:ln>
                  <a:noFill/>
                </a:ln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				:</a:t>
            </a:r>
            <a:r>
              <a:rPr kumimoji="0" lang="en-US" sz="2200" i="0" u="none" strike="noStrike" kern="1200" cap="none" spc="0" normalizeH="0" noProof="0" dirty="0" err="1" smtClean="0">
                <a:ln>
                  <a:noFill/>
                </a:ln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wq</a:t>
            </a:r>
            <a:endParaRPr kumimoji="0" lang="en-US" sz="2200" i="0" u="none" strike="noStrike" kern="1200" cap="none" spc="0" normalizeH="0" noProof="0" dirty="0" smtClean="0">
              <a:ln>
                <a:noFill/>
              </a:ln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2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dirty="0" smtClean="0">
                <a:latin typeface="Times New Roman" pitchFamily="18" charset="0"/>
                <a:ea typeface="+mj-ea"/>
                <a:cs typeface="Times New Roman" pitchFamily="18" charset="0"/>
              </a:rPr>
              <a:t>Step-4:  	Create resources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i="0" u="none" strike="noStrike" kern="1200" cap="none" spc="0" normalizeH="0" noProof="0" dirty="0" smtClean="0">
                <a:ln>
                  <a:noFill/>
                </a:ln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		</a:t>
            </a:r>
            <a:r>
              <a:rPr lang="en-US" sz="2200" dirty="0" smtClean="0">
                <a:latin typeface="Times New Roman" pitchFamily="18" charset="0"/>
                <a:ea typeface="+mj-ea"/>
                <a:cs typeface="Times New Roman" pitchFamily="18" charset="0"/>
              </a:rPr>
              <a:t>	</a:t>
            </a:r>
            <a:r>
              <a:rPr lang="en-US" sz="2200" u="sng" dirty="0" smtClean="0">
                <a:latin typeface="Times New Roman" pitchFamily="18" charset="0"/>
                <a:ea typeface="+mj-ea"/>
                <a:cs typeface="Times New Roman" pitchFamily="18" charset="0"/>
              </a:rPr>
              <a:t>Note :</a:t>
            </a:r>
            <a:r>
              <a:rPr lang="en-US" sz="2200" dirty="0" smtClean="0">
                <a:latin typeface="Times New Roman" pitchFamily="18" charset="0"/>
                <a:ea typeface="+mj-ea"/>
                <a:cs typeface="Times New Roman" pitchFamily="18" charset="0"/>
              </a:rPr>
              <a:t> create files in /</a:t>
            </a:r>
            <a:r>
              <a:rPr lang="en-US" sz="2200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var</a:t>
            </a:r>
            <a:r>
              <a:rPr lang="en-US" sz="2200" dirty="0" smtClean="0">
                <a:latin typeface="Times New Roman" pitchFamily="18" charset="0"/>
                <a:ea typeface="+mj-ea"/>
                <a:cs typeface="Times New Roman" pitchFamily="18" charset="0"/>
              </a:rPr>
              <a:t>/ftp/pub directory, to allow users to download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i="0" strike="noStrike" kern="1200" cap="none" spc="0" normalizeH="0" noProof="0" dirty="0" smtClean="0">
                <a:ln>
                  <a:noFill/>
                </a:ln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				# </a:t>
            </a:r>
            <a:r>
              <a:rPr kumimoji="0" lang="en-US" sz="2200" i="0" strike="noStrike" kern="1200" cap="none" spc="0" normalizeH="0" noProof="0" dirty="0" err="1" smtClean="0">
                <a:ln>
                  <a:noFill/>
                </a:ln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cd</a:t>
            </a:r>
            <a:r>
              <a:rPr kumimoji="0" lang="en-US" sz="2200" i="0" strike="noStrike" kern="1200" cap="none" spc="0" normalizeH="0" noProof="0" dirty="0" smtClean="0">
                <a:ln>
                  <a:noFill/>
                </a:ln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/</a:t>
            </a:r>
            <a:r>
              <a:rPr kumimoji="0" lang="en-US" sz="2200" i="0" strike="noStrike" kern="1200" cap="none" spc="0" normalizeH="0" noProof="0" dirty="0" err="1" smtClean="0">
                <a:ln>
                  <a:noFill/>
                </a:ln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var</a:t>
            </a:r>
            <a:r>
              <a:rPr kumimoji="0" lang="en-US" sz="2200" i="0" strike="noStrike" kern="1200" cap="none" spc="0" normalizeH="0" noProof="0" dirty="0" smtClean="0">
                <a:ln>
                  <a:noFill/>
                </a:ln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/ftp/pub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dirty="0" smtClean="0">
                <a:latin typeface="Times New Roman" pitchFamily="18" charset="0"/>
                <a:ea typeface="+mj-ea"/>
                <a:cs typeface="Times New Roman" pitchFamily="18" charset="0"/>
              </a:rPr>
              <a:t>				#touch file {1..10}</a:t>
            </a:r>
            <a:r>
              <a:rPr kumimoji="0" lang="en-US" sz="2200" i="0" strike="noStrike" kern="1200" cap="none" spc="0" normalizeH="0" noProof="0" dirty="0" smtClean="0">
                <a:ln>
                  <a:noFill/>
                </a:ln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dirty="0" smtClean="0">
                <a:latin typeface="Times New Roman" pitchFamily="18" charset="0"/>
                <a:ea typeface="+mj-ea"/>
                <a:cs typeface="Times New Roman" pitchFamily="18" charset="0"/>
              </a:rPr>
              <a:t>				#</a:t>
            </a:r>
            <a:r>
              <a:rPr lang="en-US" sz="2200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ls</a:t>
            </a:r>
            <a:endParaRPr lang="en-US" sz="22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vl="0">
              <a:spcBef>
                <a:spcPct val="0"/>
              </a:spcBef>
            </a:pPr>
            <a:r>
              <a:rPr kumimoji="0" lang="en-US" sz="2200" i="0" strike="noStrike" kern="1200" cap="none" spc="0" normalizeH="0" noProof="0" dirty="0" smtClean="0">
                <a:ln>
                  <a:noFill/>
                </a:ln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			Note: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create one directory in /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/ftp/, to uploading files for user</a:t>
            </a:r>
          </a:p>
          <a:p>
            <a:pPr lvl="0">
              <a:spcBef>
                <a:spcPct val="0"/>
              </a:spcBef>
            </a:pPr>
            <a:r>
              <a:rPr kumimoji="0" lang="en-US" sz="2200" i="0" strike="noStrike" kern="1200" cap="none" spc="0" normalizeH="0" noProof="0" dirty="0" smtClean="0">
                <a:ln>
                  <a:noFill/>
                </a:ln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				# </a:t>
            </a:r>
            <a:r>
              <a:rPr kumimoji="0" lang="en-US" sz="2200" i="0" strike="noStrike" kern="1200" cap="none" spc="0" normalizeH="0" noProof="0" dirty="0" err="1" smtClean="0">
                <a:ln>
                  <a:noFill/>
                </a:ln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cd</a:t>
            </a:r>
            <a:r>
              <a:rPr kumimoji="0" lang="en-US" sz="2200" i="0" strike="noStrike" kern="1200" cap="none" spc="0" normalizeH="0" noProof="0" dirty="0" smtClean="0">
                <a:ln>
                  <a:noFill/>
                </a:ln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/</a:t>
            </a:r>
            <a:r>
              <a:rPr kumimoji="0" lang="en-US" sz="2200" i="0" strike="noStrike" kern="1200" cap="none" spc="0" normalizeH="0" noProof="0" dirty="0" err="1" smtClean="0">
                <a:ln>
                  <a:noFill/>
                </a:ln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var</a:t>
            </a:r>
            <a:r>
              <a:rPr kumimoji="0" lang="en-US" sz="2200" i="0" strike="noStrike" kern="1200" cap="none" spc="0" normalizeH="0" noProof="0" dirty="0" smtClean="0">
                <a:ln>
                  <a:noFill/>
                </a:ln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/ftp</a:t>
            </a:r>
          </a:p>
          <a:p>
            <a:pPr lvl="0">
              <a:spcBef>
                <a:spcPct val="0"/>
              </a:spcBef>
            </a:pPr>
            <a:r>
              <a:rPr lang="en-US" sz="2200" dirty="0" smtClean="0">
                <a:latin typeface="Times New Roman" pitchFamily="18" charset="0"/>
                <a:ea typeface="+mj-ea"/>
                <a:cs typeface="Times New Roman" pitchFamily="18" charset="0"/>
              </a:rPr>
              <a:t>				#</a:t>
            </a:r>
            <a:r>
              <a:rPr lang="en-US" sz="2200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mkdir</a:t>
            </a:r>
            <a:r>
              <a:rPr lang="en-US" sz="2200" dirty="0" smtClean="0">
                <a:latin typeface="Times New Roman" pitchFamily="18" charset="0"/>
                <a:ea typeface="+mj-ea"/>
                <a:cs typeface="Times New Roman" pitchFamily="18" charset="0"/>
              </a:rPr>
              <a:t> upload</a:t>
            </a:r>
          </a:p>
          <a:p>
            <a:pPr lvl="0">
              <a:spcBef>
                <a:spcPct val="0"/>
              </a:spcBef>
            </a:pPr>
            <a:r>
              <a:rPr kumimoji="0" lang="en-US" sz="2200" i="0" strike="noStrike" kern="1200" cap="none" spc="0" normalizeH="0" noProof="0" dirty="0" smtClean="0">
                <a:ln>
                  <a:noFill/>
                </a:ln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				#</a:t>
            </a:r>
            <a:r>
              <a:rPr kumimoji="0" lang="en-US" sz="2200" i="0" strike="noStrike" kern="1200" cap="none" spc="0" normalizeH="0" noProof="0" dirty="0" err="1" smtClean="0">
                <a:ln>
                  <a:noFill/>
                </a:ln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chmod</a:t>
            </a:r>
            <a:r>
              <a:rPr kumimoji="0" lang="en-US" sz="2200" i="0" strike="noStrike" kern="1200" cap="none" spc="0" normalizeH="0" noProof="0" dirty="0" smtClean="0">
                <a:ln>
                  <a:noFill/>
                </a:ln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777 /</a:t>
            </a:r>
            <a:r>
              <a:rPr kumimoji="0" lang="en-US" sz="2200" i="0" strike="noStrike" kern="1200" cap="none" spc="0" normalizeH="0" noProof="0" dirty="0" err="1" smtClean="0">
                <a:ln>
                  <a:noFill/>
                </a:ln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var</a:t>
            </a:r>
            <a:r>
              <a:rPr kumimoji="0" lang="en-US" sz="2200" i="0" strike="noStrike" kern="1200" cap="none" spc="0" normalizeH="0" noProof="0" dirty="0" smtClean="0">
                <a:ln>
                  <a:noFill/>
                </a:ln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/ftp/upload      (full permission to upload directory)</a:t>
            </a:r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19808" y="898634"/>
            <a:ext cx="9916510" cy="56282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i="0" strike="noStrike" kern="1200" cap="none" spc="0" normalizeH="0" noProof="0" dirty="0" smtClean="0">
                <a:ln>
                  <a:noFill/>
                </a:ln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Step-5: 		Restart the services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dirty="0" smtClean="0">
                <a:latin typeface="Times New Roman" pitchFamily="18" charset="0"/>
                <a:ea typeface="+mj-ea"/>
                <a:cs typeface="Times New Roman" pitchFamily="18" charset="0"/>
              </a:rPr>
              <a:t>				#service </a:t>
            </a:r>
            <a:r>
              <a:rPr lang="en-US" sz="2200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vsftpd</a:t>
            </a:r>
            <a:r>
              <a:rPr lang="en-US" sz="2200" dirty="0" smtClean="0">
                <a:latin typeface="Times New Roman" pitchFamily="18" charset="0"/>
                <a:ea typeface="+mj-ea"/>
                <a:cs typeface="Times New Roman" pitchFamily="18" charset="0"/>
              </a:rPr>
              <a:t> restart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i="0" strike="noStrike" kern="1200" cap="none" spc="0" normalizeH="0" noProof="0" dirty="0" smtClean="0">
                <a:ln>
                  <a:noFill/>
                </a:ln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				#service </a:t>
            </a:r>
            <a:r>
              <a:rPr kumimoji="0" lang="en-US" sz="2200" i="0" strike="noStrike" kern="1200" cap="none" spc="0" normalizeH="0" noProof="0" dirty="0" err="1" smtClean="0">
                <a:ln>
                  <a:noFill/>
                </a:ln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iptables</a:t>
            </a:r>
            <a:r>
              <a:rPr kumimoji="0" lang="en-US" sz="2200" i="0" strike="noStrike" kern="1200" cap="none" spc="0" normalizeH="0" noProof="0" dirty="0" smtClean="0">
                <a:ln>
                  <a:noFill/>
                </a:ln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stop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dirty="0" smtClean="0">
                <a:latin typeface="Times New Roman" pitchFamily="18" charset="0"/>
                <a:ea typeface="+mj-ea"/>
                <a:cs typeface="Times New Roman" pitchFamily="18" charset="0"/>
              </a:rPr>
              <a:t>				#</a:t>
            </a:r>
            <a:r>
              <a:rPr lang="en-US" sz="2200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chkconfig</a:t>
            </a:r>
            <a:r>
              <a:rPr lang="en-US" sz="2200" dirty="0" smtClean="0">
                <a:latin typeface="Times New Roman" pitchFamily="18" charset="0"/>
                <a:ea typeface="+mj-ea"/>
                <a:cs typeface="Times New Roman" pitchFamily="18" charset="0"/>
              </a:rPr>
              <a:t> ftp on</a:t>
            </a:r>
            <a:endParaRPr kumimoji="0" lang="en-US" sz="2200" i="0" strike="noStrike" kern="1200" cap="none" spc="0" normalizeH="0" noProof="0" dirty="0" smtClean="0">
              <a:ln>
                <a:noFill/>
              </a:ln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19808" y="898634"/>
            <a:ext cx="9916510" cy="56282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2200" dirty="0" smtClean="0">
                <a:latin typeface="Times New Roman" pitchFamily="18" charset="0"/>
                <a:ea typeface="+mj-ea"/>
                <a:cs typeface="Times New Roman" pitchFamily="18" charset="0"/>
              </a:rPr>
              <a:t>Step-1: 		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Check  and assign </a:t>
            </a:r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ip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address and host entries. </a:t>
            </a:r>
          </a:p>
          <a:p>
            <a:pPr lvl="0">
              <a:spcBef>
                <a:spcPct val="0"/>
              </a:spcBef>
            </a:pPr>
            <a:endParaRPr lang="en-US" sz="2200" b="1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vl="0">
              <a:spcBef>
                <a:spcPct val="0"/>
              </a:spcBef>
            </a:pPr>
            <a:r>
              <a:rPr lang="en-US" sz="2200" dirty="0" smtClean="0">
                <a:latin typeface="Times New Roman" pitchFamily="18" charset="0"/>
                <a:ea typeface="+mj-ea"/>
                <a:cs typeface="Times New Roman" pitchFamily="18" charset="0"/>
              </a:rPr>
              <a:t>Step-2: 		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check and install packages </a:t>
            </a:r>
          </a:p>
          <a:p>
            <a:pPr lvl="0">
              <a:spcBef>
                <a:spcPct val="0"/>
              </a:spcBef>
              <a:defRPr/>
            </a:pPr>
            <a:r>
              <a:rPr lang="en-US" sz="22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			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to install packages</a:t>
            </a:r>
          </a:p>
          <a:p>
            <a:pPr lvl="0">
              <a:spcBef>
                <a:spcPct val="0"/>
              </a:spcBef>
              <a:defRPr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			#yum install  ftp*  -y</a:t>
            </a:r>
          </a:p>
          <a:p>
            <a:pPr lvl="0">
              <a:spcBef>
                <a:spcPct val="0"/>
              </a:spcBef>
              <a:defRPr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spcBef>
                <a:spcPct val="0"/>
              </a:spcBef>
              <a:defRPr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Step-3: 		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Login FTP server to download the files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spcBef>
                <a:spcPct val="0"/>
              </a:spcBef>
              <a:defRPr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		#ftp  &lt;server 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ip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lvl="0">
              <a:spcBef>
                <a:spcPct val="0"/>
              </a:spcBef>
            </a:pPr>
            <a:r>
              <a:rPr kumimoji="0" lang="en-US" sz="2200" i="0" strike="noStrike" kern="1200" cap="none" spc="0" normalizeH="0" noProof="0" dirty="0" smtClean="0">
                <a:ln>
                  <a:noFill/>
                </a:ln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				 enter ftp</a:t>
            </a:r>
          </a:p>
          <a:p>
            <a:pPr lvl="0">
              <a:spcBef>
                <a:spcPct val="0"/>
              </a:spcBef>
            </a:pPr>
            <a:r>
              <a:rPr lang="en-US" sz="2200" dirty="0" smtClean="0">
                <a:latin typeface="Times New Roman" pitchFamily="18" charset="0"/>
                <a:ea typeface="+mj-ea"/>
                <a:cs typeface="Times New Roman" pitchFamily="18" charset="0"/>
              </a:rPr>
              <a:t>				password &gt; ……….(press enter)</a:t>
            </a:r>
          </a:p>
          <a:p>
            <a:pPr lvl="0">
              <a:spcBef>
                <a:spcPct val="0"/>
              </a:spcBef>
            </a:pPr>
            <a:r>
              <a:rPr kumimoji="0" lang="en-US" sz="2200" i="0" strike="noStrike" kern="1200" cap="none" spc="0" normalizeH="0" noProof="0" dirty="0" smtClean="0">
                <a:ln>
                  <a:noFill/>
                </a:ln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				ftp&gt;</a:t>
            </a:r>
            <a:r>
              <a:rPr kumimoji="0" lang="en-US" sz="2200" i="0" strike="noStrike" kern="1200" cap="none" spc="0" normalizeH="0" noProof="0" dirty="0" err="1" smtClean="0">
                <a:ln>
                  <a:noFill/>
                </a:ln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ls</a:t>
            </a:r>
            <a:r>
              <a:rPr kumimoji="0" lang="en-US" sz="2200" i="0" strike="noStrike" kern="1200" cap="none" spc="0" normalizeH="0" noProof="0" dirty="0" smtClean="0">
                <a:ln>
                  <a:noFill/>
                </a:ln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			(it shows pub directory)</a:t>
            </a:r>
          </a:p>
          <a:p>
            <a:pPr lvl="0">
              <a:spcBef>
                <a:spcPct val="0"/>
              </a:spcBef>
            </a:pPr>
            <a:r>
              <a:rPr lang="en-US" sz="2200" dirty="0" smtClean="0">
                <a:latin typeface="Times New Roman" pitchFamily="18" charset="0"/>
                <a:ea typeface="+mj-ea"/>
                <a:cs typeface="Times New Roman" pitchFamily="18" charset="0"/>
              </a:rPr>
              <a:t>				ftp&gt;</a:t>
            </a:r>
            <a:r>
              <a:rPr lang="en-US" sz="2200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cd</a:t>
            </a:r>
            <a:r>
              <a:rPr lang="en-US" sz="2200" dirty="0" smtClean="0">
                <a:latin typeface="Times New Roman" pitchFamily="18" charset="0"/>
                <a:ea typeface="+mj-ea"/>
                <a:cs typeface="Times New Roman" pitchFamily="18" charset="0"/>
              </a:rPr>
              <a:t> pub</a:t>
            </a:r>
          </a:p>
          <a:p>
            <a:pPr lvl="0">
              <a:spcBef>
                <a:spcPct val="0"/>
              </a:spcBef>
            </a:pPr>
            <a:r>
              <a:rPr kumimoji="0" lang="en-US" sz="2200" i="0" strike="noStrike" kern="1200" cap="none" spc="0" normalizeH="0" noProof="0" dirty="0" smtClean="0">
                <a:ln>
                  <a:noFill/>
                </a:ln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				ftp&gt; get file1	(to download file)</a:t>
            </a:r>
          </a:p>
          <a:p>
            <a:pPr lvl="0">
              <a:spcBef>
                <a:spcPct val="0"/>
              </a:spcBef>
            </a:pPr>
            <a:r>
              <a:rPr lang="en-US" sz="2200" dirty="0" smtClean="0">
                <a:latin typeface="Times New Roman" pitchFamily="18" charset="0"/>
                <a:ea typeface="+mj-ea"/>
                <a:cs typeface="Times New Roman" pitchFamily="18" charset="0"/>
              </a:rPr>
              <a:t>				ftp&gt;</a:t>
            </a:r>
            <a:r>
              <a:rPr lang="en-US" sz="2200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mget</a:t>
            </a:r>
            <a:r>
              <a:rPr lang="en-US" sz="2200" dirty="0" smtClean="0">
                <a:latin typeface="Times New Roman" pitchFamily="18" charset="0"/>
                <a:ea typeface="+mj-ea"/>
                <a:cs typeface="Times New Roman" pitchFamily="18" charset="0"/>
              </a:rPr>
              <a:t> *		(to download multiple files)</a:t>
            </a:r>
          </a:p>
          <a:p>
            <a:pPr lvl="0">
              <a:spcBef>
                <a:spcPct val="0"/>
              </a:spcBef>
            </a:pPr>
            <a:r>
              <a:rPr kumimoji="0" lang="en-US" sz="2200" i="0" strike="noStrike" kern="1200" cap="none" spc="0" normalizeH="0" noProof="0" dirty="0" smtClean="0">
                <a:ln>
                  <a:noFill/>
                </a:ln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				ftp&gt;!</a:t>
            </a:r>
            <a:r>
              <a:rPr kumimoji="0" lang="en-US" sz="2200" i="0" strike="noStrike" kern="1200" cap="none" spc="0" normalizeH="0" noProof="0" dirty="0" err="1" smtClean="0">
                <a:ln>
                  <a:noFill/>
                </a:ln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ls</a:t>
            </a:r>
            <a:r>
              <a:rPr kumimoji="0" lang="en-US" sz="2200" i="0" strike="noStrike" kern="1200" cap="none" spc="0" normalizeH="0" noProof="0" dirty="0" smtClean="0">
                <a:ln>
                  <a:noFill/>
                </a:ln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			(to show the all downloaded files)</a:t>
            </a:r>
          </a:p>
          <a:p>
            <a:pPr lvl="0">
              <a:spcBef>
                <a:spcPct val="0"/>
              </a:spcBef>
            </a:pPr>
            <a:r>
              <a:rPr lang="en-US" sz="2200" dirty="0" smtClean="0">
                <a:latin typeface="Times New Roman" pitchFamily="18" charset="0"/>
                <a:ea typeface="+mj-ea"/>
                <a:cs typeface="Times New Roman" pitchFamily="18" charset="0"/>
              </a:rPr>
              <a:t>				</a:t>
            </a:r>
            <a:endParaRPr kumimoji="0" lang="en-US" sz="2200" i="0" strike="noStrike" kern="1200" cap="none" spc="0" normalizeH="0" noProof="0" dirty="0" smtClean="0">
              <a:ln>
                <a:noFill/>
              </a:ln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9137" y="201588"/>
            <a:ext cx="33396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(Client pc)</a:t>
            </a:r>
            <a:endParaRPr lang="en-US" sz="4000" dirty="0"/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19808" y="898634"/>
            <a:ext cx="9916510" cy="56282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spcBef>
                <a:spcPct val="0"/>
              </a:spcBef>
            </a:pPr>
            <a:endParaRPr kumimoji="0" lang="en-US" sz="2200" b="1" i="0" strike="noStrike" kern="1200" cap="none" spc="0" normalizeH="0" noProof="0" dirty="0" smtClean="0">
              <a:ln>
                <a:noFill/>
              </a:ln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972208" y="1051034"/>
            <a:ext cx="9916510" cy="56282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2200" dirty="0" smtClean="0">
                <a:latin typeface="Times New Roman" pitchFamily="18" charset="0"/>
                <a:ea typeface="+mj-ea"/>
                <a:cs typeface="Times New Roman" pitchFamily="18" charset="0"/>
              </a:rPr>
              <a:t>Step-4: 		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Login FTP server to upload the files</a:t>
            </a:r>
          </a:p>
          <a:p>
            <a:pPr lvl="0">
              <a:spcBef>
                <a:spcPct val="0"/>
              </a:spcBef>
            </a:pPr>
            <a:r>
              <a:rPr kumimoji="0" lang="en-US" sz="2200" b="1" i="0" strike="noStrike" kern="1200" cap="none" spc="0" normalizeH="0" noProof="0" dirty="0" smtClean="0">
                <a:ln>
                  <a:noFill/>
                </a:ln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				</a:t>
            </a:r>
            <a:r>
              <a:rPr kumimoji="0" lang="en-US" sz="2200" i="0" strike="noStrike" kern="1200" cap="none" spc="0" normalizeH="0" noProof="0" dirty="0" smtClean="0">
                <a:ln>
                  <a:noFill/>
                </a:ln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create some files in client pc</a:t>
            </a:r>
          </a:p>
          <a:p>
            <a:pPr lvl="0">
              <a:spcBef>
                <a:spcPct val="0"/>
              </a:spcBef>
            </a:pPr>
            <a:r>
              <a:rPr lang="en-US" sz="2200" dirty="0" smtClean="0">
                <a:latin typeface="Times New Roman" pitchFamily="18" charset="0"/>
                <a:ea typeface="+mj-ea"/>
                <a:cs typeface="Times New Roman" pitchFamily="18" charset="0"/>
              </a:rPr>
              <a:t>				#touch 1 2</a:t>
            </a:r>
          </a:p>
          <a:p>
            <a:pPr lvl="0">
              <a:spcBef>
                <a:spcPct val="0"/>
              </a:spcBef>
              <a:defRPr/>
            </a:pPr>
            <a:r>
              <a:rPr kumimoji="0" lang="en-US" sz="2200" i="0" strike="noStrike" kern="1200" cap="none" spc="0" normalizeH="0" noProof="0" dirty="0" smtClean="0">
                <a:ln>
                  <a:noFill/>
                </a:ln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			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#ftp  &lt;server 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ip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lvl="0">
              <a:spcBef>
                <a:spcPct val="0"/>
              </a:spcBef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		enter ftp</a:t>
            </a:r>
          </a:p>
          <a:p>
            <a:pPr lvl="0">
              <a:spcBef>
                <a:spcPct val="0"/>
              </a:spcBef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		password &gt; ……….(press enter)</a:t>
            </a:r>
          </a:p>
          <a:p>
            <a:pPr lvl="0">
              <a:spcBef>
                <a:spcPct val="0"/>
              </a:spcBef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		ftp&gt;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ls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	(it shows upload directory)</a:t>
            </a:r>
          </a:p>
          <a:p>
            <a:pPr lvl="0">
              <a:spcBef>
                <a:spcPct val="0"/>
              </a:spcBef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		ftp&gt;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cd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upload</a:t>
            </a:r>
          </a:p>
          <a:p>
            <a:pPr lvl="0">
              <a:spcBef>
                <a:spcPct val="0"/>
              </a:spcBef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		ftp&gt; put &lt;file name&gt;</a:t>
            </a:r>
          </a:p>
          <a:p>
            <a:pPr lvl="0">
              <a:spcBef>
                <a:spcPct val="0"/>
              </a:spcBef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		</a:t>
            </a:r>
          </a:p>
          <a:p>
            <a:pPr lvl="0">
              <a:spcBef>
                <a:spcPct val="0"/>
              </a:spcBef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spcBef>
                <a:spcPct val="0"/>
              </a:spcBef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You check in server for uploaded files in  /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/ftp/upload</a:t>
            </a:r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2" name="WordArt 4"/>
          <p:cNvSpPr>
            <a:spLocks noChangeArrowheads="1" noChangeShapeType="1" noTextEdit="1"/>
          </p:cNvSpPr>
          <p:nvPr/>
        </p:nvSpPr>
        <p:spPr bwMode="auto">
          <a:xfrm>
            <a:off x="1092200" y="2017643"/>
            <a:ext cx="10057296" cy="2822714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kern="10" spc="50" dirty="0" smtClean="0">
                <a:ln w="11430"/>
                <a:solidFill>
                  <a:schemeClr val="accent2">
                    <a:satMod val="15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 Black"/>
              </a:rPr>
              <a:t>(DNS)</a:t>
            </a:r>
          </a:p>
          <a:p>
            <a:pPr algn="ctr">
              <a:defRPr/>
            </a:pPr>
            <a:r>
              <a:rPr lang="en-US" sz="3600" b="1" kern="10" spc="50" dirty="0" smtClean="0">
                <a:ln w="11430"/>
                <a:solidFill>
                  <a:schemeClr val="accent2">
                    <a:satMod val="15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 Black"/>
              </a:rPr>
              <a:t>Domain Name System </a:t>
            </a:r>
          </a:p>
        </p:txBody>
      </p:sp>
    </p:spTree>
    <p:extLst>
      <p:ext uri="{BB962C8B-B14F-4D97-AF65-F5344CB8AC3E}">
        <p14:creationId xmlns:p14="http://schemas.microsoft.com/office/powerpoint/2010/main" xmlns="" val="20441004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5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5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47" name="Oval 51"/>
          <p:cNvSpPr>
            <a:spLocks noChangeArrowheads="1"/>
          </p:cNvSpPr>
          <p:nvPr/>
        </p:nvSpPr>
        <p:spPr bwMode="auto">
          <a:xfrm>
            <a:off x="1326243" y="1727208"/>
            <a:ext cx="8098367" cy="3753079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 algn="ctr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3200" dirty="0"/>
              <a:t>                                                          </a:t>
            </a:r>
          </a:p>
        </p:txBody>
      </p:sp>
      <p:pic>
        <p:nvPicPr>
          <p:cNvPr id="2092" name="Picture 45" descr="Computer_DesktopComputer01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2443" y="3773724"/>
            <a:ext cx="1746251" cy="152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90" name="Picture 48" descr="Computer_DesktopComputer01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80076" y="1096057"/>
            <a:ext cx="1746251" cy="152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65" name="AutoShape 69"/>
          <p:cNvSpPr>
            <a:spLocks noChangeArrowheads="1"/>
          </p:cNvSpPr>
          <p:nvPr/>
        </p:nvSpPr>
        <p:spPr bwMode="auto">
          <a:xfrm>
            <a:off x="8216623" y="5324476"/>
            <a:ext cx="1962912" cy="421233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 dirty="0" smtClean="0">
                <a:latin typeface="+mj-lt"/>
              </a:rPr>
              <a:t>Linux Client 2</a:t>
            </a:r>
            <a:endParaRPr lang="en-US" b="1" dirty="0">
              <a:latin typeface="+mj-lt"/>
            </a:endParaRPr>
          </a:p>
        </p:txBody>
      </p:sp>
      <p:sp>
        <p:nvSpPr>
          <p:cNvPr id="55369" name="AutoShape 73"/>
          <p:cNvSpPr>
            <a:spLocks noChangeArrowheads="1"/>
          </p:cNvSpPr>
          <p:nvPr/>
        </p:nvSpPr>
        <p:spPr bwMode="auto">
          <a:xfrm>
            <a:off x="1847668" y="5324475"/>
            <a:ext cx="1962912" cy="420624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 dirty="0" smtClean="0">
                <a:latin typeface="+mj-lt"/>
              </a:rPr>
              <a:t>Linux Client 1</a:t>
            </a:r>
            <a:endParaRPr lang="en-US" b="1" dirty="0">
              <a:latin typeface="+mj-lt"/>
            </a:endParaRPr>
          </a:p>
        </p:txBody>
      </p:sp>
      <p:sp>
        <p:nvSpPr>
          <p:cNvPr id="55412" name="Text Box 116"/>
          <p:cNvSpPr txBox="1">
            <a:spLocks noChangeArrowheads="1"/>
          </p:cNvSpPr>
          <p:nvPr/>
        </p:nvSpPr>
        <p:spPr bwMode="auto">
          <a:xfrm>
            <a:off x="7592423" y="5250734"/>
            <a:ext cx="4667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b="1" dirty="0" smtClean="0">
                <a:solidFill>
                  <a:srgbClr val="3333FF"/>
                </a:solidFill>
                <a:latin typeface="+mj-lt"/>
                <a:cs typeface="Arial" charset="0"/>
              </a:rPr>
              <a:t>Ali</a:t>
            </a:r>
            <a:endParaRPr lang="en-US" b="1" dirty="0">
              <a:solidFill>
                <a:srgbClr val="3333FF"/>
              </a:solidFill>
              <a:latin typeface="+mj-lt"/>
              <a:cs typeface="Arial" charset="0"/>
            </a:endParaRPr>
          </a:p>
        </p:txBody>
      </p:sp>
      <p:graphicFrame>
        <p:nvGraphicFramePr>
          <p:cNvPr id="55419" name="Object 123"/>
          <p:cNvGraphicFramePr>
            <a:graphicFrameLocks noChangeAspect="1"/>
          </p:cNvGraphicFramePr>
          <p:nvPr/>
        </p:nvGraphicFramePr>
        <p:xfrm>
          <a:off x="768205" y="4267438"/>
          <a:ext cx="1085851" cy="1062037"/>
        </p:xfrm>
        <a:graphic>
          <a:graphicData uri="http://schemas.openxmlformats.org/presentationml/2006/ole">
            <p:oleObj spid="_x0000_s192576" r:id="rId5" imgW="700965" imgH="914400" progId="">
              <p:embed/>
            </p:oleObj>
          </a:graphicData>
        </a:graphic>
      </p:graphicFrame>
      <p:sp>
        <p:nvSpPr>
          <p:cNvPr id="55420" name="Text Box 124"/>
          <p:cNvSpPr txBox="1">
            <a:spLocks noChangeArrowheads="1"/>
          </p:cNvSpPr>
          <p:nvPr/>
        </p:nvSpPr>
        <p:spPr bwMode="auto">
          <a:xfrm>
            <a:off x="896477" y="5235494"/>
            <a:ext cx="6471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b="1" dirty="0" smtClean="0">
                <a:solidFill>
                  <a:srgbClr val="3333FF"/>
                </a:solidFill>
                <a:latin typeface="+mj-lt"/>
                <a:cs typeface="Arial" charset="0"/>
              </a:rPr>
              <a:t>Ravi</a:t>
            </a:r>
            <a:endParaRPr lang="en-US" b="1" dirty="0">
              <a:solidFill>
                <a:srgbClr val="3333FF"/>
              </a:solidFill>
              <a:latin typeface="+mj-lt"/>
              <a:cs typeface="Arial" charset="0"/>
            </a:endParaRPr>
          </a:p>
        </p:txBody>
      </p:sp>
      <p:sp>
        <p:nvSpPr>
          <p:cNvPr id="44" name="AutoShape 142"/>
          <p:cNvSpPr>
            <a:spLocks noChangeArrowheads="1"/>
          </p:cNvSpPr>
          <p:nvPr/>
        </p:nvSpPr>
        <p:spPr bwMode="auto">
          <a:xfrm>
            <a:off x="1847668" y="5769909"/>
            <a:ext cx="1962912" cy="420624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 dirty="0" smtClean="0">
                <a:solidFill>
                  <a:srgbClr val="0000FF"/>
                </a:solidFill>
                <a:latin typeface="+mj-lt"/>
              </a:rPr>
              <a:t>192.168.0.1</a:t>
            </a:r>
            <a:endParaRPr lang="en-US" b="1" dirty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47" name="AutoShape 142"/>
          <p:cNvSpPr>
            <a:spLocks noChangeArrowheads="1"/>
          </p:cNvSpPr>
          <p:nvPr/>
        </p:nvSpPr>
        <p:spPr bwMode="auto">
          <a:xfrm>
            <a:off x="8216623" y="5784847"/>
            <a:ext cx="1962912" cy="420624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 dirty="0" smtClean="0">
                <a:solidFill>
                  <a:srgbClr val="0000FF"/>
                </a:solidFill>
                <a:latin typeface="+mj-lt"/>
              </a:rPr>
              <a:t>192.168.0.2</a:t>
            </a:r>
            <a:endParaRPr lang="en-US" b="1" dirty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69" name="AutoShape 73"/>
          <p:cNvSpPr>
            <a:spLocks noChangeArrowheads="1"/>
          </p:cNvSpPr>
          <p:nvPr/>
        </p:nvSpPr>
        <p:spPr bwMode="auto">
          <a:xfrm>
            <a:off x="4322192" y="4892557"/>
            <a:ext cx="2465027" cy="420624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+mj-lt"/>
              </a:rPr>
              <a:t>Netrich.in</a:t>
            </a:r>
            <a:endParaRPr 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128000" cy="9144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Hostname Resolution</a:t>
            </a:r>
          </a:p>
        </p:txBody>
      </p:sp>
      <p:sp>
        <p:nvSpPr>
          <p:cNvPr id="27" name="AutoShape 73"/>
          <p:cNvSpPr>
            <a:spLocks noChangeArrowheads="1"/>
          </p:cNvSpPr>
          <p:nvPr/>
        </p:nvSpPr>
        <p:spPr bwMode="auto">
          <a:xfrm>
            <a:off x="2731339" y="1108015"/>
            <a:ext cx="1962912" cy="420624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b="1" dirty="0" smtClean="0">
                <a:latin typeface="+mj-lt"/>
              </a:rPr>
              <a:t>DNS</a:t>
            </a:r>
            <a:endParaRPr lang="en-US" b="1" dirty="0">
              <a:latin typeface="+mj-lt"/>
            </a:endParaRPr>
          </a:p>
        </p:txBody>
      </p:sp>
      <p:sp>
        <p:nvSpPr>
          <p:cNvPr id="28" name="AutoShape 142"/>
          <p:cNvSpPr>
            <a:spLocks noChangeArrowheads="1"/>
          </p:cNvSpPr>
          <p:nvPr/>
        </p:nvSpPr>
        <p:spPr bwMode="auto">
          <a:xfrm>
            <a:off x="2731339" y="1553449"/>
            <a:ext cx="1962912" cy="420624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b="1" dirty="0" smtClean="0">
                <a:solidFill>
                  <a:srgbClr val="0000FF"/>
                </a:solidFill>
                <a:latin typeface="+mj-lt"/>
              </a:rPr>
              <a:t>192.168.0.253</a:t>
            </a:r>
            <a:endParaRPr lang="en-US" b="1" dirty="0">
              <a:solidFill>
                <a:srgbClr val="0000FF"/>
              </a:solidFill>
              <a:latin typeface="+mj-lt"/>
            </a:endParaRPr>
          </a:p>
        </p:txBody>
      </p:sp>
      <p:pic>
        <p:nvPicPr>
          <p:cNvPr id="31" name="Picture 3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48604" y="1418367"/>
            <a:ext cx="429784" cy="386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" name="Picture 140" descr="Computer_DesktopComputer01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92143" y="3799124"/>
            <a:ext cx="1746251" cy="152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5430" name="Object 134"/>
          <p:cNvGraphicFramePr>
            <a:graphicFrameLocks noChangeAspect="1"/>
          </p:cNvGraphicFramePr>
          <p:nvPr/>
        </p:nvGraphicFramePr>
        <p:xfrm>
          <a:off x="7301594" y="4267438"/>
          <a:ext cx="1085849" cy="1062037"/>
        </p:xfrm>
        <a:graphic>
          <a:graphicData uri="http://schemas.openxmlformats.org/presentationml/2006/ole">
            <p:oleObj spid="_x0000_s192577" r:id="rId7" imgW="700965" imgH="914400" progId="">
              <p:embed/>
            </p:oleObj>
          </a:graphicData>
        </a:graphic>
      </p:graphicFrame>
      <p:pic>
        <p:nvPicPr>
          <p:cNvPr id="30" name="Picture 2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553577" y="4120378"/>
            <a:ext cx="429784" cy="386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" name="Picture 3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67653" y="4099784"/>
            <a:ext cx="429784" cy="386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39806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/home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>
          <a:xfrm>
            <a:off x="677334" y="2160589"/>
            <a:ext cx="9760894" cy="388077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lnSpc>
                <a:spcPct val="150000"/>
              </a:lnSpc>
              <a:buClr>
                <a:schemeClr val="tx1"/>
              </a:buClr>
              <a:buFontTx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contains the home directories of all users (similar to ‘Documents and Setting’ folder in Windows).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Tx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any user logs in the current working directory by default is the users home directory.</a:t>
            </a:r>
          </a:p>
        </p:txBody>
      </p:sp>
    </p:spTree>
    <p:extLst>
      <p:ext uri="{BB962C8B-B14F-4D97-AF65-F5344CB8AC3E}">
        <p14:creationId xmlns:p14="http://schemas.microsoft.com/office/powerpoint/2010/main" xmlns="" val="1036561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Screenshot"/>
          <p:cNvPicPr>
            <a:picLocks noChangeAspect="1" noChangeArrowheads="1"/>
          </p:cNvPicPr>
          <p:nvPr/>
        </p:nvPicPr>
        <p:blipFill>
          <a:blip r:embed="rId3" cstate="print"/>
          <a:srcRect t="4577"/>
          <a:stretch>
            <a:fillRect/>
          </a:stretch>
        </p:blipFill>
        <p:spPr bwMode="auto">
          <a:xfrm>
            <a:off x="54592" y="955355"/>
            <a:ext cx="12082816" cy="5301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" y="1370971"/>
            <a:ext cx="11891433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r>
              <a:rPr lang="en-US" sz="1300" b="1" dirty="0">
                <a:latin typeface="Lucida Console" pitchFamily="49" charset="0"/>
              </a:rPr>
              <a:t>[</a:t>
            </a:r>
            <a:r>
              <a:rPr lang="en-US" sz="1300" b="1" dirty="0" smtClean="0">
                <a:latin typeface="Lucida Console" pitchFamily="49" charset="0"/>
              </a:rPr>
              <a:t>root@client1 </a:t>
            </a:r>
            <a:r>
              <a:rPr lang="en-US" sz="1300" b="1" dirty="0">
                <a:latin typeface="Lucida Console" pitchFamily="49" charset="0"/>
              </a:rPr>
              <a:t>~]#</a:t>
            </a:r>
          </a:p>
        </p:txBody>
      </p:sp>
      <p:sp>
        <p:nvSpPr>
          <p:cNvPr id="114693" name="Text Box 5"/>
          <p:cNvSpPr txBox="1">
            <a:spLocks noChangeArrowheads="1"/>
          </p:cNvSpPr>
          <p:nvPr/>
        </p:nvSpPr>
        <p:spPr bwMode="auto">
          <a:xfrm>
            <a:off x="29633" y="1594810"/>
            <a:ext cx="12192000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300" b="1" dirty="0">
                <a:latin typeface="Lucida Console" pitchFamily="49" charset="0"/>
              </a:rPr>
              <a:t>64 bytes from 192.168.0.2: icmp_seq=0 ttl=64 time=0.047 ms</a:t>
            </a:r>
          </a:p>
          <a:p>
            <a:r>
              <a:rPr lang="en-US" sz="1300" b="1" dirty="0">
                <a:latin typeface="Lucida Console" pitchFamily="49" charset="0"/>
              </a:rPr>
              <a:t>64 bytes from 192.168.0.2: icmp_seq=0 ttl=64 time=0.047 ms</a:t>
            </a:r>
          </a:p>
          <a:p>
            <a:r>
              <a:rPr lang="en-US" sz="1300" b="1" dirty="0">
                <a:latin typeface="Lucida Console" pitchFamily="49" charset="0"/>
              </a:rPr>
              <a:t>64 bytes from 192.168.0.2: icmp_seq=0 ttl=64 time=0.047 ms</a:t>
            </a:r>
          </a:p>
          <a:p>
            <a:r>
              <a:rPr lang="en-US" sz="1300" b="1" dirty="0">
                <a:latin typeface="Lucida Console" pitchFamily="49" charset="0"/>
              </a:rPr>
              <a:t>64 bytes from 192.168.0.2: icmp_seq=0 ttl=64 time=0.047 ms</a:t>
            </a:r>
          </a:p>
          <a:p>
            <a:endParaRPr lang="en-US" sz="1300" b="1" dirty="0">
              <a:latin typeface="Lucida Console" pitchFamily="49" charset="0"/>
            </a:endParaRPr>
          </a:p>
          <a:p>
            <a:r>
              <a:rPr lang="en-US" sz="1300" b="1" dirty="0">
                <a:latin typeface="Lucida Console" pitchFamily="49" charset="0"/>
              </a:rPr>
              <a:t>--- 192.168.0.2 ping statistics ---</a:t>
            </a:r>
          </a:p>
          <a:p>
            <a:r>
              <a:rPr lang="en-US" sz="1300" b="1" dirty="0">
                <a:latin typeface="Lucida Console" pitchFamily="49" charset="0"/>
              </a:rPr>
              <a:t>4 packets transmitted, 4 received, 0 duplicates, 0% packet loss, time 1001ms</a:t>
            </a:r>
          </a:p>
          <a:p>
            <a:r>
              <a:rPr lang="en-US" sz="1300" b="1" dirty="0">
                <a:latin typeface="Lucida Console" pitchFamily="49" charset="0"/>
              </a:rPr>
              <a:t>rtt min/avg/max/mdev = 0.039/0.583/1.390/0.404 ms, pipe 2</a:t>
            </a:r>
          </a:p>
          <a:p>
            <a:pPr eaLnBrk="1" hangingPunct="1">
              <a:lnSpc>
                <a:spcPct val="95000"/>
              </a:lnSpc>
            </a:pPr>
            <a:endParaRPr lang="en-US" sz="1300" b="1" dirty="0">
              <a:latin typeface="Lucida Console" pitchFamily="49" charset="0"/>
            </a:endParaRPr>
          </a:p>
          <a:p>
            <a:pPr eaLnBrk="1" hangingPunct="1">
              <a:lnSpc>
                <a:spcPct val="95000"/>
              </a:lnSpc>
            </a:pPr>
            <a:r>
              <a:rPr lang="en-US" sz="1300" b="1" dirty="0">
                <a:latin typeface="Lucida Console" pitchFamily="49" charset="0"/>
              </a:rPr>
              <a:t>[</a:t>
            </a:r>
            <a:r>
              <a:rPr lang="en-US" sz="1300" b="1" dirty="0" smtClean="0">
                <a:latin typeface="Lucida Console" pitchFamily="49" charset="0"/>
              </a:rPr>
              <a:t>root@client1 </a:t>
            </a:r>
            <a:r>
              <a:rPr lang="en-US" sz="1300" b="1" dirty="0">
                <a:latin typeface="Lucida Console" pitchFamily="49" charset="0"/>
              </a:rPr>
              <a:t>~]#</a:t>
            </a:r>
          </a:p>
          <a:p>
            <a:pPr eaLnBrk="1" hangingPunct="1">
              <a:lnSpc>
                <a:spcPct val="95000"/>
              </a:lnSpc>
            </a:pPr>
            <a:endParaRPr lang="en-US" sz="1300" b="1" dirty="0">
              <a:latin typeface="Lucida Console" pitchFamily="49" charset="0"/>
            </a:endParaRPr>
          </a:p>
        </p:txBody>
      </p:sp>
      <p:sp>
        <p:nvSpPr>
          <p:cNvPr id="114695" name="Text Box 7"/>
          <p:cNvSpPr txBox="1">
            <a:spLocks noChangeArrowheads="1"/>
          </p:cNvSpPr>
          <p:nvPr/>
        </p:nvSpPr>
        <p:spPr bwMode="auto">
          <a:xfrm>
            <a:off x="29633" y="3620048"/>
            <a:ext cx="12192000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300" b="1" dirty="0">
                <a:latin typeface="Lucida Console" pitchFamily="49" charset="0"/>
              </a:rPr>
              <a:t>64 bytes from 192.168.0.253: icmp_seq=0 ttl=64 time=0.047 ms</a:t>
            </a:r>
          </a:p>
          <a:p>
            <a:r>
              <a:rPr lang="en-US" sz="1300" b="1" dirty="0">
                <a:latin typeface="Lucida Console" pitchFamily="49" charset="0"/>
              </a:rPr>
              <a:t>64 bytes from 192.168.0.253: icmp_seq=0 ttl=64 time=0.047 ms</a:t>
            </a:r>
          </a:p>
          <a:p>
            <a:r>
              <a:rPr lang="en-US" sz="1300" b="1" dirty="0">
                <a:latin typeface="Lucida Console" pitchFamily="49" charset="0"/>
              </a:rPr>
              <a:t>64 bytes from 192.168.0.253: icmp_seq=0 ttl=64 time=0.047 ms</a:t>
            </a:r>
          </a:p>
          <a:p>
            <a:r>
              <a:rPr lang="en-US" sz="1300" b="1" dirty="0">
                <a:latin typeface="Lucida Console" pitchFamily="49" charset="0"/>
              </a:rPr>
              <a:t>64 bytes from 192.168.0.253: icmp_seq=0 ttl=64 time=0.047 ms</a:t>
            </a:r>
          </a:p>
          <a:p>
            <a:endParaRPr lang="en-US" sz="1300" b="1" dirty="0">
              <a:latin typeface="Lucida Console" pitchFamily="49" charset="0"/>
            </a:endParaRPr>
          </a:p>
          <a:p>
            <a:r>
              <a:rPr lang="en-US" sz="1300" b="1" dirty="0">
                <a:latin typeface="Lucida Console" pitchFamily="49" charset="0"/>
              </a:rPr>
              <a:t>--- 192.168.0.253 ping statistics ---</a:t>
            </a:r>
          </a:p>
          <a:p>
            <a:r>
              <a:rPr lang="en-US" sz="1300" b="1" dirty="0">
                <a:latin typeface="Lucida Console" pitchFamily="49" charset="0"/>
              </a:rPr>
              <a:t>4 packets transmitted, 4 received, 0 duplicates, 0% packet loss, time 1001ms</a:t>
            </a:r>
          </a:p>
          <a:p>
            <a:r>
              <a:rPr lang="en-US" sz="1300" b="1" dirty="0">
                <a:latin typeface="Lucida Console" pitchFamily="49" charset="0"/>
              </a:rPr>
              <a:t>rtt min/avg/max/mdev = 0.039/0.583/1.390/0.404 ms, pipe 2</a:t>
            </a:r>
          </a:p>
          <a:p>
            <a:pPr eaLnBrk="1" hangingPunct="1">
              <a:lnSpc>
                <a:spcPct val="95000"/>
              </a:lnSpc>
            </a:pPr>
            <a:endParaRPr lang="en-US" sz="1300" b="1" dirty="0">
              <a:latin typeface="Lucida Console" pitchFamily="49" charset="0"/>
            </a:endParaRPr>
          </a:p>
          <a:p>
            <a:pPr eaLnBrk="1" hangingPunct="1">
              <a:lnSpc>
                <a:spcPct val="95000"/>
              </a:lnSpc>
            </a:pPr>
            <a:r>
              <a:rPr lang="en-US" sz="1300" b="1" dirty="0">
                <a:latin typeface="Lucida Console" pitchFamily="49" charset="0"/>
              </a:rPr>
              <a:t>[</a:t>
            </a:r>
            <a:r>
              <a:rPr lang="en-US" sz="1300" b="1" dirty="0" smtClean="0">
                <a:latin typeface="Lucida Console" pitchFamily="49" charset="0"/>
              </a:rPr>
              <a:t>root@client1 </a:t>
            </a:r>
            <a:r>
              <a:rPr lang="en-US" sz="1300" b="1" dirty="0">
                <a:latin typeface="Lucida Console" pitchFamily="49" charset="0"/>
              </a:rPr>
              <a:t>~]#</a:t>
            </a:r>
          </a:p>
          <a:p>
            <a:pPr eaLnBrk="1" hangingPunct="1">
              <a:lnSpc>
                <a:spcPct val="95000"/>
              </a:lnSpc>
            </a:pPr>
            <a:endParaRPr lang="en-US" sz="1300" b="1" dirty="0">
              <a:latin typeface="Lucida Console" pitchFamily="49" charset="0"/>
            </a:endParaRPr>
          </a:p>
        </p:txBody>
      </p:sp>
      <p:sp>
        <p:nvSpPr>
          <p:cNvPr id="114696" name="Text Box 8"/>
          <p:cNvSpPr txBox="1">
            <a:spLocks noChangeArrowheads="1"/>
          </p:cNvSpPr>
          <p:nvPr/>
        </p:nvSpPr>
        <p:spPr bwMode="auto">
          <a:xfrm>
            <a:off x="2325907" y="1361084"/>
            <a:ext cx="4709584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1300" b="1" dirty="0" smtClean="0">
                <a:latin typeface="Lucida Console" pitchFamily="49" charset="0"/>
              </a:rPr>
              <a:t>ping 192.168.0.2</a:t>
            </a:r>
            <a:endParaRPr lang="en-US" sz="1300" b="1" dirty="0">
              <a:latin typeface="Lucida Console" pitchFamily="49" charset="0"/>
            </a:endParaRPr>
          </a:p>
        </p:txBody>
      </p:sp>
      <p:sp>
        <p:nvSpPr>
          <p:cNvPr id="114698" name="Text Box 10"/>
          <p:cNvSpPr txBox="1">
            <a:spLocks noChangeArrowheads="1"/>
          </p:cNvSpPr>
          <p:nvPr/>
        </p:nvSpPr>
        <p:spPr bwMode="auto">
          <a:xfrm>
            <a:off x="2343324" y="3367863"/>
            <a:ext cx="4709584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1300" b="1" dirty="0">
                <a:latin typeface="Lucida Console" pitchFamily="49" charset="0"/>
              </a:rPr>
              <a:t>ping 192.168.0.253</a:t>
            </a:r>
          </a:p>
        </p:txBody>
      </p:sp>
    </p:spTree>
    <p:extLst>
      <p:ext uri="{BB962C8B-B14F-4D97-AF65-F5344CB8AC3E}">
        <p14:creationId xmlns:p14="http://schemas.microsoft.com/office/powerpoint/2010/main" xmlns="" val="23828058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1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25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625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125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625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125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75"/>
                                        <p:tgtEl>
                                          <p:spTgt spid="114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75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775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75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775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275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3" grpId="0" build="p" autoUpdateAnimBg="0"/>
      <p:bldP spid="114695" grpId="0" build="p" autoUpdateAnimBg="0"/>
      <p:bldP spid="114696" grpId="0" autoUpdateAnimBg="0"/>
      <p:bldP spid="114698" grpId="0" autoUpdateAnimBg="0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Screenshot"/>
          <p:cNvPicPr>
            <a:picLocks noChangeAspect="1" noChangeArrowheads="1"/>
          </p:cNvPicPr>
          <p:nvPr/>
        </p:nvPicPr>
        <p:blipFill>
          <a:blip r:embed="rId3" cstate="print"/>
          <a:srcRect t="4577"/>
          <a:stretch>
            <a:fillRect/>
          </a:stretch>
        </p:blipFill>
        <p:spPr bwMode="auto">
          <a:xfrm>
            <a:off x="54592" y="955355"/>
            <a:ext cx="12082816" cy="5301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" y="1370971"/>
            <a:ext cx="11891433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r>
              <a:rPr lang="en-US" sz="1300" b="1" dirty="0">
                <a:latin typeface="Lucida Console" pitchFamily="49" charset="0"/>
              </a:rPr>
              <a:t>[</a:t>
            </a:r>
            <a:r>
              <a:rPr lang="en-US" sz="1300" b="1" dirty="0" smtClean="0">
                <a:latin typeface="Lucida Console" pitchFamily="49" charset="0"/>
              </a:rPr>
              <a:t>root@client1 </a:t>
            </a:r>
            <a:r>
              <a:rPr lang="en-US" sz="1300" b="1" dirty="0">
                <a:latin typeface="Lucida Console" pitchFamily="49" charset="0"/>
              </a:rPr>
              <a:t>~]#</a:t>
            </a:r>
          </a:p>
        </p:txBody>
      </p:sp>
      <p:sp>
        <p:nvSpPr>
          <p:cNvPr id="114693" name="Text Box 5"/>
          <p:cNvSpPr txBox="1">
            <a:spLocks noChangeArrowheads="1"/>
          </p:cNvSpPr>
          <p:nvPr/>
        </p:nvSpPr>
        <p:spPr bwMode="auto">
          <a:xfrm>
            <a:off x="29633" y="1594809"/>
            <a:ext cx="12192000" cy="704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300" b="1" dirty="0" smtClean="0">
                <a:latin typeface="Lucida Console" pitchFamily="49" charset="0"/>
              </a:rPr>
              <a:t>ping: unknown host client2.liunux.com</a:t>
            </a:r>
            <a:endParaRPr lang="en-US" sz="1300" b="1" dirty="0">
              <a:latin typeface="Lucida Console" pitchFamily="49" charset="0"/>
            </a:endParaRPr>
          </a:p>
          <a:p>
            <a:pPr eaLnBrk="1" hangingPunct="1">
              <a:lnSpc>
                <a:spcPct val="95000"/>
              </a:lnSpc>
            </a:pPr>
            <a:endParaRPr lang="en-US" sz="1300" b="1" dirty="0">
              <a:latin typeface="Lucida Console" pitchFamily="49" charset="0"/>
            </a:endParaRPr>
          </a:p>
          <a:p>
            <a:pPr eaLnBrk="1" hangingPunct="1">
              <a:lnSpc>
                <a:spcPct val="95000"/>
              </a:lnSpc>
            </a:pPr>
            <a:r>
              <a:rPr lang="en-US" sz="1300" b="1" dirty="0">
                <a:latin typeface="Lucida Console" pitchFamily="49" charset="0"/>
              </a:rPr>
              <a:t>[</a:t>
            </a:r>
            <a:r>
              <a:rPr lang="en-US" sz="1300" b="1" dirty="0" smtClean="0">
                <a:latin typeface="Lucida Console" pitchFamily="49" charset="0"/>
              </a:rPr>
              <a:t>root@client1 </a:t>
            </a:r>
            <a:r>
              <a:rPr lang="en-US" sz="1300" b="1" dirty="0">
                <a:latin typeface="Lucida Console" pitchFamily="49" charset="0"/>
              </a:rPr>
              <a:t>~]#</a:t>
            </a:r>
          </a:p>
          <a:p>
            <a:pPr eaLnBrk="1" hangingPunct="1">
              <a:lnSpc>
                <a:spcPct val="95000"/>
              </a:lnSpc>
            </a:pPr>
            <a:endParaRPr lang="en-US" sz="1300" b="1" dirty="0">
              <a:latin typeface="Lucida Console" pitchFamily="49" charset="0"/>
            </a:endParaRPr>
          </a:p>
        </p:txBody>
      </p:sp>
      <p:sp>
        <p:nvSpPr>
          <p:cNvPr id="114695" name="Text Box 7"/>
          <p:cNvSpPr txBox="1">
            <a:spLocks noChangeArrowheads="1"/>
          </p:cNvSpPr>
          <p:nvPr/>
        </p:nvSpPr>
        <p:spPr bwMode="auto">
          <a:xfrm>
            <a:off x="29633" y="2248432"/>
            <a:ext cx="12192000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300" b="1" dirty="0" smtClean="0">
                <a:latin typeface="Lucida Console" pitchFamily="49" charset="0"/>
              </a:rPr>
              <a:t>ping: unknown host sys1.netrich.in </a:t>
            </a:r>
          </a:p>
          <a:p>
            <a:endParaRPr lang="en-US" sz="1300" b="1" dirty="0" smtClean="0">
              <a:latin typeface="Lucida Console" pitchFamily="49" charset="0"/>
            </a:endParaRPr>
          </a:p>
          <a:p>
            <a:r>
              <a:rPr lang="en-US" sz="1300" b="1" dirty="0" smtClean="0">
                <a:latin typeface="Lucida Console" pitchFamily="49" charset="0"/>
              </a:rPr>
              <a:t>[root@client1 </a:t>
            </a:r>
            <a:r>
              <a:rPr lang="en-US" sz="1300" b="1" dirty="0">
                <a:latin typeface="Lucida Console" pitchFamily="49" charset="0"/>
              </a:rPr>
              <a:t>~]#</a:t>
            </a:r>
          </a:p>
          <a:p>
            <a:pPr eaLnBrk="1" hangingPunct="1">
              <a:lnSpc>
                <a:spcPct val="95000"/>
              </a:lnSpc>
            </a:pPr>
            <a:endParaRPr lang="en-US" sz="1300" b="1" dirty="0">
              <a:latin typeface="Lucida Console" pitchFamily="49" charset="0"/>
            </a:endParaRPr>
          </a:p>
        </p:txBody>
      </p:sp>
      <p:sp>
        <p:nvSpPr>
          <p:cNvPr id="114696" name="Text Box 8"/>
          <p:cNvSpPr txBox="1">
            <a:spLocks noChangeArrowheads="1"/>
          </p:cNvSpPr>
          <p:nvPr/>
        </p:nvSpPr>
        <p:spPr bwMode="auto">
          <a:xfrm>
            <a:off x="2325907" y="1361084"/>
            <a:ext cx="4709584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1300" b="1" dirty="0" smtClean="0">
                <a:latin typeface="Lucida Console" pitchFamily="49" charset="0"/>
              </a:rPr>
              <a:t>ping client2.netrich.in</a:t>
            </a:r>
            <a:endParaRPr lang="en-US" sz="1300" b="1" dirty="0">
              <a:latin typeface="Lucida Console" pitchFamily="49" charset="0"/>
            </a:endParaRPr>
          </a:p>
        </p:txBody>
      </p:sp>
      <p:sp>
        <p:nvSpPr>
          <p:cNvPr id="114698" name="Text Box 10"/>
          <p:cNvSpPr txBox="1">
            <a:spLocks noChangeArrowheads="1"/>
          </p:cNvSpPr>
          <p:nvPr/>
        </p:nvSpPr>
        <p:spPr bwMode="auto">
          <a:xfrm>
            <a:off x="2360740" y="1983201"/>
            <a:ext cx="4709584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1300" b="1" dirty="0">
                <a:latin typeface="Lucida Console" pitchFamily="49" charset="0"/>
              </a:rPr>
              <a:t>ping </a:t>
            </a:r>
            <a:r>
              <a:rPr lang="en-US" sz="1300" b="1" dirty="0" smtClean="0">
                <a:latin typeface="Lucida Console" pitchFamily="49" charset="0"/>
              </a:rPr>
              <a:t>sys1.netrich.in</a:t>
            </a:r>
            <a:endParaRPr lang="en-US" sz="1300" b="1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449501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1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65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114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425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925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3" grpId="0" build="p" autoUpdateAnimBg="0"/>
      <p:bldP spid="114695" grpId="0" build="p" autoUpdateAnimBg="0"/>
      <p:bldP spid="114696" grpId="0" autoUpdateAnimBg="0"/>
      <p:bldP spid="114698" grpId="0" autoUpdateAnimBg="0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Screenshot"/>
          <p:cNvPicPr>
            <a:picLocks noChangeAspect="1" noChangeArrowheads="1"/>
          </p:cNvPicPr>
          <p:nvPr/>
        </p:nvPicPr>
        <p:blipFill>
          <a:blip r:embed="rId3" cstate="print"/>
          <a:srcRect t="4577"/>
          <a:stretch>
            <a:fillRect/>
          </a:stretch>
        </p:blipFill>
        <p:spPr bwMode="auto">
          <a:xfrm>
            <a:off x="54592" y="955355"/>
            <a:ext cx="12082816" cy="5301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" y="1370971"/>
            <a:ext cx="11891433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r>
              <a:rPr lang="en-US" sz="1300" b="1" dirty="0">
                <a:latin typeface="Lucida Console" pitchFamily="49" charset="0"/>
              </a:rPr>
              <a:t>[</a:t>
            </a:r>
            <a:r>
              <a:rPr lang="en-US" sz="1300" b="1" dirty="0" smtClean="0">
                <a:latin typeface="Lucida Console" pitchFamily="49" charset="0"/>
              </a:rPr>
              <a:t>root@client2 </a:t>
            </a:r>
            <a:r>
              <a:rPr lang="en-US" sz="1300" b="1" dirty="0">
                <a:latin typeface="Lucida Console" pitchFamily="49" charset="0"/>
              </a:rPr>
              <a:t>~]#</a:t>
            </a:r>
          </a:p>
        </p:txBody>
      </p:sp>
      <p:sp>
        <p:nvSpPr>
          <p:cNvPr id="114693" name="Text Box 5"/>
          <p:cNvSpPr txBox="1">
            <a:spLocks noChangeArrowheads="1"/>
          </p:cNvSpPr>
          <p:nvPr/>
        </p:nvSpPr>
        <p:spPr bwMode="auto">
          <a:xfrm>
            <a:off x="29633" y="1594810"/>
            <a:ext cx="12192000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300" b="1" dirty="0">
                <a:latin typeface="Lucida Console" pitchFamily="49" charset="0"/>
              </a:rPr>
              <a:t>64 bytes from </a:t>
            </a:r>
            <a:r>
              <a:rPr lang="en-US" sz="1300" b="1" dirty="0" smtClean="0">
                <a:latin typeface="Lucida Console" pitchFamily="49" charset="0"/>
              </a:rPr>
              <a:t>192.168.0.1: </a:t>
            </a:r>
            <a:r>
              <a:rPr lang="en-US" sz="1300" b="1" dirty="0">
                <a:latin typeface="Lucida Console" pitchFamily="49" charset="0"/>
              </a:rPr>
              <a:t>icmp_seq=0 ttl=64 time=0.047 ms</a:t>
            </a:r>
          </a:p>
          <a:p>
            <a:r>
              <a:rPr lang="en-US" sz="1300" b="1" dirty="0">
                <a:latin typeface="Lucida Console" pitchFamily="49" charset="0"/>
              </a:rPr>
              <a:t>64 bytes from </a:t>
            </a:r>
            <a:r>
              <a:rPr lang="en-US" sz="1300" b="1" dirty="0" smtClean="0">
                <a:latin typeface="Lucida Console" pitchFamily="49" charset="0"/>
              </a:rPr>
              <a:t>192.168.0.1: </a:t>
            </a:r>
            <a:r>
              <a:rPr lang="en-US" sz="1300" b="1" dirty="0">
                <a:latin typeface="Lucida Console" pitchFamily="49" charset="0"/>
              </a:rPr>
              <a:t>icmp_seq=0 ttl=64 time=0.047 ms</a:t>
            </a:r>
          </a:p>
          <a:p>
            <a:r>
              <a:rPr lang="en-US" sz="1300" b="1" dirty="0">
                <a:latin typeface="Lucida Console" pitchFamily="49" charset="0"/>
              </a:rPr>
              <a:t>64 bytes from </a:t>
            </a:r>
            <a:r>
              <a:rPr lang="en-US" sz="1300" b="1" dirty="0" smtClean="0">
                <a:latin typeface="Lucida Console" pitchFamily="49" charset="0"/>
              </a:rPr>
              <a:t>192.168.0.1: </a:t>
            </a:r>
            <a:r>
              <a:rPr lang="en-US" sz="1300" b="1" dirty="0">
                <a:latin typeface="Lucida Console" pitchFamily="49" charset="0"/>
              </a:rPr>
              <a:t>icmp_seq=0 ttl=64 time=0.047 ms</a:t>
            </a:r>
          </a:p>
          <a:p>
            <a:r>
              <a:rPr lang="en-US" sz="1300" b="1" dirty="0">
                <a:latin typeface="Lucida Console" pitchFamily="49" charset="0"/>
              </a:rPr>
              <a:t>64 bytes from </a:t>
            </a:r>
            <a:r>
              <a:rPr lang="en-US" sz="1300" b="1" dirty="0" smtClean="0">
                <a:latin typeface="Lucida Console" pitchFamily="49" charset="0"/>
              </a:rPr>
              <a:t>192.168.0.1: </a:t>
            </a:r>
            <a:r>
              <a:rPr lang="en-US" sz="1300" b="1" dirty="0">
                <a:latin typeface="Lucida Console" pitchFamily="49" charset="0"/>
              </a:rPr>
              <a:t>icmp_seq=0 ttl=64 time=0.047 ms</a:t>
            </a:r>
          </a:p>
          <a:p>
            <a:endParaRPr lang="en-US" sz="1300" b="1" dirty="0">
              <a:latin typeface="Lucida Console" pitchFamily="49" charset="0"/>
            </a:endParaRPr>
          </a:p>
          <a:p>
            <a:r>
              <a:rPr lang="en-US" sz="1300" b="1" dirty="0">
                <a:latin typeface="Lucida Console" pitchFamily="49" charset="0"/>
              </a:rPr>
              <a:t>--- </a:t>
            </a:r>
            <a:r>
              <a:rPr lang="en-US" sz="1300" b="1" dirty="0" smtClean="0">
                <a:latin typeface="Lucida Console" pitchFamily="49" charset="0"/>
              </a:rPr>
              <a:t>192.168.0.1 </a:t>
            </a:r>
            <a:r>
              <a:rPr lang="en-US" sz="1300" b="1" dirty="0">
                <a:latin typeface="Lucida Console" pitchFamily="49" charset="0"/>
              </a:rPr>
              <a:t>ping statistics ---</a:t>
            </a:r>
          </a:p>
          <a:p>
            <a:r>
              <a:rPr lang="en-US" sz="1300" b="1" dirty="0">
                <a:latin typeface="Lucida Console" pitchFamily="49" charset="0"/>
              </a:rPr>
              <a:t>4 packets transmitted, 4 received, 0 duplicates, 0% packet loss, time 1001ms</a:t>
            </a:r>
          </a:p>
          <a:p>
            <a:r>
              <a:rPr lang="en-US" sz="1300" b="1" dirty="0">
                <a:latin typeface="Lucida Console" pitchFamily="49" charset="0"/>
              </a:rPr>
              <a:t>rtt min/avg/max/mdev = 0.039/0.583/1.390/0.404 ms, pipe 2</a:t>
            </a:r>
          </a:p>
          <a:p>
            <a:pPr eaLnBrk="1" hangingPunct="1">
              <a:lnSpc>
                <a:spcPct val="95000"/>
              </a:lnSpc>
            </a:pPr>
            <a:endParaRPr lang="en-US" sz="1300" b="1" dirty="0">
              <a:latin typeface="Lucida Console" pitchFamily="49" charset="0"/>
            </a:endParaRPr>
          </a:p>
          <a:p>
            <a:pPr eaLnBrk="1" hangingPunct="1">
              <a:lnSpc>
                <a:spcPct val="95000"/>
              </a:lnSpc>
            </a:pPr>
            <a:r>
              <a:rPr lang="en-US" sz="1300" b="1" dirty="0">
                <a:latin typeface="Lucida Console" pitchFamily="49" charset="0"/>
              </a:rPr>
              <a:t>[</a:t>
            </a:r>
            <a:r>
              <a:rPr lang="en-US" sz="1300" b="1" dirty="0" smtClean="0">
                <a:latin typeface="Lucida Console" pitchFamily="49" charset="0"/>
              </a:rPr>
              <a:t>root@client2 </a:t>
            </a:r>
            <a:r>
              <a:rPr lang="en-US" sz="1300" b="1" dirty="0">
                <a:latin typeface="Lucida Console" pitchFamily="49" charset="0"/>
              </a:rPr>
              <a:t>~]#</a:t>
            </a:r>
          </a:p>
          <a:p>
            <a:pPr eaLnBrk="1" hangingPunct="1">
              <a:lnSpc>
                <a:spcPct val="95000"/>
              </a:lnSpc>
            </a:pPr>
            <a:endParaRPr lang="en-US" sz="1300" b="1" dirty="0">
              <a:latin typeface="Lucida Console" pitchFamily="49" charset="0"/>
            </a:endParaRPr>
          </a:p>
        </p:txBody>
      </p:sp>
      <p:sp>
        <p:nvSpPr>
          <p:cNvPr id="114695" name="Text Box 7"/>
          <p:cNvSpPr txBox="1">
            <a:spLocks noChangeArrowheads="1"/>
          </p:cNvSpPr>
          <p:nvPr/>
        </p:nvSpPr>
        <p:spPr bwMode="auto">
          <a:xfrm>
            <a:off x="29633" y="3620048"/>
            <a:ext cx="12192000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300" b="1" dirty="0">
                <a:latin typeface="Lucida Console" pitchFamily="49" charset="0"/>
              </a:rPr>
              <a:t>64 bytes from 192.168.0.253: icmp_seq=0 ttl=64 time=0.047 ms</a:t>
            </a:r>
          </a:p>
          <a:p>
            <a:r>
              <a:rPr lang="en-US" sz="1300" b="1" dirty="0">
                <a:latin typeface="Lucida Console" pitchFamily="49" charset="0"/>
              </a:rPr>
              <a:t>64 bytes from 192.168.0.253: icmp_seq=0 ttl=64 time=0.047 ms</a:t>
            </a:r>
          </a:p>
          <a:p>
            <a:r>
              <a:rPr lang="en-US" sz="1300" b="1" dirty="0">
                <a:latin typeface="Lucida Console" pitchFamily="49" charset="0"/>
              </a:rPr>
              <a:t>64 bytes from 192.168.0.253: icmp_seq=0 ttl=64 time=0.047 ms</a:t>
            </a:r>
          </a:p>
          <a:p>
            <a:r>
              <a:rPr lang="en-US" sz="1300" b="1" dirty="0">
                <a:latin typeface="Lucida Console" pitchFamily="49" charset="0"/>
              </a:rPr>
              <a:t>64 bytes from 192.168.0.253: icmp_seq=0 ttl=64 time=0.047 ms</a:t>
            </a:r>
          </a:p>
          <a:p>
            <a:endParaRPr lang="en-US" sz="1300" b="1" dirty="0">
              <a:latin typeface="Lucida Console" pitchFamily="49" charset="0"/>
            </a:endParaRPr>
          </a:p>
          <a:p>
            <a:r>
              <a:rPr lang="en-US" sz="1300" b="1" dirty="0">
                <a:latin typeface="Lucida Console" pitchFamily="49" charset="0"/>
              </a:rPr>
              <a:t>--- 192.168.0.253 ping statistics ---</a:t>
            </a:r>
          </a:p>
          <a:p>
            <a:r>
              <a:rPr lang="en-US" sz="1300" b="1" dirty="0">
                <a:latin typeface="Lucida Console" pitchFamily="49" charset="0"/>
              </a:rPr>
              <a:t>4 packets transmitted, 4 received, 0 duplicates, 0% packet loss, time 1001ms</a:t>
            </a:r>
          </a:p>
          <a:p>
            <a:r>
              <a:rPr lang="en-US" sz="1300" b="1" dirty="0">
                <a:latin typeface="Lucida Console" pitchFamily="49" charset="0"/>
              </a:rPr>
              <a:t>rtt min/avg/max/mdev = 0.039/0.583/1.390/0.404 ms, pipe 2</a:t>
            </a:r>
          </a:p>
          <a:p>
            <a:pPr eaLnBrk="1" hangingPunct="1">
              <a:lnSpc>
                <a:spcPct val="95000"/>
              </a:lnSpc>
            </a:pPr>
            <a:endParaRPr lang="en-US" sz="1300" b="1" dirty="0">
              <a:latin typeface="Lucida Console" pitchFamily="49" charset="0"/>
            </a:endParaRPr>
          </a:p>
          <a:p>
            <a:pPr eaLnBrk="1" hangingPunct="1">
              <a:lnSpc>
                <a:spcPct val="95000"/>
              </a:lnSpc>
            </a:pPr>
            <a:r>
              <a:rPr lang="en-US" sz="1300" b="1" dirty="0">
                <a:latin typeface="Lucida Console" pitchFamily="49" charset="0"/>
              </a:rPr>
              <a:t>[</a:t>
            </a:r>
            <a:r>
              <a:rPr lang="en-US" sz="1300" b="1" dirty="0" smtClean="0">
                <a:latin typeface="Lucida Console" pitchFamily="49" charset="0"/>
              </a:rPr>
              <a:t>root@client2 </a:t>
            </a:r>
            <a:r>
              <a:rPr lang="en-US" sz="1300" b="1" dirty="0">
                <a:latin typeface="Lucida Console" pitchFamily="49" charset="0"/>
              </a:rPr>
              <a:t>~]#</a:t>
            </a:r>
          </a:p>
          <a:p>
            <a:pPr eaLnBrk="1" hangingPunct="1">
              <a:lnSpc>
                <a:spcPct val="95000"/>
              </a:lnSpc>
            </a:pPr>
            <a:endParaRPr lang="en-US" sz="1300" b="1" dirty="0">
              <a:latin typeface="Lucida Console" pitchFamily="49" charset="0"/>
            </a:endParaRPr>
          </a:p>
        </p:txBody>
      </p:sp>
      <p:sp>
        <p:nvSpPr>
          <p:cNvPr id="114696" name="Text Box 8"/>
          <p:cNvSpPr txBox="1">
            <a:spLocks noChangeArrowheads="1"/>
          </p:cNvSpPr>
          <p:nvPr/>
        </p:nvSpPr>
        <p:spPr bwMode="auto">
          <a:xfrm>
            <a:off x="2325907" y="1361084"/>
            <a:ext cx="4709584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1300" b="1" dirty="0" smtClean="0">
                <a:latin typeface="Lucida Console" pitchFamily="49" charset="0"/>
              </a:rPr>
              <a:t>ping 192.168.0.1</a:t>
            </a:r>
            <a:endParaRPr lang="en-US" sz="1300" b="1" dirty="0">
              <a:latin typeface="Lucida Console" pitchFamily="49" charset="0"/>
            </a:endParaRPr>
          </a:p>
        </p:txBody>
      </p:sp>
      <p:sp>
        <p:nvSpPr>
          <p:cNvPr id="114698" name="Text Box 10"/>
          <p:cNvSpPr txBox="1">
            <a:spLocks noChangeArrowheads="1"/>
          </p:cNvSpPr>
          <p:nvPr/>
        </p:nvSpPr>
        <p:spPr bwMode="auto">
          <a:xfrm>
            <a:off x="2343324" y="3367863"/>
            <a:ext cx="4709584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1300" b="1" dirty="0">
                <a:latin typeface="Lucida Console" pitchFamily="49" charset="0"/>
              </a:rPr>
              <a:t>ping 192.168.0.253</a:t>
            </a:r>
          </a:p>
        </p:txBody>
      </p:sp>
    </p:spTree>
    <p:extLst>
      <p:ext uri="{BB962C8B-B14F-4D97-AF65-F5344CB8AC3E}">
        <p14:creationId xmlns:p14="http://schemas.microsoft.com/office/powerpoint/2010/main" xmlns="" val="25606270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1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25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625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125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625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125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75"/>
                                        <p:tgtEl>
                                          <p:spTgt spid="114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75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775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75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775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275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3" grpId="0" build="p" autoUpdateAnimBg="0"/>
      <p:bldP spid="114695" grpId="0" build="p" autoUpdateAnimBg="0"/>
      <p:bldP spid="114696" grpId="0" autoUpdateAnimBg="0"/>
      <p:bldP spid="114698" grpId="0" autoUpdateAnimBg="0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Screenshot"/>
          <p:cNvPicPr>
            <a:picLocks noChangeAspect="1" noChangeArrowheads="1"/>
          </p:cNvPicPr>
          <p:nvPr/>
        </p:nvPicPr>
        <p:blipFill>
          <a:blip r:embed="rId3" cstate="print"/>
          <a:srcRect t="4577"/>
          <a:stretch>
            <a:fillRect/>
          </a:stretch>
        </p:blipFill>
        <p:spPr bwMode="auto">
          <a:xfrm>
            <a:off x="54592" y="955355"/>
            <a:ext cx="12082816" cy="5301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" y="1370971"/>
            <a:ext cx="11891433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r>
              <a:rPr lang="en-US" sz="1300" b="1" dirty="0">
                <a:latin typeface="Lucida Console" pitchFamily="49" charset="0"/>
              </a:rPr>
              <a:t>[</a:t>
            </a:r>
            <a:r>
              <a:rPr lang="en-US" sz="1300" b="1" dirty="0" smtClean="0">
                <a:latin typeface="Lucida Console" pitchFamily="49" charset="0"/>
              </a:rPr>
              <a:t>root@client2 </a:t>
            </a:r>
            <a:r>
              <a:rPr lang="en-US" sz="1300" b="1" dirty="0">
                <a:latin typeface="Lucida Console" pitchFamily="49" charset="0"/>
              </a:rPr>
              <a:t>~]#</a:t>
            </a:r>
          </a:p>
        </p:txBody>
      </p:sp>
      <p:sp>
        <p:nvSpPr>
          <p:cNvPr id="114693" name="Text Box 5"/>
          <p:cNvSpPr txBox="1">
            <a:spLocks noChangeArrowheads="1"/>
          </p:cNvSpPr>
          <p:nvPr/>
        </p:nvSpPr>
        <p:spPr bwMode="auto">
          <a:xfrm>
            <a:off x="29633" y="1594809"/>
            <a:ext cx="12192000" cy="704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300" b="1" dirty="0" smtClean="0">
                <a:latin typeface="Lucida Console" pitchFamily="49" charset="0"/>
              </a:rPr>
              <a:t>ping: unknown host client1.netrich.in</a:t>
            </a:r>
            <a:endParaRPr lang="en-US" sz="1300" b="1" dirty="0">
              <a:latin typeface="Lucida Console" pitchFamily="49" charset="0"/>
            </a:endParaRPr>
          </a:p>
          <a:p>
            <a:pPr eaLnBrk="1" hangingPunct="1">
              <a:lnSpc>
                <a:spcPct val="95000"/>
              </a:lnSpc>
            </a:pPr>
            <a:endParaRPr lang="en-US" sz="1300" b="1" dirty="0">
              <a:latin typeface="Lucida Console" pitchFamily="49" charset="0"/>
            </a:endParaRPr>
          </a:p>
          <a:p>
            <a:pPr eaLnBrk="1" hangingPunct="1">
              <a:lnSpc>
                <a:spcPct val="95000"/>
              </a:lnSpc>
            </a:pPr>
            <a:r>
              <a:rPr lang="en-US" sz="1300" b="1" dirty="0">
                <a:latin typeface="Lucida Console" pitchFamily="49" charset="0"/>
              </a:rPr>
              <a:t>[</a:t>
            </a:r>
            <a:r>
              <a:rPr lang="en-US" sz="1300" b="1" dirty="0" smtClean="0">
                <a:latin typeface="Lucida Console" pitchFamily="49" charset="0"/>
              </a:rPr>
              <a:t>root@client2 </a:t>
            </a:r>
            <a:r>
              <a:rPr lang="en-US" sz="1300" b="1" dirty="0">
                <a:latin typeface="Lucida Console" pitchFamily="49" charset="0"/>
              </a:rPr>
              <a:t>~]#</a:t>
            </a:r>
          </a:p>
          <a:p>
            <a:pPr eaLnBrk="1" hangingPunct="1">
              <a:lnSpc>
                <a:spcPct val="95000"/>
              </a:lnSpc>
            </a:pPr>
            <a:endParaRPr lang="en-US" sz="1300" b="1" dirty="0">
              <a:latin typeface="Lucida Console" pitchFamily="49" charset="0"/>
            </a:endParaRPr>
          </a:p>
        </p:txBody>
      </p:sp>
      <p:sp>
        <p:nvSpPr>
          <p:cNvPr id="114695" name="Text Box 7"/>
          <p:cNvSpPr txBox="1">
            <a:spLocks noChangeArrowheads="1"/>
          </p:cNvSpPr>
          <p:nvPr/>
        </p:nvSpPr>
        <p:spPr bwMode="auto">
          <a:xfrm>
            <a:off x="29633" y="2248432"/>
            <a:ext cx="12192000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300" b="1" dirty="0" smtClean="0">
                <a:latin typeface="Lucida Console" pitchFamily="49" charset="0"/>
              </a:rPr>
              <a:t>ping: unknown host sys1.netrich.in</a:t>
            </a:r>
          </a:p>
          <a:p>
            <a:endParaRPr lang="en-US" sz="1300" b="1" dirty="0" smtClean="0">
              <a:latin typeface="Lucida Console" pitchFamily="49" charset="0"/>
            </a:endParaRPr>
          </a:p>
          <a:p>
            <a:r>
              <a:rPr lang="en-US" sz="1300" b="1" dirty="0" smtClean="0">
                <a:latin typeface="Lucida Console" pitchFamily="49" charset="0"/>
              </a:rPr>
              <a:t>[root@client2 </a:t>
            </a:r>
            <a:r>
              <a:rPr lang="en-US" sz="1300" b="1" dirty="0">
                <a:latin typeface="Lucida Console" pitchFamily="49" charset="0"/>
              </a:rPr>
              <a:t>~]#</a:t>
            </a:r>
          </a:p>
          <a:p>
            <a:pPr eaLnBrk="1" hangingPunct="1">
              <a:lnSpc>
                <a:spcPct val="95000"/>
              </a:lnSpc>
            </a:pPr>
            <a:endParaRPr lang="en-US" sz="1300" b="1" dirty="0">
              <a:latin typeface="Lucida Console" pitchFamily="49" charset="0"/>
            </a:endParaRPr>
          </a:p>
        </p:txBody>
      </p:sp>
      <p:sp>
        <p:nvSpPr>
          <p:cNvPr id="114696" name="Text Box 8"/>
          <p:cNvSpPr txBox="1">
            <a:spLocks noChangeArrowheads="1"/>
          </p:cNvSpPr>
          <p:nvPr/>
        </p:nvSpPr>
        <p:spPr bwMode="auto">
          <a:xfrm>
            <a:off x="2325907" y="1361084"/>
            <a:ext cx="4709584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1300" b="1" dirty="0" smtClean="0">
                <a:latin typeface="Lucida Console" pitchFamily="49" charset="0"/>
              </a:rPr>
              <a:t>ping client1.netrich.in</a:t>
            </a:r>
            <a:endParaRPr lang="en-US" sz="1300" b="1" dirty="0">
              <a:latin typeface="Lucida Console" pitchFamily="49" charset="0"/>
            </a:endParaRPr>
          </a:p>
        </p:txBody>
      </p:sp>
      <p:sp>
        <p:nvSpPr>
          <p:cNvPr id="114698" name="Text Box 10"/>
          <p:cNvSpPr txBox="1">
            <a:spLocks noChangeArrowheads="1"/>
          </p:cNvSpPr>
          <p:nvPr/>
        </p:nvSpPr>
        <p:spPr bwMode="auto">
          <a:xfrm>
            <a:off x="2360740" y="1983201"/>
            <a:ext cx="4709584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1300" b="1" dirty="0">
                <a:latin typeface="Lucida Console" pitchFamily="49" charset="0"/>
              </a:rPr>
              <a:t>ping </a:t>
            </a:r>
            <a:r>
              <a:rPr lang="en-US" sz="1300" b="1" dirty="0" smtClean="0">
                <a:latin typeface="Lucida Console" pitchFamily="49" charset="0"/>
              </a:rPr>
              <a:t>dns.zoom.com</a:t>
            </a:r>
            <a:endParaRPr lang="en-US" sz="1300" b="1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93069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1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65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114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3" grpId="0" build="p" autoUpdateAnimBg="0"/>
      <p:bldP spid="114695" grpId="0" build="p" autoUpdateAnimBg="0"/>
      <p:bldP spid="114696" grpId="0" autoUpdateAnimBg="0"/>
      <p:bldP spid="114698" grpId="0" autoUpdateAnimBg="0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Screenshot"/>
          <p:cNvPicPr>
            <a:picLocks noChangeAspect="1" noChangeArrowheads="1"/>
          </p:cNvPicPr>
          <p:nvPr/>
        </p:nvPicPr>
        <p:blipFill>
          <a:blip r:embed="rId3" cstate="print"/>
          <a:srcRect t="4577"/>
          <a:stretch>
            <a:fillRect/>
          </a:stretch>
        </p:blipFill>
        <p:spPr bwMode="auto">
          <a:xfrm>
            <a:off x="54592" y="955355"/>
            <a:ext cx="12082816" cy="5301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" y="1370971"/>
            <a:ext cx="11891433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r>
              <a:rPr lang="en-US" sz="1300" b="1" dirty="0">
                <a:latin typeface="Lucida Console" pitchFamily="49" charset="0"/>
              </a:rPr>
              <a:t>[</a:t>
            </a:r>
            <a:r>
              <a:rPr lang="en-US" sz="1300" b="1" dirty="0" smtClean="0">
                <a:latin typeface="Lucida Console" pitchFamily="49" charset="0"/>
              </a:rPr>
              <a:t>root@dns </a:t>
            </a:r>
            <a:r>
              <a:rPr lang="en-US" sz="1300" b="1" dirty="0">
                <a:latin typeface="Lucida Console" pitchFamily="49" charset="0"/>
              </a:rPr>
              <a:t>~]#</a:t>
            </a:r>
          </a:p>
        </p:txBody>
      </p:sp>
      <p:sp>
        <p:nvSpPr>
          <p:cNvPr id="114693" name="Text Box 5"/>
          <p:cNvSpPr txBox="1">
            <a:spLocks noChangeArrowheads="1"/>
          </p:cNvSpPr>
          <p:nvPr/>
        </p:nvSpPr>
        <p:spPr bwMode="auto">
          <a:xfrm>
            <a:off x="29633" y="1594810"/>
            <a:ext cx="12192000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300" b="1" dirty="0">
                <a:latin typeface="Lucida Console" pitchFamily="49" charset="0"/>
              </a:rPr>
              <a:t>64 bytes from </a:t>
            </a:r>
            <a:r>
              <a:rPr lang="en-US" sz="1300" b="1" dirty="0" smtClean="0">
                <a:latin typeface="Lucida Console" pitchFamily="49" charset="0"/>
              </a:rPr>
              <a:t>192.168.0.1: </a:t>
            </a:r>
            <a:r>
              <a:rPr lang="en-US" sz="1300" b="1" dirty="0">
                <a:latin typeface="Lucida Console" pitchFamily="49" charset="0"/>
              </a:rPr>
              <a:t>icmp_seq=0 ttl=64 time=0.047 ms</a:t>
            </a:r>
          </a:p>
          <a:p>
            <a:r>
              <a:rPr lang="en-US" sz="1300" b="1" dirty="0">
                <a:latin typeface="Lucida Console" pitchFamily="49" charset="0"/>
              </a:rPr>
              <a:t>64 bytes from </a:t>
            </a:r>
            <a:r>
              <a:rPr lang="en-US" sz="1300" b="1" dirty="0" smtClean="0">
                <a:latin typeface="Lucida Console" pitchFamily="49" charset="0"/>
              </a:rPr>
              <a:t>192.168.0.1: </a:t>
            </a:r>
            <a:r>
              <a:rPr lang="en-US" sz="1300" b="1" dirty="0">
                <a:latin typeface="Lucida Console" pitchFamily="49" charset="0"/>
              </a:rPr>
              <a:t>icmp_seq=0 ttl=64 time=0.047 ms</a:t>
            </a:r>
          </a:p>
          <a:p>
            <a:r>
              <a:rPr lang="en-US" sz="1300" b="1" dirty="0">
                <a:latin typeface="Lucida Console" pitchFamily="49" charset="0"/>
              </a:rPr>
              <a:t>64 bytes from </a:t>
            </a:r>
            <a:r>
              <a:rPr lang="en-US" sz="1300" b="1" dirty="0" smtClean="0">
                <a:latin typeface="Lucida Console" pitchFamily="49" charset="0"/>
              </a:rPr>
              <a:t>192.168.0.1: </a:t>
            </a:r>
            <a:r>
              <a:rPr lang="en-US" sz="1300" b="1" dirty="0">
                <a:latin typeface="Lucida Console" pitchFamily="49" charset="0"/>
              </a:rPr>
              <a:t>icmp_seq=0 ttl=64 time=0.047 ms</a:t>
            </a:r>
          </a:p>
          <a:p>
            <a:r>
              <a:rPr lang="en-US" sz="1300" b="1" dirty="0">
                <a:latin typeface="Lucida Console" pitchFamily="49" charset="0"/>
              </a:rPr>
              <a:t>64 bytes from </a:t>
            </a:r>
            <a:r>
              <a:rPr lang="en-US" sz="1300" b="1" dirty="0" smtClean="0">
                <a:latin typeface="Lucida Console" pitchFamily="49" charset="0"/>
              </a:rPr>
              <a:t>192.168.0.1: </a:t>
            </a:r>
            <a:r>
              <a:rPr lang="en-US" sz="1300" b="1" dirty="0">
                <a:latin typeface="Lucida Console" pitchFamily="49" charset="0"/>
              </a:rPr>
              <a:t>icmp_seq=0 ttl=64 time=0.047 ms</a:t>
            </a:r>
          </a:p>
          <a:p>
            <a:endParaRPr lang="en-US" sz="1300" b="1" dirty="0">
              <a:latin typeface="Lucida Console" pitchFamily="49" charset="0"/>
            </a:endParaRPr>
          </a:p>
          <a:p>
            <a:r>
              <a:rPr lang="en-US" sz="1300" b="1" dirty="0">
                <a:latin typeface="Lucida Console" pitchFamily="49" charset="0"/>
              </a:rPr>
              <a:t>--- </a:t>
            </a:r>
            <a:r>
              <a:rPr lang="en-US" sz="1300" b="1" dirty="0" smtClean="0">
                <a:latin typeface="Lucida Console" pitchFamily="49" charset="0"/>
              </a:rPr>
              <a:t>192.168.0.1 </a:t>
            </a:r>
            <a:r>
              <a:rPr lang="en-US" sz="1300" b="1" dirty="0">
                <a:latin typeface="Lucida Console" pitchFamily="49" charset="0"/>
              </a:rPr>
              <a:t>ping statistics ---</a:t>
            </a:r>
          </a:p>
          <a:p>
            <a:r>
              <a:rPr lang="en-US" sz="1300" b="1" dirty="0">
                <a:latin typeface="Lucida Console" pitchFamily="49" charset="0"/>
              </a:rPr>
              <a:t>4 packets transmitted, 4 received, 0 duplicates, 0% packet loss, time 1001ms</a:t>
            </a:r>
          </a:p>
          <a:p>
            <a:r>
              <a:rPr lang="en-US" sz="1300" b="1" dirty="0">
                <a:latin typeface="Lucida Console" pitchFamily="49" charset="0"/>
              </a:rPr>
              <a:t>rtt min/avg/max/mdev = 0.039/0.583/1.390/0.404 ms, pipe 2</a:t>
            </a:r>
          </a:p>
          <a:p>
            <a:pPr eaLnBrk="1" hangingPunct="1">
              <a:lnSpc>
                <a:spcPct val="95000"/>
              </a:lnSpc>
            </a:pPr>
            <a:endParaRPr lang="en-US" sz="1300" b="1" dirty="0">
              <a:latin typeface="Lucida Console" pitchFamily="49" charset="0"/>
            </a:endParaRPr>
          </a:p>
          <a:p>
            <a:pPr eaLnBrk="1" hangingPunct="1">
              <a:lnSpc>
                <a:spcPct val="95000"/>
              </a:lnSpc>
            </a:pPr>
            <a:r>
              <a:rPr lang="en-US" sz="1300" b="1" dirty="0">
                <a:latin typeface="Lucida Console" pitchFamily="49" charset="0"/>
              </a:rPr>
              <a:t>[</a:t>
            </a:r>
            <a:r>
              <a:rPr lang="en-US" sz="1300" b="1" dirty="0" smtClean="0">
                <a:latin typeface="Lucida Console" pitchFamily="49" charset="0"/>
              </a:rPr>
              <a:t>root@dns </a:t>
            </a:r>
            <a:r>
              <a:rPr lang="en-US" sz="1300" b="1" dirty="0">
                <a:latin typeface="Lucida Console" pitchFamily="49" charset="0"/>
              </a:rPr>
              <a:t>~]#</a:t>
            </a:r>
          </a:p>
          <a:p>
            <a:pPr eaLnBrk="1" hangingPunct="1">
              <a:lnSpc>
                <a:spcPct val="95000"/>
              </a:lnSpc>
            </a:pPr>
            <a:endParaRPr lang="en-US" sz="1300" b="1" dirty="0">
              <a:latin typeface="Lucida Console" pitchFamily="49" charset="0"/>
            </a:endParaRPr>
          </a:p>
        </p:txBody>
      </p:sp>
      <p:sp>
        <p:nvSpPr>
          <p:cNvPr id="114695" name="Text Box 7"/>
          <p:cNvSpPr txBox="1">
            <a:spLocks noChangeArrowheads="1"/>
          </p:cNvSpPr>
          <p:nvPr/>
        </p:nvSpPr>
        <p:spPr bwMode="auto">
          <a:xfrm>
            <a:off x="29633" y="3620048"/>
            <a:ext cx="12192000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300" b="1" dirty="0">
                <a:latin typeface="Lucida Console" pitchFamily="49" charset="0"/>
              </a:rPr>
              <a:t>64 bytes from </a:t>
            </a:r>
            <a:r>
              <a:rPr lang="en-US" sz="1300" b="1" dirty="0" smtClean="0">
                <a:latin typeface="Lucida Console" pitchFamily="49" charset="0"/>
              </a:rPr>
              <a:t>192.168.0.2: </a:t>
            </a:r>
            <a:r>
              <a:rPr lang="en-US" sz="1300" b="1" dirty="0">
                <a:latin typeface="Lucida Console" pitchFamily="49" charset="0"/>
              </a:rPr>
              <a:t>icmp_seq=0 ttl=64 time=0.047 ms</a:t>
            </a:r>
          </a:p>
          <a:p>
            <a:r>
              <a:rPr lang="en-US" sz="1300" b="1" dirty="0">
                <a:latin typeface="Lucida Console" pitchFamily="49" charset="0"/>
              </a:rPr>
              <a:t>64 bytes from </a:t>
            </a:r>
            <a:r>
              <a:rPr lang="en-US" sz="1300" b="1" dirty="0" smtClean="0">
                <a:latin typeface="Lucida Console" pitchFamily="49" charset="0"/>
              </a:rPr>
              <a:t>192.168.0.2: </a:t>
            </a:r>
            <a:r>
              <a:rPr lang="en-US" sz="1300" b="1" dirty="0">
                <a:latin typeface="Lucida Console" pitchFamily="49" charset="0"/>
              </a:rPr>
              <a:t>icmp_seq=0 ttl=64 time=0.047 ms</a:t>
            </a:r>
          </a:p>
          <a:p>
            <a:r>
              <a:rPr lang="en-US" sz="1300" b="1" dirty="0">
                <a:latin typeface="Lucida Console" pitchFamily="49" charset="0"/>
              </a:rPr>
              <a:t>64 bytes from </a:t>
            </a:r>
            <a:r>
              <a:rPr lang="en-US" sz="1300" b="1" dirty="0" smtClean="0">
                <a:latin typeface="Lucida Console" pitchFamily="49" charset="0"/>
              </a:rPr>
              <a:t>192.168.0.2: </a:t>
            </a:r>
            <a:r>
              <a:rPr lang="en-US" sz="1300" b="1" dirty="0">
                <a:latin typeface="Lucida Console" pitchFamily="49" charset="0"/>
              </a:rPr>
              <a:t>icmp_seq=0 ttl=64 time=0.047 ms</a:t>
            </a:r>
          </a:p>
          <a:p>
            <a:r>
              <a:rPr lang="en-US" sz="1300" b="1" dirty="0">
                <a:latin typeface="Lucida Console" pitchFamily="49" charset="0"/>
              </a:rPr>
              <a:t>64 bytes from </a:t>
            </a:r>
            <a:r>
              <a:rPr lang="en-US" sz="1300" b="1" dirty="0" smtClean="0">
                <a:latin typeface="Lucida Console" pitchFamily="49" charset="0"/>
              </a:rPr>
              <a:t>192.168.0.2: </a:t>
            </a:r>
            <a:r>
              <a:rPr lang="en-US" sz="1300" b="1" dirty="0">
                <a:latin typeface="Lucida Console" pitchFamily="49" charset="0"/>
              </a:rPr>
              <a:t>icmp_seq=0 ttl=64 time=0.047 ms</a:t>
            </a:r>
          </a:p>
          <a:p>
            <a:endParaRPr lang="en-US" sz="1300" b="1" dirty="0">
              <a:latin typeface="Lucida Console" pitchFamily="49" charset="0"/>
            </a:endParaRPr>
          </a:p>
          <a:p>
            <a:r>
              <a:rPr lang="en-US" sz="1300" b="1" dirty="0">
                <a:latin typeface="Lucida Console" pitchFamily="49" charset="0"/>
              </a:rPr>
              <a:t>--- </a:t>
            </a:r>
            <a:r>
              <a:rPr lang="en-US" sz="1300" b="1" dirty="0" smtClean="0">
                <a:latin typeface="Lucida Console" pitchFamily="49" charset="0"/>
              </a:rPr>
              <a:t>192.168.0.2 </a:t>
            </a:r>
            <a:r>
              <a:rPr lang="en-US" sz="1300" b="1" dirty="0">
                <a:latin typeface="Lucida Console" pitchFamily="49" charset="0"/>
              </a:rPr>
              <a:t>ping statistics ---</a:t>
            </a:r>
          </a:p>
          <a:p>
            <a:r>
              <a:rPr lang="en-US" sz="1300" b="1" dirty="0">
                <a:latin typeface="Lucida Console" pitchFamily="49" charset="0"/>
              </a:rPr>
              <a:t>4 packets transmitted, 4 received, 0 duplicates, 0% packet loss, time 1001ms</a:t>
            </a:r>
          </a:p>
          <a:p>
            <a:r>
              <a:rPr lang="en-US" sz="1300" b="1" dirty="0">
                <a:latin typeface="Lucida Console" pitchFamily="49" charset="0"/>
              </a:rPr>
              <a:t>rtt min/avg/max/mdev = 0.039/0.583/1.390/0.404 ms, pipe 2</a:t>
            </a:r>
          </a:p>
          <a:p>
            <a:pPr eaLnBrk="1" hangingPunct="1">
              <a:lnSpc>
                <a:spcPct val="95000"/>
              </a:lnSpc>
            </a:pPr>
            <a:endParaRPr lang="en-US" sz="1300" b="1" dirty="0">
              <a:latin typeface="Lucida Console" pitchFamily="49" charset="0"/>
            </a:endParaRPr>
          </a:p>
          <a:p>
            <a:pPr eaLnBrk="1" hangingPunct="1">
              <a:lnSpc>
                <a:spcPct val="95000"/>
              </a:lnSpc>
            </a:pPr>
            <a:r>
              <a:rPr lang="en-US" sz="1300" b="1" dirty="0">
                <a:latin typeface="Lucida Console" pitchFamily="49" charset="0"/>
              </a:rPr>
              <a:t>[</a:t>
            </a:r>
            <a:r>
              <a:rPr lang="en-US" sz="1300" b="1" dirty="0" smtClean="0">
                <a:latin typeface="Lucida Console" pitchFamily="49" charset="0"/>
              </a:rPr>
              <a:t>root@dns </a:t>
            </a:r>
            <a:r>
              <a:rPr lang="en-US" sz="1300" b="1" dirty="0">
                <a:latin typeface="Lucida Console" pitchFamily="49" charset="0"/>
              </a:rPr>
              <a:t>~]#</a:t>
            </a:r>
          </a:p>
          <a:p>
            <a:pPr eaLnBrk="1" hangingPunct="1">
              <a:lnSpc>
                <a:spcPct val="95000"/>
              </a:lnSpc>
            </a:pPr>
            <a:endParaRPr lang="en-US" sz="1300" b="1" dirty="0">
              <a:latin typeface="Lucida Console" pitchFamily="49" charset="0"/>
            </a:endParaRPr>
          </a:p>
        </p:txBody>
      </p:sp>
      <p:sp>
        <p:nvSpPr>
          <p:cNvPr id="114696" name="Text Box 8"/>
          <p:cNvSpPr txBox="1">
            <a:spLocks noChangeArrowheads="1"/>
          </p:cNvSpPr>
          <p:nvPr/>
        </p:nvSpPr>
        <p:spPr bwMode="auto">
          <a:xfrm>
            <a:off x="1785969" y="1361084"/>
            <a:ext cx="4709584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1300" b="1" dirty="0" smtClean="0">
                <a:latin typeface="Lucida Console" pitchFamily="49" charset="0"/>
              </a:rPr>
              <a:t>ping 192.168.0.1</a:t>
            </a:r>
            <a:endParaRPr lang="en-US" sz="1300" b="1" dirty="0">
              <a:latin typeface="Lucida Console" pitchFamily="49" charset="0"/>
            </a:endParaRPr>
          </a:p>
        </p:txBody>
      </p:sp>
      <p:sp>
        <p:nvSpPr>
          <p:cNvPr id="114698" name="Text Box 10"/>
          <p:cNvSpPr txBox="1">
            <a:spLocks noChangeArrowheads="1"/>
          </p:cNvSpPr>
          <p:nvPr/>
        </p:nvSpPr>
        <p:spPr bwMode="auto">
          <a:xfrm>
            <a:off x="1820804" y="3367863"/>
            <a:ext cx="4709584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1300" b="1" dirty="0">
                <a:latin typeface="Lucida Console" pitchFamily="49" charset="0"/>
              </a:rPr>
              <a:t>ping </a:t>
            </a:r>
            <a:r>
              <a:rPr lang="en-US" sz="1300" b="1" dirty="0" smtClean="0">
                <a:latin typeface="Lucida Console" pitchFamily="49" charset="0"/>
              </a:rPr>
              <a:t>192.168.0.2</a:t>
            </a:r>
            <a:endParaRPr lang="en-US" sz="1300" b="1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03712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1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25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625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125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625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125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75"/>
                                        <p:tgtEl>
                                          <p:spTgt spid="114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125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625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125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625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125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3" grpId="0" build="p" autoUpdateAnimBg="0"/>
      <p:bldP spid="114695" grpId="0" build="p" autoUpdateAnimBg="0"/>
      <p:bldP spid="114696" grpId="0" autoUpdateAnimBg="0"/>
      <p:bldP spid="114698" grpId="0" autoUpdateAnimBg="0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Screenshot"/>
          <p:cNvPicPr>
            <a:picLocks noChangeAspect="1" noChangeArrowheads="1"/>
          </p:cNvPicPr>
          <p:nvPr/>
        </p:nvPicPr>
        <p:blipFill>
          <a:blip r:embed="rId3" cstate="print"/>
          <a:srcRect t="4577"/>
          <a:stretch>
            <a:fillRect/>
          </a:stretch>
        </p:blipFill>
        <p:spPr bwMode="auto">
          <a:xfrm>
            <a:off x="54592" y="955355"/>
            <a:ext cx="12082816" cy="5301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" y="1370971"/>
            <a:ext cx="11891433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r>
              <a:rPr lang="en-US" sz="1300" b="1" dirty="0">
                <a:latin typeface="Lucida Console" pitchFamily="49" charset="0"/>
              </a:rPr>
              <a:t>[</a:t>
            </a:r>
            <a:r>
              <a:rPr lang="en-US" sz="1300" b="1" dirty="0" smtClean="0">
                <a:latin typeface="Lucida Console" pitchFamily="49" charset="0"/>
              </a:rPr>
              <a:t>root@dns </a:t>
            </a:r>
            <a:r>
              <a:rPr lang="en-US" sz="1300" b="1" dirty="0">
                <a:latin typeface="Lucida Console" pitchFamily="49" charset="0"/>
              </a:rPr>
              <a:t>~]#</a:t>
            </a:r>
          </a:p>
        </p:txBody>
      </p:sp>
      <p:sp>
        <p:nvSpPr>
          <p:cNvPr id="114693" name="Text Box 5"/>
          <p:cNvSpPr txBox="1">
            <a:spLocks noChangeArrowheads="1"/>
          </p:cNvSpPr>
          <p:nvPr/>
        </p:nvSpPr>
        <p:spPr bwMode="auto">
          <a:xfrm>
            <a:off x="29633" y="1594809"/>
            <a:ext cx="12192000" cy="704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300" b="1" dirty="0" smtClean="0">
                <a:latin typeface="Lucida Console" pitchFamily="49" charset="0"/>
              </a:rPr>
              <a:t>ping: unknown host client1.netrich.in</a:t>
            </a:r>
            <a:endParaRPr lang="en-US" sz="1300" b="1" dirty="0">
              <a:latin typeface="Lucida Console" pitchFamily="49" charset="0"/>
            </a:endParaRPr>
          </a:p>
          <a:p>
            <a:pPr eaLnBrk="1" hangingPunct="1">
              <a:lnSpc>
                <a:spcPct val="95000"/>
              </a:lnSpc>
            </a:pPr>
            <a:endParaRPr lang="en-US" sz="1300" b="1" dirty="0">
              <a:latin typeface="Lucida Console" pitchFamily="49" charset="0"/>
            </a:endParaRPr>
          </a:p>
          <a:p>
            <a:pPr eaLnBrk="1" hangingPunct="1">
              <a:lnSpc>
                <a:spcPct val="95000"/>
              </a:lnSpc>
            </a:pPr>
            <a:r>
              <a:rPr lang="en-US" sz="1300" b="1" dirty="0">
                <a:latin typeface="Lucida Console" pitchFamily="49" charset="0"/>
              </a:rPr>
              <a:t>[</a:t>
            </a:r>
            <a:r>
              <a:rPr lang="en-US" sz="1300" b="1" dirty="0" smtClean="0">
                <a:latin typeface="Lucida Console" pitchFamily="49" charset="0"/>
              </a:rPr>
              <a:t>root@dns </a:t>
            </a:r>
            <a:r>
              <a:rPr lang="en-US" sz="1300" b="1" dirty="0">
                <a:latin typeface="Lucida Console" pitchFamily="49" charset="0"/>
              </a:rPr>
              <a:t>~]#</a:t>
            </a:r>
          </a:p>
          <a:p>
            <a:pPr eaLnBrk="1" hangingPunct="1">
              <a:lnSpc>
                <a:spcPct val="95000"/>
              </a:lnSpc>
            </a:pPr>
            <a:endParaRPr lang="en-US" sz="1300" b="1" dirty="0">
              <a:latin typeface="Lucida Console" pitchFamily="49" charset="0"/>
            </a:endParaRPr>
          </a:p>
        </p:txBody>
      </p:sp>
      <p:sp>
        <p:nvSpPr>
          <p:cNvPr id="114695" name="Text Box 7"/>
          <p:cNvSpPr txBox="1">
            <a:spLocks noChangeArrowheads="1"/>
          </p:cNvSpPr>
          <p:nvPr/>
        </p:nvSpPr>
        <p:spPr bwMode="auto">
          <a:xfrm>
            <a:off x="29633" y="2248432"/>
            <a:ext cx="12192000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300" b="1" dirty="0" smtClean="0">
                <a:latin typeface="Lucida Console" pitchFamily="49" charset="0"/>
              </a:rPr>
              <a:t>ping: unknown host client2.netrich.in </a:t>
            </a:r>
          </a:p>
          <a:p>
            <a:endParaRPr lang="en-US" sz="1300" b="1" dirty="0" smtClean="0">
              <a:latin typeface="Lucida Console" pitchFamily="49" charset="0"/>
            </a:endParaRPr>
          </a:p>
          <a:p>
            <a:r>
              <a:rPr lang="en-US" sz="1300" b="1" dirty="0" smtClean="0">
                <a:latin typeface="Lucida Console" pitchFamily="49" charset="0"/>
              </a:rPr>
              <a:t>[root@dns </a:t>
            </a:r>
            <a:r>
              <a:rPr lang="en-US" sz="1300" b="1" dirty="0">
                <a:latin typeface="Lucida Console" pitchFamily="49" charset="0"/>
              </a:rPr>
              <a:t>~]#</a:t>
            </a:r>
          </a:p>
          <a:p>
            <a:pPr eaLnBrk="1" hangingPunct="1">
              <a:lnSpc>
                <a:spcPct val="95000"/>
              </a:lnSpc>
            </a:pPr>
            <a:endParaRPr lang="en-US" sz="1300" b="1" dirty="0">
              <a:latin typeface="Lucida Console" pitchFamily="49" charset="0"/>
            </a:endParaRPr>
          </a:p>
        </p:txBody>
      </p:sp>
      <p:sp>
        <p:nvSpPr>
          <p:cNvPr id="114696" name="Text Box 8"/>
          <p:cNvSpPr txBox="1">
            <a:spLocks noChangeArrowheads="1"/>
          </p:cNvSpPr>
          <p:nvPr/>
        </p:nvSpPr>
        <p:spPr bwMode="auto">
          <a:xfrm>
            <a:off x="1803387" y="1361084"/>
            <a:ext cx="4709584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1300" b="1" dirty="0" smtClean="0">
                <a:latin typeface="Lucida Console" pitchFamily="49" charset="0"/>
              </a:rPr>
              <a:t>ping client1.netrich.in</a:t>
            </a:r>
            <a:endParaRPr lang="en-US" sz="1300" b="1" dirty="0">
              <a:latin typeface="Lucida Console" pitchFamily="49" charset="0"/>
            </a:endParaRPr>
          </a:p>
        </p:txBody>
      </p:sp>
      <p:sp>
        <p:nvSpPr>
          <p:cNvPr id="114698" name="Text Box 10"/>
          <p:cNvSpPr txBox="1">
            <a:spLocks noChangeArrowheads="1"/>
          </p:cNvSpPr>
          <p:nvPr/>
        </p:nvSpPr>
        <p:spPr bwMode="auto">
          <a:xfrm>
            <a:off x="1838220" y="1983201"/>
            <a:ext cx="4709584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1300" b="1" dirty="0">
                <a:latin typeface="Lucida Console" pitchFamily="49" charset="0"/>
              </a:rPr>
              <a:t>ping </a:t>
            </a:r>
            <a:r>
              <a:rPr lang="en-US" sz="1300" b="1" dirty="0" smtClean="0">
                <a:latin typeface="Lucida Console" pitchFamily="49" charset="0"/>
              </a:rPr>
              <a:t>client2.netrich.in</a:t>
            </a:r>
            <a:endParaRPr lang="en-US" sz="1300" b="1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532697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1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65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114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5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15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3" grpId="0" build="p" autoUpdateAnimBg="0"/>
      <p:bldP spid="114695" grpId="0" build="p" autoUpdateAnimBg="0"/>
      <p:bldP spid="114696" grpId="0" autoUpdateAnimBg="0"/>
      <p:bldP spid="114698" grpId="0" autoUpdateAnimBg="0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Host File</a:t>
            </a:r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11480800" cy="5138530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Clr>
                <a:schemeClr val="tx1"/>
              </a:buClr>
              <a:buFontTx/>
              <a:buChar char="•"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host file </a:t>
            </a:r>
            <a:r>
              <a:rPr lang="en-US" dirty="0" smtClean="0"/>
              <a:t>provides resolution of hostnames to IP addresses.                     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Tx/>
              <a:buChar char="•"/>
            </a:pPr>
            <a:r>
              <a:rPr lang="en-US" dirty="0" smtClean="0"/>
              <a:t>It can only resolve names provide in the local host file. 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Tx/>
              <a:buChar char="•"/>
            </a:pPr>
            <a:r>
              <a:rPr lang="en-US" dirty="0" smtClean="0"/>
              <a:t>It cannot be used as a centralized database.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Tx/>
              <a:buChar char="•"/>
            </a:pPr>
            <a:r>
              <a:rPr lang="en-US" dirty="0" smtClean="0"/>
              <a:t>The hostname and IP address mapping is given  in  </a:t>
            </a:r>
            <a:r>
              <a:rPr lang="en-US" dirty="0" smtClean="0">
                <a:solidFill>
                  <a:srgbClr val="FF0000"/>
                </a:solidFill>
              </a:rPr>
              <a:t>/etc/hosts</a:t>
            </a:r>
          </a:p>
        </p:txBody>
      </p:sp>
    </p:spTree>
    <p:extLst>
      <p:ext uri="{BB962C8B-B14F-4D97-AF65-F5344CB8AC3E}">
        <p14:creationId xmlns:p14="http://schemas.microsoft.com/office/powerpoint/2010/main" xmlns="" val="320563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47" name="Oval 51"/>
          <p:cNvSpPr>
            <a:spLocks noChangeArrowheads="1"/>
          </p:cNvSpPr>
          <p:nvPr/>
        </p:nvSpPr>
        <p:spPr bwMode="auto">
          <a:xfrm>
            <a:off x="1326243" y="1727208"/>
            <a:ext cx="8098367" cy="3753079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 algn="ctr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3200" dirty="0"/>
              <a:t>                                                          </a:t>
            </a:r>
          </a:p>
        </p:txBody>
      </p:sp>
      <p:pic>
        <p:nvPicPr>
          <p:cNvPr id="2092" name="Picture 45" descr="Computer_DesktopComputer01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2443" y="3773724"/>
            <a:ext cx="1746251" cy="152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90" name="Picture 48" descr="Computer_DesktopComputer01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80076" y="1096057"/>
            <a:ext cx="1746251" cy="152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65" name="AutoShape 69"/>
          <p:cNvSpPr>
            <a:spLocks noChangeArrowheads="1"/>
          </p:cNvSpPr>
          <p:nvPr/>
        </p:nvSpPr>
        <p:spPr bwMode="auto">
          <a:xfrm>
            <a:off x="8216623" y="5324476"/>
            <a:ext cx="1962912" cy="421233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 dirty="0" smtClean="0">
                <a:latin typeface="+mj-lt"/>
              </a:rPr>
              <a:t>Linux Client 2</a:t>
            </a:r>
            <a:endParaRPr lang="en-US" b="1" dirty="0">
              <a:latin typeface="+mj-lt"/>
            </a:endParaRPr>
          </a:p>
        </p:txBody>
      </p:sp>
      <p:sp>
        <p:nvSpPr>
          <p:cNvPr id="55369" name="AutoShape 73"/>
          <p:cNvSpPr>
            <a:spLocks noChangeArrowheads="1"/>
          </p:cNvSpPr>
          <p:nvPr/>
        </p:nvSpPr>
        <p:spPr bwMode="auto">
          <a:xfrm>
            <a:off x="1847668" y="5324475"/>
            <a:ext cx="1962912" cy="420624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 dirty="0" smtClean="0">
                <a:latin typeface="+mj-lt"/>
              </a:rPr>
              <a:t>Linux Client 1</a:t>
            </a:r>
            <a:endParaRPr lang="en-US" b="1" dirty="0">
              <a:latin typeface="+mj-lt"/>
            </a:endParaRPr>
          </a:p>
        </p:txBody>
      </p:sp>
      <p:sp>
        <p:nvSpPr>
          <p:cNvPr id="55412" name="Text Box 116"/>
          <p:cNvSpPr txBox="1">
            <a:spLocks noChangeArrowheads="1"/>
          </p:cNvSpPr>
          <p:nvPr/>
        </p:nvSpPr>
        <p:spPr bwMode="auto">
          <a:xfrm>
            <a:off x="7592423" y="5250734"/>
            <a:ext cx="4667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b="1" dirty="0" smtClean="0">
                <a:solidFill>
                  <a:srgbClr val="3333FF"/>
                </a:solidFill>
                <a:latin typeface="+mj-lt"/>
                <a:cs typeface="Arial" charset="0"/>
              </a:rPr>
              <a:t>Ali</a:t>
            </a:r>
            <a:endParaRPr lang="en-US" b="1" dirty="0">
              <a:solidFill>
                <a:srgbClr val="3333FF"/>
              </a:solidFill>
              <a:latin typeface="+mj-lt"/>
              <a:cs typeface="Arial" charset="0"/>
            </a:endParaRPr>
          </a:p>
        </p:txBody>
      </p:sp>
      <p:graphicFrame>
        <p:nvGraphicFramePr>
          <p:cNvPr id="55419" name="Object 123"/>
          <p:cNvGraphicFramePr>
            <a:graphicFrameLocks noChangeAspect="1"/>
          </p:cNvGraphicFramePr>
          <p:nvPr/>
        </p:nvGraphicFramePr>
        <p:xfrm>
          <a:off x="768205" y="4267438"/>
          <a:ext cx="1085851" cy="1062037"/>
        </p:xfrm>
        <a:graphic>
          <a:graphicData uri="http://schemas.openxmlformats.org/presentationml/2006/ole">
            <p:oleObj spid="_x0000_s193600" r:id="rId5" imgW="700965" imgH="914400" progId="">
              <p:embed/>
            </p:oleObj>
          </a:graphicData>
        </a:graphic>
      </p:graphicFrame>
      <p:sp>
        <p:nvSpPr>
          <p:cNvPr id="55420" name="Text Box 124"/>
          <p:cNvSpPr txBox="1">
            <a:spLocks noChangeArrowheads="1"/>
          </p:cNvSpPr>
          <p:nvPr/>
        </p:nvSpPr>
        <p:spPr bwMode="auto">
          <a:xfrm>
            <a:off x="896477" y="5235494"/>
            <a:ext cx="6471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b="1" dirty="0" smtClean="0">
                <a:solidFill>
                  <a:srgbClr val="3333FF"/>
                </a:solidFill>
                <a:latin typeface="+mj-lt"/>
                <a:cs typeface="Arial" charset="0"/>
              </a:rPr>
              <a:t>Ravi</a:t>
            </a:r>
            <a:endParaRPr lang="en-US" b="1" dirty="0">
              <a:solidFill>
                <a:srgbClr val="3333FF"/>
              </a:solidFill>
              <a:latin typeface="+mj-lt"/>
              <a:cs typeface="Arial" charset="0"/>
            </a:endParaRPr>
          </a:p>
        </p:txBody>
      </p:sp>
      <p:sp>
        <p:nvSpPr>
          <p:cNvPr id="44" name="AutoShape 142"/>
          <p:cNvSpPr>
            <a:spLocks noChangeArrowheads="1"/>
          </p:cNvSpPr>
          <p:nvPr/>
        </p:nvSpPr>
        <p:spPr bwMode="auto">
          <a:xfrm>
            <a:off x="1847668" y="5769909"/>
            <a:ext cx="1962912" cy="420624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 dirty="0" smtClean="0">
                <a:solidFill>
                  <a:srgbClr val="0000FF"/>
                </a:solidFill>
                <a:latin typeface="+mj-lt"/>
              </a:rPr>
              <a:t>192.168.0.1</a:t>
            </a:r>
            <a:endParaRPr lang="en-US" b="1" dirty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47" name="AutoShape 142"/>
          <p:cNvSpPr>
            <a:spLocks noChangeArrowheads="1"/>
          </p:cNvSpPr>
          <p:nvPr/>
        </p:nvSpPr>
        <p:spPr bwMode="auto">
          <a:xfrm>
            <a:off x="8216623" y="5784847"/>
            <a:ext cx="1962912" cy="420624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 dirty="0" smtClean="0">
                <a:solidFill>
                  <a:srgbClr val="0000FF"/>
                </a:solidFill>
                <a:latin typeface="+mj-lt"/>
              </a:rPr>
              <a:t>192.168.0.2</a:t>
            </a:r>
            <a:endParaRPr lang="en-US" b="1" dirty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69" name="AutoShape 73"/>
          <p:cNvSpPr>
            <a:spLocks noChangeArrowheads="1"/>
          </p:cNvSpPr>
          <p:nvPr/>
        </p:nvSpPr>
        <p:spPr bwMode="auto">
          <a:xfrm>
            <a:off x="4322192" y="4892557"/>
            <a:ext cx="2465027" cy="420624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+mj-lt"/>
              </a:rPr>
              <a:t>netrich.in</a:t>
            </a:r>
            <a:endParaRPr 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128000" cy="9144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Hostname Resolution</a:t>
            </a:r>
          </a:p>
        </p:txBody>
      </p:sp>
      <p:sp>
        <p:nvSpPr>
          <p:cNvPr id="27" name="AutoShape 73"/>
          <p:cNvSpPr>
            <a:spLocks noChangeArrowheads="1"/>
          </p:cNvSpPr>
          <p:nvPr/>
        </p:nvSpPr>
        <p:spPr bwMode="auto">
          <a:xfrm>
            <a:off x="2731339" y="1108015"/>
            <a:ext cx="1962912" cy="420624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b="1" dirty="0" smtClean="0">
                <a:latin typeface="+mj-lt"/>
              </a:rPr>
              <a:t>DNS</a:t>
            </a:r>
            <a:endParaRPr lang="en-US" b="1" dirty="0">
              <a:latin typeface="+mj-lt"/>
            </a:endParaRPr>
          </a:p>
        </p:txBody>
      </p:sp>
      <p:sp>
        <p:nvSpPr>
          <p:cNvPr id="28" name="AutoShape 142"/>
          <p:cNvSpPr>
            <a:spLocks noChangeArrowheads="1"/>
          </p:cNvSpPr>
          <p:nvPr/>
        </p:nvSpPr>
        <p:spPr bwMode="auto">
          <a:xfrm>
            <a:off x="2731339" y="1553449"/>
            <a:ext cx="1962912" cy="420624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b="1" dirty="0" smtClean="0">
                <a:solidFill>
                  <a:srgbClr val="0000FF"/>
                </a:solidFill>
                <a:latin typeface="+mj-lt"/>
              </a:rPr>
              <a:t>192.168.0.253</a:t>
            </a:r>
            <a:endParaRPr lang="en-US" b="1" dirty="0">
              <a:solidFill>
                <a:srgbClr val="0000FF"/>
              </a:solidFill>
              <a:latin typeface="+mj-lt"/>
            </a:endParaRPr>
          </a:p>
        </p:txBody>
      </p:sp>
      <p:pic>
        <p:nvPicPr>
          <p:cNvPr id="31" name="Picture 3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48604" y="1418367"/>
            <a:ext cx="429784" cy="386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" name="Picture 140" descr="Computer_DesktopComputer01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92143" y="3799124"/>
            <a:ext cx="1746251" cy="152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5430" name="Object 134"/>
          <p:cNvGraphicFramePr>
            <a:graphicFrameLocks noChangeAspect="1"/>
          </p:cNvGraphicFramePr>
          <p:nvPr/>
        </p:nvGraphicFramePr>
        <p:xfrm>
          <a:off x="7301594" y="4267438"/>
          <a:ext cx="1085849" cy="1062037"/>
        </p:xfrm>
        <a:graphic>
          <a:graphicData uri="http://schemas.openxmlformats.org/presentationml/2006/ole">
            <p:oleObj spid="_x0000_s193601" r:id="rId7" imgW="700965" imgH="914400" progId="">
              <p:embed/>
            </p:oleObj>
          </a:graphicData>
        </a:graphic>
      </p:graphicFrame>
      <p:pic>
        <p:nvPicPr>
          <p:cNvPr id="30" name="Picture 2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553577" y="4120378"/>
            <a:ext cx="429784" cy="386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" name="Picture 3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67653" y="4099784"/>
            <a:ext cx="429784" cy="386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47082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 bwMode="auto">
          <a:xfrm>
            <a:off x="512421" y="1461063"/>
            <a:ext cx="11237843" cy="407758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59795" y="1682081"/>
            <a:ext cx="107784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+mj-lt"/>
              </a:rPr>
              <a:t>Edit the configuration file</a:t>
            </a:r>
            <a:endParaRPr lang="en-US" sz="2200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8632" y="2220316"/>
            <a:ext cx="107784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2200" dirty="0" smtClean="0">
                <a:latin typeface="+mj-lt"/>
              </a:rPr>
              <a:t>[root@dns ~]#  </a:t>
            </a:r>
            <a:r>
              <a:rPr lang="en-US" sz="2400" b="1" dirty="0" smtClean="0">
                <a:latin typeface="+mj-lt"/>
              </a:rPr>
              <a:t>vi  /etc/hosts</a:t>
            </a:r>
            <a:endParaRPr lang="en-US" sz="2200" b="1" dirty="0" smtClean="0">
              <a:latin typeface="+mj-lt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837063" y="2816018"/>
            <a:ext cx="10645253" cy="242218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102202" y="2972650"/>
            <a:ext cx="101221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0000"/>
                </a:solidFill>
                <a:latin typeface="+mj-lt"/>
              </a:rPr>
              <a:t>Add the entries required</a:t>
            </a:r>
          </a:p>
          <a:p>
            <a:endParaRPr lang="en-US" sz="2200" b="1" dirty="0" smtClean="0">
              <a:latin typeface="+mj-lt"/>
            </a:endParaRPr>
          </a:p>
          <a:p>
            <a:r>
              <a:rPr lang="en-US" sz="2200" b="1" dirty="0" smtClean="0">
                <a:latin typeface="+mj-lt"/>
              </a:rPr>
              <a:t>127.0.0.1	localhost.localdomain		localhost</a:t>
            </a:r>
          </a:p>
          <a:p>
            <a:r>
              <a:rPr lang="en-US" sz="2200" b="1" dirty="0" smtClean="0">
                <a:latin typeface="+mj-lt"/>
              </a:rPr>
              <a:t>192.168.0.253	sys1.netrich.in 	      </a:t>
            </a:r>
            <a:r>
              <a:rPr lang="en-US" sz="2200" b="1" dirty="0" err="1" smtClean="0">
                <a:latin typeface="+mj-lt"/>
              </a:rPr>
              <a:t>dns</a:t>
            </a:r>
            <a:endParaRPr lang="en-US" sz="2200" b="1" dirty="0" smtClean="0">
              <a:latin typeface="+mj-lt"/>
            </a:endParaRPr>
          </a:p>
          <a:p>
            <a:r>
              <a:rPr lang="en-US" sz="2200" b="1" dirty="0" smtClean="0">
                <a:latin typeface="+mj-lt"/>
              </a:rPr>
              <a:t>192.168.0.1	client1.netrich.in		client1</a:t>
            </a:r>
          </a:p>
          <a:p>
            <a:r>
              <a:rPr lang="en-US" sz="2200" b="1" dirty="0" smtClean="0">
                <a:latin typeface="+mj-lt"/>
              </a:rPr>
              <a:t>192.168.0.2	client2.netrich.in		client2</a:t>
            </a:r>
          </a:p>
        </p:txBody>
      </p:sp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Host File Configuration</a:t>
            </a:r>
          </a:p>
        </p:txBody>
      </p:sp>
    </p:spTree>
    <p:extLst>
      <p:ext uri="{BB962C8B-B14F-4D97-AF65-F5344CB8AC3E}">
        <p14:creationId xmlns:p14="http://schemas.microsoft.com/office/powerpoint/2010/main" xmlns="" val="9254175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47" name="Oval 51"/>
          <p:cNvSpPr>
            <a:spLocks noChangeArrowheads="1"/>
          </p:cNvSpPr>
          <p:nvPr/>
        </p:nvSpPr>
        <p:spPr bwMode="auto">
          <a:xfrm>
            <a:off x="1326243" y="1727208"/>
            <a:ext cx="8098367" cy="3753079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 algn="ctr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3200" dirty="0"/>
              <a:t>                                                          </a:t>
            </a:r>
          </a:p>
        </p:txBody>
      </p:sp>
      <p:pic>
        <p:nvPicPr>
          <p:cNvPr id="2092" name="Picture 45" descr="Computer_DesktopComputer01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2443" y="3773724"/>
            <a:ext cx="1746251" cy="152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90" name="Picture 48" descr="Computer_DesktopComputer01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80076" y="1096057"/>
            <a:ext cx="1746251" cy="152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65" name="AutoShape 69"/>
          <p:cNvSpPr>
            <a:spLocks noChangeArrowheads="1"/>
          </p:cNvSpPr>
          <p:nvPr/>
        </p:nvSpPr>
        <p:spPr bwMode="auto">
          <a:xfrm>
            <a:off x="8216623" y="5324476"/>
            <a:ext cx="1962912" cy="421233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 dirty="0" smtClean="0">
                <a:latin typeface="+mj-lt"/>
              </a:rPr>
              <a:t>Linux Client 2</a:t>
            </a:r>
            <a:endParaRPr lang="en-US" b="1" dirty="0">
              <a:latin typeface="+mj-lt"/>
            </a:endParaRPr>
          </a:p>
        </p:txBody>
      </p:sp>
      <p:sp>
        <p:nvSpPr>
          <p:cNvPr id="55369" name="AutoShape 73"/>
          <p:cNvSpPr>
            <a:spLocks noChangeArrowheads="1"/>
          </p:cNvSpPr>
          <p:nvPr/>
        </p:nvSpPr>
        <p:spPr bwMode="auto">
          <a:xfrm>
            <a:off x="1847668" y="5324475"/>
            <a:ext cx="1962912" cy="420624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 dirty="0" smtClean="0">
                <a:latin typeface="+mj-lt"/>
              </a:rPr>
              <a:t>Linux Client 1</a:t>
            </a:r>
            <a:endParaRPr lang="en-US" b="1" dirty="0">
              <a:latin typeface="+mj-lt"/>
            </a:endParaRPr>
          </a:p>
        </p:txBody>
      </p:sp>
      <p:sp>
        <p:nvSpPr>
          <p:cNvPr id="55412" name="Text Box 116"/>
          <p:cNvSpPr txBox="1">
            <a:spLocks noChangeArrowheads="1"/>
          </p:cNvSpPr>
          <p:nvPr/>
        </p:nvSpPr>
        <p:spPr bwMode="auto">
          <a:xfrm>
            <a:off x="7592423" y="5250734"/>
            <a:ext cx="4667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b="1" dirty="0" smtClean="0">
                <a:solidFill>
                  <a:srgbClr val="3333FF"/>
                </a:solidFill>
                <a:latin typeface="+mj-lt"/>
                <a:cs typeface="Arial" charset="0"/>
              </a:rPr>
              <a:t>Ali</a:t>
            </a:r>
            <a:endParaRPr lang="en-US" b="1" dirty="0">
              <a:solidFill>
                <a:srgbClr val="3333FF"/>
              </a:solidFill>
              <a:latin typeface="+mj-lt"/>
              <a:cs typeface="Arial" charset="0"/>
            </a:endParaRPr>
          </a:p>
        </p:txBody>
      </p:sp>
      <p:graphicFrame>
        <p:nvGraphicFramePr>
          <p:cNvPr id="55419" name="Object 123"/>
          <p:cNvGraphicFramePr>
            <a:graphicFrameLocks noChangeAspect="1"/>
          </p:cNvGraphicFramePr>
          <p:nvPr/>
        </p:nvGraphicFramePr>
        <p:xfrm>
          <a:off x="768205" y="4267438"/>
          <a:ext cx="1085851" cy="1062037"/>
        </p:xfrm>
        <a:graphic>
          <a:graphicData uri="http://schemas.openxmlformats.org/presentationml/2006/ole">
            <p:oleObj spid="_x0000_s194624" r:id="rId5" imgW="700965" imgH="914400" progId="">
              <p:embed/>
            </p:oleObj>
          </a:graphicData>
        </a:graphic>
      </p:graphicFrame>
      <p:sp>
        <p:nvSpPr>
          <p:cNvPr id="55420" name="Text Box 124"/>
          <p:cNvSpPr txBox="1">
            <a:spLocks noChangeArrowheads="1"/>
          </p:cNvSpPr>
          <p:nvPr/>
        </p:nvSpPr>
        <p:spPr bwMode="auto">
          <a:xfrm>
            <a:off x="896477" y="5235494"/>
            <a:ext cx="6471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b="1" dirty="0" smtClean="0">
                <a:solidFill>
                  <a:srgbClr val="3333FF"/>
                </a:solidFill>
                <a:latin typeface="+mj-lt"/>
                <a:cs typeface="Arial" charset="0"/>
              </a:rPr>
              <a:t>Ravi</a:t>
            </a:r>
            <a:endParaRPr lang="en-US" b="1" dirty="0">
              <a:solidFill>
                <a:srgbClr val="3333FF"/>
              </a:solidFill>
              <a:latin typeface="+mj-lt"/>
              <a:cs typeface="Arial" charset="0"/>
            </a:endParaRPr>
          </a:p>
        </p:txBody>
      </p:sp>
      <p:sp>
        <p:nvSpPr>
          <p:cNvPr id="44" name="AutoShape 142"/>
          <p:cNvSpPr>
            <a:spLocks noChangeArrowheads="1"/>
          </p:cNvSpPr>
          <p:nvPr/>
        </p:nvSpPr>
        <p:spPr bwMode="auto">
          <a:xfrm>
            <a:off x="1847668" y="5769909"/>
            <a:ext cx="1962912" cy="420624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 dirty="0" smtClean="0">
                <a:solidFill>
                  <a:srgbClr val="0000FF"/>
                </a:solidFill>
                <a:latin typeface="+mj-lt"/>
              </a:rPr>
              <a:t>192.168.0.1</a:t>
            </a:r>
            <a:endParaRPr lang="en-US" b="1" dirty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47" name="AutoShape 142"/>
          <p:cNvSpPr>
            <a:spLocks noChangeArrowheads="1"/>
          </p:cNvSpPr>
          <p:nvPr/>
        </p:nvSpPr>
        <p:spPr bwMode="auto">
          <a:xfrm>
            <a:off x="8216623" y="5784847"/>
            <a:ext cx="1962912" cy="420624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 dirty="0" smtClean="0">
                <a:solidFill>
                  <a:srgbClr val="0000FF"/>
                </a:solidFill>
                <a:latin typeface="+mj-lt"/>
              </a:rPr>
              <a:t>192.168.0.2</a:t>
            </a:r>
            <a:endParaRPr lang="en-US" b="1" dirty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69" name="AutoShape 73"/>
          <p:cNvSpPr>
            <a:spLocks noChangeArrowheads="1"/>
          </p:cNvSpPr>
          <p:nvPr/>
        </p:nvSpPr>
        <p:spPr bwMode="auto">
          <a:xfrm>
            <a:off x="4322192" y="4892557"/>
            <a:ext cx="2465027" cy="420624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+mj-lt"/>
              </a:rPr>
              <a:t>Netrich.in</a:t>
            </a:r>
            <a:endParaRPr 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128000" cy="9144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Hostname Resolution</a:t>
            </a:r>
          </a:p>
        </p:txBody>
      </p:sp>
      <p:sp>
        <p:nvSpPr>
          <p:cNvPr id="27" name="AutoShape 73"/>
          <p:cNvSpPr>
            <a:spLocks noChangeArrowheads="1"/>
          </p:cNvSpPr>
          <p:nvPr/>
        </p:nvSpPr>
        <p:spPr bwMode="auto">
          <a:xfrm>
            <a:off x="2731339" y="1108015"/>
            <a:ext cx="1962912" cy="420624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b="1" dirty="0" smtClean="0">
                <a:latin typeface="+mj-lt"/>
              </a:rPr>
              <a:t>DNS</a:t>
            </a:r>
            <a:endParaRPr lang="en-US" b="1" dirty="0">
              <a:latin typeface="+mj-lt"/>
            </a:endParaRPr>
          </a:p>
        </p:txBody>
      </p:sp>
      <p:sp>
        <p:nvSpPr>
          <p:cNvPr id="28" name="AutoShape 142"/>
          <p:cNvSpPr>
            <a:spLocks noChangeArrowheads="1"/>
          </p:cNvSpPr>
          <p:nvPr/>
        </p:nvSpPr>
        <p:spPr bwMode="auto">
          <a:xfrm>
            <a:off x="2731339" y="1553449"/>
            <a:ext cx="1962912" cy="420624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b="1" dirty="0" smtClean="0">
                <a:solidFill>
                  <a:srgbClr val="0000FF"/>
                </a:solidFill>
                <a:latin typeface="+mj-lt"/>
              </a:rPr>
              <a:t>192.168.0.253</a:t>
            </a:r>
            <a:endParaRPr lang="en-US" b="1" dirty="0">
              <a:solidFill>
                <a:srgbClr val="0000FF"/>
              </a:solidFill>
              <a:latin typeface="+mj-lt"/>
            </a:endParaRPr>
          </a:p>
        </p:txBody>
      </p:sp>
      <p:pic>
        <p:nvPicPr>
          <p:cNvPr id="31" name="Picture 3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48604" y="1418367"/>
            <a:ext cx="429784" cy="386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" name="Picture 140" descr="Computer_DesktopComputer01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92143" y="3799124"/>
            <a:ext cx="1746251" cy="152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5430" name="Object 134"/>
          <p:cNvGraphicFramePr>
            <a:graphicFrameLocks noChangeAspect="1"/>
          </p:cNvGraphicFramePr>
          <p:nvPr/>
        </p:nvGraphicFramePr>
        <p:xfrm>
          <a:off x="7301594" y="4267438"/>
          <a:ext cx="1085849" cy="1062037"/>
        </p:xfrm>
        <a:graphic>
          <a:graphicData uri="http://schemas.openxmlformats.org/presentationml/2006/ole">
            <p:oleObj spid="_x0000_s194625" r:id="rId7" imgW="700965" imgH="914400" progId="">
              <p:embed/>
            </p:oleObj>
          </a:graphicData>
        </a:graphic>
      </p:graphicFrame>
      <p:pic>
        <p:nvPicPr>
          <p:cNvPr id="30" name="Picture 2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553577" y="4120378"/>
            <a:ext cx="429784" cy="386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" name="Picture 3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67653" y="4099784"/>
            <a:ext cx="429784" cy="386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11676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71003" y="2967335"/>
            <a:ext cx="653143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cap="none" spc="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  <a:cs typeface="Times New Roman" panose="02020603050405020304" pitchFamily="18" charset="0"/>
              </a:rPr>
              <a:t>Introduction</a:t>
            </a:r>
            <a:endParaRPr lang="en-US" sz="5400" b="1" cap="none" spc="0" dirty="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2638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/boot</a:t>
            </a:r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9549878" cy="388077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lnSpc>
                <a:spcPct val="150000"/>
              </a:lnSpc>
              <a:buClr>
                <a:schemeClr val="tx1"/>
              </a:buClr>
              <a:buSzPct val="100000"/>
              <a:buFontTx/>
              <a:buChar char="•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contains the kernel, which is the core of the operating system.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SzPct val="100000"/>
              <a:buFontTx/>
              <a:buChar char="•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also contains the files related for booting the OS such as the boot loader.</a:t>
            </a:r>
          </a:p>
        </p:txBody>
      </p:sp>
    </p:spTree>
    <p:extLst>
      <p:ext uri="{BB962C8B-B14F-4D97-AF65-F5344CB8AC3E}">
        <p14:creationId xmlns:p14="http://schemas.microsoft.com/office/powerpoint/2010/main" xmlns="" val="1690694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Screenshot"/>
          <p:cNvPicPr>
            <a:picLocks noChangeAspect="1" noChangeArrowheads="1"/>
          </p:cNvPicPr>
          <p:nvPr/>
        </p:nvPicPr>
        <p:blipFill>
          <a:blip r:embed="rId3" cstate="print"/>
          <a:srcRect t="4577"/>
          <a:stretch>
            <a:fillRect/>
          </a:stretch>
        </p:blipFill>
        <p:spPr bwMode="auto">
          <a:xfrm>
            <a:off x="54592" y="955355"/>
            <a:ext cx="12082816" cy="5301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" y="1370971"/>
            <a:ext cx="11891433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r>
              <a:rPr lang="en-US" sz="1300" b="1" dirty="0">
                <a:latin typeface="Lucida Console" pitchFamily="49" charset="0"/>
              </a:rPr>
              <a:t>[</a:t>
            </a:r>
            <a:r>
              <a:rPr lang="en-US" sz="1300" b="1" dirty="0" smtClean="0">
                <a:latin typeface="Lucida Console" pitchFamily="49" charset="0"/>
              </a:rPr>
              <a:t>root@client1 </a:t>
            </a:r>
            <a:r>
              <a:rPr lang="en-US" sz="1300" b="1" dirty="0">
                <a:latin typeface="Lucida Console" pitchFamily="49" charset="0"/>
              </a:rPr>
              <a:t>~]#</a:t>
            </a:r>
          </a:p>
        </p:txBody>
      </p:sp>
      <p:sp>
        <p:nvSpPr>
          <p:cNvPr id="114693" name="Text Box 5"/>
          <p:cNvSpPr txBox="1">
            <a:spLocks noChangeArrowheads="1"/>
          </p:cNvSpPr>
          <p:nvPr/>
        </p:nvSpPr>
        <p:spPr bwMode="auto">
          <a:xfrm>
            <a:off x="29633" y="1594810"/>
            <a:ext cx="12192000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300" b="1" dirty="0">
                <a:latin typeface="Lucida Console" pitchFamily="49" charset="0"/>
              </a:rPr>
              <a:t>64 bytes from </a:t>
            </a:r>
            <a:r>
              <a:rPr lang="en-US" sz="1300" b="1" dirty="0" smtClean="0">
                <a:latin typeface="Lucida Console" pitchFamily="49" charset="0"/>
              </a:rPr>
              <a:t>client2.netrich.in 192.168.0.2: </a:t>
            </a:r>
            <a:r>
              <a:rPr lang="en-US" sz="1300" b="1" dirty="0">
                <a:latin typeface="Lucida Console" pitchFamily="49" charset="0"/>
              </a:rPr>
              <a:t>icmp_seq=0 ttl=64 time=0.047 ms</a:t>
            </a:r>
          </a:p>
          <a:p>
            <a:r>
              <a:rPr lang="en-US" sz="1300" b="1" dirty="0">
                <a:latin typeface="Lucida Console" pitchFamily="49" charset="0"/>
              </a:rPr>
              <a:t>64 bytes from </a:t>
            </a:r>
            <a:r>
              <a:rPr lang="en-US" sz="1300" b="1" dirty="0" smtClean="0">
                <a:latin typeface="Lucida Console" pitchFamily="49" charset="0"/>
              </a:rPr>
              <a:t>client2.netrich.in 192.168.0.2: </a:t>
            </a:r>
            <a:r>
              <a:rPr lang="en-US" sz="1300" b="1" dirty="0">
                <a:latin typeface="Lucida Console" pitchFamily="49" charset="0"/>
              </a:rPr>
              <a:t>icmp_seq=0 ttl=64 time=0.047 ms</a:t>
            </a:r>
          </a:p>
          <a:p>
            <a:r>
              <a:rPr lang="en-US" sz="1300" b="1" dirty="0">
                <a:latin typeface="Lucida Console" pitchFamily="49" charset="0"/>
              </a:rPr>
              <a:t>64 bytes from </a:t>
            </a:r>
            <a:r>
              <a:rPr lang="en-US" sz="1300" b="1" dirty="0" smtClean="0">
                <a:latin typeface="Lucida Console" pitchFamily="49" charset="0"/>
              </a:rPr>
              <a:t>client2.netrich.in 192.168.0.2: </a:t>
            </a:r>
            <a:r>
              <a:rPr lang="en-US" sz="1300" b="1" dirty="0">
                <a:latin typeface="Lucida Console" pitchFamily="49" charset="0"/>
              </a:rPr>
              <a:t>icmp_seq=0 ttl=64 time=0.047 ms</a:t>
            </a:r>
          </a:p>
          <a:p>
            <a:r>
              <a:rPr lang="en-US" sz="1300" b="1" dirty="0">
                <a:latin typeface="Lucida Console" pitchFamily="49" charset="0"/>
              </a:rPr>
              <a:t>64 bytes from </a:t>
            </a:r>
            <a:r>
              <a:rPr lang="en-US" sz="1300" b="1" dirty="0" smtClean="0">
                <a:latin typeface="Lucida Console" pitchFamily="49" charset="0"/>
              </a:rPr>
              <a:t>client2.netrich.in 192.168.0.2: </a:t>
            </a:r>
            <a:r>
              <a:rPr lang="en-US" sz="1300" b="1" dirty="0">
                <a:latin typeface="Lucida Console" pitchFamily="49" charset="0"/>
              </a:rPr>
              <a:t>icmp_seq=0 ttl=64 time=0.047 ms</a:t>
            </a:r>
          </a:p>
          <a:p>
            <a:endParaRPr lang="en-US" sz="1300" b="1" dirty="0">
              <a:latin typeface="Lucida Console" pitchFamily="49" charset="0"/>
            </a:endParaRPr>
          </a:p>
          <a:p>
            <a:r>
              <a:rPr lang="en-US" sz="1300" b="1" dirty="0">
                <a:latin typeface="Lucida Console" pitchFamily="49" charset="0"/>
              </a:rPr>
              <a:t>--- </a:t>
            </a:r>
            <a:r>
              <a:rPr lang="en-US" sz="1300" b="1" dirty="0" smtClean="0">
                <a:latin typeface="Lucida Console" pitchFamily="49" charset="0"/>
              </a:rPr>
              <a:t>client2.netrich.in ping </a:t>
            </a:r>
            <a:r>
              <a:rPr lang="en-US" sz="1300" b="1" dirty="0">
                <a:latin typeface="Lucida Console" pitchFamily="49" charset="0"/>
              </a:rPr>
              <a:t>statistics ---</a:t>
            </a:r>
          </a:p>
          <a:p>
            <a:r>
              <a:rPr lang="en-US" sz="1300" b="1" dirty="0">
                <a:latin typeface="Lucida Console" pitchFamily="49" charset="0"/>
              </a:rPr>
              <a:t>4 packets transmitted, 4 received, 0 duplicates, 0% packet loss, time 1001ms</a:t>
            </a:r>
          </a:p>
          <a:p>
            <a:r>
              <a:rPr lang="en-US" sz="1300" b="1" dirty="0">
                <a:latin typeface="Lucida Console" pitchFamily="49" charset="0"/>
              </a:rPr>
              <a:t>rtt min/avg/max/mdev = 0.039/0.583/1.390/0.404 ms, pipe 2</a:t>
            </a:r>
          </a:p>
          <a:p>
            <a:pPr eaLnBrk="1" hangingPunct="1">
              <a:lnSpc>
                <a:spcPct val="95000"/>
              </a:lnSpc>
            </a:pPr>
            <a:endParaRPr lang="en-US" sz="1300" b="1" dirty="0">
              <a:latin typeface="Lucida Console" pitchFamily="49" charset="0"/>
            </a:endParaRPr>
          </a:p>
          <a:p>
            <a:pPr eaLnBrk="1" hangingPunct="1">
              <a:lnSpc>
                <a:spcPct val="95000"/>
              </a:lnSpc>
            </a:pPr>
            <a:r>
              <a:rPr lang="en-US" sz="1300" b="1" dirty="0">
                <a:latin typeface="Lucida Console" pitchFamily="49" charset="0"/>
              </a:rPr>
              <a:t>[</a:t>
            </a:r>
            <a:r>
              <a:rPr lang="en-US" sz="1300" b="1" dirty="0" smtClean="0">
                <a:latin typeface="Lucida Console" pitchFamily="49" charset="0"/>
              </a:rPr>
              <a:t>root@client1 </a:t>
            </a:r>
            <a:r>
              <a:rPr lang="en-US" sz="1300" b="1" dirty="0">
                <a:latin typeface="Lucida Console" pitchFamily="49" charset="0"/>
              </a:rPr>
              <a:t>~]#</a:t>
            </a:r>
          </a:p>
          <a:p>
            <a:pPr eaLnBrk="1" hangingPunct="1">
              <a:lnSpc>
                <a:spcPct val="95000"/>
              </a:lnSpc>
            </a:pPr>
            <a:endParaRPr lang="en-US" sz="1300" b="1" dirty="0">
              <a:latin typeface="Lucida Console" pitchFamily="49" charset="0"/>
            </a:endParaRPr>
          </a:p>
        </p:txBody>
      </p:sp>
      <p:sp>
        <p:nvSpPr>
          <p:cNvPr id="114695" name="Text Box 7"/>
          <p:cNvSpPr txBox="1">
            <a:spLocks noChangeArrowheads="1"/>
          </p:cNvSpPr>
          <p:nvPr/>
        </p:nvSpPr>
        <p:spPr bwMode="auto">
          <a:xfrm>
            <a:off x="29633" y="3620048"/>
            <a:ext cx="12192000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300" b="1" dirty="0">
                <a:latin typeface="Lucida Console" pitchFamily="49" charset="0"/>
              </a:rPr>
              <a:t>64 bytes from </a:t>
            </a:r>
            <a:r>
              <a:rPr lang="en-US" sz="1300" b="1" dirty="0" smtClean="0">
                <a:latin typeface="Lucida Console" pitchFamily="49" charset="0"/>
              </a:rPr>
              <a:t>sys1.netrich.in 192.168.0.253</a:t>
            </a:r>
            <a:r>
              <a:rPr lang="en-US" sz="1300" b="1" dirty="0">
                <a:latin typeface="Lucida Console" pitchFamily="49" charset="0"/>
              </a:rPr>
              <a:t>: icmp_seq=0 ttl=64 time=0.047 ms</a:t>
            </a:r>
          </a:p>
          <a:p>
            <a:r>
              <a:rPr lang="en-US" sz="1300" b="1" dirty="0">
                <a:latin typeface="Lucida Console" pitchFamily="49" charset="0"/>
              </a:rPr>
              <a:t>64 bytes from </a:t>
            </a:r>
            <a:r>
              <a:rPr lang="en-US" sz="1300" b="1" dirty="0" smtClean="0">
                <a:latin typeface="Lucida Console" pitchFamily="49" charset="0"/>
              </a:rPr>
              <a:t>sys1.netrich.in 192.168.0.253</a:t>
            </a:r>
            <a:r>
              <a:rPr lang="en-US" sz="1300" b="1" dirty="0">
                <a:latin typeface="Lucida Console" pitchFamily="49" charset="0"/>
              </a:rPr>
              <a:t>: icmp_seq=0 ttl=64 time=0.047 ms</a:t>
            </a:r>
          </a:p>
          <a:p>
            <a:r>
              <a:rPr lang="en-US" sz="1300" b="1" dirty="0">
                <a:latin typeface="Lucida Console" pitchFamily="49" charset="0"/>
              </a:rPr>
              <a:t>64 bytes from </a:t>
            </a:r>
            <a:r>
              <a:rPr lang="en-US" sz="1300" b="1" dirty="0" smtClean="0">
                <a:latin typeface="Lucida Console" pitchFamily="49" charset="0"/>
              </a:rPr>
              <a:t>sys1.netrich.in 192.168.0.253</a:t>
            </a:r>
            <a:r>
              <a:rPr lang="en-US" sz="1300" b="1" dirty="0">
                <a:latin typeface="Lucida Console" pitchFamily="49" charset="0"/>
              </a:rPr>
              <a:t>: icmp_seq=0 ttl=64 time=0.047 ms</a:t>
            </a:r>
          </a:p>
          <a:p>
            <a:r>
              <a:rPr lang="en-US" sz="1300" b="1" dirty="0">
                <a:latin typeface="Lucida Console" pitchFamily="49" charset="0"/>
              </a:rPr>
              <a:t>64 bytes from </a:t>
            </a:r>
            <a:r>
              <a:rPr lang="en-US" sz="1300" b="1" dirty="0" smtClean="0">
                <a:latin typeface="Lucida Console" pitchFamily="49" charset="0"/>
              </a:rPr>
              <a:t>sys1.netrich.in 192.168.0.253</a:t>
            </a:r>
            <a:r>
              <a:rPr lang="en-US" sz="1300" b="1" dirty="0">
                <a:latin typeface="Lucida Console" pitchFamily="49" charset="0"/>
              </a:rPr>
              <a:t>: icmp_seq=0 ttl=64 time=0.047 ms</a:t>
            </a:r>
          </a:p>
          <a:p>
            <a:endParaRPr lang="en-US" sz="1300" b="1" dirty="0">
              <a:latin typeface="Lucida Console" pitchFamily="49" charset="0"/>
            </a:endParaRPr>
          </a:p>
          <a:p>
            <a:r>
              <a:rPr lang="en-US" sz="1300" b="1" dirty="0">
                <a:latin typeface="Lucida Console" pitchFamily="49" charset="0"/>
              </a:rPr>
              <a:t>--- </a:t>
            </a:r>
            <a:r>
              <a:rPr lang="en-US" sz="1300" b="1" dirty="0" smtClean="0">
                <a:latin typeface="Lucida Console" pitchFamily="49" charset="0"/>
              </a:rPr>
              <a:t>sys1.netrich.in </a:t>
            </a:r>
            <a:r>
              <a:rPr lang="en-US" sz="1300" b="1" dirty="0">
                <a:latin typeface="Lucida Console" pitchFamily="49" charset="0"/>
              </a:rPr>
              <a:t>ping statistics ---</a:t>
            </a:r>
          </a:p>
          <a:p>
            <a:r>
              <a:rPr lang="en-US" sz="1300" b="1" dirty="0">
                <a:latin typeface="Lucida Console" pitchFamily="49" charset="0"/>
              </a:rPr>
              <a:t>4 packets transmitted, 4 received, 0 duplicates, 0% packet loss, time 1001ms</a:t>
            </a:r>
          </a:p>
          <a:p>
            <a:r>
              <a:rPr lang="en-US" sz="1300" b="1" dirty="0">
                <a:latin typeface="Lucida Console" pitchFamily="49" charset="0"/>
              </a:rPr>
              <a:t>rtt min/avg/max/mdev = 0.039/0.583/1.390/0.404 ms, pipe 2</a:t>
            </a:r>
          </a:p>
          <a:p>
            <a:pPr eaLnBrk="1" hangingPunct="1">
              <a:lnSpc>
                <a:spcPct val="95000"/>
              </a:lnSpc>
            </a:pPr>
            <a:endParaRPr lang="en-US" sz="1300" b="1" dirty="0">
              <a:latin typeface="Lucida Console" pitchFamily="49" charset="0"/>
            </a:endParaRPr>
          </a:p>
          <a:p>
            <a:pPr eaLnBrk="1" hangingPunct="1">
              <a:lnSpc>
                <a:spcPct val="95000"/>
              </a:lnSpc>
            </a:pPr>
            <a:r>
              <a:rPr lang="en-US" sz="1300" b="1" dirty="0">
                <a:latin typeface="Lucida Console" pitchFamily="49" charset="0"/>
              </a:rPr>
              <a:t>[</a:t>
            </a:r>
            <a:r>
              <a:rPr lang="en-US" sz="1300" b="1" dirty="0" smtClean="0">
                <a:latin typeface="Lucida Console" pitchFamily="49" charset="0"/>
              </a:rPr>
              <a:t>root@client1 </a:t>
            </a:r>
            <a:r>
              <a:rPr lang="en-US" sz="1300" b="1" dirty="0">
                <a:latin typeface="Lucida Console" pitchFamily="49" charset="0"/>
              </a:rPr>
              <a:t>~]#</a:t>
            </a:r>
          </a:p>
          <a:p>
            <a:pPr eaLnBrk="1" hangingPunct="1">
              <a:lnSpc>
                <a:spcPct val="95000"/>
              </a:lnSpc>
            </a:pPr>
            <a:endParaRPr lang="en-US" sz="1300" b="1" dirty="0">
              <a:latin typeface="Lucida Console" pitchFamily="49" charset="0"/>
            </a:endParaRPr>
          </a:p>
        </p:txBody>
      </p:sp>
      <p:sp>
        <p:nvSpPr>
          <p:cNvPr id="114696" name="Text Box 8"/>
          <p:cNvSpPr txBox="1">
            <a:spLocks noChangeArrowheads="1"/>
          </p:cNvSpPr>
          <p:nvPr/>
        </p:nvSpPr>
        <p:spPr bwMode="auto">
          <a:xfrm>
            <a:off x="2325907" y="1361084"/>
            <a:ext cx="4709584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1300" b="1" dirty="0" smtClean="0">
                <a:latin typeface="Lucida Console" pitchFamily="49" charset="0"/>
              </a:rPr>
              <a:t>ping client2.netrich.in</a:t>
            </a:r>
            <a:endParaRPr lang="en-US" sz="1300" b="1" dirty="0">
              <a:latin typeface="Lucida Console" pitchFamily="49" charset="0"/>
            </a:endParaRPr>
          </a:p>
        </p:txBody>
      </p:sp>
      <p:sp>
        <p:nvSpPr>
          <p:cNvPr id="114698" name="Text Box 10"/>
          <p:cNvSpPr txBox="1">
            <a:spLocks noChangeArrowheads="1"/>
          </p:cNvSpPr>
          <p:nvPr/>
        </p:nvSpPr>
        <p:spPr bwMode="auto">
          <a:xfrm>
            <a:off x="2343324" y="3367863"/>
            <a:ext cx="4709584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1300" b="1" dirty="0">
                <a:latin typeface="Lucida Console" pitchFamily="49" charset="0"/>
              </a:rPr>
              <a:t>ping </a:t>
            </a:r>
            <a:r>
              <a:rPr lang="en-US" sz="1300" b="1" dirty="0" smtClean="0">
                <a:latin typeface="Lucida Console" pitchFamily="49" charset="0"/>
              </a:rPr>
              <a:t>sys1.netrich.in</a:t>
            </a:r>
            <a:endParaRPr lang="en-US" sz="1300" b="1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20933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1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65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15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65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15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65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75"/>
                                        <p:tgtEl>
                                          <p:spTgt spid="114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25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925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425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925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425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3" grpId="0" build="p" autoUpdateAnimBg="0"/>
      <p:bldP spid="114695" grpId="0" build="p" autoUpdateAnimBg="0"/>
      <p:bldP spid="114696" grpId="0" autoUpdateAnimBg="0"/>
      <p:bldP spid="114698" grpId="0" autoUpdateAnimBg="0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Screenshot"/>
          <p:cNvPicPr>
            <a:picLocks noChangeAspect="1" noChangeArrowheads="1"/>
          </p:cNvPicPr>
          <p:nvPr/>
        </p:nvPicPr>
        <p:blipFill>
          <a:blip r:embed="rId3" cstate="print"/>
          <a:srcRect t="4577"/>
          <a:stretch>
            <a:fillRect/>
          </a:stretch>
        </p:blipFill>
        <p:spPr bwMode="auto">
          <a:xfrm>
            <a:off x="54592" y="955355"/>
            <a:ext cx="12082816" cy="5301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" y="1370971"/>
            <a:ext cx="11891433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r>
              <a:rPr lang="en-US" sz="1300" b="1" dirty="0">
                <a:latin typeface="Lucida Console" pitchFamily="49" charset="0"/>
              </a:rPr>
              <a:t>[</a:t>
            </a:r>
            <a:r>
              <a:rPr lang="en-US" sz="1300" b="1" dirty="0" smtClean="0">
                <a:latin typeface="Lucida Console" pitchFamily="49" charset="0"/>
              </a:rPr>
              <a:t>root@client2 </a:t>
            </a:r>
            <a:r>
              <a:rPr lang="en-US" sz="1300" b="1" dirty="0">
                <a:latin typeface="Lucida Console" pitchFamily="49" charset="0"/>
              </a:rPr>
              <a:t>~]#</a:t>
            </a:r>
          </a:p>
        </p:txBody>
      </p:sp>
      <p:sp>
        <p:nvSpPr>
          <p:cNvPr id="114693" name="Text Box 5"/>
          <p:cNvSpPr txBox="1">
            <a:spLocks noChangeArrowheads="1"/>
          </p:cNvSpPr>
          <p:nvPr/>
        </p:nvSpPr>
        <p:spPr bwMode="auto">
          <a:xfrm>
            <a:off x="29633" y="1594810"/>
            <a:ext cx="12192000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300" b="1" dirty="0">
                <a:latin typeface="Lucida Console" pitchFamily="49" charset="0"/>
              </a:rPr>
              <a:t>64 bytes from </a:t>
            </a:r>
            <a:r>
              <a:rPr lang="en-US" sz="1300" b="1" dirty="0" smtClean="0">
                <a:latin typeface="Lucida Console" pitchFamily="49" charset="0"/>
              </a:rPr>
              <a:t>client1.netrich.in 192.168.0.1: </a:t>
            </a:r>
            <a:r>
              <a:rPr lang="en-US" sz="1300" b="1" dirty="0">
                <a:latin typeface="Lucida Console" pitchFamily="49" charset="0"/>
              </a:rPr>
              <a:t>icmp_seq=0 ttl=64 time=0.047 ms</a:t>
            </a:r>
          </a:p>
          <a:p>
            <a:r>
              <a:rPr lang="en-US" sz="1300" b="1" dirty="0">
                <a:latin typeface="Lucida Console" pitchFamily="49" charset="0"/>
              </a:rPr>
              <a:t>64 bytes from </a:t>
            </a:r>
            <a:r>
              <a:rPr lang="en-US" sz="1300" b="1" dirty="0" smtClean="0">
                <a:latin typeface="Lucida Console" pitchFamily="49" charset="0"/>
              </a:rPr>
              <a:t>client1.netrich.in 192.168.0.1: </a:t>
            </a:r>
            <a:r>
              <a:rPr lang="en-US" sz="1300" b="1" dirty="0">
                <a:latin typeface="Lucida Console" pitchFamily="49" charset="0"/>
              </a:rPr>
              <a:t>icmp_seq=0 ttl=64 time=0.047 ms</a:t>
            </a:r>
          </a:p>
          <a:p>
            <a:r>
              <a:rPr lang="en-US" sz="1300" b="1" dirty="0">
                <a:latin typeface="Lucida Console" pitchFamily="49" charset="0"/>
              </a:rPr>
              <a:t>64 bytes from </a:t>
            </a:r>
            <a:r>
              <a:rPr lang="en-US" sz="1300" b="1" dirty="0" smtClean="0">
                <a:latin typeface="Lucida Console" pitchFamily="49" charset="0"/>
              </a:rPr>
              <a:t>client1.netrich.in 192.168.0.1: </a:t>
            </a:r>
            <a:r>
              <a:rPr lang="en-US" sz="1300" b="1" dirty="0">
                <a:latin typeface="Lucida Console" pitchFamily="49" charset="0"/>
              </a:rPr>
              <a:t>icmp_seq=0 ttl=64 time=0.047 ms</a:t>
            </a:r>
          </a:p>
          <a:p>
            <a:r>
              <a:rPr lang="en-US" sz="1300" b="1" dirty="0">
                <a:latin typeface="Lucida Console" pitchFamily="49" charset="0"/>
              </a:rPr>
              <a:t>64 bytes from </a:t>
            </a:r>
            <a:r>
              <a:rPr lang="en-US" sz="1300" b="1" dirty="0" smtClean="0">
                <a:latin typeface="Lucida Console" pitchFamily="49" charset="0"/>
              </a:rPr>
              <a:t>client1.netrich.in 192.168.0.1: </a:t>
            </a:r>
            <a:r>
              <a:rPr lang="en-US" sz="1300" b="1" dirty="0">
                <a:latin typeface="Lucida Console" pitchFamily="49" charset="0"/>
              </a:rPr>
              <a:t>icmp_seq=0 ttl=64 time=0.047 ms</a:t>
            </a:r>
          </a:p>
          <a:p>
            <a:endParaRPr lang="en-US" sz="1300" b="1" dirty="0">
              <a:latin typeface="Lucida Console" pitchFamily="49" charset="0"/>
            </a:endParaRPr>
          </a:p>
          <a:p>
            <a:r>
              <a:rPr lang="en-US" sz="1300" b="1" dirty="0">
                <a:latin typeface="Lucida Console" pitchFamily="49" charset="0"/>
              </a:rPr>
              <a:t>--- </a:t>
            </a:r>
            <a:r>
              <a:rPr lang="en-US" sz="1300" b="1" dirty="0" smtClean="0">
                <a:latin typeface="Lucida Console" pitchFamily="49" charset="0"/>
              </a:rPr>
              <a:t>client1.netrich.in </a:t>
            </a:r>
            <a:r>
              <a:rPr lang="en-US" sz="1300" b="1" dirty="0">
                <a:latin typeface="Lucida Console" pitchFamily="49" charset="0"/>
              </a:rPr>
              <a:t>ping statistics ---</a:t>
            </a:r>
          </a:p>
          <a:p>
            <a:r>
              <a:rPr lang="en-US" sz="1300" b="1" dirty="0">
                <a:latin typeface="Lucida Console" pitchFamily="49" charset="0"/>
              </a:rPr>
              <a:t>4 packets transmitted, 4 received, 0 duplicates, 0% packet loss, time 1001ms</a:t>
            </a:r>
          </a:p>
          <a:p>
            <a:r>
              <a:rPr lang="en-US" sz="1300" b="1" dirty="0">
                <a:latin typeface="Lucida Console" pitchFamily="49" charset="0"/>
              </a:rPr>
              <a:t>rtt min/avg/max/mdev = 0.039/0.583/1.390/0.404 ms, pipe 2</a:t>
            </a:r>
          </a:p>
          <a:p>
            <a:pPr eaLnBrk="1" hangingPunct="1">
              <a:lnSpc>
                <a:spcPct val="95000"/>
              </a:lnSpc>
            </a:pPr>
            <a:endParaRPr lang="en-US" sz="1300" b="1" dirty="0">
              <a:latin typeface="Lucida Console" pitchFamily="49" charset="0"/>
            </a:endParaRPr>
          </a:p>
          <a:p>
            <a:pPr eaLnBrk="1" hangingPunct="1">
              <a:lnSpc>
                <a:spcPct val="95000"/>
              </a:lnSpc>
            </a:pPr>
            <a:r>
              <a:rPr lang="en-US" sz="1300" b="1" dirty="0">
                <a:latin typeface="Lucida Console" pitchFamily="49" charset="0"/>
              </a:rPr>
              <a:t>[</a:t>
            </a:r>
            <a:r>
              <a:rPr lang="en-US" sz="1300" b="1" dirty="0" smtClean="0">
                <a:latin typeface="Lucida Console" pitchFamily="49" charset="0"/>
              </a:rPr>
              <a:t>root@client2 </a:t>
            </a:r>
            <a:r>
              <a:rPr lang="en-US" sz="1300" b="1" dirty="0">
                <a:latin typeface="Lucida Console" pitchFamily="49" charset="0"/>
              </a:rPr>
              <a:t>~]#</a:t>
            </a:r>
          </a:p>
          <a:p>
            <a:pPr eaLnBrk="1" hangingPunct="1">
              <a:lnSpc>
                <a:spcPct val="95000"/>
              </a:lnSpc>
            </a:pPr>
            <a:endParaRPr lang="en-US" sz="1300" b="1" dirty="0">
              <a:latin typeface="Lucida Console" pitchFamily="49" charset="0"/>
            </a:endParaRPr>
          </a:p>
        </p:txBody>
      </p:sp>
      <p:sp>
        <p:nvSpPr>
          <p:cNvPr id="114695" name="Text Box 7"/>
          <p:cNvSpPr txBox="1">
            <a:spLocks noChangeArrowheads="1"/>
          </p:cNvSpPr>
          <p:nvPr/>
        </p:nvSpPr>
        <p:spPr bwMode="auto">
          <a:xfrm>
            <a:off x="29633" y="3620048"/>
            <a:ext cx="12192000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300" b="1" dirty="0">
                <a:latin typeface="Lucida Console" pitchFamily="49" charset="0"/>
              </a:rPr>
              <a:t>64 bytes from </a:t>
            </a:r>
            <a:r>
              <a:rPr lang="en-US" sz="1300" b="1" dirty="0" smtClean="0">
                <a:latin typeface="Lucida Console" pitchFamily="49" charset="0"/>
              </a:rPr>
              <a:t>sys1.netrich.in 192.168.0.253</a:t>
            </a:r>
            <a:r>
              <a:rPr lang="en-US" sz="1300" b="1" dirty="0">
                <a:latin typeface="Lucida Console" pitchFamily="49" charset="0"/>
              </a:rPr>
              <a:t>: icmp_seq=0 ttl=64 time=0.047 ms</a:t>
            </a:r>
          </a:p>
          <a:p>
            <a:r>
              <a:rPr lang="en-US" sz="1300" b="1" dirty="0">
                <a:latin typeface="Lucida Console" pitchFamily="49" charset="0"/>
              </a:rPr>
              <a:t>64 bytes from </a:t>
            </a:r>
            <a:r>
              <a:rPr lang="en-US" sz="1300" b="1" dirty="0" smtClean="0">
                <a:latin typeface="Lucida Console" pitchFamily="49" charset="0"/>
              </a:rPr>
              <a:t>sys1.netrich.in 192.168.0.253</a:t>
            </a:r>
            <a:r>
              <a:rPr lang="en-US" sz="1300" b="1" dirty="0">
                <a:latin typeface="Lucida Console" pitchFamily="49" charset="0"/>
              </a:rPr>
              <a:t>: icmp_seq=0 ttl=64 time=0.047 ms</a:t>
            </a:r>
          </a:p>
          <a:p>
            <a:r>
              <a:rPr lang="en-US" sz="1300" b="1" dirty="0">
                <a:latin typeface="Lucida Console" pitchFamily="49" charset="0"/>
              </a:rPr>
              <a:t>64 bytes from </a:t>
            </a:r>
            <a:r>
              <a:rPr lang="en-US" sz="1300" b="1" dirty="0" smtClean="0">
                <a:latin typeface="Lucida Console" pitchFamily="49" charset="0"/>
              </a:rPr>
              <a:t>sys1.netrich.in 192.168.0.253</a:t>
            </a:r>
            <a:r>
              <a:rPr lang="en-US" sz="1300" b="1" dirty="0">
                <a:latin typeface="Lucida Console" pitchFamily="49" charset="0"/>
              </a:rPr>
              <a:t>: icmp_seq=0 ttl=64 time=0.047 ms</a:t>
            </a:r>
          </a:p>
          <a:p>
            <a:r>
              <a:rPr lang="en-US" sz="1300" b="1" dirty="0">
                <a:latin typeface="Lucida Console" pitchFamily="49" charset="0"/>
              </a:rPr>
              <a:t>64 bytes from </a:t>
            </a:r>
            <a:r>
              <a:rPr lang="en-US" sz="1300" b="1" dirty="0" smtClean="0">
                <a:latin typeface="Lucida Console" pitchFamily="49" charset="0"/>
              </a:rPr>
              <a:t>sys1.netrich.in 192.168.0.253</a:t>
            </a:r>
            <a:r>
              <a:rPr lang="en-US" sz="1300" b="1" dirty="0">
                <a:latin typeface="Lucida Console" pitchFamily="49" charset="0"/>
              </a:rPr>
              <a:t>: icmp_seq=0 ttl=64 time=0.047 ms</a:t>
            </a:r>
          </a:p>
          <a:p>
            <a:endParaRPr lang="en-US" sz="1300" b="1" dirty="0">
              <a:latin typeface="Lucida Console" pitchFamily="49" charset="0"/>
            </a:endParaRPr>
          </a:p>
          <a:p>
            <a:r>
              <a:rPr lang="en-US" sz="1300" b="1" dirty="0">
                <a:latin typeface="Lucida Console" pitchFamily="49" charset="0"/>
              </a:rPr>
              <a:t>--- </a:t>
            </a:r>
            <a:r>
              <a:rPr lang="en-US" sz="1300" b="1" dirty="0" smtClean="0">
                <a:latin typeface="Lucida Console" pitchFamily="49" charset="0"/>
              </a:rPr>
              <a:t>sys1.netrich.in </a:t>
            </a:r>
            <a:r>
              <a:rPr lang="en-US" sz="1300" b="1" dirty="0">
                <a:latin typeface="Lucida Console" pitchFamily="49" charset="0"/>
              </a:rPr>
              <a:t>ping statistics ---</a:t>
            </a:r>
          </a:p>
          <a:p>
            <a:r>
              <a:rPr lang="en-US" sz="1300" b="1" dirty="0">
                <a:latin typeface="Lucida Console" pitchFamily="49" charset="0"/>
              </a:rPr>
              <a:t>4 packets transmitted, 4 received, 0 duplicates, 0% packet loss, time 1001ms</a:t>
            </a:r>
          </a:p>
          <a:p>
            <a:r>
              <a:rPr lang="en-US" sz="1300" b="1" dirty="0">
                <a:latin typeface="Lucida Console" pitchFamily="49" charset="0"/>
              </a:rPr>
              <a:t>rtt min/avg/max/mdev = 0.039/0.583/1.390/0.404 ms, pipe 2</a:t>
            </a:r>
          </a:p>
          <a:p>
            <a:pPr eaLnBrk="1" hangingPunct="1">
              <a:lnSpc>
                <a:spcPct val="95000"/>
              </a:lnSpc>
            </a:pPr>
            <a:endParaRPr lang="en-US" sz="1300" b="1" dirty="0">
              <a:latin typeface="Lucida Console" pitchFamily="49" charset="0"/>
            </a:endParaRPr>
          </a:p>
          <a:p>
            <a:pPr eaLnBrk="1" hangingPunct="1">
              <a:lnSpc>
                <a:spcPct val="95000"/>
              </a:lnSpc>
            </a:pPr>
            <a:r>
              <a:rPr lang="en-US" sz="1300" b="1" dirty="0">
                <a:latin typeface="Lucida Console" pitchFamily="49" charset="0"/>
              </a:rPr>
              <a:t>[</a:t>
            </a:r>
            <a:r>
              <a:rPr lang="en-US" sz="1300" b="1" dirty="0" smtClean="0">
                <a:latin typeface="Lucida Console" pitchFamily="49" charset="0"/>
              </a:rPr>
              <a:t>root@client2 </a:t>
            </a:r>
            <a:r>
              <a:rPr lang="en-US" sz="1300" b="1" dirty="0">
                <a:latin typeface="Lucida Console" pitchFamily="49" charset="0"/>
              </a:rPr>
              <a:t>~]#</a:t>
            </a:r>
          </a:p>
          <a:p>
            <a:pPr eaLnBrk="1" hangingPunct="1">
              <a:lnSpc>
                <a:spcPct val="95000"/>
              </a:lnSpc>
            </a:pPr>
            <a:endParaRPr lang="en-US" sz="1300" b="1" dirty="0">
              <a:latin typeface="Lucida Console" pitchFamily="49" charset="0"/>
            </a:endParaRPr>
          </a:p>
        </p:txBody>
      </p:sp>
      <p:sp>
        <p:nvSpPr>
          <p:cNvPr id="114696" name="Text Box 8"/>
          <p:cNvSpPr txBox="1">
            <a:spLocks noChangeArrowheads="1"/>
          </p:cNvSpPr>
          <p:nvPr/>
        </p:nvSpPr>
        <p:spPr bwMode="auto">
          <a:xfrm>
            <a:off x="2325907" y="1361084"/>
            <a:ext cx="4709584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1300" b="1" dirty="0" smtClean="0">
                <a:latin typeface="Lucida Console" pitchFamily="49" charset="0"/>
              </a:rPr>
              <a:t>ping client1.netrich.in</a:t>
            </a:r>
            <a:endParaRPr lang="en-US" sz="1300" b="1" dirty="0">
              <a:latin typeface="Lucida Console" pitchFamily="49" charset="0"/>
            </a:endParaRPr>
          </a:p>
        </p:txBody>
      </p:sp>
      <p:sp>
        <p:nvSpPr>
          <p:cNvPr id="114698" name="Text Box 10"/>
          <p:cNvSpPr txBox="1">
            <a:spLocks noChangeArrowheads="1"/>
          </p:cNvSpPr>
          <p:nvPr/>
        </p:nvSpPr>
        <p:spPr bwMode="auto">
          <a:xfrm>
            <a:off x="2343324" y="3367863"/>
            <a:ext cx="4709584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1300" b="1" dirty="0">
                <a:latin typeface="Lucida Console" pitchFamily="49" charset="0"/>
              </a:rPr>
              <a:t>ping </a:t>
            </a:r>
            <a:r>
              <a:rPr lang="en-US" sz="1300" b="1" dirty="0" smtClean="0">
                <a:latin typeface="Lucida Console" pitchFamily="49" charset="0"/>
              </a:rPr>
              <a:t>sys1.netrich.in</a:t>
            </a:r>
            <a:endParaRPr lang="en-US" sz="1300" b="1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41545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1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65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15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65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15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65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75"/>
                                        <p:tgtEl>
                                          <p:spTgt spid="114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25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925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425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925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425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3" grpId="0" build="p" autoUpdateAnimBg="0"/>
      <p:bldP spid="114695" grpId="0" build="p" autoUpdateAnimBg="0"/>
      <p:bldP spid="114696" grpId="0" autoUpdateAnimBg="0"/>
      <p:bldP spid="114698" grpId="0" autoUpdateAnimBg="0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Screenshot"/>
          <p:cNvPicPr>
            <a:picLocks noChangeAspect="1" noChangeArrowheads="1"/>
          </p:cNvPicPr>
          <p:nvPr/>
        </p:nvPicPr>
        <p:blipFill>
          <a:blip r:embed="rId3" cstate="print"/>
          <a:srcRect t="4577"/>
          <a:stretch>
            <a:fillRect/>
          </a:stretch>
        </p:blipFill>
        <p:spPr bwMode="auto">
          <a:xfrm>
            <a:off x="54592" y="955355"/>
            <a:ext cx="12082816" cy="5301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" y="1370971"/>
            <a:ext cx="11891433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r>
              <a:rPr lang="en-US" sz="1300" b="1" dirty="0">
                <a:latin typeface="Lucida Console" pitchFamily="49" charset="0"/>
              </a:rPr>
              <a:t>[</a:t>
            </a:r>
            <a:r>
              <a:rPr lang="en-US" sz="1300" b="1" dirty="0" smtClean="0">
                <a:latin typeface="Lucida Console" pitchFamily="49" charset="0"/>
              </a:rPr>
              <a:t>root@dns </a:t>
            </a:r>
            <a:r>
              <a:rPr lang="en-US" sz="1300" b="1" dirty="0">
                <a:latin typeface="Lucida Console" pitchFamily="49" charset="0"/>
              </a:rPr>
              <a:t>~]#</a:t>
            </a:r>
          </a:p>
        </p:txBody>
      </p:sp>
      <p:sp>
        <p:nvSpPr>
          <p:cNvPr id="114693" name="Text Box 5"/>
          <p:cNvSpPr txBox="1">
            <a:spLocks noChangeArrowheads="1"/>
          </p:cNvSpPr>
          <p:nvPr/>
        </p:nvSpPr>
        <p:spPr bwMode="auto">
          <a:xfrm>
            <a:off x="29633" y="1594810"/>
            <a:ext cx="12192000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300" b="1" dirty="0">
                <a:latin typeface="Lucida Console" pitchFamily="49" charset="0"/>
              </a:rPr>
              <a:t>64 bytes from client1. netrich.in </a:t>
            </a:r>
            <a:r>
              <a:rPr lang="en-US" sz="1300" b="1" dirty="0" smtClean="0">
                <a:latin typeface="Lucida Console" pitchFamily="49" charset="0"/>
              </a:rPr>
              <a:t>192.168.0.1: </a:t>
            </a:r>
            <a:r>
              <a:rPr lang="en-US" sz="1300" b="1" dirty="0">
                <a:latin typeface="Lucida Console" pitchFamily="49" charset="0"/>
              </a:rPr>
              <a:t>icmp_seq=0 ttl=64 time=0.047 ms</a:t>
            </a:r>
          </a:p>
          <a:p>
            <a:r>
              <a:rPr lang="en-US" sz="1300" b="1" dirty="0">
                <a:latin typeface="Lucida Console" pitchFamily="49" charset="0"/>
              </a:rPr>
              <a:t>64 bytes from </a:t>
            </a:r>
            <a:r>
              <a:rPr lang="en-US" sz="1300" b="1" dirty="0" smtClean="0">
                <a:latin typeface="Lucida Console" pitchFamily="49" charset="0"/>
              </a:rPr>
              <a:t>client1.netrich.in 192.168.0.1: </a:t>
            </a:r>
            <a:r>
              <a:rPr lang="en-US" sz="1300" b="1" dirty="0">
                <a:latin typeface="Lucida Console" pitchFamily="49" charset="0"/>
              </a:rPr>
              <a:t>icmp_seq=0 ttl=64 time=0.047 ms</a:t>
            </a:r>
          </a:p>
          <a:p>
            <a:r>
              <a:rPr lang="en-US" sz="1300" b="1" dirty="0">
                <a:latin typeface="Lucida Console" pitchFamily="49" charset="0"/>
              </a:rPr>
              <a:t>64 bytes from </a:t>
            </a:r>
            <a:r>
              <a:rPr lang="en-US" sz="1300" b="1" dirty="0" smtClean="0">
                <a:latin typeface="Lucida Console" pitchFamily="49" charset="0"/>
              </a:rPr>
              <a:t>client1.netrich.in 192.168.0.1: </a:t>
            </a:r>
            <a:r>
              <a:rPr lang="en-US" sz="1300" b="1" dirty="0">
                <a:latin typeface="Lucida Console" pitchFamily="49" charset="0"/>
              </a:rPr>
              <a:t>icmp_seq=0 ttl=64 time=0.047 ms</a:t>
            </a:r>
          </a:p>
          <a:p>
            <a:r>
              <a:rPr lang="en-US" sz="1300" b="1" dirty="0">
                <a:latin typeface="Lucida Console" pitchFamily="49" charset="0"/>
              </a:rPr>
              <a:t>64 bytes from client1. netrich.in </a:t>
            </a:r>
            <a:r>
              <a:rPr lang="en-US" sz="1300" b="1" dirty="0" smtClean="0">
                <a:latin typeface="Lucida Console" pitchFamily="49" charset="0"/>
              </a:rPr>
              <a:t>192.168.0.1: </a:t>
            </a:r>
            <a:r>
              <a:rPr lang="en-US" sz="1300" b="1" dirty="0">
                <a:latin typeface="Lucida Console" pitchFamily="49" charset="0"/>
              </a:rPr>
              <a:t>icmp_seq=0 ttl=64 time=0.047 ms</a:t>
            </a:r>
          </a:p>
          <a:p>
            <a:endParaRPr lang="en-US" sz="1300" b="1" dirty="0">
              <a:latin typeface="Lucida Console" pitchFamily="49" charset="0"/>
            </a:endParaRPr>
          </a:p>
          <a:p>
            <a:r>
              <a:rPr lang="en-US" sz="1300" b="1" dirty="0">
                <a:latin typeface="Lucida Console" pitchFamily="49" charset="0"/>
              </a:rPr>
              <a:t>--- client1. netrich.in ping statistics ---</a:t>
            </a:r>
          </a:p>
          <a:p>
            <a:r>
              <a:rPr lang="en-US" sz="1300" b="1" dirty="0">
                <a:latin typeface="Lucida Console" pitchFamily="49" charset="0"/>
              </a:rPr>
              <a:t>4 packets transmitted, 4 received, 0 duplicates, 0% packet loss, time 1001ms</a:t>
            </a:r>
          </a:p>
          <a:p>
            <a:r>
              <a:rPr lang="en-US" sz="1300" b="1" dirty="0">
                <a:latin typeface="Lucida Console" pitchFamily="49" charset="0"/>
              </a:rPr>
              <a:t>rtt min/avg/max/mdev = 0.039/0.583/1.390/0.404 ms, pipe 2</a:t>
            </a:r>
          </a:p>
          <a:p>
            <a:pPr eaLnBrk="1" hangingPunct="1">
              <a:lnSpc>
                <a:spcPct val="95000"/>
              </a:lnSpc>
            </a:pPr>
            <a:endParaRPr lang="en-US" sz="1300" b="1" dirty="0">
              <a:latin typeface="Lucida Console" pitchFamily="49" charset="0"/>
            </a:endParaRPr>
          </a:p>
          <a:p>
            <a:pPr eaLnBrk="1" hangingPunct="1">
              <a:lnSpc>
                <a:spcPct val="95000"/>
              </a:lnSpc>
            </a:pPr>
            <a:r>
              <a:rPr lang="en-US" sz="1300" b="1" dirty="0">
                <a:latin typeface="Lucida Console" pitchFamily="49" charset="0"/>
              </a:rPr>
              <a:t>[</a:t>
            </a:r>
            <a:r>
              <a:rPr lang="en-US" sz="1300" b="1" dirty="0" smtClean="0">
                <a:latin typeface="Lucida Console" pitchFamily="49" charset="0"/>
              </a:rPr>
              <a:t>root@dns </a:t>
            </a:r>
            <a:r>
              <a:rPr lang="en-US" sz="1300" b="1" dirty="0">
                <a:latin typeface="Lucida Console" pitchFamily="49" charset="0"/>
              </a:rPr>
              <a:t>~]#</a:t>
            </a:r>
          </a:p>
          <a:p>
            <a:pPr eaLnBrk="1" hangingPunct="1">
              <a:lnSpc>
                <a:spcPct val="95000"/>
              </a:lnSpc>
            </a:pPr>
            <a:endParaRPr lang="en-US" sz="1300" b="1" dirty="0">
              <a:latin typeface="Lucida Console" pitchFamily="49" charset="0"/>
            </a:endParaRPr>
          </a:p>
        </p:txBody>
      </p:sp>
      <p:sp>
        <p:nvSpPr>
          <p:cNvPr id="114695" name="Text Box 7"/>
          <p:cNvSpPr txBox="1">
            <a:spLocks noChangeArrowheads="1"/>
          </p:cNvSpPr>
          <p:nvPr/>
        </p:nvSpPr>
        <p:spPr bwMode="auto">
          <a:xfrm>
            <a:off x="29633" y="3620048"/>
            <a:ext cx="12192000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300" b="1" dirty="0">
                <a:latin typeface="Lucida Console" pitchFamily="49" charset="0"/>
              </a:rPr>
              <a:t>64 bytes from </a:t>
            </a:r>
            <a:r>
              <a:rPr lang="en-US" sz="1300" b="1" dirty="0" smtClean="0">
                <a:latin typeface="Lucida Console" pitchFamily="49" charset="0"/>
              </a:rPr>
              <a:t>client2.netrich.in 192.168.0.2: </a:t>
            </a:r>
            <a:r>
              <a:rPr lang="en-US" sz="1300" b="1" dirty="0">
                <a:latin typeface="Lucida Console" pitchFamily="49" charset="0"/>
              </a:rPr>
              <a:t>icmp_seq=0 ttl=64 time=0.047 ms</a:t>
            </a:r>
          </a:p>
          <a:p>
            <a:r>
              <a:rPr lang="en-US" sz="1300" b="1" dirty="0">
                <a:latin typeface="Lucida Console" pitchFamily="49" charset="0"/>
              </a:rPr>
              <a:t>64 bytes from </a:t>
            </a:r>
            <a:r>
              <a:rPr lang="en-US" sz="1300" b="1" dirty="0" smtClean="0">
                <a:latin typeface="Lucida Console" pitchFamily="49" charset="0"/>
              </a:rPr>
              <a:t>client2.netrich.in 192.168.0.2: </a:t>
            </a:r>
            <a:r>
              <a:rPr lang="en-US" sz="1300" b="1" dirty="0">
                <a:latin typeface="Lucida Console" pitchFamily="49" charset="0"/>
              </a:rPr>
              <a:t>icmp_seq=0 ttl=64 time=0.047 ms</a:t>
            </a:r>
          </a:p>
          <a:p>
            <a:r>
              <a:rPr lang="en-US" sz="1300" b="1" dirty="0">
                <a:latin typeface="Lucida Console" pitchFamily="49" charset="0"/>
              </a:rPr>
              <a:t>64 bytes from </a:t>
            </a:r>
            <a:r>
              <a:rPr lang="en-US" sz="1300" b="1" dirty="0" smtClean="0">
                <a:latin typeface="Lucida Console" pitchFamily="49" charset="0"/>
              </a:rPr>
              <a:t>client2.netrich.in 192.168.0.2: </a:t>
            </a:r>
            <a:r>
              <a:rPr lang="en-US" sz="1300" b="1" dirty="0">
                <a:latin typeface="Lucida Console" pitchFamily="49" charset="0"/>
              </a:rPr>
              <a:t>icmp_seq=0 ttl=64 time=0.047 ms</a:t>
            </a:r>
          </a:p>
          <a:p>
            <a:r>
              <a:rPr lang="en-US" sz="1300" b="1" dirty="0">
                <a:latin typeface="Lucida Console" pitchFamily="49" charset="0"/>
              </a:rPr>
              <a:t>64 bytes from </a:t>
            </a:r>
            <a:r>
              <a:rPr lang="en-US" sz="1300" b="1" dirty="0" smtClean="0">
                <a:latin typeface="Lucida Console" pitchFamily="49" charset="0"/>
              </a:rPr>
              <a:t>client2.netrich.in 192.168.0.2: </a:t>
            </a:r>
            <a:r>
              <a:rPr lang="en-US" sz="1300" b="1" dirty="0">
                <a:latin typeface="Lucida Console" pitchFamily="49" charset="0"/>
              </a:rPr>
              <a:t>icmp_seq=0 ttl=64 time=0.047 ms</a:t>
            </a:r>
          </a:p>
          <a:p>
            <a:endParaRPr lang="en-US" sz="1300" b="1" dirty="0">
              <a:latin typeface="Lucida Console" pitchFamily="49" charset="0"/>
            </a:endParaRPr>
          </a:p>
          <a:p>
            <a:r>
              <a:rPr lang="en-US" sz="1300" b="1" dirty="0">
                <a:latin typeface="Lucida Console" pitchFamily="49" charset="0"/>
              </a:rPr>
              <a:t>--- </a:t>
            </a:r>
            <a:r>
              <a:rPr lang="en-US" sz="1300" b="1" dirty="0" smtClean="0">
                <a:latin typeface="Lucida Console" pitchFamily="49" charset="0"/>
              </a:rPr>
              <a:t>client2.netrich.in </a:t>
            </a:r>
            <a:r>
              <a:rPr lang="en-US" sz="1300" b="1" dirty="0">
                <a:latin typeface="Lucida Console" pitchFamily="49" charset="0"/>
              </a:rPr>
              <a:t>ping statistics ---</a:t>
            </a:r>
          </a:p>
          <a:p>
            <a:r>
              <a:rPr lang="en-US" sz="1300" b="1" dirty="0">
                <a:latin typeface="Lucida Console" pitchFamily="49" charset="0"/>
              </a:rPr>
              <a:t>4 packets transmitted, 4 received, 0 duplicates, 0% packet loss, time 1001ms</a:t>
            </a:r>
          </a:p>
          <a:p>
            <a:r>
              <a:rPr lang="en-US" sz="1300" b="1" dirty="0">
                <a:latin typeface="Lucida Console" pitchFamily="49" charset="0"/>
              </a:rPr>
              <a:t>rtt min/avg/max/mdev = 0.039/0.583/1.390/0.404 ms, pipe 2</a:t>
            </a:r>
          </a:p>
          <a:p>
            <a:pPr eaLnBrk="1" hangingPunct="1">
              <a:lnSpc>
                <a:spcPct val="95000"/>
              </a:lnSpc>
            </a:pPr>
            <a:endParaRPr lang="en-US" sz="1300" b="1" dirty="0">
              <a:latin typeface="Lucida Console" pitchFamily="49" charset="0"/>
            </a:endParaRPr>
          </a:p>
          <a:p>
            <a:pPr eaLnBrk="1" hangingPunct="1">
              <a:lnSpc>
                <a:spcPct val="95000"/>
              </a:lnSpc>
            </a:pPr>
            <a:r>
              <a:rPr lang="en-US" sz="1300" b="1" dirty="0">
                <a:latin typeface="Lucida Console" pitchFamily="49" charset="0"/>
              </a:rPr>
              <a:t>[</a:t>
            </a:r>
            <a:r>
              <a:rPr lang="en-US" sz="1300" b="1" dirty="0" smtClean="0">
                <a:latin typeface="Lucida Console" pitchFamily="49" charset="0"/>
              </a:rPr>
              <a:t>root@dns </a:t>
            </a:r>
            <a:r>
              <a:rPr lang="en-US" sz="1300" b="1" dirty="0">
                <a:latin typeface="Lucida Console" pitchFamily="49" charset="0"/>
              </a:rPr>
              <a:t>~]#</a:t>
            </a:r>
          </a:p>
          <a:p>
            <a:pPr eaLnBrk="1" hangingPunct="1">
              <a:lnSpc>
                <a:spcPct val="95000"/>
              </a:lnSpc>
            </a:pPr>
            <a:endParaRPr lang="en-US" sz="1300" b="1" dirty="0">
              <a:latin typeface="Lucida Console" pitchFamily="49" charset="0"/>
            </a:endParaRPr>
          </a:p>
        </p:txBody>
      </p:sp>
      <p:sp>
        <p:nvSpPr>
          <p:cNvPr id="114696" name="Text Box 8"/>
          <p:cNvSpPr txBox="1">
            <a:spLocks noChangeArrowheads="1"/>
          </p:cNvSpPr>
          <p:nvPr/>
        </p:nvSpPr>
        <p:spPr bwMode="auto">
          <a:xfrm>
            <a:off x="1785969" y="1361084"/>
            <a:ext cx="4709584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1300" b="1" dirty="0" smtClean="0">
                <a:latin typeface="Lucida Console" pitchFamily="49" charset="0"/>
              </a:rPr>
              <a:t>ping client1.netrich.in</a:t>
            </a:r>
            <a:endParaRPr lang="en-US" sz="1300" b="1" dirty="0">
              <a:latin typeface="Lucida Console" pitchFamily="49" charset="0"/>
            </a:endParaRPr>
          </a:p>
        </p:txBody>
      </p:sp>
      <p:sp>
        <p:nvSpPr>
          <p:cNvPr id="114698" name="Text Box 10"/>
          <p:cNvSpPr txBox="1">
            <a:spLocks noChangeArrowheads="1"/>
          </p:cNvSpPr>
          <p:nvPr/>
        </p:nvSpPr>
        <p:spPr bwMode="auto">
          <a:xfrm>
            <a:off x="1803387" y="3367863"/>
            <a:ext cx="4709584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300" b="1" dirty="0">
                <a:latin typeface="Lucida Console" pitchFamily="49" charset="0"/>
              </a:rPr>
              <a:t>ping client2. netrich.in</a:t>
            </a:r>
          </a:p>
        </p:txBody>
      </p:sp>
    </p:spTree>
    <p:extLst>
      <p:ext uri="{BB962C8B-B14F-4D97-AF65-F5344CB8AC3E}">
        <p14:creationId xmlns:p14="http://schemas.microsoft.com/office/powerpoint/2010/main" xmlns="" val="36848236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1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65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15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65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15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65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75"/>
                                        <p:tgtEl>
                                          <p:spTgt spid="114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65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15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65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15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65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3" grpId="0" build="p" autoUpdateAnimBg="0"/>
      <p:bldP spid="114695" grpId="0" build="p" autoUpdateAnimBg="0"/>
      <p:bldP spid="114696" grpId="0" autoUpdateAnimBg="0"/>
      <p:bldP spid="114698" grpId="0" autoUpdateAnimBg="0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Domain Name System (DNS)</a:t>
            </a:r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11480800" cy="5138530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Clr>
                <a:schemeClr val="tx1"/>
              </a:buClr>
              <a:buFontTx/>
              <a:buChar char="•"/>
            </a:pPr>
            <a:r>
              <a:rPr lang="en-US" dirty="0" smtClean="0"/>
              <a:t>The Domain Name System (DNS) is a hierarchical naming system where each level of name is separated by a “</a:t>
            </a:r>
            <a:r>
              <a:rPr lang="en-US" sz="2800" dirty="0" smtClean="0">
                <a:solidFill>
                  <a:srgbClr val="FF0000"/>
                </a:solidFill>
              </a:rPr>
              <a:t>.</a:t>
            </a:r>
            <a:r>
              <a:rPr lang="en-US" dirty="0" smtClean="0"/>
              <a:t>”.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Tx/>
              <a:buChar char="•"/>
            </a:pPr>
            <a:r>
              <a:rPr lang="en-US" dirty="0" smtClean="0"/>
              <a:t>It resolves user friendly domain names into computer friendly IP addresses.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Tx/>
              <a:buChar char="•"/>
            </a:pPr>
            <a:r>
              <a:rPr lang="en-US" dirty="0" smtClean="0"/>
              <a:t>It also resolves IP addresses into domain names. 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Tx/>
              <a:buChar char="•"/>
            </a:pPr>
            <a:r>
              <a:rPr lang="en-US" dirty="0" smtClean="0"/>
              <a:t>It provides a centralized database for resolution. </a:t>
            </a:r>
          </a:p>
        </p:txBody>
      </p:sp>
    </p:spTree>
    <p:extLst>
      <p:ext uri="{BB962C8B-B14F-4D97-AF65-F5344CB8AC3E}">
        <p14:creationId xmlns:p14="http://schemas.microsoft.com/office/powerpoint/2010/main" xmlns="" val="258433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8"/>
          <p:cNvGrpSpPr/>
          <p:nvPr/>
        </p:nvGrpSpPr>
        <p:grpSpPr>
          <a:xfrm>
            <a:off x="363215" y="3930929"/>
            <a:ext cx="1261707" cy="1161771"/>
            <a:chOff x="196211" y="3930928"/>
            <a:chExt cx="946280" cy="1161771"/>
          </a:xfrm>
        </p:grpSpPr>
        <p:sp>
          <p:nvSpPr>
            <p:cNvPr id="103434" name="Line 10"/>
            <p:cNvSpPr>
              <a:spLocks noChangeShapeType="1"/>
            </p:cNvSpPr>
            <p:nvPr/>
          </p:nvSpPr>
          <p:spPr bwMode="auto">
            <a:xfrm>
              <a:off x="657351" y="3930928"/>
              <a:ext cx="1714" cy="731097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 sz="16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3" name="Oval 18"/>
            <p:cNvSpPr>
              <a:spLocks noChangeArrowheads="1"/>
            </p:cNvSpPr>
            <p:nvPr/>
          </p:nvSpPr>
          <p:spPr bwMode="auto">
            <a:xfrm>
              <a:off x="196211" y="4607402"/>
              <a:ext cx="946280" cy="485297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1600" b="1" dirty="0" smtClean="0">
                  <a:solidFill>
                    <a:schemeClr val="bg1"/>
                  </a:solidFill>
                  <a:latin typeface="+mj-lt"/>
                </a:rPr>
                <a:t>mail</a:t>
              </a:r>
              <a:endParaRPr 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3" name="Group 87"/>
          <p:cNvGrpSpPr/>
          <p:nvPr/>
        </p:nvGrpSpPr>
        <p:grpSpPr>
          <a:xfrm>
            <a:off x="9482130" y="3113696"/>
            <a:ext cx="2354271" cy="970595"/>
            <a:chOff x="7111597" y="3113695"/>
            <a:chExt cx="1765703" cy="970595"/>
          </a:xfrm>
        </p:grpSpPr>
        <p:sp>
          <p:nvSpPr>
            <p:cNvPr id="58" name="Line 6"/>
            <p:cNvSpPr>
              <a:spLocks noChangeShapeType="1"/>
            </p:cNvSpPr>
            <p:nvPr/>
          </p:nvSpPr>
          <p:spPr bwMode="auto">
            <a:xfrm>
              <a:off x="8143590" y="3113695"/>
              <a:ext cx="390855" cy="764711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 sz="16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9" name="Line 24"/>
            <p:cNvSpPr>
              <a:spLocks noChangeShapeType="1"/>
            </p:cNvSpPr>
            <p:nvPr/>
          </p:nvSpPr>
          <p:spPr bwMode="auto">
            <a:xfrm flipH="1">
              <a:off x="7473309" y="3113695"/>
              <a:ext cx="390855" cy="764711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 sz="16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0" name="Oval 25"/>
            <p:cNvSpPr>
              <a:spLocks noChangeArrowheads="1"/>
            </p:cNvSpPr>
            <p:nvPr/>
          </p:nvSpPr>
          <p:spPr bwMode="auto">
            <a:xfrm>
              <a:off x="7111597" y="3615800"/>
              <a:ext cx="855424" cy="46849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1600" b="1" dirty="0" smtClean="0">
                  <a:solidFill>
                    <a:schemeClr val="bg1"/>
                  </a:solidFill>
                  <a:latin typeface="+mj-lt"/>
                </a:rPr>
                <a:t>nic</a:t>
              </a:r>
              <a:endParaRPr 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1" name="Oval 27"/>
            <p:cNvSpPr>
              <a:spLocks noChangeArrowheads="1"/>
            </p:cNvSpPr>
            <p:nvPr/>
          </p:nvSpPr>
          <p:spPr bwMode="auto">
            <a:xfrm>
              <a:off x="8035591" y="3615800"/>
              <a:ext cx="841709" cy="46849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1600" b="1" dirty="0" smtClean="0">
                  <a:solidFill>
                    <a:schemeClr val="bg1"/>
                  </a:solidFill>
                  <a:latin typeface="+mj-lt"/>
                </a:rPr>
                <a:t>registry</a:t>
              </a:r>
              <a:endParaRPr 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4" name="Group 86"/>
          <p:cNvGrpSpPr/>
          <p:nvPr/>
        </p:nvGrpSpPr>
        <p:grpSpPr>
          <a:xfrm>
            <a:off x="6611289" y="3113696"/>
            <a:ext cx="2354272" cy="970595"/>
            <a:chOff x="4958467" y="3113695"/>
            <a:chExt cx="1765704" cy="970595"/>
          </a:xfrm>
        </p:grpSpPr>
        <p:sp>
          <p:nvSpPr>
            <p:cNvPr id="103430" name="Line 6"/>
            <p:cNvSpPr>
              <a:spLocks noChangeShapeType="1"/>
            </p:cNvSpPr>
            <p:nvPr/>
          </p:nvSpPr>
          <p:spPr bwMode="auto">
            <a:xfrm>
              <a:off x="5990461" y="3113695"/>
              <a:ext cx="390855" cy="764711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 sz="16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3448" name="Line 24"/>
            <p:cNvSpPr>
              <a:spLocks noChangeShapeType="1"/>
            </p:cNvSpPr>
            <p:nvPr/>
          </p:nvSpPr>
          <p:spPr bwMode="auto">
            <a:xfrm flipH="1">
              <a:off x="5320180" y="3113695"/>
              <a:ext cx="390855" cy="764711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 sz="16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3449" name="Oval 25"/>
            <p:cNvSpPr>
              <a:spLocks noChangeArrowheads="1"/>
            </p:cNvSpPr>
            <p:nvPr/>
          </p:nvSpPr>
          <p:spPr bwMode="auto">
            <a:xfrm>
              <a:off x="4958467" y="3615800"/>
              <a:ext cx="855424" cy="46849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1600" b="1" dirty="0" smtClean="0">
                  <a:solidFill>
                    <a:schemeClr val="bg1"/>
                  </a:solidFill>
                  <a:latin typeface="+mj-lt"/>
                </a:rPr>
                <a:t>unicef</a:t>
              </a:r>
              <a:endParaRPr 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3451" name="Oval 27"/>
            <p:cNvSpPr>
              <a:spLocks noChangeArrowheads="1"/>
            </p:cNvSpPr>
            <p:nvPr/>
          </p:nvSpPr>
          <p:spPr bwMode="auto">
            <a:xfrm>
              <a:off x="5882462" y="3615800"/>
              <a:ext cx="841709" cy="46849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1600" b="1" dirty="0" smtClean="0">
                  <a:solidFill>
                    <a:schemeClr val="bg1"/>
                  </a:solidFill>
                  <a:latin typeface="+mj-lt"/>
                </a:rPr>
                <a:t>samba</a:t>
              </a:r>
              <a:endParaRPr 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5" name="Group 85"/>
          <p:cNvGrpSpPr/>
          <p:nvPr/>
        </p:nvGrpSpPr>
        <p:grpSpPr>
          <a:xfrm>
            <a:off x="3169025" y="3077981"/>
            <a:ext cx="3231979" cy="1052527"/>
            <a:chOff x="2376769" y="3077981"/>
            <a:chExt cx="2423984" cy="1052527"/>
          </a:xfrm>
        </p:grpSpPr>
        <p:sp>
          <p:nvSpPr>
            <p:cNvPr id="103439" name="Line 15"/>
            <p:cNvSpPr>
              <a:spLocks noChangeShapeType="1"/>
            </p:cNvSpPr>
            <p:nvPr/>
          </p:nvSpPr>
          <p:spPr bwMode="auto">
            <a:xfrm flipH="1">
              <a:off x="2664767" y="3077981"/>
              <a:ext cx="572568" cy="731097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 sz="16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3440" name="Line 16"/>
            <p:cNvSpPr>
              <a:spLocks noChangeShapeType="1"/>
            </p:cNvSpPr>
            <p:nvPr/>
          </p:nvSpPr>
          <p:spPr bwMode="auto">
            <a:xfrm>
              <a:off x="3595619" y="3077981"/>
              <a:ext cx="646281" cy="852947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 sz="16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3446" name="Oval 22"/>
            <p:cNvSpPr>
              <a:spLocks noChangeArrowheads="1"/>
            </p:cNvSpPr>
            <p:nvPr/>
          </p:nvSpPr>
          <p:spPr bwMode="auto">
            <a:xfrm>
              <a:off x="3621332" y="3615800"/>
              <a:ext cx="1179421" cy="514708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sz="1600" b="1" dirty="0" smtClean="0">
                  <a:solidFill>
                    <a:schemeClr val="bg1"/>
                  </a:solidFill>
                  <a:latin typeface="+mj-lt"/>
                </a:rPr>
                <a:t>harvard</a:t>
              </a:r>
              <a:endParaRPr 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3442" name="Oval 18"/>
            <p:cNvSpPr>
              <a:spLocks noChangeArrowheads="1"/>
            </p:cNvSpPr>
            <p:nvPr/>
          </p:nvSpPr>
          <p:spPr bwMode="auto">
            <a:xfrm>
              <a:off x="2376769" y="3615800"/>
              <a:ext cx="946280" cy="485297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1600" b="1" dirty="0" smtClean="0">
                  <a:solidFill>
                    <a:schemeClr val="bg1"/>
                  </a:solidFill>
                  <a:latin typeface="+mj-lt"/>
                </a:rPr>
                <a:t>isb</a:t>
              </a:r>
              <a:endParaRPr 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6" name="Group 79"/>
          <p:cNvGrpSpPr/>
          <p:nvPr/>
        </p:nvGrpSpPr>
        <p:grpSpPr>
          <a:xfrm>
            <a:off x="4030736" y="1628393"/>
            <a:ext cx="2310841" cy="1539925"/>
            <a:chOff x="3023051" y="1628392"/>
            <a:chExt cx="1733131" cy="1539925"/>
          </a:xfrm>
        </p:grpSpPr>
        <p:sp>
          <p:nvSpPr>
            <p:cNvPr id="103431" name="Line 7"/>
            <p:cNvSpPr>
              <a:spLocks noChangeShapeType="1"/>
            </p:cNvSpPr>
            <p:nvPr/>
          </p:nvSpPr>
          <p:spPr bwMode="auto">
            <a:xfrm flipH="1">
              <a:off x="3501333" y="1628392"/>
              <a:ext cx="1254849" cy="1090342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 sz="1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3443" name="Oval 19"/>
            <p:cNvSpPr>
              <a:spLocks noChangeArrowheads="1"/>
            </p:cNvSpPr>
            <p:nvPr/>
          </p:nvSpPr>
          <p:spPr bwMode="auto">
            <a:xfrm>
              <a:off x="3023051" y="2619995"/>
              <a:ext cx="814280" cy="548322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1600" b="1" dirty="0" smtClean="0">
                  <a:solidFill>
                    <a:schemeClr val="bg1"/>
                  </a:solidFill>
                  <a:latin typeface="+mj-lt"/>
                </a:rPr>
                <a:t>edu</a:t>
              </a:r>
              <a:endParaRPr 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7" name="Group 82"/>
          <p:cNvGrpSpPr/>
          <p:nvPr/>
        </p:nvGrpSpPr>
        <p:grpSpPr>
          <a:xfrm>
            <a:off x="6391863" y="1628393"/>
            <a:ext cx="1931416" cy="1539925"/>
            <a:chOff x="4793897" y="1628392"/>
            <a:chExt cx="1448562" cy="1539925"/>
          </a:xfrm>
        </p:grpSpPr>
        <p:sp>
          <p:nvSpPr>
            <p:cNvPr id="103429" name="Line 5"/>
            <p:cNvSpPr>
              <a:spLocks noChangeShapeType="1"/>
            </p:cNvSpPr>
            <p:nvPr/>
          </p:nvSpPr>
          <p:spPr bwMode="auto">
            <a:xfrm>
              <a:off x="4793897" y="1628392"/>
              <a:ext cx="1045708" cy="1193285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 sz="1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3450" name="Oval 26"/>
            <p:cNvSpPr>
              <a:spLocks noChangeArrowheads="1"/>
            </p:cNvSpPr>
            <p:nvPr/>
          </p:nvSpPr>
          <p:spPr bwMode="auto">
            <a:xfrm>
              <a:off x="5428178" y="2619995"/>
              <a:ext cx="814281" cy="548322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1600" b="1" dirty="0" smtClean="0">
                  <a:solidFill>
                    <a:schemeClr val="bg1"/>
                  </a:solidFill>
                  <a:latin typeface="+mj-lt"/>
                </a:rPr>
                <a:t>org</a:t>
              </a:r>
              <a:endParaRPr 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8" name="Group 81"/>
          <p:cNvGrpSpPr/>
          <p:nvPr/>
        </p:nvGrpSpPr>
        <p:grpSpPr>
          <a:xfrm>
            <a:off x="1194181" y="1559063"/>
            <a:ext cx="4777113" cy="1609254"/>
            <a:chOff x="895635" y="1559063"/>
            <a:chExt cx="3582835" cy="1609254"/>
          </a:xfrm>
        </p:grpSpPr>
        <p:sp>
          <p:nvSpPr>
            <p:cNvPr id="103428" name="Line 4"/>
            <p:cNvSpPr>
              <a:spLocks noChangeShapeType="1"/>
            </p:cNvSpPr>
            <p:nvPr/>
          </p:nvSpPr>
          <p:spPr bwMode="auto">
            <a:xfrm flipH="1">
              <a:off x="1469918" y="1559063"/>
              <a:ext cx="3008552" cy="1279421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 sz="1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3455" name="Oval 31"/>
            <p:cNvSpPr>
              <a:spLocks noChangeArrowheads="1"/>
            </p:cNvSpPr>
            <p:nvPr/>
          </p:nvSpPr>
          <p:spPr bwMode="auto">
            <a:xfrm>
              <a:off x="895635" y="2619995"/>
              <a:ext cx="814281" cy="548322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1600" b="1" dirty="0" smtClean="0">
                  <a:solidFill>
                    <a:schemeClr val="bg1"/>
                  </a:solidFill>
                  <a:latin typeface="+mj-lt"/>
                </a:rPr>
                <a:t>com</a:t>
              </a:r>
              <a:endParaRPr 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9" name="Group 83"/>
          <p:cNvGrpSpPr/>
          <p:nvPr/>
        </p:nvGrpSpPr>
        <p:grpSpPr>
          <a:xfrm>
            <a:off x="6730145" y="1542257"/>
            <a:ext cx="4434259" cy="1626061"/>
            <a:chOff x="5047609" y="1542256"/>
            <a:chExt cx="3325694" cy="1626061"/>
          </a:xfrm>
        </p:grpSpPr>
        <p:sp>
          <p:nvSpPr>
            <p:cNvPr id="103427" name="Line 3"/>
            <p:cNvSpPr>
              <a:spLocks noChangeShapeType="1"/>
            </p:cNvSpPr>
            <p:nvPr/>
          </p:nvSpPr>
          <p:spPr bwMode="auto">
            <a:xfrm>
              <a:off x="5047609" y="1542256"/>
              <a:ext cx="2840554" cy="1296227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 sz="1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3461" name="Oval 37"/>
            <p:cNvSpPr>
              <a:spLocks noChangeArrowheads="1"/>
            </p:cNvSpPr>
            <p:nvPr/>
          </p:nvSpPr>
          <p:spPr bwMode="auto">
            <a:xfrm>
              <a:off x="7559023" y="2619995"/>
              <a:ext cx="814280" cy="548322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1600" b="1" dirty="0" smtClean="0">
                  <a:solidFill>
                    <a:schemeClr val="bg1"/>
                  </a:solidFill>
                  <a:latin typeface="+mj-lt"/>
                </a:rPr>
                <a:t>in</a:t>
              </a:r>
              <a:endParaRPr 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0" name="Group 84"/>
          <p:cNvGrpSpPr/>
          <p:nvPr/>
        </p:nvGrpSpPr>
        <p:grpSpPr>
          <a:xfrm>
            <a:off x="215899" y="3113695"/>
            <a:ext cx="2626271" cy="1016813"/>
            <a:chOff x="161924" y="3113695"/>
            <a:chExt cx="1969703" cy="1016813"/>
          </a:xfrm>
        </p:grpSpPr>
        <p:sp>
          <p:nvSpPr>
            <p:cNvPr id="103452" name="Line 28"/>
            <p:cNvSpPr>
              <a:spLocks noChangeShapeType="1"/>
            </p:cNvSpPr>
            <p:nvPr/>
          </p:nvSpPr>
          <p:spPr bwMode="auto">
            <a:xfrm>
              <a:off x="1445918" y="3113695"/>
              <a:ext cx="390855" cy="764711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 sz="16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3453" name="Line 29"/>
            <p:cNvSpPr>
              <a:spLocks noChangeShapeType="1"/>
            </p:cNvSpPr>
            <p:nvPr/>
          </p:nvSpPr>
          <p:spPr bwMode="auto">
            <a:xfrm flipH="1">
              <a:off x="773922" y="3113695"/>
              <a:ext cx="390855" cy="764711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 sz="16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3456" name="Oval 32"/>
            <p:cNvSpPr>
              <a:spLocks noChangeArrowheads="1"/>
            </p:cNvSpPr>
            <p:nvPr/>
          </p:nvSpPr>
          <p:spPr bwMode="auto">
            <a:xfrm>
              <a:off x="1468202" y="3582186"/>
              <a:ext cx="663425" cy="548322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1600" b="1" dirty="0" smtClean="0">
                  <a:solidFill>
                    <a:schemeClr val="bg1"/>
                  </a:solidFill>
                  <a:latin typeface="+mj-lt"/>
                </a:rPr>
                <a:t>msn</a:t>
              </a:r>
              <a:endParaRPr 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2" name="Oval 32"/>
            <p:cNvSpPr>
              <a:spLocks noChangeArrowheads="1"/>
            </p:cNvSpPr>
            <p:nvPr/>
          </p:nvSpPr>
          <p:spPr bwMode="auto">
            <a:xfrm>
              <a:off x="161924" y="3565379"/>
              <a:ext cx="1278849" cy="548322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1600" b="1" dirty="0" err="1" smtClean="0">
                  <a:solidFill>
                    <a:schemeClr val="bg1"/>
                  </a:solidFill>
                  <a:latin typeface="+mj-lt"/>
                </a:rPr>
                <a:t>netrich</a:t>
              </a:r>
              <a:endParaRPr 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4927601" y="4718050"/>
            <a:ext cx="1184844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mail.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105751" y="4718050"/>
            <a:ext cx="2289359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netrich</a:t>
            </a:r>
            <a:r>
              <a:rPr lang="en-US" sz="2000" b="1" dirty="0" smtClean="0">
                <a:solidFill>
                  <a:schemeClr val="bg1"/>
                </a:solidFill>
              </a:rPr>
              <a:t>.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408497" y="4718050"/>
            <a:ext cx="1024187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com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9425990" y="4718050"/>
            <a:ext cx="361477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.</a:t>
            </a:r>
            <a:endParaRPr lang="en-US" sz="2000" b="1" dirty="0">
              <a:solidFill>
                <a:schemeClr val="bg1"/>
              </a:solidFill>
            </a:endParaRPr>
          </a:p>
        </p:txBody>
      </p:sp>
      <p:grpSp>
        <p:nvGrpSpPr>
          <p:cNvPr id="11" name="Group 98"/>
          <p:cNvGrpSpPr/>
          <p:nvPr/>
        </p:nvGrpSpPr>
        <p:grpSpPr>
          <a:xfrm>
            <a:off x="3005667" y="4918107"/>
            <a:ext cx="1921932" cy="896907"/>
            <a:chOff x="2254250" y="4918106"/>
            <a:chExt cx="1441449" cy="896907"/>
          </a:xfrm>
        </p:grpSpPr>
        <p:sp>
          <p:nvSpPr>
            <p:cNvPr id="103480" name="AutoShape 56"/>
            <p:cNvSpPr>
              <a:spLocks noChangeArrowheads="1"/>
            </p:cNvSpPr>
            <p:nvPr/>
          </p:nvSpPr>
          <p:spPr bwMode="auto">
            <a:xfrm>
              <a:off x="2254250" y="5434013"/>
              <a:ext cx="1189038" cy="381000"/>
            </a:xfrm>
            <a:prstGeom prst="roundRect">
              <a:avLst>
                <a:gd name="adj" fmla="val 4167"/>
              </a:avLst>
            </a:prstGeom>
            <a:solidFill>
              <a:schemeClr val="bg1"/>
            </a:solidFill>
            <a:ln w="28575">
              <a:solidFill>
                <a:srgbClr val="3333FF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>
                  <a:latin typeface="+mj-lt"/>
                </a:rPr>
                <a:t>Subdomain</a:t>
              </a:r>
            </a:p>
          </p:txBody>
        </p:sp>
        <p:cxnSp>
          <p:nvCxnSpPr>
            <p:cNvPr id="76" name="Shape 75"/>
            <p:cNvCxnSpPr>
              <a:stCxn id="103480" idx="0"/>
              <a:endCxn id="69" idx="1"/>
            </p:cNvCxnSpPr>
            <p:nvPr/>
          </p:nvCxnSpPr>
          <p:spPr>
            <a:xfrm rot="5400000" flipH="1" flipV="1">
              <a:off x="3014280" y="4752594"/>
              <a:ext cx="515908" cy="846931"/>
            </a:xfrm>
            <a:prstGeom prst="bentConnector2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95"/>
          <p:cNvGrpSpPr/>
          <p:nvPr/>
        </p:nvGrpSpPr>
        <p:grpSpPr>
          <a:xfrm>
            <a:off x="9787467" y="4918105"/>
            <a:ext cx="1261533" cy="896908"/>
            <a:chOff x="7340600" y="4918105"/>
            <a:chExt cx="946150" cy="896908"/>
          </a:xfrm>
        </p:grpSpPr>
        <p:sp>
          <p:nvSpPr>
            <p:cNvPr id="103481" name="AutoShape 57"/>
            <p:cNvSpPr>
              <a:spLocks noChangeArrowheads="1"/>
            </p:cNvSpPr>
            <p:nvPr/>
          </p:nvSpPr>
          <p:spPr bwMode="auto">
            <a:xfrm>
              <a:off x="7600950" y="5434013"/>
              <a:ext cx="685800" cy="381000"/>
            </a:xfrm>
            <a:prstGeom prst="roundRect">
              <a:avLst>
                <a:gd name="adj" fmla="val 4167"/>
              </a:avLst>
            </a:prstGeom>
            <a:solidFill>
              <a:schemeClr val="bg1"/>
            </a:solidFill>
            <a:ln w="28575">
              <a:solidFill>
                <a:srgbClr val="3333FF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>
                  <a:latin typeface="+mj-lt"/>
                </a:rPr>
                <a:t>Root</a:t>
              </a:r>
            </a:p>
          </p:txBody>
        </p:sp>
        <p:cxnSp>
          <p:nvCxnSpPr>
            <p:cNvPr id="78" name="Shape 77"/>
            <p:cNvCxnSpPr>
              <a:stCxn id="72" idx="3"/>
              <a:endCxn id="103481" idx="0"/>
            </p:cNvCxnSpPr>
            <p:nvPr/>
          </p:nvCxnSpPr>
          <p:spPr>
            <a:xfrm>
              <a:off x="7340600" y="4918105"/>
              <a:ext cx="603250" cy="515908"/>
            </a:xfrm>
            <a:prstGeom prst="bentConnector2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438" name="Oval 14"/>
          <p:cNvSpPr>
            <a:spLocks noChangeArrowheads="1"/>
          </p:cNvSpPr>
          <p:nvPr/>
        </p:nvSpPr>
        <p:spPr bwMode="auto">
          <a:xfrm>
            <a:off x="5646725" y="1155699"/>
            <a:ext cx="1357705" cy="644963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bIns="320040" anchor="ctr"/>
          <a:lstStyle/>
          <a:p>
            <a:pPr algn="ctr">
              <a:defRPr/>
            </a:pPr>
            <a:r>
              <a:rPr lang="en-US" sz="5400" b="1" dirty="0" smtClean="0">
                <a:solidFill>
                  <a:schemeClr val="bg1"/>
                </a:solidFill>
                <a:latin typeface="Arial Narrow" pitchFamily="34" charset="0"/>
              </a:rPr>
              <a:t>.</a:t>
            </a:r>
            <a:endParaRPr lang="en-US" sz="54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grpSp>
        <p:nvGrpSpPr>
          <p:cNvPr id="13" name="Group 97"/>
          <p:cNvGrpSpPr/>
          <p:nvPr/>
        </p:nvGrpSpPr>
        <p:grpSpPr>
          <a:xfrm>
            <a:off x="4706762" y="5118161"/>
            <a:ext cx="2821517" cy="696853"/>
            <a:chOff x="3530071" y="5118160"/>
            <a:chExt cx="2116138" cy="696853"/>
          </a:xfrm>
        </p:grpSpPr>
        <p:sp>
          <p:nvSpPr>
            <p:cNvPr id="103496" name="AutoShape 72"/>
            <p:cNvSpPr>
              <a:spLocks noChangeArrowheads="1"/>
            </p:cNvSpPr>
            <p:nvPr/>
          </p:nvSpPr>
          <p:spPr bwMode="auto">
            <a:xfrm>
              <a:off x="3530071" y="5434013"/>
              <a:ext cx="2116138" cy="381000"/>
            </a:xfrm>
            <a:prstGeom prst="roundRect">
              <a:avLst>
                <a:gd name="adj" fmla="val 4167"/>
              </a:avLst>
            </a:prstGeom>
            <a:solidFill>
              <a:schemeClr val="bg1"/>
            </a:solidFill>
            <a:ln w="28575">
              <a:solidFill>
                <a:srgbClr val="3333FF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>
                  <a:latin typeface="+mj-lt"/>
                </a:rPr>
                <a:t>Second-Level Domain</a:t>
              </a:r>
            </a:p>
          </p:txBody>
        </p:sp>
        <p:cxnSp>
          <p:nvCxnSpPr>
            <p:cNvPr id="91" name="Elbow Connector 90"/>
            <p:cNvCxnSpPr>
              <a:stCxn id="70" idx="2"/>
              <a:endCxn id="103496" idx="0"/>
            </p:cNvCxnSpPr>
            <p:nvPr/>
          </p:nvCxnSpPr>
          <p:spPr>
            <a:xfrm rot="5400000">
              <a:off x="4855056" y="4851245"/>
              <a:ext cx="315853" cy="849683"/>
            </a:xfrm>
            <a:prstGeom prst="bentConnector3">
              <a:avLst>
                <a:gd name="adj1" fmla="val 50000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96"/>
          <p:cNvGrpSpPr/>
          <p:nvPr/>
        </p:nvGrpSpPr>
        <p:grpSpPr>
          <a:xfrm>
            <a:off x="7643990" y="5118161"/>
            <a:ext cx="2374900" cy="696853"/>
            <a:chOff x="5732992" y="5118160"/>
            <a:chExt cx="1781175" cy="696853"/>
          </a:xfrm>
        </p:grpSpPr>
        <p:sp>
          <p:nvSpPr>
            <p:cNvPr id="103495" name="AutoShape 71"/>
            <p:cNvSpPr>
              <a:spLocks noChangeArrowheads="1"/>
            </p:cNvSpPr>
            <p:nvPr/>
          </p:nvSpPr>
          <p:spPr bwMode="auto">
            <a:xfrm>
              <a:off x="5732992" y="5434013"/>
              <a:ext cx="1781175" cy="381000"/>
            </a:xfrm>
            <a:prstGeom prst="roundRect">
              <a:avLst>
                <a:gd name="adj" fmla="val 4167"/>
              </a:avLst>
            </a:prstGeom>
            <a:solidFill>
              <a:schemeClr val="bg1"/>
            </a:solidFill>
            <a:ln w="28575">
              <a:solidFill>
                <a:srgbClr val="3333FF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>
                  <a:latin typeface="+mj-lt"/>
                </a:rPr>
                <a:t>Top-Level Domain</a:t>
              </a:r>
            </a:p>
          </p:txBody>
        </p:sp>
        <p:cxnSp>
          <p:nvCxnSpPr>
            <p:cNvPr id="93" name="Elbow Connector 92"/>
            <p:cNvCxnSpPr>
              <a:stCxn id="71" idx="2"/>
              <a:endCxn id="103495" idx="0"/>
            </p:cNvCxnSpPr>
            <p:nvPr/>
          </p:nvCxnSpPr>
          <p:spPr>
            <a:xfrm rot="5400000">
              <a:off x="6499086" y="5242655"/>
              <a:ext cx="315853" cy="66863"/>
            </a:xfrm>
            <a:prstGeom prst="bentConnector3">
              <a:avLst>
                <a:gd name="adj1" fmla="val 50000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128000" cy="9144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DNS Namespace</a:t>
            </a:r>
          </a:p>
        </p:txBody>
      </p:sp>
    </p:spTree>
    <p:extLst>
      <p:ext uri="{BB962C8B-B14F-4D97-AF65-F5344CB8AC3E}">
        <p14:creationId xmlns:p14="http://schemas.microsoft.com/office/powerpoint/2010/main" xmlns="" val="6871377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3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3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3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103438" grpId="0" animBg="1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80" name="Line 28"/>
          <p:cNvSpPr>
            <a:spLocks noChangeShapeType="1"/>
          </p:cNvSpPr>
          <p:nvPr/>
        </p:nvSpPr>
        <p:spPr bwMode="auto">
          <a:xfrm>
            <a:off x="4927023" y="1535932"/>
            <a:ext cx="3452284" cy="14288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1582" name="Rectangle 30"/>
          <p:cNvSpPr>
            <a:spLocks noChangeArrowheads="1"/>
          </p:cNvSpPr>
          <p:nvPr/>
        </p:nvSpPr>
        <p:spPr bwMode="auto">
          <a:xfrm>
            <a:off x="5682673" y="1081907"/>
            <a:ext cx="2148416" cy="393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latin typeface="+mj-lt"/>
              </a:rPr>
              <a:t>I’m  looking  for </a:t>
            </a:r>
          </a:p>
          <a:p>
            <a:pPr algn="ctr"/>
            <a:r>
              <a:rPr lang="en-US" sz="1400" b="1" dirty="0" smtClean="0">
                <a:latin typeface="+mj-lt"/>
              </a:rPr>
              <a:t>www.yahoo.com</a:t>
            </a:r>
            <a:endParaRPr lang="en-US" sz="1400" b="1" dirty="0">
              <a:latin typeface="+mj-lt"/>
            </a:endParaRPr>
          </a:p>
        </p:txBody>
      </p:sp>
      <p:sp>
        <p:nvSpPr>
          <p:cNvPr id="151583" name="Rectangle 31"/>
          <p:cNvSpPr>
            <a:spLocks noChangeArrowheads="1"/>
          </p:cNvSpPr>
          <p:nvPr/>
        </p:nvSpPr>
        <p:spPr bwMode="auto">
          <a:xfrm rot="1620000">
            <a:off x="7257564" y="3762556"/>
            <a:ext cx="2148417" cy="4492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latin typeface="+mj-lt"/>
              </a:rPr>
              <a:t>I’m  looking  for </a:t>
            </a:r>
          </a:p>
          <a:p>
            <a:pPr algn="ctr"/>
            <a:r>
              <a:rPr lang="en-US" sz="1400" b="1" dirty="0" smtClean="0">
                <a:latin typeface="+mj-lt"/>
              </a:rPr>
              <a:t>www.yahoo.com</a:t>
            </a:r>
            <a:endParaRPr lang="en-US" sz="1400" b="1" dirty="0">
              <a:latin typeface="+mj-lt"/>
            </a:endParaRPr>
          </a:p>
        </p:txBody>
      </p:sp>
      <p:sp>
        <p:nvSpPr>
          <p:cNvPr id="151585" name="Text Box 33"/>
          <p:cNvSpPr txBox="1">
            <a:spLocks noChangeArrowheads="1"/>
          </p:cNvSpPr>
          <p:nvPr/>
        </p:nvSpPr>
        <p:spPr bwMode="auto">
          <a:xfrm>
            <a:off x="5432908" y="1661345"/>
            <a:ext cx="2635249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 dirty="0">
                <a:latin typeface="+mj-lt"/>
              </a:rPr>
              <a:t>I don’t know it,</a:t>
            </a:r>
          </a:p>
          <a:p>
            <a:pPr algn="ctr"/>
            <a:r>
              <a:rPr lang="en-US" sz="1400" b="1" dirty="0">
                <a:latin typeface="+mj-lt"/>
              </a:rPr>
              <a:t>But here’s .com address</a:t>
            </a:r>
          </a:p>
        </p:txBody>
      </p:sp>
      <p:sp>
        <p:nvSpPr>
          <p:cNvPr id="151586" name="Line 34"/>
          <p:cNvSpPr>
            <a:spLocks noChangeShapeType="1"/>
          </p:cNvSpPr>
          <p:nvPr/>
        </p:nvSpPr>
        <p:spPr bwMode="auto">
          <a:xfrm flipH="1" flipV="1">
            <a:off x="4910090" y="1680396"/>
            <a:ext cx="3407833" cy="1587"/>
          </a:xfrm>
          <a:prstGeom prst="line">
            <a:avLst/>
          </a:prstGeom>
          <a:ln>
            <a:prstDash val="sysDot"/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51597" name="Rectangle 45"/>
          <p:cNvSpPr>
            <a:spLocks noChangeArrowheads="1"/>
          </p:cNvSpPr>
          <p:nvPr/>
        </p:nvSpPr>
        <p:spPr bwMode="auto">
          <a:xfrm rot="1581400">
            <a:off x="6971724" y="4488683"/>
            <a:ext cx="2148417" cy="4492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latin typeface="+mj-lt"/>
              </a:rPr>
              <a:t>Here’s address of </a:t>
            </a:r>
          </a:p>
          <a:p>
            <a:pPr algn="ctr"/>
            <a:r>
              <a:rPr lang="en-US" sz="1400" b="1" dirty="0" smtClean="0">
                <a:latin typeface="+mj-lt"/>
              </a:rPr>
              <a:t>www.yahoo.com</a:t>
            </a:r>
            <a:endParaRPr lang="en-US" sz="1400" b="1" dirty="0">
              <a:latin typeface="+mj-lt"/>
            </a:endParaRPr>
          </a:p>
          <a:p>
            <a:pPr algn="ctr"/>
            <a:r>
              <a:rPr lang="en-US" sz="1400" b="1" dirty="0">
                <a:solidFill>
                  <a:srgbClr val="FF0000"/>
                </a:solidFill>
                <a:latin typeface="+mj-lt"/>
              </a:rPr>
              <a:t>210.10.152.15</a:t>
            </a:r>
          </a:p>
        </p:txBody>
      </p:sp>
      <p:grpSp>
        <p:nvGrpSpPr>
          <p:cNvPr id="2" name="Group 55"/>
          <p:cNvGrpSpPr/>
          <p:nvPr/>
        </p:nvGrpSpPr>
        <p:grpSpPr>
          <a:xfrm>
            <a:off x="293355" y="882442"/>
            <a:ext cx="13065444" cy="5239050"/>
            <a:chOff x="627797" y="882442"/>
            <a:chExt cx="9799083" cy="5239050"/>
          </a:xfrm>
        </p:grpSpPr>
        <p:grpSp>
          <p:nvGrpSpPr>
            <p:cNvPr id="3" name="Group 53"/>
            <p:cNvGrpSpPr/>
            <p:nvPr/>
          </p:nvGrpSpPr>
          <p:grpSpPr>
            <a:xfrm>
              <a:off x="1083623" y="1000945"/>
              <a:ext cx="4652963" cy="4757737"/>
              <a:chOff x="1083623" y="1000945"/>
              <a:chExt cx="4652963" cy="4757737"/>
            </a:xfrm>
          </p:grpSpPr>
          <p:sp>
            <p:nvSpPr>
              <p:cNvPr id="151554" name="Oval 2"/>
              <p:cNvSpPr>
                <a:spLocks noChangeArrowheads="1"/>
              </p:cNvSpPr>
              <p:nvPr/>
            </p:nvSpPr>
            <p:spPr bwMode="auto">
              <a:xfrm>
                <a:off x="1386836" y="1743895"/>
                <a:ext cx="4114800" cy="4014787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2700000" scaled="1"/>
                <a:tileRect/>
              </a:gradFill>
              <a:ln w="9525" algn="ctr">
                <a:noFill/>
                <a:round/>
                <a:headEnd/>
                <a:tailEnd/>
              </a:ln>
              <a:effectLst>
                <a:outerShdw dist="53882" dir="2700000" algn="ctr" rotWithShape="0">
                  <a:schemeClr val="bg2"/>
                </a:outerShdw>
              </a:effectLst>
            </p:spPr>
            <p:txBody>
              <a:bodyPr lIns="0" tIns="0" rIns="0" bIns="0"/>
              <a:lstStyle/>
              <a:p>
                <a:pPr marL="342900" indent="-342900" eaLnBrk="1" hangingPunct="1">
                  <a:spcBef>
                    <a:spcPct val="20000"/>
                  </a:spcBef>
                  <a:defRPr/>
                </a:pPr>
                <a:r>
                  <a:rPr lang="en-US" sz="3200" dirty="0"/>
                  <a:t>                                                          </a:t>
                </a:r>
              </a:p>
            </p:txBody>
          </p:sp>
          <p:pic>
            <p:nvPicPr>
              <p:cNvPr id="10287" name="Picture 4" descr="Computer_DesktopComputer01">
                <a:hlinkClick r:id="" action="ppaction://noaction"/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426898" y="4102920"/>
                <a:ext cx="1309688" cy="15255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285" name="Picture 8" descr="Computer_DesktopComputer01">
                <a:hlinkClick r:id="" action="ppaction://noaction"/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083623" y="3848920"/>
                <a:ext cx="1309688" cy="15255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283" name="Picture 11" descr="Computer_DesktopComputer01">
                <a:hlinkClick r:id="" action="ppaction://noaction"/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633023" y="1000945"/>
                <a:ext cx="1504950" cy="1755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4" name="Group 50"/>
            <p:cNvGrpSpPr/>
            <p:nvPr/>
          </p:nvGrpSpPr>
          <p:grpSpPr>
            <a:xfrm>
              <a:off x="627797" y="5440616"/>
              <a:ext cx="1472184" cy="680876"/>
              <a:chOff x="627797" y="5440616"/>
              <a:chExt cx="1472184" cy="680876"/>
            </a:xfrm>
          </p:grpSpPr>
          <p:sp>
            <p:nvSpPr>
              <p:cNvPr id="151567" name="AutoShape 15"/>
              <p:cNvSpPr>
                <a:spLocks noChangeArrowheads="1"/>
              </p:cNvSpPr>
              <p:nvPr/>
            </p:nvSpPr>
            <p:spPr bwMode="auto">
              <a:xfrm>
                <a:off x="627797" y="5440616"/>
                <a:ext cx="1472184" cy="320040"/>
              </a:xfrm>
              <a:prstGeom prst="roundRect">
                <a:avLst>
                  <a:gd name="adj" fmla="val 4167"/>
                </a:avLst>
              </a:prstGeom>
              <a:solidFill>
                <a:schemeClr val="bg1"/>
              </a:solidFill>
              <a:ln w="9525" algn="ctr">
                <a:solidFill>
                  <a:srgbClr val="4D4D4D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AFAFAF"/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b="1" dirty="0" smtClean="0">
                    <a:latin typeface="+mj-lt"/>
                  </a:rPr>
                  <a:t>Linux Client1</a:t>
                </a:r>
                <a:endParaRPr lang="en-US" b="1" dirty="0">
                  <a:latin typeface="+mj-lt"/>
                </a:endParaRPr>
              </a:p>
            </p:txBody>
          </p:sp>
          <p:sp>
            <p:nvSpPr>
              <p:cNvPr id="151569" name="AutoShape 17"/>
              <p:cNvSpPr>
                <a:spLocks noChangeArrowheads="1"/>
              </p:cNvSpPr>
              <p:nvPr/>
            </p:nvSpPr>
            <p:spPr bwMode="auto">
              <a:xfrm>
                <a:off x="627797" y="5801452"/>
                <a:ext cx="1472184" cy="320040"/>
              </a:xfrm>
              <a:prstGeom prst="roundRect">
                <a:avLst>
                  <a:gd name="adj" fmla="val 4167"/>
                </a:avLst>
              </a:prstGeom>
              <a:solidFill>
                <a:schemeClr val="bg1"/>
              </a:solidFill>
              <a:ln w="9525" algn="ctr">
                <a:solidFill>
                  <a:srgbClr val="4D4D4D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AFAFAF"/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b="1" dirty="0">
                    <a:solidFill>
                      <a:srgbClr val="3333FF"/>
                    </a:solidFill>
                    <a:latin typeface="+mj-lt"/>
                  </a:rPr>
                  <a:t>192.168.0.1</a:t>
                </a:r>
              </a:p>
            </p:txBody>
          </p:sp>
        </p:grpSp>
        <p:grpSp>
          <p:nvGrpSpPr>
            <p:cNvPr id="5" name="Group 54"/>
            <p:cNvGrpSpPr/>
            <p:nvPr/>
          </p:nvGrpSpPr>
          <p:grpSpPr>
            <a:xfrm>
              <a:off x="6562906" y="882442"/>
              <a:ext cx="3863974" cy="4420628"/>
              <a:chOff x="6562906" y="882442"/>
              <a:chExt cx="3863974" cy="4420628"/>
            </a:xfrm>
          </p:grpSpPr>
          <p:pic>
            <p:nvPicPr>
              <p:cNvPr id="151571" name="Picture 19" descr="Internet01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6000"/>
              </a:blip>
              <a:srcRect/>
              <a:stretch>
                <a:fillRect/>
              </a:stretch>
            </p:blipFill>
            <p:spPr bwMode="auto">
              <a:xfrm>
                <a:off x="6562906" y="882442"/>
                <a:ext cx="3863974" cy="38531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1572" name="AutoShape 20"/>
              <p:cNvSpPr>
                <a:spLocks noChangeArrowheads="1"/>
              </p:cNvSpPr>
              <p:nvPr/>
            </p:nvSpPr>
            <p:spPr bwMode="auto">
              <a:xfrm>
                <a:off x="7797161" y="2847207"/>
                <a:ext cx="552450" cy="333375"/>
              </a:xfrm>
              <a:prstGeom prst="roundRect">
                <a:avLst>
                  <a:gd name="adj" fmla="val 4167"/>
                </a:avLst>
              </a:prstGeom>
              <a:solidFill>
                <a:schemeClr val="bg1"/>
              </a:solidFill>
              <a:ln w="9525" algn="ctr">
                <a:solidFill>
                  <a:srgbClr val="4D4D4D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AFAFAF"/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b="1" dirty="0">
                    <a:latin typeface="+mj-lt"/>
                  </a:rPr>
                  <a:t>.com</a:t>
                </a:r>
              </a:p>
            </p:txBody>
          </p:sp>
          <p:pic>
            <p:nvPicPr>
              <p:cNvPr id="10281" name="Picture 22" descr="Computer_DesktopComputer01">
                <a:hlinkClick r:id="" action="ppaction://noaction"/>
              </p:cNvPr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609711" y="1061270"/>
                <a:ext cx="876300" cy="10191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1576" name="AutoShape 24"/>
              <p:cNvSpPr>
                <a:spLocks noChangeArrowheads="1"/>
              </p:cNvSpPr>
              <p:nvPr/>
            </p:nvSpPr>
            <p:spPr bwMode="auto">
              <a:xfrm>
                <a:off x="7427273" y="1485132"/>
                <a:ext cx="1276350" cy="333375"/>
              </a:xfrm>
              <a:prstGeom prst="roundRect">
                <a:avLst>
                  <a:gd name="adj" fmla="val 4167"/>
                </a:avLst>
              </a:prstGeom>
              <a:solidFill>
                <a:schemeClr val="bg1"/>
              </a:solidFill>
              <a:ln w="9525" algn="ctr">
                <a:solidFill>
                  <a:srgbClr val="4D4D4D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AFAFAF"/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b="1" dirty="0">
                    <a:latin typeface="+mj-lt"/>
                  </a:rPr>
                  <a:t>r</a:t>
                </a:r>
                <a:r>
                  <a:rPr lang="en-US" b="1" dirty="0" smtClean="0">
                    <a:latin typeface="+mj-lt"/>
                  </a:rPr>
                  <a:t>oot </a:t>
                </a:r>
                <a:r>
                  <a:rPr lang="en-US" b="1" dirty="0">
                    <a:latin typeface="+mj-lt"/>
                  </a:rPr>
                  <a:t>(.)</a:t>
                </a:r>
              </a:p>
            </p:txBody>
          </p:sp>
          <p:sp>
            <p:nvSpPr>
              <p:cNvPr id="151577" name="AutoShape 25"/>
              <p:cNvSpPr>
                <a:spLocks noChangeArrowheads="1"/>
              </p:cNvSpPr>
              <p:nvPr/>
            </p:nvSpPr>
            <p:spPr bwMode="auto">
              <a:xfrm>
                <a:off x="7728897" y="3872732"/>
                <a:ext cx="1606171" cy="374773"/>
              </a:xfrm>
              <a:prstGeom prst="roundRect">
                <a:avLst>
                  <a:gd name="adj" fmla="val 4167"/>
                </a:avLst>
              </a:prstGeom>
              <a:solidFill>
                <a:schemeClr val="bg1"/>
              </a:solidFill>
              <a:ln w="9525" algn="ctr">
                <a:solidFill>
                  <a:srgbClr val="4D4D4D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AFAFAF"/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b="1" dirty="0" smtClean="0">
                    <a:latin typeface="+mj-lt"/>
                  </a:rPr>
                  <a:t>yahoo.com</a:t>
                </a:r>
                <a:endParaRPr lang="en-US" b="1" dirty="0">
                  <a:latin typeface="+mj-lt"/>
                </a:endParaRPr>
              </a:p>
            </p:txBody>
          </p:sp>
          <p:pic>
            <p:nvPicPr>
              <p:cNvPr id="10279" name="Picture 39" descr="Computer_DesktopComputer01">
                <a:hlinkClick r:id="" action="ppaction://noaction"/>
              </p:cNvPr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7465373" y="4283895"/>
                <a:ext cx="876300" cy="10191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277" name="Picture 42" descr="Computer_DesktopComputer01">
                <a:hlinkClick r:id="" action="ppaction://noaction"/>
              </p:cNvPr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897048" y="2624957"/>
                <a:ext cx="876300" cy="10191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51600" name="AutoShape 48"/>
            <p:cNvSpPr>
              <a:spLocks noChangeArrowheads="1"/>
            </p:cNvSpPr>
            <p:nvPr/>
          </p:nvSpPr>
          <p:spPr bwMode="auto">
            <a:xfrm>
              <a:off x="7133586" y="5347520"/>
              <a:ext cx="1431925" cy="357187"/>
            </a:xfrm>
            <a:prstGeom prst="roundRect">
              <a:avLst>
                <a:gd name="adj" fmla="val 4167"/>
              </a:avLst>
            </a:prstGeom>
            <a:solidFill>
              <a:schemeClr val="bg1"/>
            </a:soli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3333FF"/>
                  </a:solidFill>
                  <a:latin typeface="+mj-lt"/>
                </a:rPr>
                <a:t>210.10.152.15</a:t>
              </a:r>
            </a:p>
          </p:txBody>
        </p:sp>
        <p:grpSp>
          <p:nvGrpSpPr>
            <p:cNvPr id="6" name="Group 51"/>
            <p:cNvGrpSpPr/>
            <p:nvPr/>
          </p:nvGrpSpPr>
          <p:grpSpPr>
            <a:xfrm>
              <a:off x="3373272" y="5440616"/>
              <a:ext cx="1472184" cy="680876"/>
              <a:chOff x="3373272" y="5524777"/>
              <a:chExt cx="1472184" cy="680876"/>
            </a:xfrm>
          </p:grpSpPr>
          <p:sp>
            <p:nvSpPr>
              <p:cNvPr id="49" name="AutoShape 15"/>
              <p:cNvSpPr>
                <a:spLocks noChangeArrowheads="1"/>
              </p:cNvSpPr>
              <p:nvPr/>
            </p:nvSpPr>
            <p:spPr bwMode="auto">
              <a:xfrm>
                <a:off x="3373272" y="5524777"/>
                <a:ext cx="1472184" cy="320040"/>
              </a:xfrm>
              <a:prstGeom prst="roundRect">
                <a:avLst>
                  <a:gd name="adj" fmla="val 4167"/>
                </a:avLst>
              </a:prstGeom>
              <a:solidFill>
                <a:schemeClr val="bg1"/>
              </a:solidFill>
              <a:ln w="9525" algn="ctr">
                <a:solidFill>
                  <a:srgbClr val="4D4D4D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AFAFAF"/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b="1" dirty="0" smtClean="0">
                    <a:latin typeface="+mj-lt"/>
                  </a:rPr>
                  <a:t>Linux Client2</a:t>
                </a:r>
                <a:endParaRPr lang="en-US" b="1" dirty="0">
                  <a:latin typeface="+mj-lt"/>
                </a:endParaRPr>
              </a:p>
            </p:txBody>
          </p:sp>
          <p:sp>
            <p:nvSpPr>
              <p:cNvPr id="50" name="AutoShape 17"/>
              <p:cNvSpPr>
                <a:spLocks noChangeArrowheads="1"/>
              </p:cNvSpPr>
              <p:nvPr/>
            </p:nvSpPr>
            <p:spPr bwMode="auto">
              <a:xfrm>
                <a:off x="3373272" y="5885613"/>
                <a:ext cx="1472184" cy="320040"/>
              </a:xfrm>
              <a:prstGeom prst="roundRect">
                <a:avLst>
                  <a:gd name="adj" fmla="val 4167"/>
                </a:avLst>
              </a:prstGeom>
              <a:solidFill>
                <a:schemeClr val="bg1"/>
              </a:solidFill>
              <a:ln w="9525" algn="ctr">
                <a:solidFill>
                  <a:srgbClr val="4D4D4D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AFAFAF"/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b="1" dirty="0" smtClean="0">
                    <a:solidFill>
                      <a:srgbClr val="3333FF"/>
                    </a:solidFill>
                    <a:latin typeface="+mj-lt"/>
                  </a:rPr>
                  <a:t>192.168.0.2</a:t>
                </a:r>
                <a:endParaRPr lang="en-US" b="1" dirty="0">
                  <a:solidFill>
                    <a:srgbClr val="3333FF"/>
                  </a:solidFill>
                  <a:latin typeface="+mj-lt"/>
                </a:endParaRPr>
              </a:p>
            </p:txBody>
          </p:sp>
        </p:grpSp>
      </p:grpSp>
      <p:sp>
        <p:nvSpPr>
          <p:cNvPr id="53" name="Title 5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smtClean="0"/>
              <a:t>How DNS works ?</a:t>
            </a:r>
            <a:endParaRPr lang="en-US" sz="2600" dirty="0"/>
          </a:p>
        </p:txBody>
      </p:sp>
      <p:sp>
        <p:nvSpPr>
          <p:cNvPr id="151566" name="AutoShape 14"/>
          <p:cNvSpPr>
            <a:spLocks noChangeArrowheads="1"/>
          </p:cNvSpPr>
          <p:nvPr/>
        </p:nvSpPr>
        <p:spPr bwMode="auto">
          <a:xfrm>
            <a:off x="1348779" y="1392068"/>
            <a:ext cx="1962912" cy="320040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 dirty="0" smtClean="0">
                <a:latin typeface="+mj-lt"/>
              </a:rPr>
              <a:t>DNS</a:t>
            </a:r>
            <a:endParaRPr lang="en-US" b="1" dirty="0">
              <a:latin typeface="+mj-lt"/>
            </a:endParaRPr>
          </a:p>
        </p:txBody>
      </p:sp>
      <p:sp>
        <p:nvSpPr>
          <p:cNvPr id="151568" name="AutoShape 16"/>
          <p:cNvSpPr>
            <a:spLocks noChangeArrowheads="1"/>
          </p:cNvSpPr>
          <p:nvPr/>
        </p:nvSpPr>
        <p:spPr bwMode="auto">
          <a:xfrm>
            <a:off x="1348779" y="1756640"/>
            <a:ext cx="1962912" cy="320040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 dirty="0">
                <a:solidFill>
                  <a:srgbClr val="3333FF"/>
                </a:solidFill>
                <a:latin typeface="+mj-lt"/>
              </a:rPr>
              <a:t>192.168.0.253</a:t>
            </a:r>
          </a:p>
        </p:txBody>
      </p:sp>
      <p:sp>
        <p:nvSpPr>
          <p:cNvPr id="151581" name="Line 29"/>
          <p:cNvSpPr>
            <a:spLocks noChangeShapeType="1"/>
          </p:cNvSpPr>
          <p:nvPr/>
        </p:nvSpPr>
        <p:spPr bwMode="auto">
          <a:xfrm>
            <a:off x="4973590" y="2394771"/>
            <a:ext cx="3799417" cy="600075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51584" name="Rectangle 32"/>
          <p:cNvSpPr>
            <a:spLocks noChangeArrowheads="1"/>
          </p:cNvSpPr>
          <p:nvPr/>
        </p:nvSpPr>
        <p:spPr bwMode="auto">
          <a:xfrm rot="690365">
            <a:off x="6228012" y="2271893"/>
            <a:ext cx="1924049" cy="417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latin typeface="+mj-lt"/>
              </a:rPr>
              <a:t>I’m  looking  for </a:t>
            </a:r>
          </a:p>
          <a:p>
            <a:pPr algn="ctr"/>
            <a:r>
              <a:rPr lang="en-US" sz="1400" b="1" dirty="0" smtClean="0">
                <a:latin typeface="+mj-lt"/>
              </a:rPr>
              <a:t>www.yahoo.com</a:t>
            </a:r>
            <a:endParaRPr lang="en-US" sz="1400" b="1" dirty="0">
              <a:latin typeface="+mj-lt"/>
            </a:endParaRPr>
          </a:p>
        </p:txBody>
      </p:sp>
      <p:sp>
        <p:nvSpPr>
          <p:cNvPr id="151588" name="Line 36"/>
          <p:cNvSpPr>
            <a:spLocks noChangeShapeType="1"/>
          </p:cNvSpPr>
          <p:nvPr/>
        </p:nvSpPr>
        <p:spPr bwMode="auto">
          <a:xfrm flipH="1" flipV="1">
            <a:off x="4878340" y="2507482"/>
            <a:ext cx="3208867" cy="528638"/>
          </a:xfrm>
          <a:prstGeom prst="line">
            <a:avLst/>
          </a:prstGeom>
          <a:ln>
            <a:prstDash val="sysDot"/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51589" name="Text Box 37"/>
          <p:cNvSpPr txBox="1">
            <a:spLocks noChangeArrowheads="1"/>
          </p:cNvSpPr>
          <p:nvPr/>
        </p:nvSpPr>
        <p:spPr bwMode="auto">
          <a:xfrm rot="775546">
            <a:off x="5586815" y="2852298"/>
            <a:ext cx="269997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latin typeface="+mj-lt"/>
              </a:rPr>
              <a:t>I don’t know it,</a:t>
            </a:r>
          </a:p>
          <a:p>
            <a:pPr algn="ctr"/>
            <a:r>
              <a:rPr lang="en-US" sz="1400" b="1" dirty="0">
                <a:latin typeface="+mj-lt"/>
              </a:rPr>
              <a:t>But </a:t>
            </a:r>
            <a:r>
              <a:rPr lang="en-US" sz="1400" b="1" dirty="0" smtClean="0">
                <a:latin typeface="+mj-lt"/>
              </a:rPr>
              <a:t>here’s yahoo.com </a:t>
            </a:r>
            <a:r>
              <a:rPr lang="en-US" sz="1400" b="1" dirty="0">
                <a:latin typeface="+mj-lt"/>
              </a:rPr>
              <a:t>address</a:t>
            </a:r>
          </a:p>
        </p:txBody>
      </p:sp>
      <p:sp>
        <p:nvSpPr>
          <p:cNvPr id="151587" name="Line 35"/>
          <p:cNvSpPr>
            <a:spLocks noChangeShapeType="1"/>
          </p:cNvSpPr>
          <p:nvPr/>
        </p:nvSpPr>
        <p:spPr bwMode="auto">
          <a:xfrm flipH="1" flipV="1">
            <a:off x="4304723" y="2893245"/>
            <a:ext cx="5113867" cy="1943100"/>
          </a:xfrm>
          <a:prstGeom prst="line">
            <a:avLst/>
          </a:prstGeom>
          <a:ln>
            <a:prstDash val="sysDot"/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51596" name="Line 44"/>
          <p:cNvSpPr>
            <a:spLocks noChangeShapeType="1"/>
          </p:cNvSpPr>
          <p:nvPr/>
        </p:nvSpPr>
        <p:spPr bwMode="auto">
          <a:xfrm>
            <a:off x="4361873" y="2723382"/>
            <a:ext cx="5232400" cy="1990725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51578" name="Line 26"/>
          <p:cNvSpPr>
            <a:spLocks noChangeShapeType="1"/>
          </p:cNvSpPr>
          <p:nvPr/>
        </p:nvSpPr>
        <p:spPr bwMode="auto">
          <a:xfrm flipV="1">
            <a:off x="2086457" y="2720207"/>
            <a:ext cx="1479551" cy="112395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51579" name="Rectangle 27"/>
          <p:cNvSpPr>
            <a:spLocks noChangeArrowheads="1"/>
          </p:cNvSpPr>
          <p:nvPr/>
        </p:nvSpPr>
        <p:spPr bwMode="auto">
          <a:xfrm rot="-2674572">
            <a:off x="888534" y="2749556"/>
            <a:ext cx="2813049" cy="707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latin typeface="+mj-lt"/>
              </a:rPr>
              <a:t>I’m  looking  for </a:t>
            </a:r>
          </a:p>
          <a:p>
            <a:pPr algn="ctr"/>
            <a:r>
              <a:rPr lang="en-US" sz="1400" b="1" dirty="0" smtClean="0">
                <a:latin typeface="+mj-lt"/>
              </a:rPr>
              <a:t>www.yahoo.com</a:t>
            </a:r>
            <a:endParaRPr lang="en-US" sz="1400" b="1" dirty="0">
              <a:latin typeface="+mj-lt"/>
            </a:endParaRPr>
          </a:p>
        </p:txBody>
      </p:sp>
      <p:sp>
        <p:nvSpPr>
          <p:cNvPr id="151598" name="Line 46"/>
          <p:cNvSpPr>
            <a:spLocks noChangeShapeType="1"/>
          </p:cNvSpPr>
          <p:nvPr/>
        </p:nvSpPr>
        <p:spPr bwMode="auto">
          <a:xfrm flipH="1">
            <a:off x="2245207" y="2861495"/>
            <a:ext cx="1439333" cy="1071562"/>
          </a:xfrm>
          <a:prstGeom prst="line">
            <a:avLst/>
          </a:prstGeom>
          <a:ln>
            <a:prstDash val="sysDot"/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51599" name="Rectangle 47"/>
          <p:cNvSpPr>
            <a:spLocks noChangeArrowheads="1"/>
          </p:cNvSpPr>
          <p:nvPr/>
        </p:nvSpPr>
        <p:spPr bwMode="auto">
          <a:xfrm rot="-2674572">
            <a:off x="1987384" y="3286305"/>
            <a:ext cx="2813051" cy="7572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latin typeface="+mj-lt"/>
              </a:rPr>
              <a:t>Here’s address of </a:t>
            </a:r>
          </a:p>
          <a:p>
            <a:pPr algn="ctr"/>
            <a:r>
              <a:rPr lang="en-US" sz="1400" b="1" dirty="0" smtClean="0">
                <a:latin typeface="+mj-lt"/>
              </a:rPr>
              <a:t>www.yahoo.com</a:t>
            </a:r>
            <a:endParaRPr lang="en-US" sz="1400" b="1" dirty="0">
              <a:latin typeface="+mj-lt"/>
            </a:endParaRPr>
          </a:p>
          <a:p>
            <a:pPr algn="ctr"/>
            <a:r>
              <a:rPr lang="en-US" sz="1400" b="1" dirty="0">
                <a:solidFill>
                  <a:srgbClr val="FF0000"/>
                </a:solidFill>
                <a:latin typeface="+mj-lt"/>
              </a:rPr>
              <a:t>210.10.152.15</a:t>
            </a:r>
          </a:p>
        </p:txBody>
      </p:sp>
      <p:grpSp>
        <p:nvGrpSpPr>
          <p:cNvPr id="7" name="Group 53"/>
          <p:cNvGrpSpPr/>
          <p:nvPr/>
        </p:nvGrpSpPr>
        <p:grpSpPr>
          <a:xfrm>
            <a:off x="1556907" y="1393654"/>
            <a:ext cx="4894692" cy="3401855"/>
            <a:chOff x="1167680" y="1393653"/>
            <a:chExt cx="3671019" cy="3401855"/>
          </a:xfrm>
        </p:grpSpPr>
        <p:pic>
          <p:nvPicPr>
            <p:cNvPr id="48" name="Picture 47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835842" y="1393653"/>
              <a:ext cx="322338" cy="3868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1" name="Picture 50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167680" y="4173924"/>
              <a:ext cx="322338" cy="3868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2" name="Picture 51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516361" y="4408702"/>
              <a:ext cx="322338" cy="3868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xmlns="" val="3773204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51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51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51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51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1000"/>
                                        <p:tgtEl>
                                          <p:spTgt spid="151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151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1000"/>
                                        <p:tgtEl>
                                          <p:spTgt spid="151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151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1000"/>
                                        <p:tgtEl>
                                          <p:spTgt spid="151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1000"/>
                                        <p:tgtEl>
                                          <p:spTgt spid="151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80" grpId="0" animBg="1"/>
      <p:bldP spid="151582" grpId="0"/>
      <p:bldP spid="151583" grpId="0"/>
      <p:bldP spid="151585" grpId="0"/>
      <p:bldP spid="151586" grpId="0" animBg="1"/>
      <p:bldP spid="151597" grpId="0"/>
      <p:bldP spid="151566" grpId="0" animBg="1"/>
      <p:bldP spid="151568" grpId="0" animBg="1"/>
      <p:bldP spid="151581" grpId="0" animBg="1"/>
      <p:bldP spid="151584" grpId="0"/>
      <p:bldP spid="151588" grpId="0" animBg="1"/>
      <p:bldP spid="151589" grpId="0"/>
      <p:bldP spid="151587" grpId="0" animBg="1"/>
      <p:bldP spid="151596" grpId="0" animBg="1"/>
      <p:bldP spid="151578" grpId="0" animBg="1"/>
      <p:bldP spid="151598" grpId="0" animBg="1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Zone</a:t>
            </a:r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11480800" cy="513853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Zone is a storage database which contains all the records.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There are two zones: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</a:rPr>
              <a:t>Forward Lookup Zone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Used for resolving hostnames to IP address.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It maintains host to IP address mapping information.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</a:rPr>
              <a:t>Reverse Lookup Zone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Used for resolving IP address to hostnames.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It maintains IP address to hostname mapping information.</a:t>
            </a:r>
          </a:p>
        </p:txBody>
      </p:sp>
    </p:spTree>
    <p:extLst>
      <p:ext uri="{BB962C8B-B14F-4D97-AF65-F5344CB8AC3E}">
        <p14:creationId xmlns:p14="http://schemas.microsoft.com/office/powerpoint/2010/main" xmlns="" val="129768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8"/>
          <p:cNvGrpSpPr/>
          <p:nvPr/>
        </p:nvGrpSpPr>
        <p:grpSpPr>
          <a:xfrm>
            <a:off x="768206" y="1114590"/>
            <a:ext cx="9411329" cy="5121773"/>
            <a:chOff x="576154" y="1096055"/>
            <a:chExt cx="7058497" cy="5121773"/>
          </a:xfrm>
        </p:grpSpPr>
        <p:sp>
          <p:nvSpPr>
            <p:cNvPr id="55347" name="Oval 51"/>
            <p:cNvSpPr>
              <a:spLocks noChangeArrowheads="1"/>
            </p:cNvSpPr>
            <p:nvPr/>
          </p:nvSpPr>
          <p:spPr bwMode="auto">
            <a:xfrm>
              <a:off x="994682" y="1727207"/>
              <a:ext cx="6073775" cy="3753079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marL="342900" indent="-342900">
                <a:spcBef>
                  <a:spcPct val="20000"/>
                </a:spcBef>
                <a:defRPr/>
              </a:pPr>
              <a:r>
                <a:rPr lang="en-US" sz="3200" dirty="0"/>
                <a:t>                                                          </a:t>
              </a:r>
            </a:p>
          </p:txBody>
        </p:sp>
        <p:pic>
          <p:nvPicPr>
            <p:cNvPr id="2094" name="Picture 140" descr="Computer_DesktopComputer0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919107" y="3799124"/>
              <a:ext cx="1309688" cy="15255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92" name="Picture 45" descr="Computer_DesktopComputer0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51832" y="3773724"/>
              <a:ext cx="1309688" cy="15255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90" name="Picture 48" descr="Computer_DesktopComputer0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360057" y="1096055"/>
              <a:ext cx="1309688" cy="1525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5365" name="AutoShape 69"/>
            <p:cNvSpPr>
              <a:spLocks noChangeArrowheads="1"/>
            </p:cNvSpPr>
            <p:nvPr/>
          </p:nvSpPr>
          <p:spPr bwMode="auto">
            <a:xfrm>
              <a:off x="6162467" y="5324475"/>
              <a:ext cx="1472184" cy="421233"/>
            </a:xfrm>
            <a:prstGeom prst="roundRect">
              <a:avLst>
                <a:gd name="adj" fmla="val 4167"/>
              </a:avLst>
            </a:prstGeom>
            <a:solidFill>
              <a:schemeClr val="bg1"/>
            </a:soli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 smtClean="0">
                  <a:latin typeface="+mj-lt"/>
                </a:rPr>
                <a:t>Linux Client 2</a:t>
              </a:r>
              <a:endParaRPr lang="en-US" b="1" dirty="0">
                <a:latin typeface="+mj-lt"/>
              </a:endParaRPr>
            </a:p>
          </p:txBody>
        </p:sp>
        <p:sp>
          <p:nvSpPr>
            <p:cNvPr id="55368" name="AutoShape 72"/>
            <p:cNvSpPr>
              <a:spLocks noChangeArrowheads="1"/>
            </p:cNvSpPr>
            <p:nvPr/>
          </p:nvSpPr>
          <p:spPr bwMode="auto">
            <a:xfrm>
              <a:off x="2006055" y="1204005"/>
              <a:ext cx="1472184" cy="420624"/>
            </a:xfrm>
            <a:prstGeom prst="roundRect">
              <a:avLst>
                <a:gd name="adj" fmla="val 4167"/>
              </a:avLst>
            </a:prstGeom>
            <a:solidFill>
              <a:schemeClr val="bg1"/>
            </a:soli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 smtClean="0">
                  <a:latin typeface="+mj-lt"/>
                </a:rPr>
                <a:t>DNS</a:t>
              </a:r>
              <a:endParaRPr lang="en-US" b="1" dirty="0">
                <a:latin typeface="+mj-lt"/>
              </a:endParaRPr>
            </a:p>
          </p:txBody>
        </p:sp>
        <p:sp>
          <p:nvSpPr>
            <p:cNvPr id="55369" name="AutoShape 73"/>
            <p:cNvSpPr>
              <a:spLocks noChangeArrowheads="1"/>
            </p:cNvSpPr>
            <p:nvPr/>
          </p:nvSpPr>
          <p:spPr bwMode="auto">
            <a:xfrm>
              <a:off x="1385751" y="5324475"/>
              <a:ext cx="1472184" cy="420624"/>
            </a:xfrm>
            <a:prstGeom prst="roundRect">
              <a:avLst>
                <a:gd name="adj" fmla="val 4167"/>
              </a:avLst>
            </a:prstGeom>
            <a:solidFill>
              <a:schemeClr val="bg1"/>
            </a:soli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 smtClean="0">
                  <a:latin typeface="+mj-lt"/>
                </a:rPr>
                <a:t>Linux Client 1</a:t>
              </a:r>
              <a:endParaRPr lang="en-US" b="1" dirty="0">
                <a:latin typeface="+mj-lt"/>
              </a:endParaRPr>
            </a:p>
          </p:txBody>
        </p:sp>
        <p:sp>
          <p:nvSpPr>
            <p:cNvPr id="55412" name="Text Box 116"/>
            <p:cNvSpPr txBox="1">
              <a:spLocks noChangeArrowheads="1"/>
            </p:cNvSpPr>
            <p:nvPr/>
          </p:nvSpPr>
          <p:spPr bwMode="auto">
            <a:xfrm>
              <a:off x="5694317" y="5250734"/>
              <a:ext cx="35009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b="1" dirty="0" smtClean="0">
                  <a:solidFill>
                    <a:srgbClr val="3333FF"/>
                  </a:solidFill>
                  <a:latin typeface="+mj-lt"/>
                  <a:cs typeface="Arial" charset="0"/>
                </a:rPr>
                <a:t>Ali</a:t>
              </a:r>
              <a:endParaRPr lang="en-US" b="1" dirty="0">
                <a:solidFill>
                  <a:srgbClr val="3333FF"/>
                </a:solidFill>
                <a:latin typeface="+mj-lt"/>
                <a:cs typeface="Arial" charset="0"/>
              </a:endParaRPr>
            </a:p>
          </p:txBody>
        </p:sp>
        <p:graphicFrame>
          <p:nvGraphicFramePr>
            <p:cNvPr id="55419" name="Object 123"/>
            <p:cNvGraphicFramePr>
              <a:graphicFrameLocks noChangeAspect="1"/>
            </p:cNvGraphicFramePr>
            <p:nvPr/>
          </p:nvGraphicFramePr>
          <p:xfrm>
            <a:off x="576154" y="4267437"/>
            <a:ext cx="814388" cy="1062037"/>
          </p:xfrm>
          <a:graphic>
            <a:graphicData uri="http://schemas.openxmlformats.org/presentationml/2006/ole">
              <p:oleObj spid="_x0000_s195650" r:id="rId5" imgW="700965" imgH="914400" progId="">
                <p:embed/>
              </p:oleObj>
            </a:graphicData>
          </a:graphic>
        </p:graphicFrame>
        <p:sp>
          <p:nvSpPr>
            <p:cNvPr id="55420" name="Text Box 124"/>
            <p:cNvSpPr txBox="1">
              <a:spLocks noChangeArrowheads="1"/>
            </p:cNvSpPr>
            <p:nvPr/>
          </p:nvSpPr>
          <p:spPr bwMode="auto">
            <a:xfrm>
              <a:off x="672357" y="5235494"/>
              <a:ext cx="48537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b="1" dirty="0" smtClean="0">
                  <a:solidFill>
                    <a:srgbClr val="3333FF"/>
                  </a:solidFill>
                  <a:latin typeface="+mj-lt"/>
                  <a:cs typeface="Arial" charset="0"/>
                </a:rPr>
                <a:t>Ravi</a:t>
              </a:r>
              <a:endParaRPr lang="en-US" b="1" dirty="0">
                <a:solidFill>
                  <a:srgbClr val="3333FF"/>
                </a:solidFill>
                <a:latin typeface="+mj-lt"/>
                <a:cs typeface="Arial" charset="0"/>
              </a:endParaRPr>
            </a:p>
          </p:txBody>
        </p:sp>
        <p:graphicFrame>
          <p:nvGraphicFramePr>
            <p:cNvPr id="55430" name="Object 134"/>
            <p:cNvGraphicFramePr>
              <a:graphicFrameLocks noChangeAspect="1"/>
            </p:cNvGraphicFramePr>
            <p:nvPr/>
          </p:nvGraphicFramePr>
          <p:xfrm>
            <a:off x="5476195" y="4267437"/>
            <a:ext cx="814387" cy="1062037"/>
          </p:xfrm>
          <a:graphic>
            <a:graphicData uri="http://schemas.openxmlformats.org/presentationml/2006/ole">
              <p:oleObj spid="_x0000_s195651" r:id="rId6" imgW="700965" imgH="914400" progId="">
                <p:embed/>
              </p:oleObj>
            </a:graphicData>
          </a:graphic>
        </p:graphicFrame>
        <p:sp>
          <p:nvSpPr>
            <p:cNvPr id="55438" name="AutoShape 142"/>
            <p:cNvSpPr>
              <a:spLocks noChangeArrowheads="1"/>
            </p:cNvSpPr>
            <p:nvPr/>
          </p:nvSpPr>
          <p:spPr bwMode="auto">
            <a:xfrm>
              <a:off x="2006054" y="1663830"/>
              <a:ext cx="1472184" cy="420624"/>
            </a:xfrm>
            <a:prstGeom prst="roundRect">
              <a:avLst>
                <a:gd name="adj" fmla="val 4167"/>
              </a:avLst>
            </a:prstGeom>
            <a:solidFill>
              <a:schemeClr val="bg1"/>
            </a:soli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0000FF"/>
                  </a:solidFill>
                  <a:latin typeface="+mj-lt"/>
                </a:rPr>
                <a:t>192.168.0.253</a:t>
              </a:r>
            </a:p>
          </p:txBody>
        </p:sp>
        <p:sp>
          <p:nvSpPr>
            <p:cNvPr id="44" name="AutoShape 142"/>
            <p:cNvSpPr>
              <a:spLocks noChangeArrowheads="1"/>
            </p:cNvSpPr>
            <p:nvPr/>
          </p:nvSpPr>
          <p:spPr bwMode="auto">
            <a:xfrm>
              <a:off x="1385751" y="5769909"/>
              <a:ext cx="1472184" cy="420624"/>
            </a:xfrm>
            <a:prstGeom prst="roundRect">
              <a:avLst>
                <a:gd name="adj" fmla="val 4167"/>
              </a:avLst>
            </a:prstGeom>
            <a:solidFill>
              <a:schemeClr val="bg1"/>
            </a:soli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 smtClean="0">
                  <a:solidFill>
                    <a:srgbClr val="0000FF"/>
                  </a:solidFill>
                  <a:latin typeface="+mj-lt"/>
                </a:rPr>
                <a:t>192.168.0.1</a:t>
              </a:r>
              <a:endParaRPr lang="en-US" b="1" dirty="0">
                <a:solidFill>
                  <a:srgbClr val="0000FF"/>
                </a:solidFill>
                <a:latin typeface="+mj-lt"/>
              </a:endParaRPr>
            </a:p>
          </p:txBody>
        </p:sp>
        <p:sp>
          <p:nvSpPr>
            <p:cNvPr id="47" name="AutoShape 142"/>
            <p:cNvSpPr>
              <a:spLocks noChangeArrowheads="1"/>
            </p:cNvSpPr>
            <p:nvPr/>
          </p:nvSpPr>
          <p:spPr bwMode="auto">
            <a:xfrm>
              <a:off x="6162467" y="5797204"/>
              <a:ext cx="1472184" cy="420624"/>
            </a:xfrm>
            <a:prstGeom prst="roundRect">
              <a:avLst>
                <a:gd name="adj" fmla="val 4167"/>
              </a:avLst>
            </a:prstGeom>
            <a:solidFill>
              <a:schemeClr val="bg1"/>
            </a:soli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 smtClean="0">
                  <a:solidFill>
                    <a:srgbClr val="0000FF"/>
                  </a:solidFill>
                  <a:latin typeface="+mj-lt"/>
                </a:rPr>
                <a:t>192.168.0.2</a:t>
              </a:r>
              <a:endParaRPr lang="en-US" b="1" dirty="0">
                <a:solidFill>
                  <a:srgbClr val="0000FF"/>
                </a:solidFill>
                <a:latin typeface="+mj-lt"/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 rot="5400000" flipH="1" flipV="1">
            <a:off x="3062817" y="2343150"/>
            <a:ext cx="1308100" cy="1574800"/>
          </a:xfrm>
          <a:prstGeom prst="straightConnector1">
            <a:avLst/>
          </a:prstGeom>
          <a:ln>
            <a:headEnd w="lg" len="lg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6200000" flipH="1" flipV="1">
            <a:off x="3266017" y="2495550"/>
            <a:ext cx="1308100" cy="1574800"/>
          </a:xfrm>
          <a:prstGeom prst="straightConnector1">
            <a:avLst/>
          </a:prstGeom>
          <a:ln>
            <a:prstDash val="sysDot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0800000" flipH="1" flipV="1">
            <a:off x="6519333" y="2413000"/>
            <a:ext cx="1744133" cy="1181100"/>
          </a:xfrm>
          <a:prstGeom prst="straightConnector1">
            <a:avLst/>
          </a:prstGeom>
          <a:ln>
            <a:headEnd type="stealth" w="lg" len="lg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10800000" flipH="1" flipV="1">
            <a:off x="6451600" y="2616200"/>
            <a:ext cx="1744133" cy="1181100"/>
          </a:xfrm>
          <a:prstGeom prst="straightConnector1">
            <a:avLst/>
          </a:prstGeom>
          <a:ln>
            <a:prstDash val="sysDot"/>
            <a:headEnd type="none" w="lg" len="lg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Rectangle 26"/>
          <p:cNvSpPr>
            <a:spLocks noChangeArrowheads="1"/>
          </p:cNvSpPr>
          <p:nvPr/>
        </p:nvSpPr>
        <p:spPr bwMode="auto">
          <a:xfrm rot="-2820000">
            <a:off x="2229116" y="2578895"/>
            <a:ext cx="2109787" cy="100965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Arial Narrow" pitchFamily="34" charset="0"/>
              </a:rPr>
              <a:t>IP  address  for </a:t>
            </a:r>
          </a:p>
          <a:p>
            <a:pPr algn="ctr"/>
            <a:r>
              <a:rPr lang="en-US" sz="1600" b="1" dirty="0" smtClean="0">
                <a:solidFill>
                  <a:srgbClr val="3333FF"/>
                </a:solidFill>
                <a:latin typeface="Arial Narrow" pitchFamily="34" charset="0"/>
              </a:rPr>
              <a:t>client2.zoom.com</a:t>
            </a:r>
            <a:endParaRPr lang="en-US" sz="1600" b="1" dirty="0">
              <a:solidFill>
                <a:srgbClr val="3333FF"/>
              </a:solidFill>
              <a:latin typeface="Arial Narrow" pitchFamily="34" charset="0"/>
            </a:endParaRPr>
          </a:p>
        </p:txBody>
      </p:sp>
      <p:sp>
        <p:nvSpPr>
          <p:cNvPr id="34" name="Rectangle 27"/>
          <p:cNvSpPr>
            <a:spLocks noChangeArrowheads="1"/>
          </p:cNvSpPr>
          <p:nvPr/>
        </p:nvSpPr>
        <p:spPr bwMode="auto">
          <a:xfrm rot="-2820000">
            <a:off x="3217598" y="2893220"/>
            <a:ext cx="2109788" cy="100965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Arial Narrow" pitchFamily="34" charset="0"/>
              </a:rPr>
              <a:t>IP address  is</a:t>
            </a:r>
          </a:p>
          <a:p>
            <a:pPr algn="ctr"/>
            <a:r>
              <a:rPr lang="en-US" sz="1600" b="1" dirty="0">
                <a:solidFill>
                  <a:srgbClr val="3333FF"/>
                </a:solidFill>
                <a:latin typeface="Arial Narrow" pitchFamily="34" charset="0"/>
              </a:rPr>
              <a:t>192.168.0.2</a:t>
            </a:r>
          </a:p>
        </p:txBody>
      </p:sp>
      <p:sp>
        <p:nvSpPr>
          <p:cNvPr id="35" name="Rectangle 30"/>
          <p:cNvSpPr>
            <a:spLocks noChangeArrowheads="1"/>
          </p:cNvSpPr>
          <p:nvPr/>
        </p:nvSpPr>
        <p:spPr bwMode="auto">
          <a:xfrm rot="2580000" flipH="1">
            <a:off x="6434667" y="2459039"/>
            <a:ext cx="2813051" cy="7572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Arial Narrow" pitchFamily="34" charset="0"/>
              </a:rPr>
              <a:t>Name  for </a:t>
            </a:r>
          </a:p>
          <a:p>
            <a:pPr algn="ctr"/>
            <a:r>
              <a:rPr lang="en-US" sz="1600" b="1" dirty="0">
                <a:solidFill>
                  <a:srgbClr val="3333FF"/>
                </a:solidFill>
                <a:latin typeface="Arial Narrow" pitchFamily="34" charset="0"/>
              </a:rPr>
              <a:t>192.168.0.1</a:t>
            </a:r>
          </a:p>
        </p:txBody>
      </p:sp>
      <p:sp>
        <p:nvSpPr>
          <p:cNvPr id="36" name="Rectangle 31"/>
          <p:cNvSpPr>
            <a:spLocks noChangeArrowheads="1"/>
          </p:cNvSpPr>
          <p:nvPr/>
        </p:nvSpPr>
        <p:spPr bwMode="auto">
          <a:xfrm rot="2580000" flipH="1">
            <a:off x="5613400" y="3057525"/>
            <a:ext cx="2813051" cy="7572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Arial Narrow" pitchFamily="34" charset="0"/>
              </a:rPr>
              <a:t>Name  is</a:t>
            </a:r>
          </a:p>
          <a:p>
            <a:pPr algn="ctr"/>
            <a:r>
              <a:rPr lang="en-US" sz="1600" b="1" dirty="0" smtClean="0">
                <a:solidFill>
                  <a:srgbClr val="3333FF"/>
                </a:solidFill>
                <a:latin typeface="Arial Narrow" pitchFamily="34" charset="0"/>
              </a:rPr>
              <a:t>client1.zoom.com</a:t>
            </a:r>
            <a:endParaRPr lang="en-US" sz="1600" b="1" dirty="0">
              <a:solidFill>
                <a:srgbClr val="3333FF"/>
              </a:solidFill>
              <a:latin typeface="Arial Narrow" pitchFamily="34" charset="0"/>
            </a:endParaRPr>
          </a:p>
        </p:txBody>
      </p:sp>
      <p:sp>
        <p:nvSpPr>
          <p:cNvPr id="40" name="Title 3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smtClean="0"/>
              <a:t>How DNS Resolution  Works ?</a:t>
            </a:r>
            <a:endParaRPr lang="en-US" sz="2600" dirty="0"/>
          </a:p>
        </p:txBody>
      </p:sp>
      <p:sp>
        <p:nvSpPr>
          <p:cNvPr id="41" name="AutoShape 73"/>
          <p:cNvSpPr>
            <a:spLocks noChangeArrowheads="1"/>
          </p:cNvSpPr>
          <p:nvPr/>
        </p:nvSpPr>
        <p:spPr bwMode="auto">
          <a:xfrm>
            <a:off x="4322192" y="4892557"/>
            <a:ext cx="2465027" cy="420624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+mj-lt"/>
              </a:rPr>
              <a:t>Netrich.in</a:t>
            </a:r>
            <a:endParaRPr lang="en-US" b="1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42" name="Picture 4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067652" y="4087426"/>
            <a:ext cx="429784" cy="386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" name="Picture 4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564560" y="4140972"/>
            <a:ext cx="429784" cy="386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" name="Picture 4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149519" y="1420426"/>
            <a:ext cx="429784" cy="386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7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92526768"/>
              </p:ext>
            </p:extLst>
          </p:nvPr>
        </p:nvGraphicFramePr>
        <p:xfrm>
          <a:off x="1862667" y="212985"/>
          <a:ext cx="8324058" cy="195236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631949"/>
                <a:gridCol w="2534412"/>
                <a:gridCol w="2065645"/>
                <a:gridCol w="2092052"/>
              </a:tblGrid>
              <a:tr h="279016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Forward zone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121920" marR="121920" anchor="ctr" horzOverflow="overflow"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Netrich.in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121920" marR="1219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client1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121920" marR="1219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192.168.0.1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121920" marR="121920" anchor="ctr" horzOverflow="overflow"/>
                </a:tc>
              </a:tr>
              <a:tr h="3182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client2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121920" marR="121920" anchor="ctr" horzOverflow="overflow"/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192.168.0.2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121920" marR="121920" anchor="ctr" horzOverflow="overflow"/>
                </a:tc>
              </a:tr>
              <a:tr h="3560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sever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121920" marR="121920" anchor="ctr" horzOverflow="overflow"/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192.168.0.253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121920" marR="121920" anchor="ctr" horzOverflow="overflow"/>
                </a:tc>
              </a:tr>
              <a:tr h="33423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Reverse zone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121920" marR="121920" anchor="ctr" horzOverflow="overflow"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0.168.192.in-addr.arpa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121920" marR="121920" anchor="ctr" horzOverflow="overflow"/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192.168.0.1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121920" marR="121920" anchor="ctr" horzOverflow="overflow"/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client1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121920" marR="121920" anchor="ctr" horzOverflow="overflow"/>
                </a:tc>
              </a:tr>
              <a:tr h="3342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192.168.0.2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121920" marR="121920" anchor="ctr" horzOverflow="overflow"/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client2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121920" marR="121920" anchor="ctr" horzOverflow="overflow"/>
                </a:tc>
              </a:tr>
              <a:tr h="3022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192.168.0.253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121920" marR="121920" anchor="ctr" horzOverflow="overflow"/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sever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121920" marR="121920" anchor="ctr" horzOverflow="overflow"/>
                </a:tc>
              </a:tr>
            </a:tbl>
          </a:graphicData>
        </a:graphic>
      </p:graphicFrame>
      <p:graphicFrame>
        <p:nvGraphicFramePr>
          <p:cNvPr id="38" name="Group 119"/>
          <p:cNvGraphicFramePr>
            <a:graphicFrameLocks noGrp="1"/>
          </p:cNvGraphicFramePr>
          <p:nvPr/>
        </p:nvGraphicFramePr>
        <p:xfrm>
          <a:off x="6022226" y="528638"/>
          <a:ext cx="4148668" cy="304800"/>
        </p:xfrm>
        <a:graphic>
          <a:graphicData uri="http://schemas.openxmlformats.org/drawingml/2006/table">
            <a:tbl>
              <a:tblPr/>
              <a:tblGrid>
                <a:gridCol w="2061159"/>
                <a:gridCol w="2087509"/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+mn-lt"/>
                          <a:ea typeface="+mn-ea"/>
                          <a:cs typeface="+mn-cs"/>
                        </a:rPr>
                        <a:t>client2 </a:t>
                      </a:r>
                    </a:p>
                  </a:txBody>
                  <a:tcPr marL="121920" marR="12192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+mn-lt"/>
                          <a:ea typeface="+mn-ea"/>
                          <a:cs typeface="+mn-cs"/>
                        </a:rPr>
                        <a:t>192.168.0.2</a:t>
                      </a:r>
                    </a:p>
                  </a:txBody>
                  <a:tcPr marL="121920" marR="12192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9" name="Group 119"/>
          <p:cNvGraphicFramePr>
            <a:graphicFrameLocks noGrp="1"/>
          </p:cNvGraphicFramePr>
          <p:nvPr/>
        </p:nvGraphicFramePr>
        <p:xfrm>
          <a:off x="6025401" y="1209199"/>
          <a:ext cx="4148668" cy="304800"/>
        </p:xfrm>
        <a:graphic>
          <a:graphicData uri="http://schemas.openxmlformats.org/drawingml/2006/table">
            <a:tbl>
              <a:tblPr/>
              <a:tblGrid>
                <a:gridCol w="2061159"/>
                <a:gridCol w="2087509"/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+mn-lt"/>
                          <a:ea typeface="+mn-ea"/>
                          <a:cs typeface="+mn-cs"/>
                        </a:rPr>
                        <a:t>192.168.0.1 </a:t>
                      </a:r>
                    </a:p>
                  </a:txBody>
                  <a:tcPr marL="121920" marR="12192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+mn-lt"/>
                          <a:ea typeface="+mn-ea"/>
                          <a:cs typeface="+mn-cs"/>
                        </a:rPr>
                        <a:t>client1</a:t>
                      </a:r>
                    </a:p>
                  </a:txBody>
                  <a:tcPr marL="121920" marR="12192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76728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Records</a:t>
            </a:r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304800" y="797011"/>
            <a:ext cx="11480800" cy="66294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</a:rPr>
              <a:t>SOA Record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Start of Authority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It is the first record in any zone file.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</a:rPr>
              <a:t>NS Record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Name Server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Identifies the DNS server for each zone.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</a:rPr>
              <a:t>A Record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Address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Maps a hostname to an IP address.</a:t>
            </a:r>
          </a:p>
        </p:txBody>
      </p:sp>
    </p:spTree>
    <p:extLst>
      <p:ext uri="{BB962C8B-B14F-4D97-AF65-F5344CB8AC3E}">
        <p14:creationId xmlns:p14="http://schemas.microsoft.com/office/powerpoint/2010/main" xmlns="" val="23152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Records</a:t>
            </a:r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11480800" cy="513853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</a:rPr>
              <a:t>CNAME Record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Canonical Name (Alias)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Maps an alias name to a hostname.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</a:rPr>
              <a:t>PTR Record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Pointer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Maps an IP address to a hostname.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</a:rPr>
              <a:t>MX Record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Mail Exchange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Maps a domain name to a mail server.</a:t>
            </a:r>
          </a:p>
        </p:txBody>
      </p:sp>
    </p:spTree>
    <p:extLst>
      <p:ext uri="{BB962C8B-B14F-4D97-AF65-F5344CB8AC3E}">
        <p14:creationId xmlns:p14="http://schemas.microsoft.com/office/powerpoint/2010/main" xmlns="" val="350847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/sbin</a:t>
            </a:r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9873435" cy="388077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lnSpc>
                <a:spcPct val="150000"/>
              </a:lnSpc>
              <a:buClr>
                <a:schemeClr val="tx1"/>
              </a:buClr>
              <a:buSzPct val="100000"/>
              <a:buFontTx/>
              <a:buChar char="•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sbin stands for system binary.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SzPct val="100000"/>
              <a:buFontTx/>
              <a:buChar char="•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contains essential system commands which can only be used by the superuser (root).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SzPct val="100000"/>
              <a:buFontTx/>
              <a:buChar char="•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 fdisk, dump, etc.</a:t>
            </a:r>
          </a:p>
        </p:txBody>
      </p:sp>
    </p:spTree>
    <p:extLst>
      <p:ext uri="{BB962C8B-B14F-4D97-AF65-F5344CB8AC3E}">
        <p14:creationId xmlns:p14="http://schemas.microsoft.com/office/powerpoint/2010/main" xmlns="" val="925813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DNS</a:t>
            </a:r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11480800" cy="5138530"/>
          </a:xfrm>
        </p:spPr>
        <p:txBody>
          <a:bodyPr numCol="2"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</a:rPr>
              <a:t>Packages</a:t>
            </a:r>
            <a:r>
              <a:rPr lang="en-US" dirty="0" smtClean="0"/>
              <a:t> 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bind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</a:rPr>
              <a:t>Port number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53	DNS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</a:rPr>
              <a:t>Configuration files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/etc/named.conf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/etc/named.rfc1912.zones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Database Directory</a:t>
            </a:r>
            <a:endParaRPr lang="en-US" sz="24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 smtClean="0"/>
              <a:t>/var/named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</a:rPr>
              <a:t>Service/Daemon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named</a:t>
            </a:r>
          </a:p>
        </p:txBody>
      </p:sp>
    </p:spTree>
    <p:extLst>
      <p:ext uri="{BB962C8B-B14F-4D97-AF65-F5344CB8AC3E}">
        <p14:creationId xmlns:p14="http://schemas.microsoft.com/office/powerpoint/2010/main" xmlns="" val="319779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8"/>
          <p:cNvGrpSpPr/>
          <p:nvPr/>
        </p:nvGrpSpPr>
        <p:grpSpPr>
          <a:xfrm>
            <a:off x="768206" y="1096056"/>
            <a:ext cx="9411329" cy="5121773"/>
            <a:chOff x="576154" y="1096055"/>
            <a:chExt cx="7058497" cy="5121773"/>
          </a:xfrm>
        </p:grpSpPr>
        <p:sp>
          <p:nvSpPr>
            <p:cNvPr id="55347" name="Oval 51"/>
            <p:cNvSpPr>
              <a:spLocks noChangeArrowheads="1"/>
            </p:cNvSpPr>
            <p:nvPr/>
          </p:nvSpPr>
          <p:spPr bwMode="auto">
            <a:xfrm>
              <a:off x="994682" y="1727207"/>
              <a:ext cx="6073775" cy="3753079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marL="342900" indent="-342900">
                <a:spcBef>
                  <a:spcPct val="20000"/>
                </a:spcBef>
                <a:defRPr/>
              </a:pPr>
              <a:r>
                <a:rPr lang="en-US" sz="3200" dirty="0"/>
                <a:t>                                                          </a:t>
              </a:r>
            </a:p>
          </p:txBody>
        </p:sp>
        <p:pic>
          <p:nvPicPr>
            <p:cNvPr id="2094" name="Picture 140" descr="Computer_DesktopComputer0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919107" y="3799124"/>
              <a:ext cx="1309688" cy="15255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92" name="Picture 45" descr="Computer_DesktopComputer01">
              <a:hlinkClick r:id="" action="ppaction://noaction"/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51832" y="3773724"/>
              <a:ext cx="1309688" cy="15255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90" name="Picture 48" descr="Computer_DesktopComputer01">
              <a:hlinkClick r:id="" action="ppaction://noaction"/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360057" y="1096055"/>
              <a:ext cx="1309688" cy="1525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5365" name="AutoShape 69"/>
            <p:cNvSpPr>
              <a:spLocks noChangeArrowheads="1"/>
            </p:cNvSpPr>
            <p:nvPr/>
          </p:nvSpPr>
          <p:spPr bwMode="auto">
            <a:xfrm>
              <a:off x="6162467" y="5324475"/>
              <a:ext cx="1472184" cy="421233"/>
            </a:xfrm>
            <a:prstGeom prst="roundRect">
              <a:avLst>
                <a:gd name="adj" fmla="val 4167"/>
              </a:avLst>
            </a:prstGeom>
            <a:solidFill>
              <a:schemeClr val="bg1"/>
            </a:soli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 smtClean="0">
                  <a:latin typeface="+mj-lt"/>
                </a:rPr>
                <a:t>Linux Client 2</a:t>
              </a:r>
              <a:endParaRPr lang="en-US" b="1" dirty="0">
                <a:latin typeface="+mj-lt"/>
              </a:endParaRPr>
            </a:p>
          </p:txBody>
        </p:sp>
        <p:sp>
          <p:nvSpPr>
            <p:cNvPr id="55368" name="AutoShape 72"/>
            <p:cNvSpPr>
              <a:spLocks noChangeArrowheads="1"/>
            </p:cNvSpPr>
            <p:nvPr/>
          </p:nvSpPr>
          <p:spPr bwMode="auto">
            <a:xfrm>
              <a:off x="2006055" y="1204005"/>
              <a:ext cx="1472184" cy="420624"/>
            </a:xfrm>
            <a:prstGeom prst="roundRect">
              <a:avLst>
                <a:gd name="adj" fmla="val 4167"/>
              </a:avLst>
            </a:prstGeom>
            <a:solidFill>
              <a:schemeClr val="bg1"/>
            </a:soli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 smtClean="0">
                  <a:latin typeface="+mj-lt"/>
                </a:rPr>
                <a:t>DNS</a:t>
              </a:r>
              <a:endParaRPr lang="en-US" b="1" dirty="0">
                <a:latin typeface="+mj-lt"/>
              </a:endParaRPr>
            </a:p>
          </p:txBody>
        </p:sp>
        <p:sp>
          <p:nvSpPr>
            <p:cNvPr id="55369" name="AutoShape 73"/>
            <p:cNvSpPr>
              <a:spLocks noChangeArrowheads="1"/>
            </p:cNvSpPr>
            <p:nvPr/>
          </p:nvSpPr>
          <p:spPr bwMode="auto">
            <a:xfrm>
              <a:off x="1385751" y="5324475"/>
              <a:ext cx="1472184" cy="420624"/>
            </a:xfrm>
            <a:prstGeom prst="roundRect">
              <a:avLst>
                <a:gd name="adj" fmla="val 4167"/>
              </a:avLst>
            </a:prstGeom>
            <a:solidFill>
              <a:schemeClr val="bg1"/>
            </a:soli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 smtClean="0">
                  <a:latin typeface="+mj-lt"/>
                </a:rPr>
                <a:t>Linux Client 1</a:t>
              </a:r>
              <a:endParaRPr lang="en-US" b="1" dirty="0">
                <a:latin typeface="+mj-lt"/>
              </a:endParaRPr>
            </a:p>
          </p:txBody>
        </p:sp>
        <p:sp>
          <p:nvSpPr>
            <p:cNvPr id="55412" name="Text Box 116"/>
            <p:cNvSpPr txBox="1">
              <a:spLocks noChangeArrowheads="1"/>
            </p:cNvSpPr>
            <p:nvPr/>
          </p:nvSpPr>
          <p:spPr bwMode="auto">
            <a:xfrm>
              <a:off x="5694317" y="5250734"/>
              <a:ext cx="35009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b="1" dirty="0" smtClean="0">
                  <a:solidFill>
                    <a:srgbClr val="3333FF"/>
                  </a:solidFill>
                  <a:latin typeface="+mj-lt"/>
                  <a:cs typeface="Arial" charset="0"/>
                </a:rPr>
                <a:t>Ali</a:t>
              </a:r>
              <a:endParaRPr lang="en-US" b="1" dirty="0">
                <a:solidFill>
                  <a:srgbClr val="3333FF"/>
                </a:solidFill>
                <a:latin typeface="+mj-lt"/>
                <a:cs typeface="Arial" charset="0"/>
              </a:endParaRPr>
            </a:p>
          </p:txBody>
        </p:sp>
        <p:graphicFrame>
          <p:nvGraphicFramePr>
            <p:cNvPr id="55419" name="Object 123"/>
            <p:cNvGraphicFramePr>
              <a:graphicFrameLocks noChangeAspect="1"/>
            </p:cNvGraphicFramePr>
            <p:nvPr/>
          </p:nvGraphicFramePr>
          <p:xfrm>
            <a:off x="576154" y="4267437"/>
            <a:ext cx="814388" cy="1062037"/>
          </p:xfrm>
          <a:graphic>
            <a:graphicData uri="http://schemas.openxmlformats.org/presentationml/2006/ole">
              <p:oleObj spid="_x0000_s196674" r:id="rId5" imgW="700965" imgH="914400" progId="">
                <p:embed/>
              </p:oleObj>
            </a:graphicData>
          </a:graphic>
        </p:graphicFrame>
        <p:sp>
          <p:nvSpPr>
            <p:cNvPr id="55420" name="Text Box 124"/>
            <p:cNvSpPr txBox="1">
              <a:spLocks noChangeArrowheads="1"/>
            </p:cNvSpPr>
            <p:nvPr/>
          </p:nvSpPr>
          <p:spPr bwMode="auto">
            <a:xfrm>
              <a:off x="672357" y="5235494"/>
              <a:ext cx="48537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b="1" dirty="0" smtClean="0">
                  <a:solidFill>
                    <a:srgbClr val="3333FF"/>
                  </a:solidFill>
                  <a:latin typeface="+mj-lt"/>
                  <a:cs typeface="Arial" charset="0"/>
                </a:rPr>
                <a:t>Ravi</a:t>
              </a:r>
              <a:endParaRPr lang="en-US" b="1" dirty="0">
                <a:solidFill>
                  <a:srgbClr val="3333FF"/>
                </a:solidFill>
                <a:latin typeface="+mj-lt"/>
                <a:cs typeface="Arial" charset="0"/>
              </a:endParaRPr>
            </a:p>
          </p:txBody>
        </p:sp>
        <p:graphicFrame>
          <p:nvGraphicFramePr>
            <p:cNvPr id="55430" name="Object 134"/>
            <p:cNvGraphicFramePr>
              <a:graphicFrameLocks noChangeAspect="1"/>
            </p:cNvGraphicFramePr>
            <p:nvPr/>
          </p:nvGraphicFramePr>
          <p:xfrm>
            <a:off x="5476195" y="4267437"/>
            <a:ext cx="814387" cy="1062037"/>
          </p:xfrm>
          <a:graphic>
            <a:graphicData uri="http://schemas.openxmlformats.org/presentationml/2006/ole">
              <p:oleObj spid="_x0000_s196675" r:id="rId6" imgW="700965" imgH="914400" progId="">
                <p:embed/>
              </p:oleObj>
            </a:graphicData>
          </a:graphic>
        </p:graphicFrame>
        <p:sp>
          <p:nvSpPr>
            <p:cNvPr id="55438" name="AutoShape 142"/>
            <p:cNvSpPr>
              <a:spLocks noChangeArrowheads="1"/>
            </p:cNvSpPr>
            <p:nvPr/>
          </p:nvSpPr>
          <p:spPr bwMode="auto">
            <a:xfrm>
              <a:off x="2006054" y="1689230"/>
              <a:ext cx="1472184" cy="420624"/>
            </a:xfrm>
            <a:prstGeom prst="roundRect">
              <a:avLst>
                <a:gd name="adj" fmla="val 4167"/>
              </a:avLst>
            </a:prstGeom>
            <a:solidFill>
              <a:schemeClr val="bg1"/>
            </a:soli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0000FF"/>
                  </a:solidFill>
                  <a:latin typeface="+mj-lt"/>
                </a:rPr>
                <a:t>192.168.0.253</a:t>
              </a:r>
            </a:p>
          </p:txBody>
        </p:sp>
        <p:sp>
          <p:nvSpPr>
            <p:cNvPr id="44" name="AutoShape 142"/>
            <p:cNvSpPr>
              <a:spLocks noChangeArrowheads="1"/>
            </p:cNvSpPr>
            <p:nvPr/>
          </p:nvSpPr>
          <p:spPr bwMode="auto">
            <a:xfrm>
              <a:off x="1385751" y="5769909"/>
              <a:ext cx="1472184" cy="420624"/>
            </a:xfrm>
            <a:prstGeom prst="roundRect">
              <a:avLst>
                <a:gd name="adj" fmla="val 4167"/>
              </a:avLst>
            </a:prstGeom>
            <a:solidFill>
              <a:schemeClr val="bg1"/>
            </a:soli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 smtClean="0">
                  <a:solidFill>
                    <a:srgbClr val="0000FF"/>
                  </a:solidFill>
                  <a:latin typeface="+mj-lt"/>
                </a:rPr>
                <a:t>192.168.0.1</a:t>
              </a:r>
              <a:endParaRPr lang="en-US" b="1" dirty="0">
                <a:solidFill>
                  <a:srgbClr val="0000FF"/>
                </a:solidFill>
                <a:latin typeface="+mj-lt"/>
              </a:endParaRPr>
            </a:p>
          </p:txBody>
        </p:sp>
        <p:sp>
          <p:nvSpPr>
            <p:cNvPr id="47" name="AutoShape 142"/>
            <p:cNvSpPr>
              <a:spLocks noChangeArrowheads="1"/>
            </p:cNvSpPr>
            <p:nvPr/>
          </p:nvSpPr>
          <p:spPr bwMode="auto">
            <a:xfrm>
              <a:off x="6162467" y="5797204"/>
              <a:ext cx="1472184" cy="420624"/>
            </a:xfrm>
            <a:prstGeom prst="roundRect">
              <a:avLst>
                <a:gd name="adj" fmla="val 4167"/>
              </a:avLst>
            </a:prstGeom>
            <a:solidFill>
              <a:schemeClr val="bg1"/>
            </a:soli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 smtClean="0">
                  <a:solidFill>
                    <a:srgbClr val="0000FF"/>
                  </a:solidFill>
                  <a:latin typeface="+mj-lt"/>
                </a:rPr>
                <a:t>192.168.0.2</a:t>
              </a:r>
              <a:endParaRPr lang="en-US" b="1" dirty="0">
                <a:solidFill>
                  <a:srgbClr val="0000FF"/>
                </a:solidFill>
                <a:latin typeface="+mj-lt"/>
              </a:endParaRPr>
            </a:p>
          </p:txBody>
        </p:sp>
      </p:grp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128000" cy="58061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DNS Configuration</a:t>
            </a:r>
          </a:p>
        </p:txBody>
      </p:sp>
      <p:sp>
        <p:nvSpPr>
          <p:cNvPr id="26" name="AutoShape 73"/>
          <p:cNvSpPr>
            <a:spLocks noChangeArrowheads="1"/>
          </p:cNvSpPr>
          <p:nvPr/>
        </p:nvSpPr>
        <p:spPr bwMode="auto">
          <a:xfrm>
            <a:off x="4322192" y="4892557"/>
            <a:ext cx="2465027" cy="420624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+mj-lt"/>
              </a:rPr>
              <a:t>Netrich.in</a:t>
            </a:r>
            <a:endParaRPr lang="en-US" b="1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27" name="Picture 2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149519" y="1407726"/>
            <a:ext cx="429784" cy="386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" name="Picture 2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067652" y="4087426"/>
            <a:ext cx="429784" cy="386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" name="Picture 2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570052" y="4100126"/>
            <a:ext cx="429784" cy="386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67907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/>
        </p:nvGrpSpPr>
        <p:grpSpPr>
          <a:xfrm>
            <a:off x="499167" y="1486984"/>
            <a:ext cx="11237843" cy="1350346"/>
            <a:chOff x="374375" y="3061784"/>
            <a:chExt cx="8428382" cy="1096374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4" name="Rounded Rectangle 13"/>
            <p:cNvSpPr/>
            <p:nvPr/>
          </p:nvSpPr>
          <p:spPr bwMode="auto">
            <a:xfrm>
              <a:off x="374375" y="3061784"/>
              <a:ext cx="8428382" cy="1096374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59905" y="3091052"/>
              <a:ext cx="8083826" cy="34984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>
                  <a:latin typeface="+mj-lt"/>
                </a:rPr>
                <a:t>Installing DNS</a:t>
              </a:r>
              <a:endParaRPr lang="en-US" sz="2200" dirty="0"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66532" y="3574752"/>
              <a:ext cx="8171068" cy="38733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 smtClean="0">
                  <a:latin typeface="+mj-lt"/>
                </a:rPr>
                <a:t>[root@dns ~]#  </a:t>
              </a:r>
              <a:r>
                <a:rPr lang="en-US" sz="2400" b="1" dirty="0" smtClean="0">
                  <a:latin typeface="+mj-lt"/>
                </a:rPr>
                <a:t>yum  install  bind*  -y</a:t>
              </a:r>
              <a:endParaRPr lang="en-US" sz="2200" b="1" dirty="0" smtClean="0">
                <a:latin typeface="+mj-lt"/>
              </a:endParaRPr>
            </a:p>
          </p:txBody>
        </p:sp>
      </p:grpSp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Installing DNS</a:t>
            </a:r>
          </a:p>
        </p:txBody>
      </p:sp>
    </p:spTree>
    <p:extLst>
      <p:ext uri="{BB962C8B-B14F-4D97-AF65-F5344CB8AC3E}">
        <p14:creationId xmlns:p14="http://schemas.microsoft.com/office/powerpoint/2010/main" xmlns="" val="28788074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 bwMode="auto">
          <a:xfrm>
            <a:off x="512421" y="1461063"/>
            <a:ext cx="11237843" cy="371182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59795" y="1682081"/>
            <a:ext cx="107784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+mj-lt"/>
              </a:rPr>
              <a:t>Edit the configuration file</a:t>
            </a:r>
            <a:endParaRPr lang="en-US" sz="2200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8632" y="2220316"/>
            <a:ext cx="107784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2200" dirty="0" smtClean="0">
                <a:latin typeface="+mj-lt"/>
              </a:rPr>
              <a:t>[root@dns ~]#  </a:t>
            </a:r>
            <a:r>
              <a:rPr lang="en-US" sz="2400" b="1" dirty="0" smtClean="0">
                <a:latin typeface="+mj-lt"/>
              </a:rPr>
              <a:t>vi  /</a:t>
            </a:r>
            <a:r>
              <a:rPr lang="en-US" sz="2400" b="1" dirty="0" err="1" smtClean="0">
                <a:latin typeface="+mj-lt"/>
              </a:rPr>
              <a:t>etc</a:t>
            </a:r>
            <a:r>
              <a:rPr lang="en-US" sz="2400" b="1" dirty="0" smtClean="0">
                <a:latin typeface="+mj-lt"/>
              </a:rPr>
              <a:t>/</a:t>
            </a:r>
            <a:r>
              <a:rPr lang="en-US" sz="2400" b="1" dirty="0" err="1" smtClean="0">
                <a:latin typeface="+mj-lt"/>
              </a:rPr>
              <a:t>named.conf</a:t>
            </a:r>
            <a:endParaRPr lang="en-US" sz="2400" b="1" dirty="0" smtClean="0">
              <a:latin typeface="+mj-lt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837063" y="2816018"/>
            <a:ext cx="10645253" cy="208255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102202" y="2905415"/>
            <a:ext cx="101221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+mj-lt"/>
              </a:rPr>
              <a:t>Add the following options</a:t>
            </a:r>
          </a:p>
          <a:p>
            <a:endParaRPr lang="en-US" sz="2400" b="1" dirty="0" smtClean="0">
              <a:latin typeface="+mj-lt"/>
            </a:endParaRPr>
          </a:p>
          <a:p>
            <a:r>
              <a:rPr lang="en-US" sz="2400" b="1" dirty="0" smtClean="0">
                <a:latin typeface="+mj-lt"/>
              </a:rPr>
              <a:t>listen-on port 53 { 127.0.0.1 ;  </a:t>
            </a:r>
            <a:r>
              <a:rPr lang="en-US" sz="2400" b="1" dirty="0" smtClean="0">
                <a:solidFill>
                  <a:srgbClr val="0000FF"/>
                </a:solidFill>
                <a:latin typeface="+mj-lt"/>
              </a:rPr>
              <a:t>192.168.0.253;</a:t>
            </a:r>
            <a:r>
              <a:rPr lang="en-US" sz="2400" b="1" dirty="0" smtClean="0">
                <a:latin typeface="+mj-lt"/>
              </a:rPr>
              <a:t>  };   </a:t>
            </a:r>
          </a:p>
          <a:p>
            <a:endParaRPr lang="en-US" sz="2400" b="1" dirty="0" smtClean="0">
              <a:latin typeface="+mj-lt"/>
            </a:endParaRPr>
          </a:p>
          <a:p>
            <a:r>
              <a:rPr lang="en-US" sz="2400" b="1" dirty="0" smtClean="0">
                <a:latin typeface="+mj-lt"/>
              </a:rPr>
              <a:t>allow-query { localhost;  </a:t>
            </a:r>
            <a:r>
              <a:rPr lang="en-US" sz="2400" b="1" dirty="0" smtClean="0">
                <a:solidFill>
                  <a:srgbClr val="0000FF"/>
                </a:solidFill>
                <a:latin typeface="+mj-lt"/>
              </a:rPr>
              <a:t>192.168.0.0/24; </a:t>
            </a:r>
            <a:r>
              <a:rPr lang="en-US" sz="2400" b="1" dirty="0" smtClean="0">
                <a:latin typeface="+mj-lt"/>
              </a:rPr>
              <a:t> };</a:t>
            </a:r>
          </a:p>
          <a:p>
            <a:endParaRPr lang="en-US" sz="2400" b="1" dirty="0" smtClean="0">
              <a:latin typeface="+mj-lt"/>
            </a:endParaRPr>
          </a:p>
        </p:txBody>
      </p:sp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-40950" y="1"/>
            <a:ext cx="9988732" cy="600501"/>
          </a:xfrm>
        </p:spPr>
        <p:txBody>
          <a:bodyPr/>
          <a:lstStyle/>
          <a:p>
            <a:pPr eaLnBrk="1" hangingPunct="1"/>
            <a:r>
              <a:rPr lang="en-US" sz="2400" dirty="0" smtClean="0">
                <a:solidFill>
                  <a:schemeClr val="bg1"/>
                </a:solidFill>
              </a:rPr>
              <a:t>Configuration of </a:t>
            </a:r>
            <a:r>
              <a:rPr lang="en-US" sz="2000" dirty="0" smtClean="0">
                <a:solidFill>
                  <a:schemeClr val="bg1"/>
                </a:solidFill>
              </a:rPr>
              <a:t>named.caching-nameserver.conf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8418145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 bwMode="auto">
          <a:xfrm>
            <a:off x="512421" y="1082236"/>
            <a:ext cx="11237843" cy="512262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59795" y="1237940"/>
            <a:ext cx="107784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+mj-lt"/>
              </a:rPr>
              <a:t>Edit the configuration file</a:t>
            </a:r>
            <a:endParaRPr lang="en-US" sz="2200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8632" y="1671670"/>
            <a:ext cx="107784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2200" dirty="0" smtClean="0">
                <a:latin typeface="+mj-lt"/>
              </a:rPr>
              <a:t>[root@dns ~]#  </a:t>
            </a:r>
            <a:r>
              <a:rPr lang="en-US" sz="2400" b="1" dirty="0" smtClean="0">
                <a:latin typeface="+mj-lt"/>
              </a:rPr>
              <a:t>vi  /etc/named.rfc1912.zones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837063" y="2293497"/>
            <a:ext cx="10645253" cy="371541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102202" y="2288766"/>
            <a:ext cx="101221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+mj-lt"/>
              </a:rPr>
              <a:t>To add the options</a:t>
            </a:r>
          </a:p>
          <a:p>
            <a:pPr algn="ctr"/>
            <a:r>
              <a:rPr lang="en-US" sz="2400" b="1" dirty="0" smtClean="0">
                <a:latin typeface="+mj-lt"/>
              </a:rPr>
              <a:t> </a:t>
            </a:r>
          </a:p>
          <a:p>
            <a:r>
              <a:rPr lang="en-US" sz="2400" b="1" dirty="0" smtClean="0">
                <a:latin typeface="+mj-lt"/>
              </a:rPr>
              <a:t>   zone “netrich.in"  IN {</a:t>
            </a:r>
          </a:p>
          <a:p>
            <a:r>
              <a:rPr lang="en-US" sz="2400" b="1" dirty="0" smtClean="0">
                <a:latin typeface="+mj-lt"/>
              </a:rPr>
              <a:t>	type master; </a:t>
            </a:r>
          </a:p>
          <a:p>
            <a:r>
              <a:rPr lang="en-US" sz="2400" b="1" dirty="0" smtClean="0">
                <a:latin typeface="+mj-lt"/>
              </a:rPr>
              <a:t>	file “</a:t>
            </a:r>
            <a:r>
              <a:rPr lang="en-US" sz="2400" b="1" dirty="0" err="1" smtClean="0">
                <a:latin typeface="+mj-lt"/>
              </a:rPr>
              <a:t>netrich.for</a:t>
            </a:r>
            <a:r>
              <a:rPr lang="en-US" sz="2400" b="1" dirty="0" smtClean="0">
                <a:latin typeface="+mj-lt"/>
              </a:rPr>
              <a:t>";</a:t>
            </a:r>
          </a:p>
          <a:p>
            <a:r>
              <a:rPr lang="en-US" sz="2400" b="1" dirty="0" smtClean="0">
                <a:latin typeface="+mj-lt"/>
              </a:rPr>
              <a:t>     };</a:t>
            </a:r>
          </a:p>
          <a:p>
            <a:r>
              <a:rPr lang="en-US" sz="2400" b="1" dirty="0" smtClean="0">
                <a:latin typeface="+mj-lt"/>
              </a:rPr>
              <a:t>     zone "0.168.192.in-addr.arpa" IN {</a:t>
            </a:r>
          </a:p>
          <a:p>
            <a:r>
              <a:rPr lang="en-US" sz="2400" b="1" dirty="0" smtClean="0">
                <a:latin typeface="+mj-lt"/>
              </a:rPr>
              <a:t>	type master;</a:t>
            </a:r>
          </a:p>
          <a:p>
            <a:r>
              <a:rPr lang="en-US" sz="2400" b="1" dirty="0" smtClean="0">
                <a:latin typeface="+mj-lt"/>
              </a:rPr>
              <a:t>	file “</a:t>
            </a:r>
            <a:r>
              <a:rPr lang="en-US" sz="2400" b="1" dirty="0" err="1" smtClean="0">
                <a:latin typeface="+mj-lt"/>
              </a:rPr>
              <a:t>netrich.rev</a:t>
            </a:r>
            <a:r>
              <a:rPr lang="en-US" sz="2400" b="1" dirty="0" smtClean="0">
                <a:latin typeface="+mj-lt"/>
              </a:rPr>
              <a:t>";</a:t>
            </a:r>
          </a:p>
          <a:p>
            <a:r>
              <a:rPr lang="en-US" sz="2400" b="1" dirty="0" smtClean="0">
                <a:latin typeface="+mj-lt"/>
              </a:rPr>
              <a:t>     };</a:t>
            </a:r>
          </a:p>
        </p:txBody>
      </p:sp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Configuration of named.rfc1912.zones</a:t>
            </a:r>
          </a:p>
        </p:txBody>
      </p:sp>
    </p:spTree>
    <p:extLst>
      <p:ext uri="{BB962C8B-B14F-4D97-AF65-F5344CB8AC3E}">
        <p14:creationId xmlns:p14="http://schemas.microsoft.com/office/powerpoint/2010/main" xmlns="" val="8760264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/>
        </p:nvGrpSpPr>
        <p:grpSpPr>
          <a:xfrm>
            <a:off x="499167" y="1486984"/>
            <a:ext cx="11237843" cy="1997786"/>
            <a:chOff x="374375" y="3061784"/>
            <a:chExt cx="8428382" cy="1997786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5" name="Rounded Rectangle 14"/>
            <p:cNvSpPr/>
            <p:nvPr/>
          </p:nvSpPr>
          <p:spPr bwMode="auto">
            <a:xfrm>
              <a:off x="374375" y="3061784"/>
              <a:ext cx="8428382" cy="1997786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59905" y="3091053"/>
              <a:ext cx="8083826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>
                  <a:latin typeface="+mj-lt"/>
                </a:rPr>
                <a:t>Copy the forward lookup zone file</a:t>
              </a:r>
              <a:endParaRPr lang="en-US" sz="2200" dirty="0"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66532" y="3574753"/>
              <a:ext cx="8171068" cy="123110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 smtClean="0">
                  <a:latin typeface="+mj-lt"/>
                </a:rPr>
                <a:t>[root@dns ~]#  </a:t>
              </a:r>
              <a:r>
                <a:rPr lang="en-US" sz="2400" b="1" dirty="0" smtClean="0">
                  <a:latin typeface="+mj-lt"/>
                </a:rPr>
                <a:t>cd /var/named</a:t>
              </a:r>
            </a:p>
            <a:p>
              <a:pPr>
                <a:lnSpc>
                  <a:spcPts val="3000"/>
                </a:lnSpc>
              </a:pPr>
              <a:r>
                <a:rPr lang="en-US" sz="2200" dirty="0" smtClean="0">
                  <a:latin typeface="+mj-lt"/>
                </a:rPr>
                <a:t>[root@dns named]#  </a:t>
              </a:r>
              <a:r>
                <a:rPr lang="en-US" sz="2400" b="1" dirty="0" smtClean="0">
                  <a:latin typeface="+mj-lt"/>
                </a:rPr>
                <a:t>cp  -p  </a:t>
              </a:r>
              <a:r>
                <a:rPr lang="en-US" sz="2400" b="1" dirty="0" err="1" smtClean="0">
                  <a:latin typeface="+mj-lt"/>
                </a:rPr>
                <a:t>named.localhost</a:t>
              </a:r>
              <a:r>
                <a:rPr lang="en-US" sz="2400" b="1" dirty="0" smtClean="0">
                  <a:latin typeface="+mj-lt"/>
                </a:rPr>
                <a:t>  </a:t>
              </a:r>
              <a:r>
                <a:rPr lang="en-US" sz="2400" b="1" dirty="0" err="1" smtClean="0">
                  <a:latin typeface="+mj-lt"/>
                </a:rPr>
                <a:t>netrich.for</a:t>
              </a:r>
              <a:endParaRPr lang="en-US" sz="2200" b="1" dirty="0" smtClean="0">
                <a:latin typeface="+mj-lt"/>
              </a:endParaRPr>
            </a:p>
            <a:p>
              <a:r>
                <a:rPr lang="en-US" sz="2400" b="1" dirty="0" smtClean="0">
                  <a:latin typeface="+mj-lt"/>
                </a:rPr>
                <a:t>Note: </a:t>
              </a:r>
              <a:r>
                <a:rPr lang="en-US" sz="2000" dirty="0" smtClean="0">
                  <a:latin typeface="+mj-lt"/>
                </a:rPr>
                <a:t>The file has to be copied with the permission</a:t>
              </a:r>
            </a:p>
          </p:txBody>
        </p:sp>
      </p:grpSp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Configuration –  Forward Lookup Zone </a:t>
            </a:r>
          </a:p>
        </p:txBody>
      </p:sp>
      <p:grpSp>
        <p:nvGrpSpPr>
          <p:cNvPr id="3" name="Group 10"/>
          <p:cNvGrpSpPr/>
          <p:nvPr/>
        </p:nvGrpSpPr>
        <p:grpSpPr>
          <a:xfrm>
            <a:off x="499167" y="3620584"/>
            <a:ext cx="11237843" cy="1356364"/>
            <a:chOff x="374375" y="2998285"/>
            <a:chExt cx="8428382" cy="1100300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2" name="Rounded Rectangle 11"/>
            <p:cNvSpPr/>
            <p:nvPr/>
          </p:nvSpPr>
          <p:spPr bwMode="auto">
            <a:xfrm>
              <a:off x="374375" y="2998285"/>
              <a:ext cx="8428382" cy="1100300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9905" y="3091053"/>
              <a:ext cx="8083826" cy="34954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>
                  <a:latin typeface="+mj-lt"/>
                </a:rPr>
                <a:t>Edit the file zoom.for</a:t>
              </a:r>
              <a:endParaRPr lang="en-US" sz="2200" dirty="0"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66532" y="3574754"/>
              <a:ext cx="7942467" cy="38699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 smtClean="0">
                  <a:latin typeface="+mj-lt"/>
                </a:rPr>
                <a:t>[root@dns named]#  </a:t>
              </a:r>
              <a:r>
                <a:rPr lang="en-US" sz="2400" b="1" dirty="0" smtClean="0">
                  <a:latin typeface="+mj-lt"/>
                </a:rPr>
                <a:t>vi  </a:t>
              </a:r>
              <a:r>
                <a:rPr lang="en-US" sz="2400" b="1" dirty="0" err="1" smtClean="0">
                  <a:latin typeface="+mj-lt"/>
                </a:rPr>
                <a:t>netrich.for</a:t>
              </a:r>
              <a:endParaRPr lang="en-US" sz="2200" b="1" dirty="0" smtClean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217938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AutoShape 3"/>
          <p:cNvSpPr>
            <a:spLocks noChangeArrowheads="1"/>
          </p:cNvSpPr>
          <p:nvPr/>
        </p:nvSpPr>
        <p:spPr bwMode="auto">
          <a:xfrm>
            <a:off x="410634" y="1011683"/>
            <a:ext cx="11370733" cy="5209059"/>
          </a:xfrm>
          <a:prstGeom prst="roundRect">
            <a:avLst>
              <a:gd name="adj" fmla="val 4556"/>
            </a:avLst>
          </a:prstGeom>
          <a:solidFill>
            <a:schemeClr val="tx2">
              <a:lumMod val="20000"/>
              <a:lumOff val="80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" tIns="9144" rIns="9144" bIns="9144" anchor="ctr"/>
          <a:lstStyle/>
          <a:p>
            <a:pPr algn="ctr">
              <a:defRPr/>
            </a:pPr>
            <a:r>
              <a:rPr lang="en-US" sz="2200" dirty="0">
                <a:solidFill>
                  <a:schemeClr val="tx1"/>
                </a:solidFill>
                <a:latin typeface="+mj-lt"/>
              </a:rPr>
              <a:t>To add the options </a:t>
            </a:r>
          </a:p>
          <a:p>
            <a:pPr algn="just">
              <a:defRPr/>
            </a:pPr>
            <a:r>
              <a:rPr lang="en-US" sz="2200" dirty="0">
                <a:solidFill>
                  <a:schemeClr val="tx1"/>
                </a:solidFill>
                <a:latin typeface="+mj-lt"/>
              </a:rPr>
              <a:t>  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$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TTL    86400</a:t>
            </a:r>
          </a:p>
          <a:p>
            <a:pPr algn="just">
              <a:defRPr/>
            </a:pPr>
            <a:r>
              <a:rPr lang="en-US" sz="2200" dirty="0">
                <a:solidFill>
                  <a:schemeClr val="tx1"/>
                </a:solidFill>
                <a:latin typeface="+mj-lt"/>
              </a:rPr>
              <a:t>  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@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	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IN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	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SOA   </a:t>
            </a:r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sys1.netrich.in.</a:t>
            </a:r>
            <a:r>
              <a:rPr lang="en-US" sz="2200" b="1" dirty="0" smtClean="0">
                <a:solidFill>
                  <a:schemeClr val="tx1"/>
                </a:solidFill>
                <a:latin typeface="+mj-lt"/>
              </a:rPr>
              <a:t>   </a:t>
            </a:r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root.netrich.in.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(</a:t>
            </a:r>
            <a:endParaRPr lang="en-US" sz="2200" dirty="0">
              <a:solidFill>
                <a:schemeClr val="tx1"/>
              </a:solidFill>
              <a:latin typeface="+mj-lt"/>
            </a:endParaRPr>
          </a:p>
          <a:p>
            <a:pPr algn="just">
              <a:defRPr/>
            </a:pPr>
            <a:r>
              <a:rPr lang="en-US" sz="2200" dirty="0">
                <a:solidFill>
                  <a:schemeClr val="tx1"/>
                </a:solidFill>
                <a:latin typeface="+mj-lt"/>
              </a:rPr>
              <a:t>					0	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; serial (d. adams)</a:t>
            </a:r>
            <a:endParaRPr lang="en-US" sz="2200" dirty="0">
              <a:solidFill>
                <a:schemeClr val="tx1"/>
              </a:solidFill>
              <a:latin typeface="+mj-lt"/>
            </a:endParaRPr>
          </a:p>
          <a:p>
            <a:pPr algn="just">
              <a:defRPr/>
            </a:pPr>
            <a:r>
              <a:rPr lang="en-US" sz="2200" dirty="0">
                <a:solidFill>
                  <a:schemeClr val="tx1"/>
                </a:solidFill>
                <a:latin typeface="+mj-lt"/>
              </a:rPr>
              <a:t>					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1D	; refresh</a:t>
            </a:r>
            <a:endParaRPr lang="en-US" sz="2200" dirty="0">
              <a:solidFill>
                <a:schemeClr val="tx1"/>
              </a:solidFill>
              <a:latin typeface="+mj-lt"/>
            </a:endParaRPr>
          </a:p>
          <a:p>
            <a:pPr algn="just">
              <a:defRPr/>
            </a:pPr>
            <a:r>
              <a:rPr lang="en-US" sz="2200" dirty="0">
                <a:solidFill>
                  <a:schemeClr val="tx1"/>
                </a:solidFill>
                <a:latin typeface="+mj-lt"/>
              </a:rPr>
              <a:t>					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3H	; retry</a:t>
            </a:r>
            <a:endParaRPr lang="en-US" sz="2200" dirty="0">
              <a:solidFill>
                <a:schemeClr val="tx1"/>
              </a:solidFill>
              <a:latin typeface="+mj-lt"/>
            </a:endParaRPr>
          </a:p>
          <a:p>
            <a:pPr algn="just">
              <a:defRPr/>
            </a:pPr>
            <a:r>
              <a:rPr lang="en-US" sz="2200" dirty="0">
                <a:solidFill>
                  <a:schemeClr val="tx1"/>
                </a:solidFill>
                <a:latin typeface="+mj-lt"/>
              </a:rPr>
              <a:t>					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1W	; expire</a:t>
            </a:r>
            <a:endParaRPr lang="en-US" sz="2200" dirty="0">
              <a:solidFill>
                <a:schemeClr val="tx1"/>
              </a:solidFill>
              <a:latin typeface="+mj-lt"/>
            </a:endParaRPr>
          </a:p>
          <a:p>
            <a:pPr algn="just">
              <a:defRPr/>
            </a:pPr>
            <a:r>
              <a:rPr lang="en-US" sz="2200" dirty="0">
                <a:solidFill>
                  <a:schemeClr val="tx1"/>
                </a:solidFill>
                <a:latin typeface="+mj-lt"/>
              </a:rPr>
              <a:t>					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1D)	; minimum</a:t>
            </a:r>
          </a:p>
          <a:p>
            <a:pPr algn="just">
              <a:defRPr/>
            </a:pPr>
            <a:endParaRPr lang="en-US" sz="2200" dirty="0">
              <a:solidFill>
                <a:schemeClr val="tx1"/>
              </a:solidFill>
              <a:latin typeface="+mj-lt"/>
            </a:endParaRPr>
          </a:p>
          <a:p>
            <a:pPr algn="just">
              <a:defRPr/>
            </a:pPr>
            <a:r>
              <a:rPr lang="en-US" sz="2200" dirty="0">
                <a:solidFill>
                  <a:schemeClr val="tx1"/>
                </a:solidFill>
                <a:latin typeface="+mj-lt"/>
              </a:rPr>
              <a:t>		</a:t>
            </a:r>
            <a:r>
              <a:rPr lang="en-US" sz="2400" b="1" dirty="0">
                <a:solidFill>
                  <a:schemeClr val="tx1"/>
                </a:solidFill>
                <a:latin typeface="+mj-lt"/>
              </a:rPr>
              <a:t>IN	NS	</a:t>
            </a:r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	sys1.netrich.in.</a:t>
            </a:r>
            <a:endParaRPr lang="en-US" sz="2400" b="1" dirty="0">
              <a:solidFill>
                <a:schemeClr val="tx1"/>
              </a:solidFill>
              <a:latin typeface="+mj-lt"/>
            </a:endParaRPr>
          </a:p>
          <a:p>
            <a:pPr algn="just">
              <a:defRPr/>
            </a:pPr>
            <a:r>
              <a:rPr lang="en-US" sz="2400" b="1" dirty="0">
                <a:solidFill>
                  <a:schemeClr val="tx1"/>
                </a:solidFill>
                <a:latin typeface="+mj-lt"/>
              </a:rPr>
              <a:t>   </a:t>
            </a:r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dns	</a:t>
            </a:r>
            <a:r>
              <a:rPr lang="en-US" sz="2400" b="1" dirty="0">
                <a:solidFill>
                  <a:schemeClr val="tx1"/>
                </a:solidFill>
                <a:latin typeface="+mj-lt"/>
              </a:rPr>
              <a:t>	IN	</a:t>
            </a:r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A</a:t>
            </a:r>
            <a:r>
              <a:rPr lang="en-US" sz="2400" b="1" dirty="0">
                <a:solidFill>
                  <a:schemeClr val="tx1"/>
                </a:solidFill>
                <a:latin typeface="+mj-lt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	192.168.0.253</a:t>
            </a:r>
            <a:endParaRPr lang="en-US" sz="2400" b="1" dirty="0">
              <a:solidFill>
                <a:schemeClr val="tx1"/>
              </a:solidFill>
              <a:latin typeface="+mj-lt"/>
            </a:endParaRPr>
          </a:p>
          <a:p>
            <a:pPr algn="just">
              <a:defRPr/>
            </a:pPr>
            <a:r>
              <a:rPr lang="en-US" sz="2400" b="1" dirty="0">
                <a:solidFill>
                  <a:schemeClr val="tx1"/>
                </a:solidFill>
                <a:latin typeface="+mj-lt"/>
              </a:rPr>
              <a:t>   </a:t>
            </a:r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client1</a:t>
            </a:r>
            <a:r>
              <a:rPr lang="en-US" sz="2400" b="1" dirty="0">
                <a:solidFill>
                  <a:schemeClr val="tx1"/>
                </a:solidFill>
                <a:latin typeface="+mj-lt"/>
              </a:rPr>
              <a:t>	IN	</a:t>
            </a:r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A</a:t>
            </a:r>
            <a:r>
              <a:rPr lang="en-US" sz="2400" b="1" dirty="0">
                <a:solidFill>
                  <a:schemeClr val="tx1"/>
                </a:solidFill>
                <a:latin typeface="+mj-lt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	192.168.0.1</a:t>
            </a:r>
          </a:p>
          <a:p>
            <a:pPr algn="just">
              <a:defRPr/>
            </a:pPr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   client2</a:t>
            </a:r>
            <a:r>
              <a:rPr lang="en-US" sz="2400" b="1" dirty="0">
                <a:solidFill>
                  <a:schemeClr val="tx1"/>
                </a:solidFill>
                <a:latin typeface="+mj-lt"/>
              </a:rPr>
              <a:t>	IN	</a:t>
            </a:r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A</a:t>
            </a:r>
            <a:r>
              <a:rPr lang="en-US" sz="2400" b="1" dirty="0">
                <a:solidFill>
                  <a:schemeClr val="tx1"/>
                </a:solidFill>
                <a:latin typeface="+mj-lt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	192.168.0.2</a:t>
            </a:r>
          </a:p>
          <a:p>
            <a:pPr algn="just">
              <a:defRPr/>
            </a:pPr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   www		IN	CNAME	client1</a:t>
            </a:r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1840" y="0"/>
            <a:ext cx="8128000" cy="66874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Configuration –  Forward Lookup Zone </a:t>
            </a:r>
          </a:p>
        </p:txBody>
      </p:sp>
    </p:spTree>
    <p:extLst>
      <p:ext uri="{BB962C8B-B14F-4D97-AF65-F5344CB8AC3E}">
        <p14:creationId xmlns:p14="http://schemas.microsoft.com/office/powerpoint/2010/main" xmlns="" val="27877037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animBg="1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/>
        </p:nvGrpSpPr>
        <p:grpSpPr>
          <a:xfrm>
            <a:off x="499167" y="1486984"/>
            <a:ext cx="11237843" cy="1997786"/>
            <a:chOff x="374375" y="3061784"/>
            <a:chExt cx="8428382" cy="1997786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5" name="Rounded Rectangle 14"/>
            <p:cNvSpPr/>
            <p:nvPr/>
          </p:nvSpPr>
          <p:spPr bwMode="auto">
            <a:xfrm>
              <a:off x="374375" y="3061784"/>
              <a:ext cx="8428382" cy="1997786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59905" y="3091053"/>
              <a:ext cx="8083826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>
                  <a:latin typeface="+mj-lt"/>
                </a:rPr>
                <a:t>Copy the reverse lookup zone file</a:t>
              </a:r>
              <a:endParaRPr lang="en-US" sz="2200" dirty="0"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66532" y="3730676"/>
              <a:ext cx="8171068" cy="123110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 smtClean="0">
                  <a:latin typeface="+mj-lt"/>
                </a:rPr>
                <a:t>[root@dns ~]#  </a:t>
              </a:r>
              <a:r>
                <a:rPr lang="en-US" sz="2400" b="1" dirty="0" smtClean="0">
                  <a:latin typeface="+mj-lt"/>
                </a:rPr>
                <a:t>cd /var/named</a:t>
              </a:r>
              <a:endParaRPr lang="en-US" sz="2200" b="1" dirty="0" smtClean="0">
                <a:latin typeface="+mj-lt"/>
              </a:endParaRPr>
            </a:p>
            <a:p>
              <a:pPr>
                <a:lnSpc>
                  <a:spcPts val="3000"/>
                </a:lnSpc>
              </a:pPr>
              <a:r>
                <a:rPr lang="en-US" sz="2200" dirty="0" smtClean="0">
                  <a:latin typeface="+mj-lt"/>
                </a:rPr>
                <a:t>[root@dns named]#  </a:t>
              </a:r>
              <a:r>
                <a:rPr lang="en-US" sz="2400" b="1" dirty="0" smtClean="0">
                  <a:latin typeface="+mj-lt"/>
                </a:rPr>
                <a:t>cp  -p  </a:t>
              </a:r>
              <a:r>
                <a:rPr lang="en-US" sz="2400" b="1" dirty="0" err="1" smtClean="0">
                  <a:latin typeface="+mj-lt"/>
                </a:rPr>
                <a:t>named.loopback</a:t>
              </a:r>
              <a:r>
                <a:rPr lang="en-US" sz="2400" b="1" dirty="0" smtClean="0">
                  <a:latin typeface="+mj-lt"/>
                </a:rPr>
                <a:t>  </a:t>
              </a:r>
              <a:r>
                <a:rPr lang="en-US" sz="2400" b="1" dirty="0" err="1" smtClean="0">
                  <a:latin typeface="+mj-lt"/>
                </a:rPr>
                <a:t>netrich.rev</a:t>
              </a:r>
              <a:endParaRPr lang="en-US" sz="2200" b="1" dirty="0" smtClean="0">
                <a:latin typeface="+mj-lt"/>
              </a:endParaRPr>
            </a:p>
            <a:p>
              <a:r>
                <a:rPr lang="en-US" sz="2400" b="1" dirty="0" smtClean="0">
                  <a:latin typeface="+mj-lt"/>
                </a:rPr>
                <a:t>Note: </a:t>
              </a:r>
              <a:r>
                <a:rPr lang="en-US" sz="2000" dirty="0" smtClean="0">
                  <a:latin typeface="+mj-lt"/>
                </a:rPr>
                <a:t>The file has to be copied with the permission</a:t>
              </a:r>
            </a:p>
          </p:txBody>
        </p:sp>
      </p:grpSp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Configuration –  Reverse Lookup Zone </a:t>
            </a:r>
          </a:p>
        </p:txBody>
      </p:sp>
      <p:grpSp>
        <p:nvGrpSpPr>
          <p:cNvPr id="3" name="Group 10"/>
          <p:cNvGrpSpPr/>
          <p:nvPr/>
        </p:nvGrpSpPr>
        <p:grpSpPr>
          <a:xfrm>
            <a:off x="499167" y="3620584"/>
            <a:ext cx="11237843" cy="1356364"/>
            <a:chOff x="374375" y="2998285"/>
            <a:chExt cx="8428382" cy="1100300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2" name="Rounded Rectangle 11"/>
            <p:cNvSpPr/>
            <p:nvPr/>
          </p:nvSpPr>
          <p:spPr bwMode="auto">
            <a:xfrm>
              <a:off x="374375" y="2998285"/>
              <a:ext cx="8428382" cy="1100300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9905" y="3091053"/>
              <a:ext cx="8083826" cy="34954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>
                  <a:latin typeface="+mj-lt"/>
                </a:rPr>
                <a:t>Edit the file zoom.rev</a:t>
              </a:r>
              <a:endParaRPr lang="en-US" sz="2200" dirty="0"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66532" y="3574753"/>
              <a:ext cx="7942467" cy="38699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 smtClean="0">
                  <a:latin typeface="+mj-lt"/>
                </a:rPr>
                <a:t>[root@dns named]#  </a:t>
              </a:r>
              <a:r>
                <a:rPr lang="en-US" sz="2400" b="1" dirty="0" smtClean="0">
                  <a:latin typeface="+mj-lt"/>
                </a:rPr>
                <a:t>vi  </a:t>
              </a:r>
              <a:r>
                <a:rPr lang="en-US" sz="2400" b="1" dirty="0" err="1" smtClean="0">
                  <a:latin typeface="+mj-lt"/>
                </a:rPr>
                <a:t>netrich.rev</a:t>
              </a:r>
              <a:endParaRPr lang="en-US" sz="2400" b="1" dirty="0" smtClean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224862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AutoShape 3"/>
          <p:cNvSpPr>
            <a:spLocks noChangeArrowheads="1"/>
          </p:cNvSpPr>
          <p:nvPr/>
        </p:nvSpPr>
        <p:spPr bwMode="auto">
          <a:xfrm>
            <a:off x="410634" y="1011684"/>
            <a:ext cx="11370733" cy="5209059"/>
          </a:xfrm>
          <a:prstGeom prst="roundRect">
            <a:avLst>
              <a:gd name="adj" fmla="val 4556"/>
            </a:avLst>
          </a:prstGeom>
          <a:solidFill>
            <a:schemeClr val="tx2">
              <a:lumMod val="20000"/>
              <a:lumOff val="80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" tIns="9144" rIns="9144" bIns="9144" anchor="ctr"/>
          <a:lstStyle/>
          <a:p>
            <a:pPr algn="ctr">
              <a:defRPr/>
            </a:pPr>
            <a:r>
              <a:rPr lang="en-US" sz="2200" dirty="0">
                <a:solidFill>
                  <a:schemeClr val="tx1"/>
                </a:solidFill>
                <a:latin typeface="+mj-lt"/>
              </a:rPr>
              <a:t>To add the options </a:t>
            </a:r>
          </a:p>
          <a:p>
            <a:pPr algn="just">
              <a:defRPr/>
            </a:pPr>
            <a:r>
              <a:rPr lang="en-US" sz="2200" dirty="0">
                <a:solidFill>
                  <a:schemeClr val="tx1"/>
                </a:solidFill>
                <a:latin typeface="+mj-lt"/>
              </a:rPr>
              <a:t>  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$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TTL    86400</a:t>
            </a:r>
          </a:p>
          <a:p>
            <a:pPr algn="just">
              <a:defRPr/>
            </a:pPr>
            <a:r>
              <a:rPr lang="en-US" sz="2200" dirty="0">
                <a:solidFill>
                  <a:schemeClr val="tx1"/>
                </a:solidFill>
                <a:latin typeface="+mj-lt"/>
              </a:rPr>
              <a:t>  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@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	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IN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	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SOA   </a:t>
            </a:r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sys1.netrich.in.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  </a:t>
            </a:r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root.netrich.in.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(</a:t>
            </a:r>
            <a:endParaRPr lang="en-US" sz="2200" dirty="0">
              <a:solidFill>
                <a:schemeClr val="tx1"/>
              </a:solidFill>
              <a:latin typeface="+mj-lt"/>
            </a:endParaRPr>
          </a:p>
          <a:p>
            <a:pPr algn="just">
              <a:defRPr/>
            </a:pPr>
            <a:r>
              <a:rPr lang="en-US" sz="2200" dirty="0">
                <a:solidFill>
                  <a:schemeClr val="tx1"/>
                </a:solidFill>
                <a:latin typeface="+mj-lt"/>
              </a:rPr>
              <a:t>				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   0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	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             ; Serial </a:t>
            </a:r>
            <a:endParaRPr lang="en-US" sz="2200" dirty="0">
              <a:solidFill>
                <a:schemeClr val="tx1"/>
              </a:solidFill>
              <a:latin typeface="+mj-lt"/>
            </a:endParaRPr>
          </a:p>
          <a:p>
            <a:pPr algn="just">
              <a:defRPr/>
            </a:pPr>
            <a:r>
              <a:rPr lang="en-US" sz="2200" dirty="0">
                <a:solidFill>
                  <a:schemeClr val="tx1"/>
                </a:solidFill>
                <a:latin typeface="+mj-lt"/>
              </a:rPr>
              <a:t>				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3600		; Refresh</a:t>
            </a:r>
            <a:endParaRPr lang="en-US" sz="2200" dirty="0">
              <a:solidFill>
                <a:schemeClr val="tx1"/>
              </a:solidFill>
              <a:latin typeface="+mj-lt"/>
            </a:endParaRPr>
          </a:p>
          <a:p>
            <a:pPr algn="just">
              <a:defRPr/>
            </a:pPr>
            <a:r>
              <a:rPr lang="en-US" sz="2200" dirty="0">
                <a:solidFill>
                  <a:schemeClr val="tx1"/>
                </a:solidFill>
                <a:latin typeface="+mj-lt"/>
              </a:rPr>
              <a:t>				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10800		; Retry</a:t>
            </a:r>
            <a:endParaRPr lang="en-US" sz="2200" dirty="0">
              <a:solidFill>
                <a:schemeClr val="tx1"/>
              </a:solidFill>
              <a:latin typeface="+mj-lt"/>
            </a:endParaRPr>
          </a:p>
          <a:p>
            <a:pPr algn="just">
              <a:defRPr/>
            </a:pPr>
            <a:r>
              <a:rPr lang="en-US" sz="2200" dirty="0">
                <a:solidFill>
                  <a:schemeClr val="tx1"/>
                </a:solidFill>
                <a:latin typeface="+mj-lt"/>
              </a:rPr>
              <a:t>				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3600000	; Expire</a:t>
            </a:r>
            <a:endParaRPr lang="en-US" sz="2200" dirty="0">
              <a:solidFill>
                <a:schemeClr val="tx1"/>
              </a:solidFill>
              <a:latin typeface="+mj-lt"/>
            </a:endParaRPr>
          </a:p>
          <a:p>
            <a:pPr algn="just">
              <a:defRPr/>
            </a:pPr>
            <a:r>
              <a:rPr lang="en-US" sz="2200" dirty="0">
                <a:solidFill>
                  <a:schemeClr val="tx1"/>
                </a:solidFill>
                <a:latin typeface="+mj-lt"/>
              </a:rPr>
              <a:t>				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86400)		; Minimum</a:t>
            </a:r>
          </a:p>
          <a:p>
            <a:pPr algn="just">
              <a:defRPr/>
            </a:pPr>
            <a:endParaRPr lang="en-US" sz="2200" dirty="0">
              <a:solidFill>
                <a:schemeClr val="tx1"/>
              </a:solidFill>
              <a:latin typeface="+mj-lt"/>
            </a:endParaRPr>
          </a:p>
          <a:p>
            <a:pPr algn="just">
              <a:defRPr/>
            </a:pPr>
            <a:r>
              <a:rPr lang="en-US" sz="2200" dirty="0">
                <a:solidFill>
                  <a:schemeClr val="tx1"/>
                </a:solidFill>
                <a:latin typeface="+mj-lt"/>
              </a:rPr>
              <a:t>		</a:t>
            </a:r>
            <a:r>
              <a:rPr lang="en-US" sz="2400" b="1" dirty="0">
                <a:solidFill>
                  <a:schemeClr val="tx1"/>
                </a:solidFill>
                <a:latin typeface="+mj-lt"/>
              </a:rPr>
              <a:t>IN	NS	</a:t>
            </a:r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	sys1.netrich.in.</a:t>
            </a:r>
            <a:endParaRPr lang="en-US" sz="2400" b="1" dirty="0">
              <a:solidFill>
                <a:schemeClr val="tx1"/>
              </a:solidFill>
              <a:latin typeface="+mj-lt"/>
            </a:endParaRPr>
          </a:p>
          <a:p>
            <a:pPr algn="just">
              <a:defRPr/>
            </a:pPr>
            <a:r>
              <a:rPr lang="en-US" sz="2400" b="1" dirty="0">
                <a:solidFill>
                  <a:schemeClr val="tx1"/>
                </a:solidFill>
                <a:latin typeface="+mj-lt"/>
              </a:rPr>
              <a:t>   </a:t>
            </a:r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253</a:t>
            </a:r>
            <a:r>
              <a:rPr lang="en-US" sz="2400" b="1" dirty="0">
                <a:solidFill>
                  <a:schemeClr val="tx1"/>
                </a:solidFill>
                <a:latin typeface="+mj-lt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	IN</a:t>
            </a:r>
            <a:r>
              <a:rPr lang="en-US" sz="2400" b="1" dirty="0">
                <a:solidFill>
                  <a:schemeClr val="tx1"/>
                </a:solidFill>
                <a:latin typeface="+mj-lt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PTR</a:t>
            </a:r>
            <a:r>
              <a:rPr lang="en-US" sz="2400" b="1" dirty="0">
                <a:solidFill>
                  <a:schemeClr val="tx1"/>
                </a:solidFill>
                <a:latin typeface="+mj-lt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	dns.</a:t>
            </a:r>
            <a:endParaRPr lang="en-US" sz="2400" b="1" dirty="0">
              <a:solidFill>
                <a:schemeClr val="tx1"/>
              </a:solidFill>
              <a:latin typeface="+mj-lt"/>
            </a:endParaRPr>
          </a:p>
          <a:p>
            <a:pPr algn="just">
              <a:defRPr/>
            </a:pPr>
            <a:r>
              <a:rPr lang="en-US" sz="2400" b="1" dirty="0">
                <a:solidFill>
                  <a:schemeClr val="tx1"/>
                </a:solidFill>
                <a:latin typeface="+mj-lt"/>
              </a:rPr>
              <a:t>   </a:t>
            </a:r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1	</a:t>
            </a:r>
            <a:r>
              <a:rPr lang="en-US" sz="2400" b="1" dirty="0">
                <a:solidFill>
                  <a:schemeClr val="tx1"/>
                </a:solidFill>
                <a:latin typeface="+mj-lt"/>
              </a:rPr>
              <a:t>	IN	</a:t>
            </a:r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PTR</a:t>
            </a:r>
            <a:r>
              <a:rPr lang="en-US" sz="2400" b="1" dirty="0">
                <a:solidFill>
                  <a:schemeClr val="tx1"/>
                </a:solidFill>
                <a:latin typeface="+mj-lt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	client1.</a:t>
            </a:r>
          </a:p>
          <a:p>
            <a:pPr algn="just">
              <a:defRPr/>
            </a:pPr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   2	</a:t>
            </a:r>
            <a:r>
              <a:rPr lang="en-US" sz="2400" b="1" dirty="0">
                <a:solidFill>
                  <a:schemeClr val="tx1"/>
                </a:solidFill>
                <a:latin typeface="+mj-lt"/>
              </a:rPr>
              <a:t>	IN	</a:t>
            </a:r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PTR</a:t>
            </a:r>
            <a:r>
              <a:rPr lang="en-US" sz="2400" b="1" dirty="0">
                <a:solidFill>
                  <a:schemeClr val="tx1"/>
                </a:solidFill>
                <a:latin typeface="+mj-lt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	client2.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2827" y="1"/>
            <a:ext cx="8128000" cy="64144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Configuration –  Reverse Lookup Zone </a:t>
            </a:r>
          </a:p>
        </p:txBody>
      </p:sp>
    </p:spTree>
    <p:extLst>
      <p:ext uri="{BB962C8B-B14F-4D97-AF65-F5344CB8AC3E}">
        <p14:creationId xmlns:p14="http://schemas.microsoft.com/office/powerpoint/2010/main" xmlns="" val="39619267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animBg="1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 bwMode="auto">
          <a:xfrm>
            <a:off x="512421" y="1461064"/>
            <a:ext cx="11237843" cy="299337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59795" y="1682081"/>
            <a:ext cx="107784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+mj-lt"/>
              </a:rPr>
              <a:t>Edit the configuration file</a:t>
            </a:r>
            <a:endParaRPr lang="en-US" sz="2200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8632" y="2220316"/>
            <a:ext cx="107784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2200" dirty="0" smtClean="0">
                <a:latin typeface="+mj-lt"/>
              </a:rPr>
              <a:t>[root@dns ~]#  </a:t>
            </a:r>
            <a:r>
              <a:rPr lang="en-US" sz="2400" b="1" dirty="0" smtClean="0">
                <a:latin typeface="+mj-lt"/>
              </a:rPr>
              <a:t>vi  /etc/resolv.conf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837063" y="2816018"/>
            <a:ext cx="10645253" cy="141634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102202" y="2932310"/>
            <a:ext cx="10122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+mj-lt"/>
              </a:rPr>
              <a:t>Add the following options</a:t>
            </a:r>
          </a:p>
          <a:p>
            <a:endParaRPr lang="en-US" sz="2400" b="1" dirty="0" smtClean="0">
              <a:latin typeface="+mj-lt"/>
            </a:endParaRPr>
          </a:p>
          <a:p>
            <a:r>
              <a:rPr lang="en-US" sz="2400" b="1" dirty="0" smtClean="0">
                <a:latin typeface="+mj-lt"/>
              </a:rPr>
              <a:t>nameserver </a:t>
            </a:r>
            <a:r>
              <a:rPr lang="en-US" sz="2400" b="1" dirty="0" smtClean="0">
                <a:solidFill>
                  <a:srgbClr val="0000FF"/>
                </a:solidFill>
                <a:latin typeface="+mj-lt"/>
              </a:rPr>
              <a:t>192.168.0.253</a:t>
            </a:r>
          </a:p>
        </p:txBody>
      </p:sp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8234" y="0"/>
            <a:ext cx="9988732" cy="6823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Configuration of DNS Server IP Address </a:t>
            </a:r>
          </a:p>
        </p:txBody>
      </p:sp>
    </p:spTree>
    <p:extLst>
      <p:ext uri="{BB962C8B-B14F-4D97-AF65-F5344CB8AC3E}">
        <p14:creationId xmlns:p14="http://schemas.microsoft.com/office/powerpoint/2010/main" xmlns="" val="12711753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/bin</a:t>
            </a:r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9479540" cy="388077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lnSpc>
                <a:spcPct val="150000"/>
              </a:lnSpc>
              <a:buClr>
                <a:schemeClr val="tx1"/>
              </a:buClr>
              <a:buSzPct val="100000"/>
              <a:buFontTx/>
              <a:buChar char="•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 stands for binary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SzPct val="100000"/>
              <a:buFontTx/>
              <a:buChar char="•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contains essential commands which are used by all users.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SzPct val="100000"/>
              <a:buFontTx/>
              <a:buChar char="•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 ping, cat, chmod, etc.</a:t>
            </a:r>
          </a:p>
        </p:txBody>
      </p:sp>
    </p:spTree>
    <p:extLst>
      <p:ext uri="{BB962C8B-B14F-4D97-AF65-F5344CB8AC3E}">
        <p14:creationId xmlns:p14="http://schemas.microsoft.com/office/powerpoint/2010/main" xmlns="" val="2331711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Restart the Services</a:t>
            </a:r>
          </a:p>
        </p:txBody>
      </p:sp>
      <p:grpSp>
        <p:nvGrpSpPr>
          <p:cNvPr id="2" name="Group 9"/>
          <p:cNvGrpSpPr/>
          <p:nvPr/>
        </p:nvGrpSpPr>
        <p:grpSpPr>
          <a:xfrm>
            <a:off x="516839" y="1457739"/>
            <a:ext cx="11237843" cy="1364975"/>
            <a:chOff x="371061" y="1457738"/>
            <a:chExt cx="8428382" cy="1364975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5" name="Rounded Rectangle 4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6591" y="1550507"/>
              <a:ext cx="8083826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>
                  <a:latin typeface="+mj-lt"/>
                </a:rPr>
                <a:t>Restart the DNS services</a:t>
              </a:r>
              <a:endParaRPr lang="en-US" sz="2200" dirty="0"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219" y="2034207"/>
              <a:ext cx="8083826" cy="4770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 smtClean="0">
                  <a:latin typeface="+mj-lt"/>
                </a:rPr>
                <a:t>[root@dns ~]#  </a:t>
              </a:r>
              <a:r>
                <a:rPr lang="en-US" sz="2400" b="1" dirty="0" smtClean="0">
                  <a:latin typeface="+mj-lt"/>
                </a:rPr>
                <a:t>service named restart</a:t>
              </a:r>
              <a:endParaRPr lang="en-US" sz="2200" b="1" dirty="0" smtClean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5142135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Checking the Configuration</a:t>
            </a:r>
          </a:p>
        </p:txBody>
      </p:sp>
      <p:grpSp>
        <p:nvGrpSpPr>
          <p:cNvPr id="2" name="Group 9"/>
          <p:cNvGrpSpPr/>
          <p:nvPr/>
        </p:nvGrpSpPr>
        <p:grpSpPr>
          <a:xfrm>
            <a:off x="516839" y="1457739"/>
            <a:ext cx="11237843" cy="1364975"/>
            <a:chOff x="371061" y="1457738"/>
            <a:chExt cx="8428382" cy="1364975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5" name="Rounded Rectangle 4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6591" y="1550507"/>
              <a:ext cx="8083826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>
                  <a:latin typeface="+mj-lt"/>
                </a:rPr>
                <a:t>To check the main configuration file</a:t>
              </a:r>
              <a:endParaRPr lang="en-US" sz="2200" dirty="0"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219" y="1940078"/>
              <a:ext cx="8083826" cy="4770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 smtClean="0">
                  <a:latin typeface="+mj-lt"/>
                </a:rPr>
                <a:t>[root@dns ~]#  </a:t>
              </a:r>
              <a:r>
                <a:rPr lang="en-US" sz="2400" b="1" dirty="0" smtClean="0">
                  <a:latin typeface="+mj-lt"/>
                </a:rPr>
                <a:t>named-checkconf  /etc/named.conf</a:t>
              </a:r>
            </a:p>
          </p:txBody>
        </p:sp>
      </p:grpSp>
      <p:grpSp>
        <p:nvGrpSpPr>
          <p:cNvPr id="3" name="Group 9"/>
          <p:cNvGrpSpPr/>
          <p:nvPr/>
        </p:nvGrpSpPr>
        <p:grpSpPr>
          <a:xfrm>
            <a:off x="516839" y="2981721"/>
            <a:ext cx="11237843" cy="1364975"/>
            <a:chOff x="371061" y="1457738"/>
            <a:chExt cx="8428382" cy="1364975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1" name="Rounded Rectangle 10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6591" y="1550507"/>
              <a:ext cx="8083826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>
                  <a:latin typeface="+mj-lt"/>
                </a:rPr>
                <a:t>To check the forward lookup zone file</a:t>
              </a:r>
              <a:endParaRPr lang="en-US" sz="2200" dirty="0"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3219" y="1953525"/>
              <a:ext cx="8083826" cy="86177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 smtClean="0">
                  <a:latin typeface="+mj-lt"/>
                </a:rPr>
                <a:t>[root@dns ~]# </a:t>
              </a:r>
              <a:r>
                <a:rPr lang="en-US" sz="2400" b="1" dirty="0" smtClean="0">
                  <a:latin typeface="+mj-lt"/>
                </a:rPr>
                <a:t>named-</a:t>
              </a:r>
              <a:r>
                <a:rPr lang="en-US" sz="2400" b="1" dirty="0" err="1" smtClean="0">
                  <a:latin typeface="+mj-lt"/>
                </a:rPr>
                <a:t>checkzone</a:t>
              </a:r>
              <a:r>
                <a:rPr lang="en-US" sz="2400" b="1" dirty="0" smtClean="0">
                  <a:latin typeface="+mj-lt"/>
                </a:rPr>
                <a:t>    netrich.in  		            /</a:t>
              </a:r>
              <a:r>
                <a:rPr lang="en-US" sz="2400" b="1" dirty="0" err="1" smtClean="0">
                  <a:latin typeface="+mj-lt"/>
                </a:rPr>
                <a:t>var</a:t>
              </a:r>
              <a:r>
                <a:rPr lang="en-US" sz="2400" b="1" dirty="0" smtClean="0">
                  <a:latin typeface="+mj-lt"/>
                </a:rPr>
                <a:t>/named/</a:t>
              </a:r>
              <a:r>
                <a:rPr lang="en-US" sz="2400" b="1" dirty="0" err="1" smtClean="0">
                  <a:latin typeface="+mj-lt"/>
                </a:rPr>
                <a:t>netrich.for</a:t>
              </a:r>
              <a:endParaRPr lang="en-US" sz="2400" b="1" dirty="0" smtClean="0">
                <a:latin typeface="+mj-lt"/>
              </a:endParaRPr>
            </a:p>
          </p:txBody>
        </p:sp>
      </p:grpSp>
      <p:grpSp>
        <p:nvGrpSpPr>
          <p:cNvPr id="4" name="Group 16"/>
          <p:cNvGrpSpPr/>
          <p:nvPr/>
        </p:nvGrpSpPr>
        <p:grpSpPr>
          <a:xfrm>
            <a:off x="516839" y="4505703"/>
            <a:ext cx="11237843" cy="1364975"/>
            <a:chOff x="371061" y="1457738"/>
            <a:chExt cx="8428382" cy="1364975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8" name="Rounded Rectangle 17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6591" y="1550507"/>
              <a:ext cx="8083826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200" dirty="0" smtClean="0">
                  <a:latin typeface="+mj-lt"/>
                </a:rPr>
                <a:t>To check the reverse lookup zone file</a:t>
              </a:r>
              <a:endParaRPr lang="en-US" sz="2200" dirty="0"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63219" y="1940078"/>
              <a:ext cx="8083826" cy="86177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 smtClean="0">
                  <a:latin typeface="+mj-lt"/>
                </a:rPr>
                <a:t>[root@dns ~]# </a:t>
              </a:r>
              <a:r>
                <a:rPr lang="en-US" sz="2400" b="1" dirty="0" smtClean="0">
                  <a:latin typeface="+mj-lt"/>
                </a:rPr>
                <a:t>named-</a:t>
              </a:r>
              <a:r>
                <a:rPr lang="en-US" sz="2400" b="1" dirty="0" err="1" smtClean="0">
                  <a:latin typeface="+mj-lt"/>
                </a:rPr>
                <a:t>checkzone</a:t>
              </a:r>
              <a:r>
                <a:rPr lang="en-US" sz="2400" b="1" dirty="0" smtClean="0">
                  <a:latin typeface="+mj-lt"/>
                </a:rPr>
                <a:t>    netrich.in 		           /</a:t>
              </a:r>
              <a:r>
                <a:rPr lang="en-US" sz="2400" b="1" dirty="0" err="1" smtClean="0">
                  <a:latin typeface="+mj-lt"/>
                </a:rPr>
                <a:t>var</a:t>
              </a:r>
              <a:r>
                <a:rPr lang="en-US" sz="2400" b="1" dirty="0" smtClean="0">
                  <a:latin typeface="+mj-lt"/>
                </a:rPr>
                <a:t>/named/</a:t>
              </a:r>
              <a:r>
                <a:rPr lang="en-US" sz="2400" b="1" dirty="0" err="1" smtClean="0">
                  <a:latin typeface="+mj-lt"/>
                </a:rPr>
                <a:t>netrich.rev</a:t>
              </a:r>
              <a:endParaRPr lang="en-US" sz="2200" b="1" dirty="0" smtClean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1014237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Checking the Configuration</a:t>
            </a:r>
          </a:p>
        </p:txBody>
      </p:sp>
      <p:grpSp>
        <p:nvGrpSpPr>
          <p:cNvPr id="2" name="Group 9"/>
          <p:cNvGrpSpPr/>
          <p:nvPr/>
        </p:nvGrpSpPr>
        <p:grpSpPr>
          <a:xfrm>
            <a:off x="516839" y="1457738"/>
            <a:ext cx="11237843" cy="1371008"/>
            <a:chOff x="371061" y="1457738"/>
            <a:chExt cx="8428382" cy="1371008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5" name="Rounded Rectangle 4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6591" y="1550507"/>
              <a:ext cx="8083826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>
                  <a:latin typeface="+mj-lt"/>
                </a:rPr>
                <a:t>Checking forward lookup</a:t>
              </a:r>
              <a:endParaRPr lang="en-US" sz="2200" dirty="0"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219" y="1966972"/>
              <a:ext cx="8083826" cy="86177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 smtClean="0">
                  <a:latin typeface="+mj-lt"/>
                </a:rPr>
                <a:t>[root@dns ~]# </a:t>
              </a:r>
              <a:r>
                <a:rPr lang="en-US" sz="2400" b="1" dirty="0" smtClean="0">
                  <a:latin typeface="+mj-lt"/>
                </a:rPr>
                <a:t>dig  client1.netrich.in</a:t>
              </a:r>
            </a:p>
            <a:p>
              <a:pPr>
                <a:lnSpc>
                  <a:spcPts val="3000"/>
                </a:lnSpc>
              </a:pPr>
              <a:r>
                <a:rPr lang="en-US" sz="2200" dirty="0" smtClean="0">
                  <a:latin typeface="+mj-lt"/>
                </a:rPr>
                <a:t>[root@dns ~]# </a:t>
              </a:r>
              <a:r>
                <a:rPr lang="en-US" sz="2400" b="1" dirty="0" smtClean="0">
                  <a:latin typeface="+mj-lt"/>
                </a:rPr>
                <a:t>dig  client2.netrich.in</a:t>
              </a:r>
              <a:endParaRPr lang="en-US" sz="2200" b="1" dirty="0" smtClean="0">
                <a:latin typeface="+mj-lt"/>
              </a:endParaRPr>
            </a:p>
          </p:txBody>
        </p:sp>
      </p:grpSp>
      <p:grpSp>
        <p:nvGrpSpPr>
          <p:cNvPr id="3" name="Group 9"/>
          <p:cNvGrpSpPr/>
          <p:nvPr/>
        </p:nvGrpSpPr>
        <p:grpSpPr>
          <a:xfrm>
            <a:off x="516839" y="2981721"/>
            <a:ext cx="11237843" cy="1364975"/>
            <a:chOff x="371061" y="1457738"/>
            <a:chExt cx="8428382" cy="1364975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1" name="Rounded Rectangle 10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6591" y="1550507"/>
              <a:ext cx="8083826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>
                  <a:latin typeface="+mj-lt"/>
                </a:rPr>
                <a:t>Checking reverse lookup</a:t>
              </a:r>
              <a:endParaRPr lang="en-US" sz="2200" dirty="0"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3219" y="1940078"/>
              <a:ext cx="8083826" cy="86177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 smtClean="0">
                  <a:latin typeface="+mj-lt"/>
                </a:rPr>
                <a:t>[root@dns ~]# </a:t>
              </a:r>
              <a:r>
                <a:rPr lang="en-US" sz="2400" b="1" dirty="0" smtClean="0">
                  <a:latin typeface="+mj-lt"/>
                </a:rPr>
                <a:t>dig  -x  192.168.0.1</a:t>
              </a:r>
            </a:p>
            <a:p>
              <a:pPr lvl="0">
                <a:lnSpc>
                  <a:spcPts val="3000"/>
                </a:lnSpc>
              </a:pPr>
              <a:r>
                <a:rPr lang="en-US" sz="2200" dirty="0" smtClean="0">
                  <a:latin typeface="Calibri"/>
                </a:rPr>
                <a:t>[root@dns ~]# </a:t>
              </a:r>
              <a:r>
                <a:rPr lang="en-US" sz="2400" b="1" dirty="0" smtClean="0">
                  <a:latin typeface="Calibri"/>
                </a:rPr>
                <a:t>dig  -x  192.168.0.2</a:t>
              </a:r>
            </a:p>
          </p:txBody>
        </p:sp>
      </p:grpSp>
      <p:grpSp>
        <p:nvGrpSpPr>
          <p:cNvPr id="4" name="Group 16"/>
          <p:cNvGrpSpPr/>
          <p:nvPr/>
        </p:nvGrpSpPr>
        <p:grpSpPr>
          <a:xfrm>
            <a:off x="516839" y="4505703"/>
            <a:ext cx="11237843" cy="1364975"/>
            <a:chOff x="371061" y="1457738"/>
            <a:chExt cx="8428382" cy="1364975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8" name="Rounded Rectangle 17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6591" y="1550507"/>
              <a:ext cx="8083826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>
                  <a:latin typeface="+mj-lt"/>
                </a:rPr>
                <a:t>Mount the remote file-system</a:t>
              </a:r>
              <a:endParaRPr lang="en-US" sz="2200" dirty="0"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63219" y="1926631"/>
              <a:ext cx="8083826" cy="86177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 smtClean="0">
                  <a:latin typeface="+mj-lt"/>
                </a:rPr>
                <a:t>[root@dns ~]# </a:t>
              </a:r>
              <a:r>
                <a:rPr lang="en-US" sz="2400" b="1" dirty="0" smtClean="0">
                  <a:latin typeface="+mj-lt"/>
                </a:rPr>
                <a:t>ping client1.netrich.in</a:t>
              </a:r>
            </a:p>
            <a:p>
              <a:pPr>
                <a:lnSpc>
                  <a:spcPts val="3000"/>
                </a:lnSpc>
              </a:pPr>
              <a:r>
                <a:rPr lang="en-US" sz="2200" dirty="0" smtClean="0">
                  <a:latin typeface="Calibri"/>
                </a:rPr>
                <a:t>[root@dns ~]# </a:t>
              </a:r>
              <a:r>
                <a:rPr lang="en-US" sz="2400" b="1" dirty="0" smtClean="0">
                  <a:latin typeface="Calibri"/>
                </a:rPr>
                <a:t>ping client2.netrich.in</a:t>
              </a:r>
              <a:endParaRPr lang="en-US" sz="2400" b="1" dirty="0" smtClean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52135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 bwMode="auto">
          <a:xfrm>
            <a:off x="512421" y="1461064"/>
            <a:ext cx="11237843" cy="299337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59795" y="1682081"/>
            <a:ext cx="107784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+mj-lt"/>
              </a:rPr>
              <a:t>Edit the configuration file</a:t>
            </a:r>
            <a:endParaRPr lang="en-US" sz="2200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8632" y="2220316"/>
            <a:ext cx="107784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2200" dirty="0" smtClean="0">
                <a:latin typeface="+mj-lt"/>
              </a:rPr>
              <a:t>[root@client1 ~]#  </a:t>
            </a:r>
            <a:r>
              <a:rPr lang="en-US" sz="2400" b="1" dirty="0" smtClean="0">
                <a:latin typeface="+mj-lt"/>
              </a:rPr>
              <a:t>vi  /etc/resolv.conf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837063" y="2816018"/>
            <a:ext cx="10645253" cy="141634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120131" y="2972650"/>
            <a:ext cx="101221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0000"/>
                </a:solidFill>
                <a:latin typeface="+mj-lt"/>
              </a:rPr>
              <a:t>Add the following options</a:t>
            </a:r>
          </a:p>
          <a:p>
            <a:endParaRPr lang="en-US" sz="2200" b="1" dirty="0" smtClean="0">
              <a:latin typeface="+mj-lt"/>
            </a:endParaRPr>
          </a:p>
          <a:p>
            <a:r>
              <a:rPr lang="en-US" sz="2200" b="1" dirty="0" smtClean="0">
                <a:latin typeface="+mj-lt"/>
              </a:rPr>
              <a:t>nameserver </a:t>
            </a:r>
            <a:r>
              <a:rPr lang="en-US" sz="2200" b="1" dirty="0" smtClean="0">
                <a:solidFill>
                  <a:srgbClr val="0000FF"/>
                </a:solidFill>
                <a:latin typeface="+mj-lt"/>
              </a:rPr>
              <a:t>192.168.0.253</a:t>
            </a:r>
          </a:p>
        </p:txBody>
      </p:sp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50037" y="1"/>
            <a:ext cx="9988732" cy="65509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Configuration of DNS Server IP Address </a:t>
            </a:r>
          </a:p>
        </p:txBody>
      </p:sp>
    </p:spTree>
    <p:extLst>
      <p:ext uri="{BB962C8B-B14F-4D97-AF65-F5344CB8AC3E}">
        <p14:creationId xmlns:p14="http://schemas.microsoft.com/office/powerpoint/2010/main" xmlns="" val="21277092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Checking the Configuration</a:t>
            </a:r>
          </a:p>
        </p:txBody>
      </p:sp>
      <p:grpSp>
        <p:nvGrpSpPr>
          <p:cNvPr id="2" name="Group 9"/>
          <p:cNvGrpSpPr/>
          <p:nvPr/>
        </p:nvGrpSpPr>
        <p:grpSpPr>
          <a:xfrm>
            <a:off x="516839" y="1457739"/>
            <a:ext cx="11237843" cy="1364975"/>
            <a:chOff x="371061" y="1457738"/>
            <a:chExt cx="8428382" cy="1364975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5" name="Rounded Rectangle 4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6591" y="1550507"/>
              <a:ext cx="8083826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>
                  <a:latin typeface="+mj-lt"/>
                </a:rPr>
                <a:t>Checking forward lookup</a:t>
              </a:r>
              <a:endParaRPr lang="en-US" sz="2200" dirty="0"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219" y="1953525"/>
              <a:ext cx="8083826" cy="86177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 smtClean="0">
                  <a:latin typeface="+mj-lt"/>
                </a:rPr>
                <a:t>[root@client1 ~]# </a:t>
              </a:r>
              <a:r>
                <a:rPr lang="en-US" sz="2400" b="1" dirty="0" smtClean="0">
                  <a:latin typeface="+mj-lt"/>
                </a:rPr>
                <a:t>dig  dns.netrich.in</a:t>
              </a:r>
            </a:p>
            <a:p>
              <a:pPr>
                <a:lnSpc>
                  <a:spcPts val="3000"/>
                </a:lnSpc>
              </a:pPr>
              <a:r>
                <a:rPr lang="en-US" sz="2200" dirty="0" smtClean="0">
                  <a:latin typeface="+mj-lt"/>
                </a:rPr>
                <a:t>[root@client1 ~]# </a:t>
              </a:r>
              <a:r>
                <a:rPr lang="en-US" sz="2400" b="1" dirty="0" smtClean="0">
                  <a:latin typeface="+mj-lt"/>
                </a:rPr>
                <a:t>dig  client2.netrich.in</a:t>
              </a:r>
            </a:p>
          </p:txBody>
        </p:sp>
      </p:grpSp>
      <p:grpSp>
        <p:nvGrpSpPr>
          <p:cNvPr id="3" name="Group 9"/>
          <p:cNvGrpSpPr/>
          <p:nvPr/>
        </p:nvGrpSpPr>
        <p:grpSpPr>
          <a:xfrm>
            <a:off x="516839" y="2981721"/>
            <a:ext cx="11237843" cy="1364975"/>
            <a:chOff x="371061" y="1457738"/>
            <a:chExt cx="8428382" cy="1364975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1" name="Rounded Rectangle 10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6591" y="1550507"/>
              <a:ext cx="8083826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>
                  <a:latin typeface="+mj-lt"/>
                </a:rPr>
                <a:t>Checking reverse lookup</a:t>
              </a:r>
              <a:endParaRPr lang="en-US" sz="2200" dirty="0"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3219" y="1953525"/>
              <a:ext cx="8083826" cy="86177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 smtClean="0">
                  <a:latin typeface="+mj-lt"/>
                </a:rPr>
                <a:t>[root@client1 ~]# </a:t>
              </a:r>
              <a:r>
                <a:rPr lang="en-US" sz="2400" b="1" dirty="0" smtClean="0">
                  <a:latin typeface="+mj-lt"/>
                </a:rPr>
                <a:t>dig  -x  192.168.0.2</a:t>
              </a:r>
              <a:endParaRPr lang="en-US" sz="2200" b="1" dirty="0" smtClean="0">
                <a:latin typeface="+mj-lt"/>
              </a:endParaRPr>
            </a:p>
            <a:p>
              <a:pPr lvl="0">
                <a:lnSpc>
                  <a:spcPts val="3000"/>
                </a:lnSpc>
              </a:pPr>
              <a:r>
                <a:rPr lang="en-US" sz="2200" dirty="0" smtClean="0">
                  <a:latin typeface="Calibri"/>
                </a:rPr>
                <a:t>[root@client1 ~]# </a:t>
              </a:r>
              <a:r>
                <a:rPr lang="en-US" sz="2400" b="1" dirty="0" smtClean="0">
                  <a:latin typeface="Calibri"/>
                </a:rPr>
                <a:t>dig  -x  192.168.0.253</a:t>
              </a:r>
            </a:p>
          </p:txBody>
        </p:sp>
      </p:grpSp>
      <p:grpSp>
        <p:nvGrpSpPr>
          <p:cNvPr id="4" name="Group 16"/>
          <p:cNvGrpSpPr/>
          <p:nvPr/>
        </p:nvGrpSpPr>
        <p:grpSpPr>
          <a:xfrm>
            <a:off x="516839" y="4505703"/>
            <a:ext cx="11237843" cy="1364975"/>
            <a:chOff x="371061" y="1457738"/>
            <a:chExt cx="8428382" cy="1364975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8" name="Rounded Rectangle 17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6591" y="1550507"/>
              <a:ext cx="8083826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>
                  <a:latin typeface="+mj-lt"/>
                </a:rPr>
                <a:t>Mount the remote file-system</a:t>
              </a:r>
              <a:endParaRPr lang="en-US" sz="2200" dirty="0"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63219" y="1940078"/>
              <a:ext cx="8083826" cy="86177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 smtClean="0">
                  <a:latin typeface="+mj-lt"/>
                </a:rPr>
                <a:t>[root@client1 ~]# </a:t>
              </a:r>
              <a:r>
                <a:rPr lang="en-US" sz="2400" b="1" dirty="0" smtClean="0">
                  <a:latin typeface="+mj-lt"/>
                </a:rPr>
                <a:t>ping dns.netrich.in</a:t>
              </a:r>
            </a:p>
            <a:p>
              <a:pPr>
                <a:lnSpc>
                  <a:spcPts val="3000"/>
                </a:lnSpc>
              </a:pPr>
              <a:r>
                <a:rPr lang="en-US" sz="2200" dirty="0" smtClean="0">
                  <a:latin typeface="Calibri"/>
                </a:rPr>
                <a:t>[root@client1 ~]# </a:t>
              </a:r>
              <a:r>
                <a:rPr lang="en-US" sz="2400" b="1" dirty="0" smtClean="0">
                  <a:latin typeface="Calibri"/>
                </a:rPr>
                <a:t>ping client2.netrich.in</a:t>
              </a:r>
              <a:endParaRPr lang="en-US" sz="2400" b="1" dirty="0" smtClean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1325754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2" name="WordArt 4"/>
          <p:cNvSpPr>
            <a:spLocks noChangeArrowheads="1" noChangeShapeType="1" noTextEdit="1"/>
          </p:cNvSpPr>
          <p:nvPr/>
        </p:nvSpPr>
        <p:spPr bwMode="auto">
          <a:xfrm>
            <a:off x="1110399" y="2317894"/>
            <a:ext cx="10057296" cy="2822714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kern="10" spc="50" dirty="0" smtClean="0">
                <a:ln w="11430"/>
                <a:solidFill>
                  <a:schemeClr val="accent2">
                    <a:satMod val="15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 Black"/>
              </a:rPr>
              <a:t>MAIL SERVER</a:t>
            </a:r>
          </a:p>
          <a:p>
            <a:pPr algn="ctr">
              <a:defRPr/>
            </a:pPr>
            <a:r>
              <a:rPr lang="en-US" sz="3600" b="1" kern="10" spc="50" dirty="0" smtClean="0">
                <a:ln w="11430"/>
                <a:solidFill>
                  <a:schemeClr val="accent2">
                    <a:satMod val="15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 Black"/>
              </a:rPr>
              <a:t>(Postfix)</a:t>
            </a:r>
          </a:p>
        </p:txBody>
      </p:sp>
    </p:spTree>
    <p:extLst>
      <p:ext uri="{BB962C8B-B14F-4D97-AF65-F5344CB8AC3E}">
        <p14:creationId xmlns:p14="http://schemas.microsoft.com/office/powerpoint/2010/main" xmlns="" val="1145879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5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5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Unix / linux Based Mail Servers</a:t>
            </a:r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11480800" cy="5138530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Clr>
                <a:schemeClr val="tx1"/>
              </a:buClr>
              <a:buFontTx/>
              <a:buChar char="•"/>
            </a:pPr>
            <a:r>
              <a:rPr lang="fr-FR" dirty="0" smtClean="0"/>
              <a:t>Sendmail 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Tx/>
              <a:buChar char="•"/>
            </a:pPr>
            <a:r>
              <a:rPr lang="fr-FR" dirty="0" smtClean="0"/>
              <a:t>Postfix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Tx/>
              <a:buChar char="•"/>
            </a:pPr>
            <a:r>
              <a:rPr lang="fr-FR" dirty="0" smtClean="0"/>
              <a:t>Qmail 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Tx/>
              <a:buChar char="•"/>
            </a:pPr>
            <a:r>
              <a:rPr lang="fr-FR" dirty="0" smtClean="0"/>
              <a:t>Smail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Tx/>
              <a:buChar char="•"/>
            </a:pPr>
            <a:r>
              <a:rPr lang="fr-FR" dirty="0" smtClean="0"/>
              <a:t>Exim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69598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19" descr="Internet01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473780" y="1098061"/>
            <a:ext cx="6027313" cy="4509184"/>
          </a:xfrm>
          <a:prstGeom prst="rect">
            <a:avLst/>
          </a:prstGeom>
          <a:noFill/>
          <a:ln>
            <a:noFill/>
          </a:ln>
        </p:spPr>
      </p:pic>
      <p:sp>
        <p:nvSpPr>
          <p:cNvPr id="151554" name="Oval 2"/>
          <p:cNvSpPr>
            <a:spLocks noChangeArrowheads="1"/>
          </p:cNvSpPr>
          <p:nvPr/>
        </p:nvSpPr>
        <p:spPr bwMode="auto">
          <a:xfrm>
            <a:off x="664247" y="1743896"/>
            <a:ext cx="4796396" cy="4014787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 algn="ctr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3200" dirty="0"/>
              <a:t>                                                          </a:t>
            </a:r>
          </a:p>
        </p:txBody>
      </p:sp>
      <p:pic>
        <p:nvPicPr>
          <p:cNvPr id="10285" name="Picture 8" descr="Computer_DesktopComputer01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6277" y="4113961"/>
            <a:ext cx="1746251" cy="152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3" name="Picture 11" descr="Computer_DesktopComputer01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25829" y="1000946"/>
            <a:ext cx="2006600" cy="175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1567" name="AutoShape 15"/>
          <p:cNvSpPr>
            <a:spLocks noChangeArrowheads="1"/>
          </p:cNvSpPr>
          <p:nvPr/>
        </p:nvSpPr>
        <p:spPr bwMode="auto">
          <a:xfrm>
            <a:off x="1719507" y="5361104"/>
            <a:ext cx="1962912" cy="420624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 dirty="0" smtClean="0">
                <a:latin typeface="+mj-lt"/>
              </a:rPr>
              <a:t>linux Client</a:t>
            </a:r>
            <a:endParaRPr lang="en-US" b="1" dirty="0">
              <a:latin typeface="+mj-lt"/>
            </a:endParaRPr>
          </a:p>
        </p:txBody>
      </p:sp>
      <p:sp>
        <p:nvSpPr>
          <p:cNvPr id="151569" name="AutoShape 17"/>
          <p:cNvSpPr>
            <a:spLocks noChangeArrowheads="1"/>
          </p:cNvSpPr>
          <p:nvPr/>
        </p:nvSpPr>
        <p:spPr bwMode="auto">
          <a:xfrm>
            <a:off x="1719507" y="5827956"/>
            <a:ext cx="1962912" cy="420624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 dirty="0">
                <a:solidFill>
                  <a:srgbClr val="3333FF"/>
                </a:solidFill>
                <a:latin typeface="+mj-lt"/>
              </a:rPr>
              <a:t>192.168.0.1</a:t>
            </a:r>
          </a:p>
        </p:txBody>
      </p:sp>
      <p:sp>
        <p:nvSpPr>
          <p:cNvPr id="151577" name="AutoShape 25"/>
          <p:cNvSpPr>
            <a:spLocks noChangeArrowheads="1"/>
          </p:cNvSpPr>
          <p:nvPr/>
        </p:nvSpPr>
        <p:spPr bwMode="auto">
          <a:xfrm>
            <a:off x="9713955" y="2189358"/>
            <a:ext cx="1962912" cy="420624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 lvl="0" algn="ctr">
              <a:defRPr/>
            </a:pPr>
            <a:r>
              <a:rPr lang="en-US" b="1" dirty="0" smtClean="0">
                <a:solidFill>
                  <a:srgbClr val="3333FF"/>
                </a:solidFill>
                <a:latin typeface="Calibri"/>
              </a:rPr>
              <a:t>210.10.152.15</a:t>
            </a:r>
          </a:p>
        </p:txBody>
      </p:sp>
      <p:sp>
        <p:nvSpPr>
          <p:cNvPr id="151600" name="AutoShape 48"/>
          <p:cNvSpPr>
            <a:spLocks noChangeArrowheads="1"/>
          </p:cNvSpPr>
          <p:nvPr/>
        </p:nvSpPr>
        <p:spPr bwMode="auto">
          <a:xfrm>
            <a:off x="9713955" y="1706548"/>
            <a:ext cx="1962912" cy="420624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 dirty="0" smtClean="0">
                <a:latin typeface="+mj-lt"/>
              </a:rPr>
              <a:t>kaspersky.com</a:t>
            </a:r>
            <a:endParaRPr lang="en-US" b="1" dirty="0">
              <a:latin typeface="+mj-lt"/>
            </a:endParaRPr>
          </a:p>
        </p:txBody>
      </p:sp>
      <p:sp>
        <p:nvSpPr>
          <p:cNvPr id="49" name="AutoShape 15"/>
          <p:cNvSpPr>
            <a:spLocks noChangeArrowheads="1"/>
          </p:cNvSpPr>
          <p:nvPr/>
        </p:nvSpPr>
        <p:spPr bwMode="auto">
          <a:xfrm>
            <a:off x="9610160" y="4266400"/>
            <a:ext cx="1962912" cy="420624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 dirty="0" smtClean="0">
                <a:latin typeface="+mj-lt"/>
              </a:rPr>
              <a:t>Client</a:t>
            </a:r>
            <a:endParaRPr lang="en-US" b="1" dirty="0">
              <a:latin typeface="+mj-lt"/>
            </a:endParaRPr>
          </a:p>
        </p:txBody>
      </p:sp>
      <p:sp>
        <p:nvSpPr>
          <p:cNvPr id="50" name="AutoShape 17"/>
          <p:cNvSpPr>
            <a:spLocks noChangeArrowheads="1"/>
          </p:cNvSpPr>
          <p:nvPr/>
        </p:nvSpPr>
        <p:spPr bwMode="auto">
          <a:xfrm>
            <a:off x="9610160" y="4733252"/>
            <a:ext cx="1962912" cy="420624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 dirty="0" smtClean="0">
                <a:latin typeface="+mj-lt"/>
              </a:rPr>
              <a:t>kaspersky.com</a:t>
            </a:r>
            <a:endParaRPr lang="en-US" b="1" dirty="0">
              <a:latin typeface="+mj-lt"/>
            </a:endParaRPr>
          </a:p>
        </p:txBody>
      </p:sp>
      <p:sp>
        <p:nvSpPr>
          <p:cNvPr id="151566" name="AutoShape 14"/>
          <p:cNvSpPr>
            <a:spLocks noChangeArrowheads="1"/>
          </p:cNvSpPr>
          <p:nvPr/>
        </p:nvSpPr>
        <p:spPr bwMode="auto">
          <a:xfrm>
            <a:off x="638456" y="954752"/>
            <a:ext cx="1962912" cy="420624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 dirty="0" smtClean="0">
                <a:solidFill>
                  <a:sysClr val="windowText" lastClr="000000"/>
                </a:solidFill>
                <a:latin typeface="+mj-lt"/>
              </a:rPr>
              <a:t>Mail Server</a:t>
            </a:r>
            <a:endParaRPr lang="en-US" b="1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151568" name="AutoShape 16"/>
          <p:cNvSpPr>
            <a:spLocks noChangeArrowheads="1"/>
          </p:cNvSpPr>
          <p:nvPr/>
        </p:nvSpPr>
        <p:spPr bwMode="auto">
          <a:xfrm>
            <a:off x="638456" y="1428636"/>
            <a:ext cx="1962912" cy="420624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 dirty="0">
                <a:solidFill>
                  <a:srgbClr val="3333FF"/>
                </a:solidFill>
                <a:latin typeface="+mj-lt"/>
              </a:rPr>
              <a:t>192.168.0.253</a:t>
            </a:r>
          </a:p>
        </p:txBody>
      </p:sp>
      <p:sp>
        <p:nvSpPr>
          <p:cNvPr id="53" name="Title 5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smtClean="0"/>
              <a:t>How Mail Server Works?</a:t>
            </a:r>
            <a:endParaRPr lang="en-US" sz="2600" dirty="0"/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12061" y="1395027"/>
            <a:ext cx="429784" cy="386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22" descr="Computer_DesktopComputer01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53325" y="2772053"/>
            <a:ext cx="116840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22" descr="Computer_DesktopComputer01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430273" y="4147946"/>
            <a:ext cx="116840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AutoShape 15"/>
          <p:cNvSpPr>
            <a:spLocks noChangeArrowheads="1"/>
          </p:cNvSpPr>
          <p:nvPr/>
        </p:nvSpPr>
        <p:spPr bwMode="auto">
          <a:xfrm>
            <a:off x="2815642" y="4096808"/>
            <a:ext cx="2267221" cy="420624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 dirty="0" smtClean="0">
                <a:latin typeface="+mj-lt"/>
              </a:rPr>
              <a:t>Netrich.in</a:t>
            </a:r>
            <a:endParaRPr lang="en-US" b="1" dirty="0">
              <a:latin typeface="+mj-lt"/>
            </a:endParaRPr>
          </a:p>
        </p:txBody>
      </p:sp>
      <p:sp>
        <p:nvSpPr>
          <p:cNvPr id="30" name="AutoShape 48"/>
          <p:cNvSpPr>
            <a:spLocks noChangeArrowheads="1"/>
          </p:cNvSpPr>
          <p:nvPr/>
        </p:nvSpPr>
        <p:spPr bwMode="auto">
          <a:xfrm>
            <a:off x="9713955" y="1223739"/>
            <a:ext cx="1962912" cy="420624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 dirty="0" smtClean="0">
                <a:latin typeface="+mj-lt"/>
              </a:rPr>
              <a:t>Mail Server</a:t>
            </a:r>
            <a:endParaRPr lang="en-US" b="1" dirty="0">
              <a:latin typeface="+mj-lt"/>
            </a:endParaRPr>
          </a:p>
        </p:txBody>
      </p:sp>
      <p:sp>
        <p:nvSpPr>
          <p:cNvPr id="31" name="AutoShape 15"/>
          <p:cNvSpPr>
            <a:spLocks noChangeArrowheads="1"/>
          </p:cNvSpPr>
          <p:nvPr/>
        </p:nvSpPr>
        <p:spPr bwMode="auto">
          <a:xfrm>
            <a:off x="8130520" y="3040761"/>
            <a:ext cx="1962912" cy="420624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 dirty="0" smtClean="0">
                <a:latin typeface="+mj-lt"/>
              </a:rPr>
              <a:t>DNS Server</a:t>
            </a:r>
            <a:endParaRPr lang="en-US" b="1" dirty="0">
              <a:latin typeface="+mj-lt"/>
            </a:endParaRPr>
          </a:p>
        </p:txBody>
      </p:sp>
      <p:graphicFrame>
        <p:nvGraphicFramePr>
          <p:cNvPr id="32" name="Object 123"/>
          <p:cNvGraphicFramePr>
            <a:graphicFrameLocks noChangeAspect="1"/>
          </p:cNvGraphicFramePr>
          <p:nvPr/>
        </p:nvGraphicFramePr>
        <p:xfrm>
          <a:off x="297035" y="5194716"/>
          <a:ext cx="767619" cy="750783"/>
        </p:xfrm>
        <a:graphic>
          <a:graphicData uri="http://schemas.openxmlformats.org/presentationml/2006/ole">
            <p:oleObj spid="_x0000_s197698" r:id="rId7" imgW="700965" imgH="914400" progId="">
              <p:embed/>
            </p:oleObj>
          </a:graphicData>
        </a:graphic>
      </p:graphicFrame>
      <p:sp>
        <p:nvSpPr>
          <p:cNvPr id="33" name="Text Box 124"/>
          <p:cNvSpPr txBox="1">
            <a:spLocks noChangeArrowheads="1"/>
          </p:cNvSpPr>
          <p:nvPr/>
        </p:nvSpPr>
        <p:spPr bwMode="auto">
          <a:xfrm>
            <a:off x="243941" y="5827928"/>
            <a:ext cx="6471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b="1" dirty="0" smtClean="0">
                <a:solidFill>
                  <a:srgbClr val="3333FF"/>
                </a:solidFill>
                <a:latin typeface="+mj-lt"/>
                <a:cs typeface="Arial" charset="0"/>
              </a:rPr>
              <a:t>Ravi</a:t>
            </a:r>
            <a:endParaRPr lang="en-US" b="1" dirty="0">
              <a:solidFill>
                <a:srgbClr val="3333FF"/>
              </a:solidFill>
              <a:latin typeface="+mj-lt"/>
              <a:cs typeface="Arial" charset="0"/>
            </a:endParaRPr>
          </a:p>
        </p:txBody>
      </p:sp>
      <p:graphicFrame>
        <p:nvGraphicFramePr>
          <p:cNvPr id="34" name="Object 123"/>
          <p:cNvGraphicFramePr>
            <a:graphicFrameLocks noChangeAspect="1"/>
          </p:cNvGraphicFramePr>
          <p:nvPr/>
        </p:nvGraphicFramePr>
        <p:xfrm>
          <a:off x="8502305" y="4831958"/>
          <a:ext cx="767619" cy="750783"/>
        </p:xfrm>
        <a:graphic>
          <a:graphicData uri="http://schemas.openxmlformats.org/presentationml/2006/ole">
            <p:oleObj spid="_x0000_s197699" r:id="rId8" imgW="700965" imgH="914400" progId="">
              <p:embed/>
            </p:oleObj>
          </a:graphicData>
        </a:graphic>
      </p:graphicFrame>
      <p:sp>
        <p:nvSpPr>
          <p:cNvPr id="35" name="Text Box 124"/>
          <p:cNvSpPr txBox="1">
            <a:spLocks noChangeArrowheads="1"/>
          </p:cNvSpPr>
          <p:nvPr/>
        </p:nvSpPr>
        <p:spPr bwMode="auto">
          <a:xfrm>
            <a:off x="8551761" y="5465170"/>
            <a:ext cx="4667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b="1" dirty="0" smtClean="0">
                <a:solidFill>
                  <a:srgbClr val="3333FF"/>
                </a:solidFill>
                <a:latin typeface="+mj-lt"/>
                <a:cs typeface="Arial" charset="0"/>
              </a:rPr>
              <a:t>Ali</a:t>
            </a:r>
            <a:endParaRPr lang="en-US" b="1" dirty="0">
              <a:solidFill>
                <a:srgbClr val="3333FF"/>
              </a:solidFill>
              <a:latin typeface="+mj-lt"/>
              <a:cs typeface="Arial" charset="0"/>
            </a:endParaRPr>
          </a:p>
        </p:txBody>
      </p:sp>
      <p:pic>
        <p:nvPicPr>
          <p:cNvPr id="37" name="Picture 22" descr="Computer_DesktopComputer01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32968" y="1241615"/>
            <a:ext cx="116840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3831" y="4432294"/>
            <a:ext cx="429784" cy="386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2791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rrowheads="1"/>
          </p:cNvPicPr>
          <p:nvPr/>
        </p:nvPicPr>
        <p:blipFill>
          <a:blip r:embed="rId2" cstate="print"/>
          <a:srcRect b="4365"/>
          <a:stretch>
            <a:fillRect/>
          </a:stretch>
        </p:blipFill>
        <p:spPr bwMode="auto">
          <a:xfrm>
            <a:off x="146304" y="1024128"/>
            <a:ext cx="11923776" cy="5184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2211" name="Text Box 3"/>
          <p:cNvSpPr txBox="1">
            <a:spLocks noChangeArrowheads="1"/>
          </p:cNvSpPr>
          <p:nvPr/>
        </p:nvSpPr>
        <p:spPr bwMode="auto">
          <a:xfrm>
            <a:off x="2169287" y="1332383"/>
            <a:ext cx="52927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+mj-lt"/>
              </a:rPr>
              <a:t>http</a:t>
            </a:r>
            <a:r>
              <a:rPr lang="en-US" sz="1200" b="1" dirty="0" smtClean="0">
                <a:latin typeface="+mj-lt"/>
              </a:rPr>
              <a:t>://192.168.0.253/webmail</a:t>
            </a:r>
            <a:endParaRPr lang="en-US" sz="1200" b="1" dirty="0">
              <a:latin typeface="+mj-lt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smtClean="0"/>
              <a:t>How Mail Server Works?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xmlns="" val="37960949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2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1" grpId="0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19" descr="Internet01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473780" y="1098061"/>
            <a:ext cx="6027313" cy="4509184"/>
          </a:xfrm>
          <a:prstGeom prst="rect">
            <a:avLst/>
          </a:prstGeom>
          <a:noFill/>
          <a:ln>
            <a:noFill/>
          </a:ln>
        </p:spPr>
      </p:pic>
      <p:sp>
        <p:nvSpPr>
          <p:cNvPr id="151554" name="Oval 2"/>
          <p:cNvSpPr>
            <a:spLocks noChangeArrowheads="1"/>
          </p:cNvSpPr>
          <p:nvPr/>
        </p:nvSpPr>
        <p:spPr bwMode="auto">
          <a:xfrm>
            <a:off x="664247" y="1743896"/>
            <a:ext cx="4796396" cy="4014787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 algn="ctr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3200" dirty="0"/>
              <a:t>                                                          </a:t>
            </a:r>
          </a:p>
        </p:txBody>
      </p:sp>
      <p:pic>
        <p:nvPicPr>
          <p:cNvPr id="10285" name="Picture 8" descr="Computer_DesktopComputer0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6277" y="4113961"/>
            <a:ext cx="1746251" cy="152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3" name="Picture 11" descr="Computer_DesktopComputer01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25829" y="1000946"/>
            <a:ext cx="2006600" cy="175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1567" name="AutoShape 15"/>
          <p:cNvSpPr>
            <a:spLocks noChangeArrowheads="1"/>
          </p:cNvSpPr>
          <p:nvPr/>
        </p:nvSpPr>
        <p:spPr bwMode="auto">
          <a:xfrm>
            <a:off x="1719507" y="5361104"/>
            <a:ext cx="1962912" cy="420624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 dirty="0" smtClean="0">
                <a:latin typeface="+mj-lt"/>
              </a:rPr>
              <a:t>linux Client</a:t>
            </a:r>
            <a:endParaRPr lang="en-US" b="1" dirty="0">
              <a:latin typeface="+mj-lt"/>
            </a:endParaRPr>
          </a:p>
        </p:txBody>
      </p:sp>
      <p:sp>
        <p:nvSpPr>
          <p:cNvPr id="151569" name="AutoShape 17"/>
          <p:cNvSpPr>
            <a:spLocks noChangeArrowheads="1"/>
          </p:cNvSpPr>
          <p:nvPr/>
        </p:nvSpPr>
        <p:spPr bwMode="auto">
          <a:xfrm>
            <a:off x="1719507" y="5827956"/>
            <a:ext cx="1962912" cy="420624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 dirty="0">
                <a:solidFill>
                  <a:srgbClr val="3333FF"/>
                </a:solidFill>
                <a:latin typeface="+mj-lt"/>
              </a:rPr>
              <a:t>192.168.0.1</a:t>
            </a:r>
          </a:p>
        </p:txBody>
      </p:sp>
      <p:pic>
        <p:nvPicPr>
          <p:cNvPr id="10281" name="Picture 22" descr="Computer_DesktopComputer01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32968" y="1241615"/>
            <a:ext cx="116840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1577" name="AutoShape 25"/>
          <p:cNvSpPr>
            <a:spLocks noChangeArrowheads="1"/>
          </p:cNvSpPr>
          <p:nvPr/>
        </p:nvSpPr>
        <p:spPr bwMode="auto">
          <a:xfrm>
            <a:off x="9713955" y="2189358"/>
            <a:ext cx="1962912" cy="420624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 lvl="0" algn="ctr">
              <a:defRPr/>
            </a:pPr>
            <a:r>
              <a:rPr lang="en-US" b="1" dirty="0" smtClean="0">
                <a:solidFill>
                  <a:srgbClr val="3333FF"/>
                </a:solidFill>
                <a:latin typeface="Calibri"/>
              </a:rPr>
              <a:t>210.10.152.15</a:t>
            </a:r>
          </a:p>
        </p:txBody>
      </p:sp>
      <p:sp>
        <p:nvSpPr>
          <p:cNvPr id="151600" name="AutoShape 48"/>
          <p:cNvSpPr>
            <a:spLocks noChangeArrowheads="1"/>
          </p:cNvSpPr>
          <p:nvPr/>
        </p:nvSpPr>
        <p:spPr bwMode="auto">
          <a:xfrm>
            <a:off x="9713955" y="1706548"/>
            <a:ext cx="1962912" cy="420624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 dirty="0" smtClean="0">
                <a:latin typeface="+mj-lt"/>
              </a:rPr>
              <a:t>kaspersky.com</a:t>
            </a:r>
            <a:endParaRPr lang="en-US" b="1" dirty="0">
              <a:latin typeface="+mj-lt"/>
            </a:endParaRPr>
          </a:p>
        </p:txBody>
      </p:sp>
      <p:sp>
        <p:nvSpPr>
          <p:cNvPr id="49" name="AutoShape 15"/>
          <p:cNvSpPr>
            <a:spLocks noChangeArrowheads="1"/>
          </p:cNvSpPr>
          <p:nvPr/>
        </p:nvSpPr>
        <p:spPr bwMode="auto">
          <a:xfrm>
            <a:off x="9610160" y="4266400"/>
            <a:ext cx="1962912" cy="420624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 dirty="0" smtClean="0">
                <a:latin typeface="+mj-lt"/>
              </a:rPr>
              <a:t>Client</a:t>
            </a:r>
            <a:endParaRPr lang="en-US" b="1" dirty="0">
              <a:latin typeface="+mj-lt"/>
            </a:endParaRPr>
          </a:p>
        </p:txBody>
      </p:sp>
      <p:sp>
        <p:nvSpPr>
          <p:cNvPr id="50" name="AutoShape 17"/>
          <p:cNvSpPr>
            <a:spLocks noChangeArrowheads="1"/>
          </p:cNvSpPr>
          <p:nvPr/>
        </p:nvSpPr>
        <p:spPr bwMode="auto">
          <a:xfrm>
            <a:off x="9610160" y="4733252"/>
            <a:ext cx="1962912" cy="420624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 dirty="0" smtClean="0">
                <a:latin typeface="+mj-lt"/>
              </a:rPr>
              <a:t>kaspersky.com</a:t>
            </a:r>
            <a:endParaRPr lang="en-US" b="1" dirty="0">
              <a:latin typeface="+mj-lt"/>
            </a:endParaRPr>
          </a:p>
        </p:txBody>
      </p:sp>
      <p:sp>
        <p:nvSpPr>
          <p:cNvPr id="151566" name="AutoShape 14"/>
          <p:cNvSpPr>
            <a:spLocks noChangeArrowheads="1"/>
          </p:cNvSpPr>
          <p:nvPr/>
        </p:nvSpPr>
        <p:spPr bwMode="auto">
          <a:xfrm>
            <a:off x="638456" y="954752"/>
            <a:ext cx="1962912" cy="420624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 dirty="0" smtClean="0">
                <a:solidFill>
                  <a:sysClr val="windowText" lastClr="000000"/>
                </a:solidFill>
                <a:latin typeface="+mj-lt"/>
              </a:rPr>
              <a:t>Mail Server</a:t>
            </a:r>
            <a:endParaRPr lang="en-US" b="1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151568" name="AutoShape 16"/>
          <p:cNvSpPr>
            <a:spLocks noChangeArrowheads="1"/>
          </p:cNvSpPr>
          <p:nvPr/>
        </p:nvSpPr>
        <p:spPr bwMode="auto">
          <a:xfrm>
            <a:off x="638456" y="1428636"/>
            <a:ext cx="1962912" cy="420624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 dirty="0">
                <a:solidFill>
                  <a:srgbClr val="3333FF"/>
                </a:solidFill>
                <a:latin typeface="+mj-lt"/>
              </a:rPr>
              <a:t>192.168.0.253</a:t>
            </a:r>
          </a:p>
        </p:txBody>
      </p:sp>
      <p:sp>
        <p:nvSpPr>
          <p:cNvPr id="53" name="Title 5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smtClean="0"/>
              <a:t>How Mail Server Works?</a:t>
            </a:r>
            <a:endParaRPr lang="en-US" sz="2600" dirty="0"/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97348" y="4429775"/>
            <a:ext cx="429784" cy="386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12061" y="1395027"/>
            <a:ext cx="429784" cy="386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22" descr="Computer_DesktopComputer01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3325" y="2772053"/>
            <a:ext cx="116840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22" descr="Computer_DesktopComputer01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430273" y="4147946"/>
            <a:ext cx="116840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AutoShape 15"/>
          <p:cNvSpPr>
            <a:spLocks noChangeArrowheads="1"/>
          </p:cNvSpPr>
          <p:nvPr/>
        </p:nvSpPr>
        <p:spPr bwMode="auto">
          <a:xfrm>
            <a:off x="2901501" y="4096808"/>
            <a:ext cx="2267221" cy="420624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 dirty="0">
                <a:latin typeface="Lucida Console" pitchFamily="49" charset="0"/>
              </a:rPr>
              <a:t>netrich.in</a:t>
            </a:r>
            <a:endParaRPr lang="en-US" b="1" dirty="0">
              <a:latin typeface="+mj-lt"/>
            </a:endParaRPr>
          </a:p>
        </p:txBody>
      </p:sp>
      <p:sp>
        <p:nvSpPr>
          <p:cNvPr id="30" name="AutoShape 48"/>
          <p:cNvSpPr>
            <a:spLocks noChangeArrowheads="1"/>
          </p:cNvSpPr>
          <p:nvPr/>
        </p:nvSpPr>
        <p:spPr bwMode="auto">
          <a:xfrm>
            <a:off x="9713955" y="1223739"/>
            <a:ext cx="1962912" cy="420624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 dirty="0" smtClean="0">
                <a:latin typeface="+mj-lt"/>
              </a:rPr>
              <a:t>Mail Server</a:t>
            </a:r>
            <a:endParaRPr lang="en-US" b="1" dirty="0">
              <a:latin typeface="+mj-lt"/>
            </a:endParaRPr>
          </a:p>
        </p:txBody>
      </p:sp>
      <p:sp>
        <p:nvSpPr>
          <p:cNvPr id="31" name="AutoShape 15"/>
          <p:cNvSpPr>
            <a:spLocks noChangeArrowheads="1"/>
          </p:cNvSpPr>
          <p:nvPr/>
        </p:nvSpPr>
        <p:spPr bwMode="auto">
          <a:xfrm>
            <a:off x="8130520" y="3040761"/>
            <a:ext cx="1962912" cy="420624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 dirty="0" smtClean="0">
                <a:latin typeface="+mj-lt"/>
              </a:rPr>
              <a:t>DNS Server</a:t>
            </a:r>
            <a:endParaRPr lang="en-US" b="1" dirty="0">
              <a:latin typeface="+mj-lt"/>
            </a:endParaRPr>
          </a:p>
        </p:txBody>
      </p:sp>
      <p:graphicFrame>
        <p:nvGraphicFramePr>
          <p:cNvPr id="32" name="Object 123"/>
          <p:cNvGraphicFramePr>
            <a:graphicFrameLocks noChangeAspect="1"/>
          </p:cNvGraphicFramePr>
          <p:nvPr/>
        </p:nvGraphicFramePr>
        <p:xfrm>
          <a:off x="297035" y="5194716"/>
          <a:ext cx="767619" cy="750783"/>
        </p:xfrm>
        <a:graphic>
          <a:graphicData uri="http://schemas.openxmlformats.org/presentationml/2006/ole">
            <p:oleObj spid="_x0000_s198722" r:id="rId7" imgW="700965" imgH="914400" progId="">
              <p:embed/>
            </p:oleObj>
          </a:graphicData>
        </a:graphic>
      </p:graphicFrame>
      <p:sp>
        <p:nvSpPr>
          <p:cNvPr id="33" name="Text Box 124"/>
          <p:cNvSpPr txBox="1">
            <a:spLocks noChangeArrowheads="1"/>
          </p:cNvSpPr>
          <p:nvPr/>
        </p:nvSpPr>
        <p:spPr bwMode="auto">
          <a:xfrm>
            <a:off x="243941" y="5827928"/>
            <a:ext cx="6471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b="1" dirty="0" smtClean="0">
                <a:solidFill>
                  <a:srgbClr val="3333FF"/>
                </a:solidFill>
                <a:latin typeface="+mj-lt"/>
                <a:cs typeface="Arial" charset="0"/>
              </a:rPr>
              <a:t>Ravi</a:t>
            </a:r>
            <a:endParaRPr lang="en-US" b="1" dirty="0">
              <a:solidFill>
                <a:srgbClr val="3333FF"/>
              </a:solidFill>
              <a:latin typeface="+mj-lt"/>
              <a:cs typeface="Arial" charset="0"/>
            </a:endParaRPr>
          </a:p>
        </p:txBody>
      </p:sp>
      <p:graphicFrame>
        <p:nvGraphicFramePr>
          <p:cNvPr id="34" name="Object 123"/>
          <p:cNvGraphicFramePr>
            <a:graphicFrameLocks noChangeAspect="1"/>
          </p:cNvGraphicFramePr>
          <p:nvPr/>
        </p:nvGraphicFramePr>
        <p:xfrm>
          <a:off x="8502305" y="4831958"/>
          <a:ext cx="767619" cy="750783"/>
        </p:xfrm>
        <a:graphic>
          <a:graphicData uri="http://schemas.openxmlformats.org/presentationml/2006/ole">
            <p:oleObj spid="_x0000_s198723" r:id="rId8" imgW="700965" imgH="914400" progId="">
              <p:embed/>
            </p:oleObj>
          </a:graphicData>
        </a:graphic>
      </p:graphicFrame>
      <p:sp>
        <p:nvSpPr>
          <p:cNvPr id="35" name="Text Box 124"/>
          <p:cNvSpPr txBox="1">
            <a:spLocks noChangeArrowheads="1"/>
          </p:cNvSpPr>
          <p:nvPr/>
        </p:nvSpPr>
        <p:spPr bwMode="auto">
          <a:xfrm>
            <a:off x="8551761" y="5465170"/>
            <a:ext cx="4667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b="1" dirty="0" smtClean="0">
                <a:solidFill>
                  <a:srgbClr val="3333FF"/>
                </a:solidFill>
                <a:latin typeface="+mj-lt"/>
                <a:cs typeface="Arial" charset="0"/>
              </a:rPr>
              <a:t>Ali</a:t>
            </a:r>
            <a:endParaRPr lang="en-US" b="1" dirty="0">
              <a:solidFill>
                <a:srgbClr val="3333FF"/>
              </a:solidFill>
              <a:latin typeface="+mj-lt"/>
              <a:cs typeface="Arial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rot="5400000" flipH="1" flipV="1">
            <a:off x="1414538" y="2540176"/>
            <a:ext cx="1308100" cy="1574800"/>
          </a:xfrm>
          <a:prstGeom prst="straightConnector1">
            <a:avLst/>
          </a:prstGeom>
          <a:ln>
            <a:headEnd w="lg" len="lg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16200000" flipH="1" flipV="1">
            <a:off x="1617738" y="2692576"/>
            <a:ext cx="1308100" cy="1574800"/>
          </a:xfrm>
          <a:prstGeom prst="straightConnector1">
            <a:avLst/>
          </a:prstGeom>
          <a:ln>
            <a:prstDash val="sysDot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Rectangle 26"/>
          <p:cNvSpPr>
            <a:spLocks noChangeArrowheads="1"/>
          </p:cNvSpPr>
          <p:nvPr/>
        </p:nvSpPr>
        <p:spPr bwMode="auto">
          <a:xfrm rot="18780000">
            <a:off x="580837" y="2775921"/>
            <a:ext cx="2109787" cy="100965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 smtClean="0">
                <a:latin typeface="+mj-lt"/>
              </a:rPr>
              <a:t>Web request for  </a:t>
            </a:r>
            <a:endParaRPr lang="en-US" sz="1400" b="1" dirty="0">
              <a:latin typeface="+mj-lt"/>
            </a:endParaRPr>
          </a:p>
          <a:p>
            <a:pPr algn="ctr"/>
            <a:r>
              <a:rPr lang="en-US" sz="1400" b="1" dirty="0" smtClean="0">
                <a:solidFill>
                  <a:srgbClr val="3333FF"/>
                </a:solidFill>
                <a:latin typeface="+mj-lt"/>
              </a:rPr>
              <a:t>192.168.0.253/webmail</a:t>
            </a:r>
            <a:endParaRPr lang="en-US" sz="1400" b="1" dirty="0">
              <a:solidFill>
                <a:srgbClr val="3333FF"/>
              </a:solidFill>
              <a:latin typeface="+mj-lt"/>
            </a:endParaRPr>
          </a:p>
        </p:txBody>
      </p:sp>
      <p:sp>
        <p:nvSpPr>
          <p:cNvPr id="39" name="Rectangle 27"/>
          <p:cNvSpPr>
            <a:spLocks noChangeArrowheads="1"/>
          </p:cNvSpPr>
          <p:nvPr/>
        </p:nvSpPr>
        <p:spPr bwMode="auto">
          <a:xfrm rot="18780000">
            <a:off x="1569319" y="3090246"/>
            <a:ext cx="2109788" cy="100965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 smtClean="0">
                <a:latin typeface="+mj-lt"/>
              </a:rPr>
              <a:t>Web reply from  </a:t>
            </a:r>
          </a:p>
          <a:p>
            <a:pPr algn="ctr"/>
            <a:r>
              <a:rPr lang="en-US" sz="1400" b="1" dirty="0" smtClean="0">
                <a:solidFill>
                  <a:srgbClr val="3333FF"/>
                </a:solidFill>
                <a:latin typeface="+mj-lt"/>
              </a:rPr>
              <a:t>192.168.0.253/webmail</a:t>
            </a:r>
            <a:endParaRPr lang="en-US" sz="1400" b="1" dirty="0">
              <a:solidFill>
                <a:srgbClr val="3333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425868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/usr</a:t>
            </a:r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9845300" cy="3880773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SzPct val="100000"/>
              <a:buFontTx/>
              <a:buChar char="•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usr stands for Unix system resources</a:t>
            </a: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SzPct val="100000"/>
              <a:buFontTx/>
              <a:buChar char="•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contains the programs and applications which are available for users (similar to program files in Windows).</a:t>
            </a:r>
          </a:p>
        </p:txBody>
      </p:sp>
    </p:spTree>
    <p:extLst>
      <p:ext uri="{BB962C8B-B14F-4D97-AF65-F5344CB8AC3E}">
        <p14:creationId xmlns:p14="http://schemas.microsoft.com/office/powerpoint/2010/main" xmlns="" val="3444557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smtClean="0"/>
              <a:t>How Mail Server Works?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891" y="997527"/>
            <a:ext cx="12118109" cy="534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361510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rrowheads="1"/>
          </p:cNvPicPr>
          <p:nvPr/>
        </p:nvPicPr>
        <p:blipFill>
          <a:blip r:embed="rId2" cstate="print"/>
          <a:srcRect b="4365"/>
          <a:stretch>
            <a:fillRect/>
          </a:stretch>
        </p:blipFill>
        <p:spPr bwMode="auto">
          <a:xfrm>
            <a:off x="146304" y="1024128"/>
            <a:ext cx="11923776" cy="5184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2211" name="Text Box 3"/>
          <p:cNvSpPr txBox="1">
            <a:spLocks noChangeArrowheads="1"/>
          </p:cNvSpPr>
          <p:nvPr/>
        </p:nvSpPr>
        <p:spPr bwMode="auto">
          <a:xfrm>
            <a:off x="2169287" y="1332383"/>
            <a:ext cx="52927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+mj-lt"/>
              </a:rPr>
              <a:t>http</a:t>
            </a:r>
            <a:r>
              <a:rPr lang="en-US" sz="1200" b="1" dirty="0" smtClean="0">
                <a:latin typeface="+mj-lt"/>
              </a:rPr>
              <a:t>://192.168.0.253/webmail/src/webmail.php</a:t>
            </a:r>
            <a:endParaRPr lang="en-US" sz="1200" b="1" dirty="0">
              <a:latin typeface="+mj-lt"/>
            </a:endParaRPr>
          </a:p>
        </p:txBody>
      </p:sp>
      <p:pic>
        <p:nvPicPr>
          <p:cNvPr id="5" name="Picture 10" descr="Screenshot-2"/>
          <p:cNvPicPr>
            <a:picLocks noChangeAspect="1" noChangeArrowheads="1"/>
          </p:cNvPicPr>
          <p:nvPr/>
        </p:nvPicPr>
        <p:blipFill>
          <a:blip r:embed="rId3" cstate="print"/>
          <a:srcRect t="23250" b="8195"/>
          <a:stretch>
            <a:fillRect/>
          </a:stretch>
        </p:blipFill>
        <p:spPr bwMode="auto">
          <a:xfrm>
            <a:off x="154548" y="1945880"/>
            <a:ext cx="11923776" cy="4132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smtClean="0"/>
              <a:t>How Mail Server Works?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333048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rrowheads="1"/>
          </p:cNvPicPr>
          <p:nvPr/>
        </p:nvPicPr>
        <p:blipFill>
          <a:blip r:embed="rId2" cstate="print"/>
          <a:srcRect b="4365"/>
          <a:stretch>
            <a:fillRect/>
          </a:stretch>
        </p:blipFill>
        <p:spPr bwMode="auto">
          <a:xfrm>
            <a:off x="146304" y="1024128"/>
            <a:ext cx="11923776" cy="5184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2211" name="Text Box 3"/>
          <p:cNvSpPr txBox="1">
            <a:spLocks noChangeArrowheads="1"/>
          </p:cNvSpPr>
          <p:nvPr/>
        </p:nvSpPr>
        <p:spPr bwMode="auto">
          <a:xfrm>
            <a:off x="2169287" y="1332383"/>
            <a:ext cx="52927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+mj-lt"/>
              </a:rPr>
              <a:t>http</a:t>
            </a:r>
            <a:r>
              <a:rPr lang="en-US" sz="1200" b="1" dirty="0" smtClean="0">
                <a:latin typeface="+mj-lt"/>
              </a:rPr>
              <a:t>://192.168.0.253/webmail/src/webmail.php</a:t>
            </a:r>
            <a:endParaRPr lang="en-US" sz="1200" b="1" dirty="0">
              <a:latin typeface="+mj-lt"/>
            </a:endParaRPr>
          </a:p>
        </p:txBody>
      </p:sp>
      <p:pic>
        <p:nvPicPr>
          <p:cNvPr id="6" name="Picture 6" descr="composing1"/>
          <p:cNvPicPr>
            <a:picLocks noChangeAspect="1" noChangeArrowheads="1"/>
          </p:cNvPicPr>
          <p:nvPr/>
        </p:nvPicPr>
        <p:blipFill>
          <a:blip r:embed="rId3" cstate="print"/>
          <a:srcRect t="23138" b="7555"/>
          <a:stretch>
            <a:fillRect/>
          </a:stretch>
        </p:blipFill>
        <p:spPr bwMode="auto">
          <a:xfrm>
            <a:off x="154548" y="1949054"/>
            <a:ext cx="11923776" cy="4142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 bwMode="auto">
          <a:xfrm>
            <a:off x="3932349" y="2884868"/>
            <a:ext cx="2799008" cy="180304"/>
          </a:xfrm>
          <a:prstGeom prst="rect">
            <a:avLst/>
          </a:prstGeom>
          <a:solidFill>
            <a:schemeClr val="bg1"/>
          </a:solidFill>
          <a:ln w="38100">
            <a:noFill/>
            <a:prstDash val="dash"/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46477" y="2833351"/>
            <a:ext cx="23697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+mj-lt"/>
              </a:rPr>
              <a:t>ali@kaspersky.com</a:t>
            </a:r>
            <a:endParaRPr lang="en-US" sz="1200" dirty="0">
              <a:latin typeface="+mj-lt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068243" y="4673333"/>
            <a:ext cx="3096683" cy="132822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3084939" y="4660274"/>
            <a:ext cx="2083784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+mj-lt"/>
              </a:rPr>
              <a:t>Hello,</a:t>
            </a:r>
          </a:p>
          <a:p>
            <a:pPr>
              <a:spcBef>
                <a:spcPct val="50000"/>
              </a:spcBef>
            </a:pPr>
            <a:r>
              <a:rPr lang="en-US" sz="1200" b="1" dirty="0">
                <a:latin typeface="+mj-lt"/>
              </a:rPr>
              <a:t>This is </a:t>
            </a:r>
            <a:r>
              <a:rPr lang="en-US" sz="1200" b="1" dirty="0" smtClean="0">
                <a:latin typeface="+mj-lt"/>
              </a:rPr>
              <a:t>a </a:t>
            </a:r>
            <a:r>
              <a:rPr lang="en-US" sz="1200" b="1" dirty="0">
                <a:latin typeface="+mj-lt"/>
              </a:rPr>
              <a:t>test mail </a:t>
            </a:r>
          </a:p>
          <a:p>
            <a:pPr>
              <a:spcBef>
                <a:spcPct val="50000"/>
              </a:spcBef>
            </a:pPr>
            <a:r>
              <a:rPr lang="en-US" sz="1200" b="1" dirty="0">
                <a:latin typeface="+mj-lt"/>
              </a:rPr>
              <a:t>Regards</a:t>
            </a:r>
          </a:p>
          <a:p>
            <a:pPr>
              <a:spcBef>
                <a:spcPct val="50000"/>
              </a:spcBef>
            </a:pPr>
            <a:r>
              <a:rPr lang="en-US" sz="1200" b="1" dirty="0" smtClean="0">
                <a:latin typeface="+mj-lt"/>
              </a:rPr>
              <a:t>Ravi</a:t>
            </a:r>
            <a:endParaRPr lang="en-US" sz="1200" b="1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898005" y="3644721"/>
            <a:ext cx="3588912" cy="154546"/>
          </a:xfrm>
          <a:prstGeom prst="rect">
            <a:avLst/>
          </a:prstGeom>
          <a:solidFill>
            <a:schemeClr val="bg1"/>
          </a:solidFill>
          <a:ln w="38100">
            <a:noFill/>
            <a:prstDash val="dash"/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dirty="0"/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3803651" y="3596069"/>
            <a:ext cx="2292349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+mj-lt"/>
              </a:rPr>
              <a:t>Test Mail</a:t>
            </a:r>
          </a:p>
        </p:txBody>
      </p:sp>
      <p:pic>
        <p:nvPicPr>
          <p:cNvPr id="13" name="Picture 10" descr="Screenshot-2"/>
          <p:cNvPicPr>
            <a:picLocks noChangeAspect="1" noChangeArrowheads="1"/>
          </p:cNvPicPr>
          <p:nvPr/>
        </p:nvPicPr>
        <p:blipFill>
          <a:blip r:embed="rId4" cstate="print"/>
          <a:srcRect t="23250" r="82142" b="8195"/>
          <a:stretch>
            <a:fillRect/>
          </a:stretch>
        </p:blipFill>
        <p:spPr bwMode="auto">
          <a:xfrm>
            <a:off x="154549" y="1958759"/>
            <a:ext cx="2129305" cy="4132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smtClean="0"/>
              <a:t>How Mail Server Works?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548463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2" grpId="0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Oval 2"/>
          <p:cNvSpPr>
            <a:spLocks noChangeArrowheads="1"/>
          </p:cNvSpPr>
          <p:nvPr/>
        </p:nvSpPr>
        <p:spPr bwMode="auto">
          <a:xfrm>
            <a:off x="664247" y="1743896"/>
            <a:ext cx="4796396" cy="4014787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 algn="ctr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3200" dirty="0"/>
              <a:t>                                                          </a:t>
            </a:r>
          </a:p>
        </p:txBody>
      </p:sp>
      <p:pic>
        <p:nvPicPr>
          <p:cNvPr id="10285" name="Picture 8" descr="Computer_DesktopComputer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6277" y="4113961"/>
            <a:ext cx="1746251" cy="152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3" name="Picture 11" descr="Computer_DesktopComputer01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25829" y="1000946"/>
            <a:ext cx="2006600" cy="175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1567" name="AutoShape 15"/>
          <p:cNvSpPr>
            <a:spLocks noChangeArrowheads="1"/>
          </p:cNvSpPr>
          <p:nvPr/>
        </p:nvSpPr>
        <p:spPr bwMode="auto">
          <a:xfrm>
            <a:off x="1719507" y="5361104"/>
            <a:ext cx="1962912" cy="420624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 dirty="0" smtClean="0">
                <a:latin typeface="+mj-lt"/>
              </a:rPr>
              <a:t>linux Client</a:t>
            </a:r>
            <a:endParaRPr lang="en-US" b="1" dirty="0">
              <a:latin typeface="+mj-lt"/>
            </a:endParaRPr>
          </a:p>
        </p:txBody>
      </p:sp>
      <p:sp>
        <p:nvSpPr>
          <p:cNvPr id="151569" name="AutoShape 17"/>
          <p:cNvSpPr>
            <a:spLocks noChangeArrowheads="1"/>
          </p:cNvSpPr>
          <p:nvPr/>
        </p:nvSpPr>
        <p:spPr bwMode="auto">
          <a:xfrm>
            <a:off x="1719507" y="5827956"/>
            <a:ext cx="1962912" cy="420624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 dirty="0">
                <a:solidFill>
                  <a:srgbClr val="3333FF"/>
                </a:solidFill>
                <a:latin typeface="+mj-lt"/>
              </a:rPr>
              <a:t>192.168.0.1</a:t>
            </a:r>
          </a:p>
        </p:txBody>
      </p:sp>
      <p:pic>
        <p:nvPicPr>
          <p:cNvPr id="151571" name="Picture 19" descr="Internet01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6473780" y="1098061"/>
            <a:ext cx="6027313" cy="4509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1" name="Picture 22" descr="Computer_DesktopComputer01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32968" y="1241615"/>
            <a:ext cx="116840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1577" name="AutoShape 25"/>
          <p:cNvSpPr>
            <a:spLocks noChangeArrowheads="1"/>
          </p:cNvSpPr>
          <p:nvPr/>
        </p:nvSpPr>
        <p:spPr bwMode="auto">
          <a:xfrm>
            <a:off x="9713955" y="2189358"/>
            <a:ext cx="1962912" cy="420624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 lvl="0" algn="ctr">
              <a:defRPr/>
            </a:pPr>
            <a:r>
              <a:rPr lang="en-US" b="1" dirty="0" smtClean="0">
                <a:solidFill>
                  <a:srgbClr val="3333FF"/>
                </a:solidFill>
                <a:latin typeface="Calibri"/>
              </a:rPr>
              <a:t>210.10.152.15</a:t>
            </a:r>
          </a:p>
        </p:txBody>
      </p:sp>
      <p:sp>
        <p:nvSpPr>
          <p:cNvPr id="151600" name="AutoShape 48"/>
          <p:cNvSpPr>
            <a:spLocks noChangeArrowheads="1"/>
          </p:cNvSpPr>
          <p:nvPr/>
        </p:nvSpPr>
        <p:spPr bwMode="auto">
          <a:xfrm>
            <a:off x="9713955" y="1706548"/>
            <a:ext cx="1962912" cy="420624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 dirty="0" smtClean="0">
                <a:latin typeface="+mj-lt"/>
              </a:rPr>
              <a:t>kaspersky.com</a:t>
            </a:r>
            <a:endParaRPr lang="en-US" b="1" dirty="0">
              <a:latin typeface="+mj-lt"/>
            </a:endParaRPr>
          </a:p>
        </p:txBody>
      </p:sp>
      <p:sp>
        <p:nvSpPr>
          <p:cNvPr id="49" name="AutoShape 15"/>
          <p:cNvSpPr>
            <a:spLocks noChangeArrowheads="1"/>
          </p:cNvSpPr>
          <p:nvPr/>
        </p:nvSpPr>
        <p:spPr bwMode="auto">
          <a:xfrm>
            <a:off x="9610160" y="4266400"/>
            <a:ext cx="1962912" cy="420624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 dirty="0" smtClean="0">
                <a:latin typeface="+mj-lt"/>
              </a:rPr>
              <a:t>Client</a:t>
            </a:r>
            <a:endParaRPr lang="en-US" b="1" dirty="0">
              <a:latin typeface="+mj-lt"/>
            </a:endParaRPr>
          </a:p>
        </p:txBody>
      </p:sp>
      <p:sp>
        <p:nvSpPr>
          <p:cNvPr id="50" name="AutoShape 17"/>
          <p:cNvSpPr>
            <a:spLocks noChangeArrowheads="1"/>
          </p:cNvSpPr>
          <p:nvPr/>
        </p:nvSpPr>
        <p:spPr bwMode="auto">
          <a:xfrm>
            <a:off x="9610160" y="4733252"/>
            <a:ext cx="1962912" cy="420624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 dirty="0" smtClean="0">
                <a:latin typeface="+mj-lt"/>
              </a:rPr>
              <a:t>kaspersky.com</a:t>
            </a:r>
            <a:endParaRPr lang="en-US" b="1" dirty="0">
              <a:latin typeface="+mj-lt"/>
            </a:endParaRPr>
          </a:p>
        </p:txBody>
      </p:sp>
      <p:sp>
        <p:nvSpPr>
          <p:cNvPr id="151566" name="AutoShape 14"/>
          <p:cNvSpPr>
            <a:spLocks noChangeArrowheads="1"/>
          </p:cNvSpPr>
          <p:nvPr/>
        </p:nvSpPr>
        <p:spPr bwMode="auto">
          <a:xfrm>
            <a:off x="638456" y="954752"/>
            <a:ext cx="1962912" cy="420624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 dirty="0" smtClean="0">
                <a:solidFill>
                  <a:sysClr val="windowText" lastClr="000000"/>
                </a:solidFill>
                <a:latin typeface="+mj-lt"/>
              </a:rPr>
              <a:t>Mail Server</a:t>
            </a:r>
            <a:endParaRPr lang="en-US" b="1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151568" name="AutoShape 16"/>
          <p:cNvSpPr>
            <a:spLocks noChangeArrowheads="1"/>
          </p:cNvSpPr>
          <p:nvPr/>
        </p:nvSpPr>
        <p:spPr bwMode="auto">
          <a:xfrm>
            <a:off x="638456" y="1428636"/>
            <a:ext cx="1962912" cy="420624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 dirty="0">
                <a:solidFill>
                  <a:srgbClr val="3333FF"/>
                </a:solidFill>
                <a:latin typeface="+mj-lt"/>
              </a:rPr>
              <a:t>192.168.0.253</a:t>
            </a:r>
          </a:p>
        </p:txBody>
      </p:sp>
      <p:sp>
        <p:nvSpPr>
          <p:cNvPr id="53" name="Title 5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smtClean="0"/>
              <a:t>How Mail Server Works?</a:t>
            </a:r>
            <a:endParaRPr lang="en-US" sz="2600" dirty="0"/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97348" y="4429775"/>
            <a:ext cx="429784" cy="386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12061" y="1395027"/>
            <a:ext cx="429784" cy="386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22" descr="Computer_DesktopComputer01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3325" y="2772053"/>
            <a:ext cx="116840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22" descr="Computer_DesktopComputer01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430273" y="4147946"/>
            <a:ext cx="116840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AutoShape 15"/>
          <p:cNvSpPr>
            <a:spLocks noChangeArrowheads="1"/>
          </p:cNvSpPr>
          <p:nvPr/>
        </p:nvSpPr>
        <p:spPr bwMode="auto">
          <a:xfrm>
            <a:off x="2815642" y="4096808"/>
            <a:ext cx="2267221" cy="420624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 dirty="0">
                <a:latin typeface="Lucida Console" pitchFamily="49" charset="0"/>
              </a:rPr>
              <a:t>netrich.in</a:t>
            </a:r>
            <a:endParaRPr lang="en-US" b="1" dirty="0">
              <a:latin typeface="+mj-lt"/>
            </a:endParaRPr>
          </a:p>
        </p:txBody>
      </p:sp>
      <p:sp>
        <p:nvSpPr>
          <p:cNvPr id="30" name="AutoShape 48"/>
          <p:cNvSpPr>
            <a:spLocks noChangeArrowheads="1"/>
          </p:cNvSpPr>
          <p:nvPr/>
        </p:nvSpPr>
        <p:spPr bwMode="auto">
          <a:xfrm>
            <a:off x="9713955" y="1223739"/>
            <a:ext cx="1962912" cy="420624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 dirty="0" smtClean="0">
                <a:latin typeface="+mj-lt"/>
              </a:rPr>
              <a:t>Mail Server</a:t>
            </a:r>
            <a:endParaRPr lang="en-US" b="1" dirty="0">
              <a:latin typeface="+mj-lt"/>
            </a:endParaRPr>
          </a:p>
        </p:txBody>
      </p:sp>
      <p:sp>
        <p:nvSpPr>
          <p:cNvPr id="31" name="AutoShape 15"/>
          <p:cNvSpPr>
            <a:spLocks noChangeArrowheads="1"/>
          </p:cNvSpPr>
          <p:nvPr/>
        </p:nvSpPr>
        <p:spPr bwMode="auto">
          <a:xfrm>
            <a:off x="8130520" y="3040761"/>
            <a:ext cx="1962912" cy="420624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 dirty="0" smtClean="0">
                <a:latin typeface="+mj-lt"/>
              </a:rPr>
              <a:t>DNS Server</a:t>
            </a:r>
            <a:endParaRPr lang="en-US" b="1" dirty="0">
              <a:latin typeface="+mj-lt"/>
            </a:endParaRPr>
          </a:p>
        </p:txBody>
      </p:sp>
      <p:graphicFrame>
        <p:nvGraphicFramePr>
          <p:cNvPr id="32" name="Object 123"/>
          <p:cNvGraphicFramePr>
            <a:graphicFrameLocks noChangeAspect="1"/>
          </p:cNvGraphicFramePr>
          <p:nvPr/>
        </p:nvGraphicFramePr>
        <p:xfrm>
          <a:off x="297035" y="5194716"/>
          <a:ext cx="767619" cy="750783"/>
        </p:xfrm>
        <a:graphic>
          <a:graphicData uri="http://schemas.openxmlformats.org/presentationml/2006/ole">
            <p:oleObj spid="_x0000_s199746" r:id="rId7" imgW="700965" imgH="914400" progId="">
              <p:embed/>
            </p:oleObj>
          </a:graphicData>
        </a:graphic>
      </p:graphicFrame>
      <p:sp>
        <p:nvSpPr>
          <p:cNvPr id="33" name="Text Box 124"/>
          <p:cNvSpPr txBox="1">
            <a:spLocks noChangeArrowheads="1"/>
          </p:cNvSpPr>
          <p:nvPr/>
        </p:nvSpPr>
        <p:spPr bwMode="auto">
          <a:xfrm>
            <a:off x="243941" y="5827928"/>
            <a:ext cx="6471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b="1" dirty="0" smtClean="0">
                <a:solidFill>
                  <a:srgbClr val="3333FF"/>
                </a:solidFill>
                <a:latin typeface="+mj-lt"/>
                <a:cs typeface="Arial" charset="0"/>
              </a:rPr>
              <a:t>Ravi</a:t>
            </a:r>
            <a:endParaRPr lang="en-US" b="1" dirty="0">
              <a:solidFill>
                <a:srgbClr val="3333FF"/>
              </a:solidFill>
              <a:latin typeface="+mj-lt"/>
              <a:cs typeface="Arial" charset="0"/>
            </a:endParaRPr>
          </a:p>
        </p:txBody>
      </p:sp>
      <p:graphicFrame>
        <p:nvGraphicFramePr>
          <p:cNvPr id="34" name="Object 123"/>
          <p:cNvGraphicFramePr>
            <a:graphicFrameLocks noChangeAspect="1"/>
          </p:cNvGraphicFramePr>
          <p:nvPr/>
        </p:nvGraphicFramePr>
        <p:xfrm>
          <a:off x="8502305" y="4831958"/>
          <a:ext cx="767619" cy="750783"/>
        </p:xfrm>
        <a:graphic>
          <a:graphicData uri="http://schemas.openxmlformats.org/presentationml/2006/ole">
            <p:oleObj spid="_x0000_s199747" r:id="rId8" imgW="700965" imgH="914400" progId="">
              <p:embed/>
            </p:oleObj>
          </a:graphicData>
        </a:graphic>
      </p:graphicFrame>
      <p:sp>
        <p:nvSpPr>
          <p:cNvPr id="35" name="Text Box 124"/>
          <p:cNvSpPr txBox="1">
            <a:spLocks noChangeArrowheads="1"/>
          </p:cNvSpPr>
          <p:nvPr/>
        </p:nvSpPr>
        <p:spPr bwMode="auto">
          <a:xfrm>
            <a:off x="8551761" y="5465170"/>
            <a:ext cx="4667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b="1" dirty="0" smtClean="0">
                <a:solidFill>
                  <a:srgbClr val="3333FF"/>
                </a:solidFill>
                <a:latin typeface="+mj-lt"/>
                <a:cs typeface="Arial" charset="0"/>
              </a:rPr>
              <a:t>Ali</a:t>
            </a:r>
            <a:endParaRPr lang="en-US" b="1" dirty="0">
              <a:solidFill>
                <a:srgbClr val="3333FF"/>
              </a:solidFill>
              <a:latin typeface="+mj-lt"/>
              <a:cs typeface="Arial" charset="0"/>
            </a:endParaRPr>
          </a:p>
        </p:txBody>
      </p:sp>
      <p:sp>
        <p:nvSpPr>
          <p:cNvPr id="548868" name="Letter"/>
          <p:cNvSpPr>
            <a:spLocks noEditPoints="1" noChangeArrowheads="1"/>
          </p:cNvSpPr>
          <p:nvPr/>
        </p:nvSpPr>
        <p:spPr bwMode="auto">
          <a:xfrm>
            <a:off x="515156" y="4456136"/>
            <a:ext cx="1030043" cy="399200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5304 w 21600"/>
              <a:gd name="T17" fmla="*/ 9216 h 21600"/>
              <a:gd name="T18" fmla="*/ 17504 w 21600"/>
              <a:gd name="T19" fmla="*/ 1837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14" y="0"/>
                </a:moveTo>
                <a:lnTo>
                  <a:pt x="21600" y="0"/>
                </a:lnTo>
                <a:lnTo>
                  <a:pt x="21600" y="21628"/>
                </a:lnTo>
                <a:lnTo>
                  <a:pt x="14" y="21628"/>
                </a:lnTo>
                <a:lnTo>
                  <a:pt x="14" y="0"/>
                </a:lnTo>
                <a:close/>
              </a:path>
              <a:path w="21600" h="21600" extrusionOk="0">
                <a:moveTo>
                  <a:pt x="18476" y="2035"/>
                </a:moveTo>
                <a:lnTo>
                  <a:pt x="20539" y="2035"/>
                </a:lnTo>
                <a:lnTo>
                  <a:pt x="20539" y="6559"/>
                </a:lnTo>
                <a:lnTo>
                  <a:pt x="18476" y="6559"/>
                </a:lnTo>
                <a:lnTo>
                  <a:pt x="18476" y="2035"/>
                </a:lnTo>
                <a:close/>
              </a:path>
              <a:path w="21600" h="21600" extrusionOk="0">
                <a:moveTo>
                  <a:pt x="884" y="2092"/>
                </a:moveTo>
                <a:lnTo>
                  <a:pt x="7425" y="2092"/>
                </a:lnTo>
                <a:lnTo>
                  <a:pt x="7425" y="2770"/>
                </a:lnTo>
                <a:lnTo>
                  <a:pt x="884" y="2770"/>
                </a:lnTo>
                <a:lnTo>
                  <a:pt x="884" y="2092"/>
                </a:lnTo>
                <a:close/>
              </a:path>
              <a:path w="21600" h="21600" extrusionOk="0">
                <a:moveTo>
                  <a:pt x="884" y="3109"/>
                </a:moveTo>
                <a:lnTo>
                  <a:pt x="7425" y="3109"/>
                </a:lnTo>
                <a:lnTo>
                  <a:pt x="7425" y="3788"/>
                </a:lnTo>
                <a:lnTo>
                  <a:pt x="884" y="3788"/>
                </a:lnTo>
                <a:lnTo>
                  <a:pt x="884" y="3109"/>
                </a:lnTo>
                <a:close/>
              </a:path>
              <a:path w="21600" h="21600" extrusionOk="0">
                <a:moveTo>
                  <a:pt x="884" y="4127"/>
                </a:moveTo>
                <a:lnTo>
                  <a:pt x="7425" y="4127"/>
                </a:lnTo>
                <a:lnTo>
                  <a:pt x="7425" y="4806"/>
                </a:lnTo>
                <a:lnTo>
                  <a:pt x="884" y="4806"/>
                </a:lnTo>
                <a:lnTo>
                  <a:pt x="884" y="4127"/>
                </a:lnTo>
                <a:close/>
              </a:path>
              <a:path w="21600" h="21600" extrusionOk="0">
                <a:moveTo>
                  <a:pt x="5127" y="5145"/>
                </a:moveTo>
                <a:lnTo>
                  <a:pt x="7425" y="5145"/>
                </a:lnTo>
                <a:lnTo>
                  <a:pt x="7425" y="5824"/>
                </a:lnTo>
                <a:lnTo>
                  <a:pt x="5127" y="5824"/>
                </a:lnTo>
                <a:lnTo>
                  <a:pt x="5127" y="514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069430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6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14431E-6 L 0.19358 -0.43062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5488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00" y="-21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8868" grpId="0" animBg="1"/>
      <p:bldP spid="548868" grpId="1" animBg="1"/>
    </p:bld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Oval 2"/>
          <p:cNvSpPr>
            <a:spLocks noChangeArrowheads="1"/>
          </p:cNvSpPr>
          <p:nvPr/>
        </p:nvSpPr>
        <p:spPr bwMode="auto">
          <a:xfrm>
            <a:off x="664247" y="1743896"/>
            <a:ext cx="4796396" cy="4014787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 algn="ctr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3200" dirty="0"/>
              <a:t>                                                          </a:t>
            </a:r>
          </a:p>
        </p:txBody>
      </p:sp>
      <p:pic>
        <p:nvPicPr>
          <p:cNvPr id="10285" name="Picture 8" descr="Computer_DesktopComputer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6277" y="4113961"/>
            <a:ext cx="1746251" cy="152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3" name="Picture 11" descr="Computer_DesktopComputer01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25829" y="1000946"/>
            <a:ext cx="2006600" cy="175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1567" name="AutoShape 15"/>
          <p:cNvSpPr>
            <a:spLocks noChangeArrowheads="1"/>
          </p:cNvSpPr>
          <p:nvPr/>
        </p:nvSpPr>
        <p:spPr bwMode="auto">
          <a:xfrm>
            <a:off x="1719507" y="5361104"/>
            <a:ext cx="1962912" cy="420624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 dirty="0" smtClean="0">
                <a:latin typeface="+mj-lt"/>
              </a:rPr>
              <a:t>linux Client</a:t>
            </a:r>
            <a:endParaRPr lang="en-US" b="1" dirty="0">
              <a:latin typeface="+mj-lt"/>
            </a:endParaRPr>
          </a:p>
        </p:txBody>
      </p:sp>
      <p:sp>
        <p:nvSpPr>
          <p:cNvPr id="151569" name="AutoShape 17"/>
          <p:cNvSpPr>
            <a:spLocks noChangeArrowheads="1"/>
          </p:cNvSpPr>
          <p:nvPr/>
        </p:nvSpPr>
        <p:spPr bwMode="auto">
          <a:xfrm>
            <a:off x="1719507" y="5827956"/>
            <a:ext cx="1962912" cy="420624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 dirty="0">
                <a:solidFill>
                  <a:srgbClr val="3333FF"/>
                </a:solidFill>
                <a:latin typeface="+mj-lt"/>
              </a:rPr>
              <a:t>192.168.0.1</a:t>
            </a:r>
          </a:p>
        </p:txBody>
      </p:sp>
      <p:pic>
        <p:nvPicPr>
          <p:cNvPr id="151571" name="Picture 19" descr="Internet01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6473780" y="1098061"/>
            <a:ext cx="6027313" cy="4509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1" name="Picture 22" descr="Computer_DesktopComputer01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32968" y="1241615"/>
            <a:ext cx="116840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1577" name="AutoShape 25"/>
          <p:cNvSpPr>
            <a:spLocks noChangeArrowheads="1"/>
          </p:cNvSpPr>
          <p:nvPr/>
        </p:nvSpPr>
        <p:spPr bwMode="auto">
          <a:xfrm>
            <a:off x="9713955" y="2189358"/>
            <a:ext cx="1962912" cy="420624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 lvl="0" algn="ctr">
              <a:defRPr/>
            </a:pPr>
            <a:r>
              <a:rPr lang="en-US" b="1" dirty="0" smtClean="0">
                <a:solidFill>
                  <a:srgbClr val="3333FF"/>
                </a:solidFill>
                <a:latin typeface="Calibri"/>
              </a:rPr>
              <a:t>210.10.152.15</a:t>
            </a:r>
          </a:p>
        </p:txBody>
      </p:sp>
      <p:sp>
        <p:nvSpPr>
          <p:cNvPr id="151600" name="AutoShape 48"/>
          <p:cNvSpPr>
            <a:spLocks noChangeArrowheads="1"/>
          </p:cNvSpPr>
          <p:nvPr/>
        </p:nvSpPr>
        <p:spPr bwMode="auto">
          <a:xfrm>
            <a:off x="9713955" y="1706548"/>
            <a:ext cx="1962912" cy="420624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 dirty="0" smtClean="0">
                <a:latin typeface="+mj-lt"/>
              </a:rPr>
              <a:t>kaspersky.com</a:t>
            </a:r>
            <a:endParaRPr lang="en-US" b="1" dirty="0">
              <a:latin typeface="+mj-lt"/>
            </a:endParaRPr>
          </a:p>
        </p:txBody>
      </p:sp>
      <p:sp>
        <p:nvSpPr>
          <p:cNvPr id="49" name="AutoShape 15"/>
          <p:cNvSpPr>
            <a:spLocks noChangeArrowheads="1"/>
          </p:cNvSpPr>
          <p:nvPr/>
        </p:nvSpPr>
        <p:spPr bwMode="auto">
          <a:xfrm>
            <a:off x="9610160" y="4266400"/>
            <a:ext cx="1962912" cy="420624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 dirty="0" smtClean="0">
                <a:latin typeface="+mj-lt"/>
              </a:rPr>
              <a:t>Client</a:t>
            </a:r>
            <a:endParaRPr lang="en-US" b="1" dirty="0">
              <a:latin typeface="+mj-lt"/>
            </a:endParaRPr>
          </a:p>
        </p:txBody>
      </p:sp>
      <p:sp>
        <p:nvSpPr>
          <p:cNvPr id="50" name="AutoShape 17"/>
          <p:cNvSpPr>
            <a:spLocks noChangeArrowheads="1"/>
          </p:cNvSpPr>
          <p:nvPr/>
        </p:nvSpPr>
        <p:spPr bwMode="auto">
          <a:xfrm>
            <a:off x="9610160" y="4733252"/>
            <a:ext cx="1962912" cy="420624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 dirty="0" smtClean="0">
                <a:latin typeface="+mj-lt"/>
              </a:rPr>
              <a:t>kaspersky.com</a:t>
            </a:r>
            <a:endParaRPr lang="en-US" b="1" dirty="0">
              <a:latin typeface="+mj-lt"/>
            </a:endParaRPr>
          </a:p>
        </p:txBody>
      </p:sp>
      <p:sp>
        <p:nvSpPr>
          <p:cNvPr id="151566" name="AutoShape 14"/>
          <p:cNvSpPr>
            <a:spLocks noChangeArrowheads="1"/>
          </p:cNvSpPr>
          <p:nvPr/>
        </p:nvSpPr>
        <p:spPr bwMode="auto">
          <a:xfrm>
            <a:off x="638456" y="954752"/>
            <a:ext cx="1962912" cy="420624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 dirty="0" smtClean="0">
                <a:solidFill>
                  <a:sysClr val="windowText" lastClr="000000"/>
                </a:solidFill>
                <a:latin typeface="+mj-lt"/>
              </a:rPr>
              <a:t>Mail Server</a:t>
            </a:r>
            <a:endParaRPr lang="en-US" b="1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151568" name="AutoShape 16"/>
          <p:cNvSpPr>
            <a:spLocks noChangeArrowheads="1"/>
          </p:cNvSpPr>
          <p:nvPr/>
        </p:nvSpPr>
        <p:spPr bwMode="auto">
          <a:xfrm>
            <a:off x="638456" y="1428636"/>
            <a:ext cx="1962912" cy="420624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 dirty="0">
                <a:solidFill>
                  <a:srgbClr val="3333FF"/>
                </a:solidFill>
                <a:latin typeface="+mj-lt"/>
              </a:rPr>
              <a:t>192.168.0.253</a:t>
            </a:r>
          </a:p>
        </p:txBody>
      </p:sp>
      <p:sp>
        <p:nvSpPr>
          <p:cNvPr id="53" name="Title 5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smtClean="0"/>
              <a:t>How Mail Server Works?</a:t>
            </a:r>
            <a:endParaRPr lang="en-US" sz="2600" dirty="0"/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97348" y="4429775"/>
            <a:ext cx="429784" cy="386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12061" y="1395027"/>
            <a:ext cx="429784" cy="386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22" descr="Computer_DesktopComputer01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3325" y="2772053"/>
            <a:ext cx="116840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22" descr="Computer_DesktopComputer01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430273" y="4147946"/>
            <a:ext cx="116840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AutoShape 15"/>
          <p:cNvSpPr>
            <a:spLocks noChangeArrowheads="1"/>
          </p:cNvSpPr>
          <p:nvPr/>
        </p:nvSpPr>
        <p:spPr bwMode="auto">
          <a:xfrm>
            <a:off x="2901501" y="4096808"/>
            <a:ext cx="2267221" cy="420624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 dirty="0">
                <a:latin typeface="Lucida Console" pitchFamily="49" charset="0"/>
              </a:rPr>
              <a:t>netrich.in</a:t>
            </a:r>
            <a:endParaRPr lang="en-US" b="1" dirty="0">
              <a:latin typeface="+mj-lt"/>
            </a:endParaRPr>
          </a:p>
        </p:txBody>
      </p:sp>
      <p:sp>
        <p:nvSpPr>
          <p:cNvPr id="30" name="AutoShape 48"/>
          <p:cNvSpPr>
            <a:spLocks noChangeArrowheads="1"/>
          </p:cNvSpPr>
          <p:nvPr/>
        </p:nvSpPr>
        <p:spPr bwMode="auto">
          <a:xfrm>
            <a:off x="9713955" y="1223739"/>
            <a:ext cx="1962912" cy="420624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 dirty="0" smtClean="0">
                <a:latin typeface="+mj-lt"/>
              </a:rPr>
              <a:t>Mail Server</a:t>
            </a:r>
            <a:endParaRPr lang="en-US" b="1" dirty="0">
              <a:latin typeface="+mj-lt"/>
            </a:endParaRPr>
          </a:p>
        </p:txBody>
      </p:sp>
      <p:sp>
        <p:nvSpPr>
          <p:cNvPr id="31" name="AutoShape 15"/>
          <p:cNvSpPr>
            <a:spLocks noChangeArrowheads="1"/>
          </p:cNvSpPr>
          <p:nvPr/>
        </p:nvSpPr>
        <p:spPr bwMode="auto">
          <a:xfrm>
            <a:off x="8130520" y="3040761"/>
            <a:ext cx="1962912" cy="420624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 dirty="0" smtClean="0">
                <a:latin typeface="+mj-lt"/>
              </a:rPr>
              <a:t>DNS Server</a:t>
            </a:r>
            <a:endParaRPr lang="en-US" b="1" dirty="0">
              <a:latin typeface="+mj-lt"/>
            </a:endParaRPr>
          </a:p>
        </p:txBody>
      </p:sp>
      <p:graphicFrame>
        <p:nvGraphicFramePr>
          <p:cNvPr id="32" name="Object 123"/>
          <p:cNvGraphicFramePr>
            <a:graphicFrameLocks noChangeAspect="1"/>
          </p:cNvGraphicFramePr>
          <p:nvPr/>
        </p:nvGraphicFramePr>
        <p:xfrm>
          <a:off x="297035" y="5194716"/>
          <a:ext cx="767619" cy="750783"/>
        </p:xfrm>
        <a:graphic>
          <a:graphicData uri="http://schemas.openxmlformats.org/presentationml/2006/ole">
            <p:oleObj spid="_x0000_s200770" r:id="rId7" imgW="700965" imgH="914400" progId="">
              <p:embed/>
            </p:oleObj>
          </a:graphicData>
        </a:graphic>
      </p:graphicFrame>
      <p:sp>
        <p:nvSpPr>
          <p:cNvPr id="33" name="Text Box 124"/>
          <p:cNvSpPr txBox="1">
            <a:spLocks noChangeArrowheads="1"/>
          </p:cNvSpPr>
          <p:nvPr/>
        </p:nvSpPr>
        <p:spPr bwMode="auto">
          <a:xfrm>
            <a:off x="243941" y="5827928"/>
            <a:ext cx="6471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b="1" dirty="0" smtClean="0">
                <a:solidFill>
                  <a:srgbClr val="3333FF"/>
                </a:solidFill>
                <a:latin typeface="+mj-lt"/>
                <a:cs typeface="Arial" charset="0"/>
              </a:rPr>
              <a:t>Ravi</a:t>
            </a:r>
            <a:endParaRPr lang="en-US" b="1" dirty="0">
              <a:solidFill>
                <a:srgbClr val="3333FF"/>
              </a:solidFill>
              <a:latin typeface="+mj-lt"/>
              <a:cs typeface="Arial" charset="0"/>
            </a:endParaRPr>
          </a:p>
        </p:txBody>
      </p:sp>
      <p:graphicFrame>
        <p:nvGraphicFramePr>
          <p:cNvPr id="34" name="Object 123"/>
          <p:cNvGraphicFramePr>
            <a:graphicFrameLocks noChangeAspect="1"/>
          </p:cNvGraphicFramePr>
          <p:nvPr/>
        </p:nvGraphicFramePr>
        <p:xfrm>
          <a:off x="8502305" y="4831958"/>
          <a:ext cx="767619" cy="750783"/>
        </p:xfrm>
        <a:graphic>
          <a:graphicData uri="http://schemas.openxmlformats.org/presentationml/2006/ole">
            <p:oleObj spid="_x0000_s200771" r:id="rId8" imgW="700965" imgH="914400" progId="">
              <p:embed/>
            </p:oleObj>
          </a:graphicData>
        </a:graphic>
      </p:graphicFrame>
      <p:sp>
        <p:nvSpPr>
          <p:cNvPr id="35" name="Text Box 124"/>
          <p:cNvSpPr txBox="1">
            <a:spLocks noChangeArrowheads="1"/>
          </p:cNvSpPr>
          <p:nvPr/>
        </p:nvSpPr>
        <p:spPr bwMode="auto">
          <a:xfrm>
            <a:off x="8551761" y="5465170"/>
            <a:ext cx="4667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b="1" dirty="0" smtClean="0">
                <a:solidFill>
                  <a:srgbClr val="3333FF"/>
                </a:solidFill>
                <a:latin typeface="+mj-lt"/>
                <a:cs typeface="Arial" charset="0"/>
              </a:rPr>
              <a:t>Ali</a:t>
            </a:r>
            <a:endParaRPr lang="en-US" b="1" dirty="0">
              <a:solidFill>
                <a:srgbClr val="3333FF"/>
              </a:solidFill>
              <a:latin typeface="+mj-lt"/>
              <a:cs typeface="Arial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rot="9900000" flipH="1" flipV="1">
            <a:off x="4476371" y="2234736"/>
            <a:ext cx="1744133" cy="1181100"/>
          </a:xfrm>
          <a:prstGeom prst="straightConnector1">
            <a:avLst/>
          </a:prstGeom>
          <a:ln>
            <a:headEnd w="lg" len="lg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20700000" flipH="1" flipV="1">
            <a:off x="4318962" y="2361387"/>
            <a:ext cx="1744133" cy="1181100"/>
          </a:xfrm>
          <a:prstGeom prst="straightConnector1">
            <a:avLst/>
          </a:prstGeom>
          <a:ln>
            <a:prstDash val="sysDot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Rectangle 26"/>
          <p:cNvSpPr>
            <a:spLocks noChangeArrowheads="1"/>
          </p:cNvSpPr>
          <p:nvPr/>
        </p:nvSpPr>
        <p:spPr bwMode="auto">
          <a:xfrm rot="1582856">
            <a:off x="4161585" y="2142261"/>
            <a:ext cx="2813049" cy="7572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 smtClean="0">
                <a:latin typeface="+mj-lt"/>
              </a:rPr>
              <a:t>DNS request for  </a:t>
            </a:r>
            <a:endParaRPr lang="en-US" sz="1400" b="1" dirty="0">
              <a:latin typeface="+mj-lt"/>
            </a:endParaRPr>
          </a:p>
          <a:p>
            <a:pPr algn="ctr"/>
            <a:r>
              <a:rPr lang="en-US" sz="1400" b="1" dirty="0" smtClean="0">
                <a:solidFill>
                  <a:srgbClr val="3333FF"/>
                </a:solidFill>
                <a:latin typeface="+mj-lt"/>
              </a:rPr>
              <a:t>MX Record</a:t>
            </a:r>
          </a:p>
          <a:p>
            <a:pPr algn="ctr"/>
            <a:r>
              <a:rPr lang="en-US" sz="1400" b="1" dirty="0" smtClean="0">
                <a:solidFill>
                  <a:srgbClr val="3333FF"/>
                </a:solidFill>
                <a:latin typeface="+mj-lt"/>
              </a:rPr>
              <a:t>kaspersky.com</a:t>
            </a:r>
            <a:endParaRPr lang="en-US" sz="1400" b="1" dirty="0">
              <a:solidFill>
                <a:srgbClr val="3333FF"/>
              </a:solidFill>
              <a:latin typeface="+mj-lt"/>
            </a:endParaRPr>
          </a:p>
        </p:txBody>
      </p:sp>
      <p:sp>
        <p:nvSpPr>
          <p:cNvPr id="39" name="Rectangle 27"/>
          <p:cNvSpPr>
            <a:spLocks noChangeArrowheads="1"/>
          </p:cNvSpPr>
          <p:nvPr/>
        </p:nvSpPr>
        <p:spPr bwMode="auto">
          <a:xfrm rot="1582856">
            <a:off x="3638940" y="2855840"/>
            <a:ext cx="2813051" cy="7572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 smtClean="0">
                <a:latin typeface="+mj-lt"/>
              </a:rPr>
              <a:t>DNS reply  </a:t>
            </a:r>
          </a:p>
          <a:p>
            <a:pPr algn="ctr"/>
            <a:r>
              <a:rPr lang="en-US" sz="1400" b="1" dirty="0" smtClean="0">
                <a:solidFill>
                  <a:srgbClr val="3333FF"/>
                </a:solidFill>
                <a:latin typeface="+mj-lt"/>
              </a:rPr>
              <a:t>210.10.152.15</a:t>
            </a:r>
            <a:endParaRPr lang="en-US" sz="1400" b="1" dirty="0">
              <a:solidFill>
                <a:srgbClr val="3333FF"/>
              </a:solidFill>
              <a:latin typeface="+mj-lt"/>
            </a:endParaRPr>
          </a:p>
        </p:txBody>
      </p:sp>
      <p:graphicFrame>
        <p:nvGraphicFramePr>
          <p:cNvPr id="42" name="Group 120"/>
          <p:cNvGraphicFramePr>
            <a:graphicFrameLocks noGrp="1"/>
          </p:cNvGraphicFramePr>
          <p:nvPr/>
        </p:nvGraphicFramePr>
        <p:xfrm>
          <a:off x="4612739" y="3045588"/>
          <a:ext cx="6551674" cy="318253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631949"/>
                <a:gridCol w="1893061"/>
                <a:gridCol w="1330791"/>
                <a:gridCol w="1695873"/>
              </a:tblGrid>
              <a:tr h="3182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Forward zone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121920" marR="1219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kaspersky.com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121920" marR="121920" anchor="ctr" horzOverflow="overflow"/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mx record</a:t>
                      </a:r>
                    </a:p>
                  </a:txBody>
                  <a:tcPr marL="121920" marR="121920" anchor="ctr" horzOverflow="overflow"/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210.10.152.15</a:t>
                      </a:r>
                    </a:p>
                  </a:txBody>
                  <a:tcPr marL="121920" marR="121920" anchor="ctr" horzOverflow="overflow"/>
                </a:tc>
              </a:tr>
            </a:tbl>
          </a:graphicData>
        </a:graphic>
      </p:graphicFrame>
      <p:graphicFrame>
        <p:nvGraphicFramePr>
          <p:cNvPr id="43" name="Group 119"/>
          <p:cNvGraphicFramePr>
            <a:graphicFrameLocks noGrp="1"/>
          </p:cNvGraphicFramePr>
          <p:nvPr/>
        </p:nvGraphicFramePr>
        <p:xfrm>
          <a:off x="8136429" y="3059813"/>
          <a:ext cx="3077562" cy="304800"/>
        </p:xfrm>
        <a:graphic>
          <a:graphicData uri="http://schemas.openxmlformats.org/drawingml/2006/table">
            <a:tbl>
              <a:tblPr/>
              <a:tblGrid>
                <a:gridCol w="1330889"/>
                <a:gridCol w="1746673"/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+mn-lt"/>
                          <a:ea typeface="+mn-ea"/>
                          <a:cs typeface="+mn-cs"/>
                        </a:rPr>
                        <a:t>mx record</a:t>
                      </a:r>
                    </a:p>
                  </a:txBody>
                  <a:tcPr marL="121920" marR="12192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+mn-lt"/>
                          <a:ea typeface="+mn-ea"/>
                          <a:cs typeface="+mn-cs"/>
                        </a:rPr>
                        <a:t>210.10.152.15</a:t>
                      </a:r>
                    </a:p>
                  </a:txBody>
                  <a:tcPr marL="121920" marR="12192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7508146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Oval 2"/>
          <p:cNvSpPr>
            <a:spLocks noChangeArrowheads="1"/>
          </p:cNvSpPr>
          <p:nvPr/>
        </p:nvSpPr>
        <p:spPr bwMode="auto">
          <a:xfrm>
            <a:off x="664247" y="1743896"/>
            <a:ext cx="4796396" cy="4014787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 algn="ctr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3200" dirty="0"/>
              <a:t>                                                          </a:t>
            </a:r>
          </a:p>
        </p:txBody>
      </p:sp>
      <p:pic>
        <p:nvPicPr>
          <p:cNvPr id="10285" name="Picture 8" descr="Computer_DesktopComputer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6277" y="4113961"/>
            <a:ext cx="1746251" cy="152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3" name="Picture 11" descr="Computer_DesktopComputer01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25829" y="1000946"/>
            <a:ext cx="2006600" cy="175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1567" name="AutoShape 15"/>
          <p:cNvSpPr>
            <a:spLocks noChangeArrowheads="1"/>
          </p:cNvSpPr>
          <p:nvPr/>
        </p:nvSpPr>
        <p:spPr bwMode="auto">
          <a:xfrm>
            <a:off x="1719507" y="5361104"/>
            <a:ext cx="1962912" cy="420624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 dirty="0" smtClean="0">
                <a:latin typeface="+mj-lt"/>
              </a:rPr>
              <a:t>linux Client</a:t>
            </a:r>
            <a:endParaRPr lang="en-US" b="1" dirty="0">
              <a:latin typeface="+mj-lt"/>
            </a:endParaRPr>
          </a:p>
        </p:txBody>
      </p:sp>
      <p:sp>
        <p:nvSpPr>
          <p:cNvPr id="151569" name="AutoShape 17"/>
          <p:cNvSpPr>
            <a:spLocks noChangeArrowheads="1"/>
          </p:cNvSpPr>
          <p:nvPr/>
        </p:nvSpPr>
        <p:spPr bwMode="auto">
          <a:xfrm>
            <a:off x="1719507" y="5827956"/>
            <a:ext cx="1962912" cy="420624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 dirty="0">
                <a:solidFill>
                  <a:srgbClr val="3333FF"/>
                </a:solidFill>
                <a:latin typeface="+mj-lt"/>
              </a:rPr>
              <a:t>192.168.0.1</a:t>
            </a:r>
          </a:p>
        </p:txBody>
      </p:sp>
      <p:pic>
        <p:nvPicPr>
          <p:cNvPr id="151571" name="Picture 19" descr="Internet01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6473780" y="1098061"/>
            <a:ext cx="6027313" cy="4509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1" name="Picture 22" descr="Computer_DesktopComputer01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32968" y="1241615"/>
            <a:ext cx="116840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1577" name="AutoShape 25"/>
          <p:cNvSpPr>
            <a:spLocks noChangeArrowheads="1"/>
          </p:cNvSpPr>
          <p:nvPr/>
        </p:nvSpPr>
        <p:spPr bwMode="auto">
          <a:xfrm>
            <a:off x="9713955" y="2189358"/>
            <a:ext cx="1962912" cy="420624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 lvl="0" algn="ctr">
              <a:defRPr/>
            </a:pPr>
            <a:r>
              <a:rPr lang="en-US" b="1" dirty="0" smtClean="0">
                <a:solidFill>
                  <a:srgbClr val="3333FF"/>
                </a:solidFill>
                <a:latin typeface="Calibri"/>
              </a:rPr>
              <a:t>210.10.152.15</a:t>
            </a:r>
          </a:p>
        </p:txBody>
      </p:sp>
      <p:sp>
        <p:nvSpPr>
          <p:cNvPr id="151600" name="AutoShape 48"/>
          <p:cNvSpPr>
            <a:spLocks noChangeArrowheads="1"/>
          </p:cNvSpPr>
          <p:nvPr/>
        </p:nvSpPr>
        <p:spPr bwMode="auto">
          <a:xfrm>
            <a:off x="9713955" y="1706548"/>
            <a:ext cx="1962912" cy="420624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 dirty="0" smtClean="0">
                <a:latin typeface="+mj-lt"/>
              </a:rPr>
              <a:t>kaspersky.com</a:t>
            </a:r>
            <a:endParaRPr lang="en-US" b="1" dirty="0">
              <a:latin typeface="+mj-lt"/>
            </a:endParaRPr>
          </a:p>
        </p:txBody>
      </p:sp>
      <p:sp>
        <p:nvSpPr>
          <p:cNvPr id="49" name="AutoShape 15"/>
          <p:cNvSpPr>
            <a:spLocks noChangeArrowheads="1"/>
          </p:cNvSpPr>
          <p:nvPr/>
        </p:nvSpPr>
        <p:spPr bwMode="auto">
          <a:xfrm>
            <a:off x="9610160" y="4266400"/>
            <a:ext cx="1962912" cy="420624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 dirty="0" smtClean="0">
                <a:latin typeface="+mj-lt"/>
              </a:rPr>
              <a:t>Client</a:t>
            </a:r>
            <a:endParaRPr lang="en-US" b="1" dirty="0">
              <a:latin typeface="+mj-lt"/>
            </a:endParaRPr>
          </a:p>
        </p:txBody>
      </p:sp>
      <p:sp>
        <p:nvSpPr>
          <p:cNvPr id="50" name="AutoShape 17"/>
          <p:cNvSpPr>
            <a:spLocks noChangeArrowheads="1"/>
          </p:cNvSpPr>
          <p:nvPr/>
        </p:nvSpPr>
        <p:spPr bwMode="auto">
          <a:xfrm>
            <a:off x="9610160" y="4733252"/>
            <a:ext cx="1962912" cy="420624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 dirty="0" smtClean="0">
                <a:latin typeface="+mj-lt"/>
              </a:rPr>
              <a:t>kaspersky.com</a:t>
            </a:r>
            <a:endParaRPr lang="en-US" b="1" dirty="0">
              <a:latin typeface="+mj-lt"/>
            </a:endParaRPr>
          </a:p>
        </p:txBody>
      </p:sp>
      <p:sp>
        <p:nvSpPr>
          <p:cNvPr id="151566" name="AutoShape 14"/>
          <p:cNvSpPr>
            <a:spLocks noChangeArrowheads="1"/>
          </p:cNvSpPr>
          <p:nvPr/>
        </p:nvSpPr>
        <p:spPr bwMode="auto">
          <a:xfrm>
            <a:off x="638456" y="954752"/>
            <a:ext cx="1962912" cy="420624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 dirty="0" smtClean="0">
                <a:solidFill>
                  <a:sysClr val="windowText" lastClr="000000"/>
                </a:solidFill>
                <a:latin typeface="+mj-lt"/>
              </a:rPr>
              <a:t>Mail Server</a:t>
            </a:r>
            <a:endParaRPr lang="en-US" b="1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151568" name="AutoShape 16"/>
          <p:cNvSpPr>
            <a:spLocks noChangeArrowheads="1"/>
          </p:cNvSpPr>
          <p:nvPr/>
        </p:nvSpPr>
        <p:spPr bwMode="auto">
          <a:xfrm>
            <a:off x="638456" y="1428636"/>
            <a:ext cx="1962912" cy="420624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 dirty="0">
                <a:solidFill>
                  <a:srgbClr val="3333FF"/>
                </a:solidFill>
                <a:latin typeface="+mj-lt"/>
              </a:rPr>
              <a:t>192.168.0.253</a:t>
            </a:r>
          </a:p>
        </p:txBody>
      </p:sp>
      <p:sp>
        <p:nvSpPr>
          <p:cNvPr id="53" name="Title 5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smtClean="0"/>
              <a:t>How Mail Server Works?</a:t>
            </a:r>
            <a:endParaRPr lang="en-US" sz="2600" dirty="0"/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97348" y="4429775"/>
            <a:ext cx="429784" cy="386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12061" y="1395027"/>
            <a:ext cx="429784" cy="386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22" descr="Computer_DesktopComputer01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3325" y="2772053"/>
            <a:ext cx="116840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22" descr="Computer_DesktopComputer01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430273" y="4147946"/>
            <a:ext cx="116840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AutoShape 15"/>
          <p:cNvSpPr>
            <a:spLocks noChangeArrowheads="1"/>
          </p:cNvSpPr>
          <p:nvPr/>
        </p:nvSpPr>
        <p:spPr bwMode="auto">
          <a:xfrm>
            <a:off x="2901501" y="4096808"/>
            <a:ext cx="2267221" cy="420624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 dirty="0">
                <a:latin typeface="Lucida Console" pitchFamily="49" charset="0"/>
              </a:rPr>
              <a:t>netrich.in</a:t>
            </a:r>
            <a:endParaRPr lang="en-US" b="1" dirty="0">
              <a:latin typeface="+mj-lt"/>
            </a:endParaRPr>
          </a:p>
        </p:txBody>
      </p:sp>
      <p:sp>
        <p:nvSpPr>
          <p:cNvPr id="30" name="AutoShape 48"/>
          <p:cNvSpPr>
            <a:spLocks noChangeArrowheads="1"/>
          </p:cNvSpPr>
          <p:nvPr/>
        </p:nvSpPr>
        <p:spPr bwMode="auto">
          <a:xfrm>
            <a:off x="9713955" y="1223739"/>
            <a:ext cx="1962912" cy="420624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 dirty="0" smtClean="0">
                <a:latin typeface="+mj-lt"/>
              </a:rPr>
              <a:t>Mail Server</a:t>
            </a:r>
            <a:endParaRPr lang="en-US" b="1" dirty="0">
              <a:latin typeface="+mj-lt"/>
            </a:endParaRPr>
          </a:p>
        </p:txBody>
      </p:sp>
      <p:sp>
        <p:nvSpPr>
          <p:cNvPr id="31" name="AutoShape 15"/>
          <p:cNvSpPr>
            <a:spLocks noChangeArrowheads="1"/>
          </p:cNvSpPr>
          <p:nvPr/>
        </p:nvSpPr>
        <p:spPr bwMode="auto">
          <a:xfrm>
            <a:off x="8130520" y="3040761"/>
            <a:ext cx="1962912" cy="420624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 dirty="0" smtClean="0">
                <a:latin typeface="+mj-lt"/>
              </a:rPr>
              <a:t>DNS Server</a:t>
            </a:r>
            <a:endParaRPr lang="en-US" b="1" dirty="0">
              <a:latin typeface="+mj-lt"/>
            </a:endParaRPr>
          </a:p>
        </p:txBody>
      </p:sp>
      <p:graphicFrame>
        <p:nvGraphicFramePr>
          <p:cNvPr id="32" name="Object 123"/>
          <p:cNvGraphicFramePr>
            <a:graphicFrameLocks noChangeAspect="1"/>
          </p:cNvGraphicFramePr>
          <p:nvPr/>
        </p:nvGraphicFramePr>
        <p:xfrm>
          <a:off x="297035" y="5194716"/>
          <a:ext cx="767619" cy="750783"/>
        </p:xfrm>
        <a:graphic>
          <a:graphicData uri="http://schemas.openxmlformats.org/presentationml/2006/ole">
            <p:oleObj spid="_x0000_s201794" r:id="rId7" imgW="700965" imgH="914400" progId="">
              <p:embed/>
            </p:oleObj>
          </a:graphicData>
        </a:graphic>
      </p:graphicFrame>
      <p:sp>
        <p:nvSpPr>
          <p:cNvPr id="33" name="Text Box 124"/>
          <p:cNvSpPr txBox="1">
            <a:spLocks noChangeArrowheads="1"/>
          </p:cNvSpPr>
          <p:nvPr/>
        </p:nvSpPr>
        <p:spPr bwMode="auto">
          <a:xfrm>
            <a:off x="243941" y="5827928"/>
            <a:ext cx="6471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b="1" dirty="0" smtClean="0">
                <a:solidFill>
                  <a:srgbClr val="3333FF"/>
                </a:solidFill>
                <a:latin typeface="+mj-lt"/>
                <a:cs typeface="Arial" charset="0"/>
              </a:rPr>
              <a:t>Ravi</a:t>
            </a:r>
            <a:endParaRPr lang="en-US" b="1" dirty="0">
              <a:solidFill>
                <a:srgbClr val="3333FF"/>
              </a:solidFill>
              <a:latin typeface="+mj-lt"/>
              <a:cs typeface="Arial" charset="0"/>
            </a:endParaRPr>
          </a:p>
        </p:txBody>
      </p:sp>
      <p:graphicFrame>
        <p:nvGraphicFramePr>
          <p:cNvPr id="34" name="Object 123"/>
          <p:cNvGraphicFramePr>
            <a:graphicFrameLocks noChangeAspect="1"/>
          </p:cNvGraphicFramePr>
          <p:nvPr/>
        </p:nvGraphicFramePr>
        <p:xfrm>
          <a:off x="8502305" y="4831958"/>
          <a:ext cx="767619" cy="750783"/>
        </p:xfrm>
        <a:graphic>
          <a:graphicData uri="http://schemas.openxmlformats.org/presentationml/2006/ole">
            <p:oleObj spid="_x0000_s201795" r:id="rId8" imgW="700965" imgH="914400" progId="">
              <p:embed/>
            </p:oleObj>
          </a:graphicData>
        </a:graphic>
      </p:graphicFrame>
      <p:sp>
        <p:nvSpPr>
          <p:cNvPr id="35" name="Text Box 124"/>
          <p:cNvSpPr txBox="1">
            <a:spLocks noChangeArrowheads="1"/>
          </p:cNvSpPr>
          <p:nvPr/>
        </p:nvSpPr>
        <p:spPr bwMode="auto">
          <a:xfrm>
            <a:off x="8551761" y="5465170"/>
            <a:ext cx="4667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b="1" dirty="0" smtClean="0">
                <a:solidFill>
                  <a:srgbClr val="3333FF"/>
                </a:solidFill>
                <a:latin typeface="+mj-lt"/>
                <a:cs typeface="Arial" charset="0"/>
              </a:rPr>
              <a:t>Ali</a:t>
            </a:r>
            <a:endParaRPr lang="en-US" b="1" dirty="0">
              <a:solidFill>
                <a:srgbClr val="3333FF"/>
              </a:solidFill>
              <a:latin typeface="+mj-lt"/>
              <a:cs typeface="Arial" charset="0"/>
            </a:endParaRPr>
          </a:p>
        </p:txBody>
      </p:sp>
      <p:sp>
        <p:nvSpPr>
          <p:cNvPr id="40" name="Letter"/>
          <p:cNvSpPr>
            <a:spLocks noEditPoints="1" noChangeArrowheads="1"/>
          </p:cNvSpPr>
          <p:nvPr/>
        </p:nvSpPr>
        <p:spPr bwMode="auto">
          <a:xfrm>
            <a:off x="2816181" y="1378085"/>
            <a:ext cx="1030043" cy="399200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5304 w 21600"/>
              <a:gd name="T17" fmla="*/ 9216 h 21600"/>
              <a:gd name="T18" fmla="*/ 17504 w 21600"/>
              <a:gd name="T19" fmla="*/ 1837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14" y="0"/>
                </a:moveTo>
                <a:lnTo>
                  <a:pt x="21600" y="0"/>
                </a:lnTo>
                <a:lnTo>
                  <a:pt x="21600" y="21628"/>
                </a:lnTo>
                <a:lnTo>
                  <a:pt x="14" y="21628"/>
                </a:lnTo>
                <a:lnTo>
                  <a:pt x="14" y="0"/>
                </a:lnTo>
                <a:close/>
              </a:path>
              <a:path w="21600" h="21600" extrusionOk="0">
                <a:moveTo>
                  <a:pt x="18476" y="2035"/>
                </a:moveTo>
                <a:lnTo>
                  <a:pt x="20539" y="2035"/>
                </a:lnTo>
                <a:lnTo>
                  <a:pt x="20539" y="6559"/>
                </a:lnTo>
                <a:lnTo>
                  <a:pt x="18476" y="6559"/>
                </a:lnTo>
                <a:lnTo>
                  <a:pt x="18476" y="2035"/>
                </a:lnTo>
                <a:close/>
              </a:path>
              <a:path w="21600" h="21600" extrusionOk="0">
                <a:moveTo>
                  <a:pt x="884" y="2092"/>
                </a:moveTo>
                <a:lnTo>
                  <a:pt x="7425" y="2092"/>
                </a:lnTo>
                <a:lnTo>
                  <a:pt x="7425" y="2770"/>
                </a:lnTo>
                <a:lnTo>
                  <a:pt x="884" y="2770"/>
                </a:lnTo>
                <a:lnTo>
                  <a:pt x="884" y="2092"/>
                </a:lnTo>
                <a:close/>
              </a:path>
              <a:path w="21600" h="21600" extrusionOk="0">
                <a:moveTo>
                  <a:pt x="884" y="3109"/>
                </a:moveTo>
                <a:lnTo>
                  <a:pt x="7425" y="3109"/>
                </a:lnTo>
                <a:lnTo>
                  <a:pt x="7425" y="3788"/>
                </a:lnTo>
                <a:lnTo>
                  <a:pt x="884" y="3788"/>
                </a:lnTo>
                <a:lnTo>
                  <a:pt x="884" y="3109"/>
                </a:lnTo>
                <a:close/>
              </a:path>
              <a:path w="21600" h="21600" extrusionOk="0">
                <a:moveTo>
                  <a:pt x="884" y="4127"/>
                </a:moveTo>
                <a:lnTo>
                  <a:pt x="7425" y="4127"/>
                </a:lnTo>
                <a:lnTo>
                  <a:pt x="7425" y="4806"/>
                </a:lnTo>
                <a:lnTo>
                  <a:pt x="884" y="4806"/>
                </a:lnTo>
                <a:lnTo>
                  <a:pt x="884" y="4127"/>
                </a:lnTo>
                <a:close/>
              </a:path>
              <a:path w="21600" h="21600" extrusionOk="0">
                <a:moveTo>
                  <a:pt x="5127" y="5145"/>
                </a:moveTo>
                <a:lnTo>
                  <a:pt x="7425" y="5145"/>
                </a:lnTo>
                <a:lnTo>
                  <a:pt x="7425" y="5824"/>
                </a:lnTo>
                <a:lnTo>
                  <a:pt x="5127" y="5824"/>
                </a:lnTo>
                <a:lnTo>
                  <a:pt x="5127" y="514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615903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59019E-7 L 0.45556 2.59019E-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</p:bld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Oval 2"/>
          <p:cNvSpPr>
            <a:spLocks noChangeArrowheads="1"/>
          </p:cNvSpPr>
          <p:nvPr/>
        </p:nvSpPr>
        <p:spPr bwMode="auto">
          <a:xfrm>
            <a:off x="664247" y="1743896"/>
            <a:ext cx="4796396" cy="4014787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 algn="ctr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3200" dirty="0"/>
              <a:t>                                                          </a:t>
            </a:r>
          </a:p>
        </p:txBody>
      </p:sp>
      <p:pic>
        <p:nvPicPr>
          <p:cNvPr id="10285" name="Picture 8" descr="Computer_DesktopComputer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6277" y="4113961"/>
            <a:ext cx="1746251" cy="152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3" name="Picture 11" descr="Computer_DesktopComputer01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25829" y="1000946"/>
            <a:ext cx="2006600" cy="175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1567" name="AutoShape 15"/>
          <p:cNvSpPr>
            <a:spLocks noChangeArrowheads="1"/>
          </p:cNvSpPr>
          <p:nvPr/>
        </p:nvSpPr>
        <p:spPr bwMode="auto">
          <a:xfrm>
            <a:off x="1719507" y="5361104"/>
            <a:ext cx="1962912" cy="420624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 dirty="0" smtClean="0">
                <a:latin typeface="+mj-lt"/>
              </a:rPr>
              <a:t>linux Client</a:t>
            </a:r>
            <a:endParaRPr lang="en-US" b="1" dirty="0">
              <a:latin typeface="+mj-lt"/>
            </a:endParaRPr>
          </a:p>
        </p:txBody>
      </p:sp>
      <p:sp>
        <p:nvSpPr>
          <p:cNvPr id="151569" name="AutoShape 17"/>
          <p:cNvSpPr>
            <a:spLocks noChangeArrowheads="1"/>
          </p:cNvSpPr>
          <p:nvPr/>
        </p:nvSpPr>
        <p:spPr bwMode="auto">
          <a:xfrm>
            <a:off x="1719507" y="5827956"/>
            <a:ext cx="1962912" cy="420624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 dirty="0">
                <a:solidFill>
                  <a:srgbClr val="3333FF"/>
                </a:solidFill>
                <a:latin typeface="+mj-lt"/>
              </a:rPr>
              <a:t>192.168.0.1</a:t>
            </a:r>
          </a:p>
        </p:txBody>
      </p:sp>
      <p:pic>
        <p:nvPicPr>
          <p:cNvPr id="151571" name="Picture 19" descr="Internet01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6473780" y="1098061"/>
            <a:ext cx="6027313" cy="4509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1" name="Picture 22" descr="Computer_DesktopComputer01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32968" y="1241615"/>
            <a:ext cx="116840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1577" name="AutoShape 25"/>
          <p:cNvSpPr>
            <a:spLocks noChangeArrowheads="1"/>
          </p:cNvSpPr>
          <p:nvPr/>
        </p:nvSpPr>
        <p:spPr bwMode="auto">
          <a:xfrm>
            <a:off x="9713955" y="2189358"/>
            <a:ext cx="1962912" cy="420624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 lvl="0" algn="ctr">
              <a:defRPr/>
            </a:pPr>
            <a:r>
              <a:rPr lang="en-US" b="1" dirty="0" smtClean="0">
                <a:solidFill>
                  <a:srgbClr val="3333FF"/>
                </a:solidFill>
                <a:latin typeface="Calibri"/>
              </a:rPr>
              <a:t>210.10.152.15</a:t>
            </a:r>
          </a:p>
        </p:txBody>
      </p:sp>
      <p:sp>
        <p:nvSpPr>
          <p:cNvPr id="151600" name="AutoShape 48"/>
          <p:cNvSpPr>
            <a:spLocks noChangeArrowheads="1"/>
          </p:cNvSpPr>
          <p:nvPr/>
        </p:nvSpPr>
        <p:spPr bwMode="auto">
          <a:xfrm>
            <a:off x="9713955" y="1706548"/>
            <a:ext cx="1962912" cy="420624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 dirty="0" smtClean="0">
                <a:latin typeface="+mj-lt"/>
              </a:rPr>
              <a:t>kaspersky.com</a:t>
            </a:r>
            <a:endParaRPr lang="en-US" b="1" dirty="0">
              <a:latin typeface="+mj-lt"/>
            </a:endParaRPr>
          </a:p>
        </p:txBody>
      </p:sp>
      <p:sp>
        <p:nvSpPr>
          <p:cNvPr id="49" name="AutoShape 15"/>
          <p:cNvSpPr>
            <a:spLocks noChangeArrowheads="1"/>
          </p:cNvSpPr>
          <p:nvPr/>
        </p:nvSpPr>
        <p:spPr bwMode="auto">
          <a:xfrm>
            <a:off x="9610160" y="4266400"/>
            <a:ext cx="1962912" cy="420624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 dirty="0" smtClean="0">
                <a:latin typeface="+mj-lt"/>
              </a:rPr>
              <a:t>Client</a:t>
            </a:r>
            <a:endParaRPr lang="en-US" b="1" dirty="0">
              <a:latin typeface="+mj-lt"/>
            </a:endParaRPr>
          </a:p>
        </p:txBody>
      </p:sp>
      <p:sp>
        <p:nvSpPr>
          <p:cNvPr id="50" name="AutoShape 17"/>
          <p:cNvSpPr>
            <a:spLocks noChangeArrowheads="1"/>
          </p:cNvSpPr>
          <p:nvPr/>
        </p:nvSpPr>
        <p:spPr bwMode="auto">
          <a:xfrm>
            <a:off x="9610160" y="4733252"/>
            <a:ext cx="1962912" cy="420624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 dirty="0" smtClean="0">
                <a:latin typeface="+mj-lt"/>
              </a:rPr>
              <a:t>kaspersky.com</a:t>
            </a:r>
            <a:endParaRPr lang="en-US" b="1" dirty="0">
              <a:latin typeface="+mj-lt"/>
            </a:endParaRPr>
          </a:p>
        </p:txBody>
      </p:sp>
      <p:sp>
        <p:nvSpPr>
          <p:cNvPr id="151566" name="AutoShape 14"/>
          <p:cNvSpPr>
            <a:spLocks noChangeArrowheads="1"/>
          </p:cNvSpPr>
          <p:nvPr/>
        </p:nvSpPr>
        <p:spPr bwMode="auto">
          <a:xfrm>
            <a:off x="638456" y="954752"/>
            <a:ext cx="1962912" cy="420624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 dirty="0" smtClean="0">
                <a:solidFill>
                  <a:sysClr val="windowText" lastClr="000000"/>
                </a:solidFill>
                <a:latin typeface="+mj-lt"/>
              </a:rPr>
              <a:t>Mail Server</a:t>
            </a:r>
            <a:endParaRPr lang="en-US" b="1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151568" name="AutoShape 16"/>
          <p:cNvSpPr>
            <a:spLocks noChangeArrowheads="1"/>
          </p:cNvSpPr>
          <p:nvPr/>
        </p:nvSpPr>
        <p:spPr bwMode="auto">
          <a:xfrm>
            <a:off x="638456" y="1428636"/>
            <a:ext cx="1962912" cy="420624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 dirty="0">
                <a:solidFill>
                  <a:srgbClr val="3333FF"/>
                </a:solidFill>
                <a:latin typeface="+mj-lt"/>
              </a:rPr>
              <a:t>192.168.0.253</a:t>
            </a:r>
          </a:p>
        </p:txBody>
      </p:sp>
      <p:sp>
        <p:nvSpPr>
          <p:cNvPr id="53" name="Title 5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smtClean="0"/>
              <a:t>How Mail Server Works?</a:t>
            </a:r>
            <a:endParaRPr lang="en-US" sz="2600" dirty="0"/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97348" y="4429775"/>
            <a:ext cx="429784" cy="386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12061" y="1395027"/>
            <a:ext cx="429784" cy="386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22" descr="Computer_DesktopComputer01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3325" y="2772053"/>
            <a:ext cx="116840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22" descr="Computer_DesktopComputer01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430273" y="4147946"/>
            <a:ext cx="116840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AutoShape 15"/>
          <p:cNvSpPr>
            <a:spLocks noChangeArrowheads="1"/>
          </p:cNvSpPr>
          <p:nvPr/>
        </p:nvSpPr>
        <p:spPr bwMode="auto">
          <a:xfrm>
            <a:off x="2815642" y="4096808"/>
            <a:ext cx="2267221" cy="420624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 dirty="0">
                <a:latin typeface="Lucida Console" pitchFamily="49" charset="0"/>
              </a:rPr>
              <a:t>netrich.in</a:t>
            </a:r>
            <a:endParaRPr lang="en-US" b="1" dirty="0">
              <a:latin typeface="+mj-lt"/>
            </a:endParaRPr>
          </a:p>
        </p:txBody>
      </p:sp>
      <p:sp>
        <p:nvSpPr>
          <p:cNvPr id="30" name="AutoShape 48"/>
          <p:cNvSpPr>
            <a:spLocks noChangeArrowheads="1"/>
          </p:cNvSpPr>
          <p:nvPr/>
        </p:nvSpPr>
        <p:spPr bwMode="auto">
          <a:xfrm>
            <a:off x="9713955" y="1223739"/>
            <a:ext cx="1962912" cy="420624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 dirty="0" smtClean="0">
                <a:latin typeface="+mj-lt"/>
              </a:rPr>
              <a:t>Mail Server</a:t>
            </a:r>
            <a:endParaRPr lang="en-US" b="1" dirty="0">
              <a:latin typeface="+mj-lt"/>
            </a:endParaRPr>
          </a:p>
        </p:txBody>
      </p:sp>
      <p:sp>
        <p:nvSpPr>
          <p:cNvPr id="31" name="AutoShape 15"/>
          <p:cNvSpPr>
            <a:spLocks noChangeArrowheads="1"/>
          </p:cNvSpPr>
          <p:nvPr/>
        </p:nvSpPr>
        <p:spPr bwMode="auto">
          <a:xfrm>
            <a:off x="8130520" y="3040761"/>
            <a:ext cx="1962912" cy="420624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 dirty="0" smtClean="0">
                <a:latin typeface="+mj-lt"/>
              </a:rPr>
              <a:t>DNS Server</a:t>
            </a:r>
            <a:endParaRPr lang="en-US" b="1" dirty="0">
              <a:latin typeface="+mj-lt"/>
            </a:endParaRPr>
          </a:p>
        </p:txBody>
      </p:sp>
      <p:graphicFrame>
        <p:nvGraphicFramePr>
          <p:cNvPr id="32" name="Object 123"/>
          <p:cNvGraphicFramePr>
            <a:graphicFrameLocks noChangeAspect="1"/>
          </p:cNvGraphicFramePr>
          <p:nvPr/>
        </p:nvGraphicFramePr>
        <p:xfrm>
          <a:off x="297035" y="5194716"/>
          <a:ext cx="767619" cy="750783"/>
        </p:xfrm>
        <a:graphic>
          <a:graphicData uri="http://schemas.openxmlformats.org/presentationml/2006/ole">
            <p:oleObj spid="_x0000_s202818" r:id="rId7" imgW="700965" imgH="914400" progId="">
              <p:embed/>
            </p:oleObj>
          </a:graphicData>
        </a:graphic>
      </p:graphicFrame>
      <p:sp>
        <p:nvSpPr>
          <p:cNvPr id="33" name="Text Box 124"/>
          <p:cNvSpPr txBox="1">
            <a:spLocks noChangeArrowheads="1"/>
          </p:cNvSpPr>
          <p:nvPr/>
        </p:nvSpPr>
        <p:spPr bwMode="auto">
          <a:xfrm>
            <a:off x="243941" y="5827928"/>
            <a:ext cx="6471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b="1" dirty="0" smtClean="0">
                <a:solidFill>
                  <a:srgbClr val="3333FF"/>
                </a:solidFill>
                <a:latin typeface="+mj-lt"/>
                <a:cs typeface="Arial" charset="0"/>
              </a:rPr>
              <a:t>Ravi</a:t>
            </a:r>
            <a:endParaRPr lang="en-US" b="1" dirty="0">
              <a:solidFill>
                <a:srgbClr val="3333FF"/>
              </a:solidFill>
              <a:latin typeface="+mj-lt"/>
              <a:cs typeface="Arial" charset="0"/>
            </a:endParaRPr>
          </a:p>
        </p:txBody>
      </p:sp>
      <p:graphicFrame>
        <p:nvGraphicFramePr>
          <p:cNvPr id="34" name="Object 123"/>
          <p:cNvGraphicFramePr>
            <a:graphicFrameLocks noChangeAspect="1"/>
          </p:cNvGraphicFramePr>
          <p:nvPr/>
        </p:nvGraphicFramePr>
        <p:xfrm>
          <a:off x="8502305" y="4831958"/>
          <a:ext cx="767619" cy="750783"/>
        </p:xfrm>
        <a:graphic>
          <a:graphicData uri="http://schemas.openxmlformats.org/presentationml/2006/ole">
            <p:oleObj spid="_x0000_s202819" r:id="rId8" imgW="700965" imgH="914400" progId="">
              <p:embed/>
            </p:oleObj>
          </a:graphicData>
        </a:graphic>
      </p:graphicFrame>
      <p:sp>
        <p:nvSpPr>
          <p:cNvPr id="35" name="Text Box 124"/>
          <p:cNvSpPr txBox="1">
            <a:spLocks noChangeArrowheads="1"/>
          </p:cNvSpPr>
          <p:nvPr/>
        </p:nvSpPr>
        <p:spPr bwMode="auto">
          <a:xfrm>
            <a:off x="8551761" y="5465170"/>
            <a:ext cx="4667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b="1" dirty="0" smtClean="0">
                <a:solidFill>
                  <a:srgbClr val="3333FF"/>
                </a:solidFill>
                <a:latin typeface="+mj-lt"/>
                <a:cs typeface="Arial" charset="0"/>
              </a:rPr>
              <a:t>Ali</a:t>
            </a:r>
            <a:endParaRPr lang="en-US" b="1" dirty="0">
              <a:solidFill>
                <a:srgbClr val="3333FF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4242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rrowheads="1"/>
          </p:cNvPicPr>
          <p:nvPr/>
        </p:nvPicPr>
        <p:blipFill>
          <a:blip r:embed="rId2" cstate="print"/>
          <a:srcRect b="4365"/>
          <a:stretch>
            <a:fillRect/>
          </a:stretch>
        </p:blipFill>
        <p:spPr bwMode="auto">
          <a:xfrm>
            <a:off x="146304" y="1024128"/>
            <a:ext cx="11923776" cy="5184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2211" name="Text Box 3"/>
          <p:cNvSpPr txBox="1">
            <a:spLocks noChangeArrowheads="1"/>
          </p:cNvSpPr>
          <p:nvPr/>
        </p:nvSpPr>
        <p:spPr bwMode="auto">
          <a:xfrm>
            <a:off x="2169287" y="1332383"/>
            <a:ext cx="52927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+mj-lt"/>
              </a:rPr>
              <a:t>http</a:t>
            </a:r>
            <a:r>
              <a:rPr lang="en-US" sz="1200" b="1" dirty="0" smtClean="0">
                <a:latin typeface="+mj-lt"/>
              </a:rPr>
              <a:t>://210.10.152.15/webmail</a:t>
            </a:r>
            <a:endParaRPr lang="en-US" sz="1200" b="1" dirty="0">
              <a:latin typeface="+mj-lt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smtClean="0"/>
              <a:t>How Mail Server Works?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xmlns="" val="13379411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2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1" grpId="0"/>
    </p:bld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smtClean="0"/>
              <a:t>How Mail Server Works?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955960"/>
            <a:ext cx="12192000" cy="523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270667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rrowheads="1"/>
          </p:cNvPicPr>
          <p:nvPr/>
        </p:nvPicPr>
        <p:blipFill>
          <a:blip r:embed="rId2" cstate="print"/>
          <a:srcRect b="4365"/>
          <a:stretch>
            <a:fillRect/>
          </a:stretch>
        </p:blipFill>
        <p:spPr bwMode="auto">
          <a:xfrm>
            <a:off x="146304" y="1024128"/>
            <a:ext cx="11923776" cy="5184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2211" name="Text Box 3"/>
          <p:cNvSpPr txBox="1">
            <a:spLocks noChangeArrowheads="1"/>
          </p:cNvSpPr>
          <p:nvPr/>
        </p:nvSpPr>
        <p:spPr bwMode="auto">
          <a:xfrm>
            <a:off x="2169287" y="1332383"/>
            <a:ext cx="52927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+mj-lt"/>
              </a:rPr>
              <a:t>http</a:t>
            </a:r>
            <a:r>
              <a:rPr lang="en-US" sz="1200" b="1" dirty="0" smtClean="0">
                <a:latin typeface="+mj-lt"/>
              </a:rPr>
              <a:t>://</a:t>
            </a:r>
            <a:r>
              <a:rPr lang="en-US" sz="1200" b="1" dirty="0" smtClean="0">
                <a:solidFill>
                  <a:prstClr val="black"/>
                </a:solidFill>
                <a:latin typeface="Calibri"/>
              </a:rPr>
              <a:t>210.10.152.15</a:t>
            </a:r>
            <a:r>
              <a:rPr lang="en-US" sz="1200" b="1" dirty="0" smtClean="0">
                <a:latin typeface="+mj-lt"/>
              </a:rPr>
              <a:t>/webmail/src/webmail.php</a:t>
            </a:r>
            <a:endParaRPr lang="en-US" sz="1200" b="1" dirty="0">
              <a:latin typeface="+mj-lt"/>
            </a:endParaRPr>
          </a:p>
        </p:txBody>
      </p:sp>
      <p:pic>
        <p:nvPicPr>
          <p:cNvPr id="5" name="Picture 10" descr="Screenshot-2"/>
          <p:cNvPicPr>
            <a:picLocks noChangeAspect="1" noChangeArrowheads="1"/>
          </p:cNvPicPr>
          <p:nvPr/>
        </p:nvPicPr>
        <p:blipFill>
          <a:blip r:embed="rId3" cstate="print"/>
          <a:srcRect t="23250" b="8195"/>
          <a:stretch>
            <a:fillRect/>
          </a:stretch>
        </p:blipFill>
        <p:spPr bwMode="auto">
          <a:xfrm>
            <a:off x="154548" y="1945880"/>
            <a:ext cx="11923776" cy="4132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smtClean="0"/>
              <a:t>How Mail Server Works?</a:t>
            </a:r>
            <a:endParaRPr lang="en-US" dirty="0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668607" y="4268052"/>
            <a:ext cx="2255520" cy="230832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lIns="0" t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 smtClean="0">
                <a:latin typeface="+mj-lt"/>
              </a:rPr>
              <a:t>ravi@</a:t>
            </a:r>
            <a:r>
              <a:rPr lang="en-US" sz="1200" b="1" dirty="0">
                <a:latin typeface="Lucida Console" pitchFamily="49" charset="0"/>
              </a:rPr>
              <a:t>netrich.in</a:t>
            </a:r>
            <a:endParaRPr lang="en-US" sz="1200" b="1" dirty="0">
              <a:latin typeface="+mj-lt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891203" y="4268052"/>
            <a:ext cx="1479549" cy="2286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lIns="0" tIns="0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1200" b="1" dirty="0">
                <a:latin typeface="+mj-lt"/>
              </a:rPr>
              <a:t>2.45 pm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839372" y="4268052"/>
            <a:ext cx="6096000" cy="230832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square" lIns="0" t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u="sng" dirty="0">
                <a:solidFill>
                  <a:srgbClr val="3333FF"/>
                </a:solidFill>
                <a:latin typeface="+mj-lt"/>
              </a:rPr>
              <a:t>Test Mail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752562" y="4533364"/>
            <a:ext cx="2987899" cy="270457"/>
          </a:xfrm>
          <a:prstGeom prst="rect">
            <a:avLst/>
          </a:prstGeom>
          <a:solidFill>
            <a:schemeClr val="bg1"/>
          </a:solidFill>
          <a:ln w="38100">
            <a:noFill/>
            <a:prstDash val="dash"/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dirty="0"/>
          </a:p>
        </p:txBody>
      </p:sp>
      <p:pic>
        <p:nvPicPr>
          <p:cNvPr id="11" name="Picture 6" descr="composing1"/>
          <p:cNvPicPr>
            <a:picLocks noChangeAspect="1" noChangeArrowheads="1"/>
          </p:cNvPicPr>
          <p:nvPr/>
        </p:nvPicPr>
        <p:blipFill>
          <a:blip r:embed="rId4" cstate="print"/>
          <a:srcRect l="9437" t="43501" r="87464" b="53345"/>
          <a:stretch>
            <a:fillRect/>
          </a:stretch>
        </p:blipFill>
        <p:spPr bwMode="auto">
          <a:xfrm>
            <a:off x="1270718" y="3116690"/>
            <a:ext cx="377780" cy="244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5320761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/var</a:t>
            </a:r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9592081" cy="3880773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SzPct val="100000"/>
              <a:buFontTx/>
              <a:buChar char="•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 stands for variable</a:t>
            </a: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SzPct val="100000"/>
              <a:buFontTx/>
              <a:buChar char="•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contains variable information, such as logs and print queues.</a:t>
            </a:r>
          </a:p>
        </p:txBody>
      </p:sp>
    </p:spTree>
    <p:extLst>
      <p:ext uri="{BB962C8B-B14F-4D97-AF65-F5344CB8AC3E}">
        <p14:creationId xmlns:p14="http://schemas.microsoft.com/office/powerpoint/2010/main" xmlns="" val="3615164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rrowheads="1"/>
          </p:cNvPicPr>
          <p:nvPr/>
        </p:nvPicPr>
        <p:blipFill>
          <a:blip r:embed="rId2" cstate="print"/>
          <a:srcRect b="4365"/>
          <a:stretch>
            <a:fillRect/>
          </a:stretch>
        </p:blipFill>
        <p:spPr bwMode="auto">
          <a:xfrm>
            <a:off x="146304" y="1024128"/>
            <a:ext cx="11923776" cy="5184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2211" name="Text Box 3"/>
          <p:cNvSpPr txBox="1">
            <a:spLocks noChangeArrowheads="1"/>
          </p:cNvSpPr>
          <p:nvPr/>
        </p:nvSpPr>
        <p:spPr bwMode="auto">
          <a:xfrm>
            <a:off x="2169287" y="1332383"/>
            <a:ext cx="52927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+mj-lt"/>
              </a:rPr>
              <a:t>http</a:t>
            </a:r>
            <a:r>
              <a:rPr lang="en-US" sz="1200" b="1" dirty="0" smtClean="0">
                <a:latin typeface="+mj-lt"/>
              </a:rPr>
              <a:t>://</a:t>
            </a:r>
            <a:r>
              <a:rPr lang="en-US" sz="1200" b="1" dirty="0" smtClean="0">
                <a:solidFill>
                  <a:prstClr val="black"/>
                </a:solidFill>
                <a:latin typeface="Calibri"/>
              </a:rPr>
              <a:t>210.10.152.15</a:t>
            </a:r>
            <a:r>
              <a:rPr lang="en-US" sz="1200" b="1" dirty="0" smtClean="0">
                <a:latin typeface="+mj-lt"/>
              </a:rPr>
              <a:t>/webmail/src/webmail.php</a:t>
            </a:r>
            <a:endParaRPr lang="en-US" sz="1200" b="1" dirty="0">
              <a:latin typeface="+mj-lt"/>
            </a:endParaRPr>
          </a:p>
        </p:txBody>
      </p:sp>
      <p:pic>
        <p:nvPicPr>
          <p:cNvPr id="5" name="Picture 10" descr="Screenshot-2"/>
          <p:cNvPicPr>
            <a:picLocks noChangeAspect="1" noChangeArrowheads="1"/>
          </p:cNvPicPr>
          <p:nvPr/>
        </p:nvPicPr>
        <p:blipFill>
          <a:blip r:embed="rId3" cstate="print"/>
          <a:srcRect t="23250" b="8195"/>
          <a:stretch>
            <a:fillRect/>
          </a:stretch>
        </p:blipFill>
        <p:spPr bwMode="auto">
          <a:xfrm>
            <a:off x="154548" y="1945880"/>
            <a:ext cx="11923776" cy="4132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smtClean="0"/>
              <a:t>How Mail Server Works?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5752562" y="4533364"/>
            <a:ext cx="2987899" cy="270457"/>
          </a:xfrm>
          <a:prstGeom prst="rect">
            <a:avLst/>
          </a:prstGeom>
          <a:solidFill>
            <a:schemeClr val="bg1"/>
          </a:solidFill>
          <a:ln w="38100">
            <a:noFill/>
            <a:prstDash val="dash"/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dirty="0"/>
          </a:p>
        </p:txBody>
      </p:sp>
      <p:pic>
        <p:nvPicPr>
          <p:cNvPr id="11" name="Picture 6" descr="composing1"/>
          <p:cNvPicPr>
            <a:picLocks noChangeAspect="1" noChangeArrowheads="1"/>
          </p:cNvPicPr>
          <p:nvPr/>
        </p:nvPicPr>
        <p:blipFill>
          <a:blip r:embed="rId4" cstate="print"/>
          <a:srcRect l="9437" t="43501" r="87464" b="53345"/>
          <a:stretch>
            <a:fillRect/>
          </a:stretch>
        </p:blipFill>
        <p:spPr bwMode="auto">
          <a:xfrm>
            <a:off x="1270718" y="3116690"/>
            <a:ext cx="377780" cy="244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0" descr="checkmail"/>
          <p:cNvPicPr>
            <a:picLocks noChangeAspect="1" noChangeArrowheads="1"/>
          </p:cNvPicPr>
          <p:nvPr/>
        </p:nvPicPr>
        <p:blipFill>
          <a:blip r:embed="rId5" cstate="print"/>
          <a:srcRect l="19719" t="23584" r="2535" b="8194"/>
          <a:stretch>
            <a:fillRect/>
          </a:stretch>
        </p:blipFill>
        <p:spPr bwMode="auto">
          <a:xfrm>
            <a:off x="2455573" y="1952588"/>
            <a:ext cx="9616223" cy="412624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</p:pic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4396317" y="3207871"/>
            <a:ext cx="1665816" cy="230832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square" lIns="0" t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+mj-lt"/>
              </a:rPr>
              <a:t>Test Mail</a:t>
            </a: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4381261" y="3495901"/>
            <a:ext cx="4241800" cy="230832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lIns="0" tIns="0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1200" b="1" dirty="0" smtClean="0">
                <a:latin typeface="+mj-lt"/>
              </a:rPr>
              <a:t>“Ravi” &lt;ravi@netrich.in&gt;</a:t>
            </a:r>
            <a:endParaRPr lang="en-US" sz="1200" b="1" dirty="0">
              <a:latin typeface="+mj-lt"/>
            </a:endParaRPr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4435372" y="4554603"/>
            <a:ext cx="2531533" cy="2286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lIns="0" t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u="sng" dirty="0">
                <a:solidFill>
                  <a:srgbClr val="3333FF"/>
                </a:solidFill>
                <a:latin typeface="+mj-lt"/>
              </a:rPr>
              <a:t>View Full Header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4397956" y="3751646"/>
            <a:ext cx="4241800" cy="230832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lIns="0" tIns="0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1200" b="1" dirty="0" smtClean="0">
                <a:latin typeface="+mj-lt"/>
              </a:rPr>
              <a:t>Wed, </a:t>
            </a:r>
            <a:r>
              <a:rPr lang="en-US" sz="1200" b="1" dirty="0">
                <a:latin typeface="+mj-lt"/>
              </a:rPr>
              <a:t>March 8, 2007  2:45 pm </a:t>
            </a: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4414889" y="4013916"/>
            <a:ext cx="4241800" cy="230832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lIns="0" tIns="0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1200" b="1" dirty="0" smtClean="0">
                <a:latin typeface="+mj-lt"/>
              </a:rPr>
              <a:t>ali@kaspersky.com</a:t>
            </a:r>
            <a:endParaRPr lang="en-US" sz="1200" b="1" dirty="0">
              <a:latin typeface="+mj-lt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4414889" y="4285892"/>
            <a:ext cx="4241800" cy="230832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lIns="0" tIns="0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1200" b="1" dirty="0">
                <a:latin typeface="+mj-lt"/>
              </a:rPr>
              <a:t>Normal</a:t>
            </a:r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6040635" y="4554603"/>
            <a:ext cx="2099733" cy="2286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lIns="0" t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u="sng" dirty="0">
                <a:solidFill>
                  <a:srgbClr val="3333FF"/>
                </a:solidFill>
                <a:latin typeface="+mj-lt"/>
              </a:rPr>
              <a:t>Printable Version</a:t>
            </a:r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2610803" y="4881091"/>
            <a:ext cx="3096683" cy="114622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" name="Text Box 17"/>
          <p:cNvSpPr txBox="1">
            <a:spLocks noChangeArrowheads="1"/>
          </p:cNvSpPr>
          <p:nvPr/>
        </p:nvSpPr>
        <p:spPr bwMode="auto">
          <a:xfrm>
            <a:off x="2560553" y="4834870"/>
            <a:ext cx="4923367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+mj-lt"/>
              </a:rPr>
              <a:t>Hello,</a:t>
            </a:r>
          </a:p>
          <a:p>
            <a:pPr>
              <a:spcBef>
                <a:spcPct val="50000"/>
              </a:spcBef>
            </a:pPr>
            <a:r>
              <a:rPr lang="en-US" sz="1200" b="1" dirty="0">
                <a:latin typeface="+mj-lt"/>
              </a:rPr>
              <a:t>This is </a:t>
            </a:r>
            <a:r>
              <a:rPr lang="en-US" sz="1200" b="1" dirty="0" smtClean="0">
                <a:latin typeface="+mj-lt"/>
              </a:rPr>
              <a:t>a test </a:t>
            </a:r>
            <a:r>
              <a:rPr lang="en-US" sz="1200" b="1" dirty="0">
                <a:latin typeface="+mj-lt"/>
              </a:rPr>
              <a:t>mail </a:t>
            </a:r>
          </a:p>
          <a:p>
            <a:pPr>
              <a:spcBef>
                <a:spcPct val="50000"/>
              </a:spcBef>
            </a:pPr>
            <a:r>
              <a:rPr lang="en-US" sz="1200" b="1" dirty="0">
                <a:latin typeface="+mj-lt"/>
              </a:rPr>
              <a:t>Regards</a:t>
            </a:r>
          </a:p>
          <a:p>
            <a:pPr>
              <a:spcBef>
                <a:spcPct val="50000"/>
              </a:spcBef>
            </a:pPr>
            <a:r>
              <a:rPr lang="en-US" sz="1200" b="1" dirty="0" smtClean="0">
                <a:latin typeface="+mj-lt"/>
              </a:rPr>
              <a:t>Ravi</a:t>
            </a:r>
            <a:endParaRPr lang="en-US" sz="1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943463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Postfix Configuration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pPr eaLnBrk="1" hangingPunct="1">
              <a:lnSpc>
                <a:spcPct val="150000"/>
              </a:lnSpc>
              <a:buClr>
                <a:schemeClr val="tx1"/>
              </a:buClr>
              <a:buFontTx/>
              <a:buChar char="•"/>
            </a:pP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Packages</a:t>
            </a:r>
          </a:p>
          <a:p>
            <a:pPr lvl="1"/>
            <a:r>
              <a:rPr lang="en-US" sz="2200" dirty="0" smtClean="0"/>
              <a:t>postfix*.rpm</a:t>
            </a:r>
          </a:p>
          <a:p>
            <a:pPr marL="457200" lvl="1" indent="0">
              <a:buNone/>
            </a:pPr>
            <a:endParaRPr lang="en-US" sz="2200" dirty="0" smtClean="0"/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Tx/>
              <a:buChar char="•"/>
            </a:pP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Port Numbers</a:t>
            </a:r>
            <a:r>
              <a:rPr lang="en-US" dirty="0" smtClean="0">
                <a:solidFill>
                  <a:srgbClr val="FF0000"/>
                </a:solidFill>
              </a:rPr>
              <a:t> 	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25 Simple Mail Transfer Protocol (SMTP)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>
                <a:sym typeface="Wingdings" pitchFamily="2" charset="2"/>
              </a:rPr>
              <a:t>110 Post Office Protocol v3 (POP3)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>
                <a:sym typeface="Wingdings" pitchFamily="2" charset="2"/>
              </a:rPr>
              <a:t>143 Interim Mail Access Protocol (IMAP)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Tx/>
              <a:buChar char="•"/>
            </a:pP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Configuration File</a:t>
            </a:r>
          </a:p>
          <a:p>
            <a:pPr lvl="1">
              <a:lnSpc>
                <a:spcPct val="150000"/>
              </a:lnSpc>
            </a:pPr>
            <a:r>
              <a:rPr lang="en-US" sz="2200" dirty="0" smtClean="0"/>
              <a:t>/etc/postfix/main.cf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sz="2200" dirty="0" smtClean="0"/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Tx/>
              <a:buChar char="•"/>
            </a:pP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Service / Daemon</a:t>
            </a:r>
          </a:p>
          <a:p>
            <a:pPr lvl="1">
              <a:lnSpc>
                <a:spcPct val="150000"/>
              </a:lnSpc>
            </a:pPr>
            <a:r>
              <a:rPr lang="en-US" sz="2200" dirty="0" smtClean="0"/>
              <a:t>postfix</a:t>
            </a:r>
          </a:p>
        </p:txBody>
      </p:sp>
    </p:spTree>
    <p:extLst>
      <p:ext uri="{BB962C8B-B14F-4D97-AF65-F5344CB8AC3E}">
        <p14:creationId xmlns:p14="http://schemas.microsoft.com/office/powerpoint/2010/main" xmlns="" val="246054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304800" y="1"/>
            <a:ext cx="8128000" cy="58426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Mail Server Configuration</a:t>
            </a:r>
          </a:p>
        </p:txBody>
      </p:sp>
      <p:sp>
        <p:nvSpPr>
          <p:cNvPr id="55347" name="Oval 51"/>
          <p:cNvSpPr>
            <a:spLocks noChangeArrowheads="1"/>
          </p:cNvSpPr>
          <p:nvPr/>
        </p:nvSpPr>
        <p:spPr bwMode="auto">
          <a:xfrm>
            <a:off x="1326243" y="1727208"/>
            <a:ext cx="8098367" cy="3753079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 algn="ctr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3200" dirty="0"/>
              <a:t>                                                          </a:t>
            </a:r>
          </a:p>
        </p:txBody>
      </p:sp>
      <p:pic>
        <p:nvPicPr>
          <p:cNvPr id="2092" name="Picture 45" descr="Computer_DesktopComputer01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2443" y="3773724"/>
            <a:ext cx="1746251" cy="152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90" name="Picture 48" descr="Computer_DesktopComputer01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80076" y="1096056"/>
            <a:ext cx="1746251" cy="152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68" name="AutoShape 72"/>
          <p:cNvSpPr>
            <a:spLocks noChangeArrowheads="1"/>
          </p:cNvSpPr>
          <p:nvPr/>
        </p:nvSpPr>
        <p:spPr bwMode="auto">
          <a:xfrm>
            <a:off x="2674740" y="1204005"/>
            <a:ext cx="1962912" cy="420624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 dirty="0" smtClean="0">
                <a:latin typeface="+mj-lt"/>
              </a:rPr>
              <a:t>DNS Server</a:t>
            </a:r>
            <a:endParaRPr lang="en-US" b="1" dirty="0">
              <a:latin typeface="+mj-lt"/>
            </a:endParaRPr>
          </a:p>
        </p:txBody>
      </p:sp>
      <p:sp>
        <p:nvSpPr>
          <p:cNvPr id="55369" name="AutoShape 73"/>
          <p:cNvSpPr>
            <a:spLocks noChangeArrowheads="1"/>
          </p:cNvSpPr>
          <p:nvPr/>
        </p:nvSpPr>
        <p:spPr bwMode="auto">
          <a:xfrm>
            <a:off x="1847668" y="5324475"/>
            <a:ext cx="1962912" cy="420624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 dirty="0" smtClean="0">
                <a:latin typeface="+mj-lt"/>
              </a:rPr>
              <a:t>linux Client</a:t>
            </a:r>
            <a:endParaRPr lang="en-US" b="1" dirty="0">
              <a:latin typeface="+mj-lt"/>
            </a:endParaRPr>
          </a:p>
        </p:txBody>
      </p:sp>
      <p:graphicFrame>
        <p:nvGraphicFramePr>
          <p:cNvPr id="55419" name="Object 123"/>
          <p:cNvGraphicFramePr>
            <a:graphicFrameLocks noChangeAspect="1"/>
          </p:cNvGraphicFramePr>
          <p:nvPr/>
        </p:nvGraphicFramePr>
        <p:xfrm>
          <a:off x="768205" y="4267438"/>
          <a:ext cx="1085851" cy="1062037"/>
        </p:xfrm>
        <a:graphic>
          <a:graphicData uri="http://schemas.openxmlformats.org/presentationml/2006/ole">
            <p:oleObj spid="_x0000_s203809" r:id="rId5" imgW="700965" imgH="914400" progId="">
              <p:embed/>
            </p:oleObj>
          </a:graphicData>
        </a:graphic>
      </p:graphicFrame>
      <p:sp>
        <p:nvSpPr>
          <p:cNvPr id="55420" name="Text Box 124"/>
          <p:cNvSpPr txBox="1">
            <a:spLocks noChangeArrowheads="1"/>
          </p:cNvSpPr>
          <p:nvPr/>
        </p:nvSpPr>
        <p:spPr bwMode="auto">
          <a:xfrm>
            <a:off x="896477" y="5235494"/>
            <a:ext cx="6471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b="1" dirty="0" smtClean="0">
                <a:solidFill>
                  <a:srgbClr val="3333FF"/>
                </a:solidFill>
                <a:latin typeface="+mj-lt"/>
                <a:cs typeface="Arial" charset="0"/>
              </a:rPr>
              <a:t>Ravi</a:t>
            </a:r>
            <a:endParaRPr lang="en-US" b="1" dirty="0">
              <a:solidFill>
                <a:srgbClr val="3333FF"/>
              </a:solidFill>
              <a:latin typeface="+mj-lt"/>
              <a:cs typeface="Arial" charset="0"/>
            </a:endParaRPr>
          </a:p>
        </p:txBody>
      </p:sp>
      <p:sp>
        <p:nvSpPr>
          <p:cNvPr id="55438" name="AutoShape 142"/>
          <p:cNvSpPr>
            <a:spLocks noChangeArrowheads="1"/>
          </p:cNvSpPr>
          <p:nvPr/>
        </p:nvSpPr>
        <p:spPr bwMode="auto">
          <a:xfrm>
            <a:off x="2674739" y="1689230"/>
            <a:ext cx="1962912" cy="420624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 dirty="0" smtClean="0">
                <a:solidFill>
                  <a:srgbClr val="0000FF"/>
                </a:solidFill>
                <a:latin typeface="+mj-lt"/>
              </a:rPr>
              <a:t>192.168.0.252</a:t>
            </a:r>
            <a:endParaRPr lang="en-US" b="1" dirty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44" name="AutoShape 142"/>
          <p:cNvSpPr>
            <a:spLocks noChangeArrowheads="1"/>
          </p:cNvSpPr>
          <p:nvPr/>
        </p:nvSpPr>
        <p:spPr bwMode="auto">
          <a:xfrm>
            <a:off x="1847668" y="5769909"/>
            <a:ext cx="1962912" cy="420624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 dirty="0" smtClean="0">
                <a:solidFill>
                  <a:srgbClr val="0000FF"/>
                </a:solidFill>
                <a:latin typeface="+mj-lt"/>
              </a:rPr>
              <a:t>192.168.0.1</a:t>
            </a:r>
            <a:endParaRPr lang="en-US" b="1" dirty="0">
              <a:solidFill>
                <a:srgbClr val="0000FF"/>
              </a:solidFill>
              <a:latin typeface="+mj-lt"/>
            </a:endParaRPr>
          </a:p>
        </p:txBody>
      </p:sp>
      <p:pic>
        <p:nvPicPr>
          <p:cNvPr id="45" name="Picture 44" descr="Computer_DesktopComputer01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40087" y="1712488"/>
            <a:ext cx="1746251" cy="152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AutoShape 72"/>
          <p:cNvSpPr>
            <a:spLocks noChangeArrowheads="1"/>
          </p:cNvSpPr>
          <p:nvPr/>
        </p:nvSpPr>
        <p:spPr bwMode="auto">
          <a:xfrm>
            <a:off x="9341900" y="1820437"/>
            <a:ext cx="1962912" cy="420624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 dirty="0" smtClean="0">
                <a:latin typeface="+mj-lt"/>
              </a:rPr>
              <a:t>Mail Server</a:t>
            </a:r>
            <a:endParaRPr lang="en-US" b="1" dirty="0">
              <a:latin typeface="+mj-lt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35225" y="4098471"/>
            <a:ext cx="429784" cy="386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34025" y="1393371"/>
            <a:ext cx="429784" cy="386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998859" y="2035168"/>
            <a:ext cx="429784" cy="386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AutoShape 142"/>
          <p:cNvSpPr>
            <a:spLocks noChangeArrowheads="1"/>
          </p:cNvSpPr>
          <p:nvPr/>
        </p:nvSpPr>
        <p:spPr bwMode="auto">
          <a:xfrm>
            <a:off x="9351719" y="2305269"/>
            <a:ext cx="1962912" cy="420624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 dirty="0" smtClean="0">
                <a:solidFill>
                  <a:srgbClr val="0000FF"/>
                </a:solidFill>
                <a:latin typeface="+mj-lt"/>
              </a:rPr>
              <a:t>192.168.0.253</a:t>
            </a:r>
            <a:endParaRPr lang="en-US" b="1" dirty="0">
              <a:solidFill>
                <a:srgbClr val="0000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670893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Mail Server Configuration</a:t>
            </a:r>
          </a:p>
        </p:txBody>
      </p:sp>
      <p:grpSp>
        <p:nvGrpSpPr>
          <p:cNvPr id="2" name="Group 9"/>
          <p:cNvGrpSpPr/>
          <p:nvPr/>
        </p:nvGrpSpPr>
        <p:grpSpPr>
          <a:xfrm>
            <a:off x="516839" y="1457739"/>
            <a:ext cx="11237843" cy="1364975"/>
            <a:chOff x="371061" y="1457738"/>
            <a:chExt cx="8428382" cy="1364975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0" name="Rounded Rectangle 9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6591" y="1550507"/>
              <a:ext cx="8083826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>
                  <a:latin typeface="+mj-lt"/>
                </a:rPr>
                <a:t>Install the Postfix packages</a:t>
              </a:r>
              <a:endParaRPr lang="en-US" sz="2200" dirty="0"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63219" y="2034207"/>
              <a:ext cx="8083826" cy="4770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 smtClean="0">
                  <a:latin typeface="+mj-lt"/>
                </a:rPr>
                <a:t>[root@mailserver ~]#  </a:t>
              </a:r>
              <a:r>
                <a:rPr lang="en-US" sz="2400" b="1" dirty="0" smtClean="0">
                  <a:latin typeface="+mj-lt"/>
                </a:rPr>
                <a:t>yum install postfix* -y  </a:t>
              </a:r>
              <a:endParaRPr lang="en-US" sz="2200" b="1" dirty="0" smtClean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7484653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Postfix Server Configuration</a:t>
            </a:r>
          </a:p>
        </p:txBody>
      </p:sp>
      <p:grpSp>
        <p:nvGrpSpPr>
          <p:cNvPr id="2" name="Group 9"/>
          <p:cNvGrpSpPr/>
          <p:nvPr/>
        </p:nvGrpSpPr>
        <p:grpSpPr>
          <a:xfrm>
            <a:off x="512421" y="1461032"/>
            <a:ext cx="11237843" cy="4707948"/>
            <a:chOff x="371061" y="1457738"/>
            <a:chExt cx="8428382" cy="1221636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9" name="Rounded Rectangle 8"/>
            <p:cNvSpPr/>
            <p:nvPr/>
          </p:nvSpPr>
          <p:spPr bwMode="auto">
            <a:xfrm>
              <a:off x="371061" y="1457738"/>
              <a:ext cx="8428382" cy="1221636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56591" y="1550507"/>
              <a:ext cx="8083826" cy="11180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>
                  <a:latin typeface="+mj-lt"/>
                </a:rPr>
                <a:t>Edit the configuration file </a:t>
              </a:r>
              <a:endParaRPr lang="en-US" sz="2200" dirty="0"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63219" y="1688113"/>
              <a:ext cx="8083826" cy="12378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 smtClean="0">
                  <a:latin typeface="+mj-lt"/>
                </a:rPr>
                <a:t>[root@mailserver ~]#  </a:t>
              </a:r>
              <a:r>
                <a:rPr lang="en-US" sz="2400" b="1" dirty="0" smtClean="0">
                  <a:solidFill>
                    <a:sysClr val="windowText" lastClr="000000"/>
                  </a:solidFill>
                  <a:latin typeface="+mj-lt"/>
                </a:rPr>
                <a:t>vi  /etc/postfix/main.cf</a:t>
              </a:r>
            </a:p>
          </p:txBody>
        </p:sp>
      </p:grpSp>
      <p:grpSp>
        <p:nvGrpSpPr>
          <p:cNvPr id="3" name="Group 11"/>
          <p:cNvGrpSpPr/>
          <p:nvPr/>
        </p:nvGrpSpPr>
        <p:grpSpPr>
          <a:xfrm>
            <a:off x="512422" y="2802345"/>
            <a:ext cx="10969895" cy="3186339"/>
            <a:chOff x="384316" y="4333428"/>
            <a:chExt cx="8227421" cy="1531514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27797" y="4333428"/>
              <a:ext cx="7983940" cy="1531514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4316" y="4487067"/>
              <a:ext cx="7833825" cy="1287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nl-NL" sz="2400" dirty="0" smtClean="0">
                <a:latin typeface="+mj-lt"/>
              </a:endParaRPr>
            </a:p>
            <a:p>
              <a:pPr algn="ctr"/>
              <a:r>
                <a:rPr lang="en-US" sz="2400" dirty="0">
                  <a:solidFill>
                    <a:srgbClr val="FF0000"/>
                  </a:solidFill>
                  <a:latin typeface="+mj-lt"/>
                </a:rPr>
                <a:t>Change the below options</a:t>
              </a:r>
            </a:p>
            <a:p>
              <a:r>
                <a:rPr lang="en-US" sz="2400" dirty="0">
                  <a:latin typeface="+mj-lt"/>
                </a:rPr>
                <a:t>                                 </a:t>
              </a:r>
              <a:r>
                <a:rPr lang="nl-NL" sz="2400" dirty="0">
                  <a:latin typeface="+mj-lt"/>
                </a:rPr>
                <a:t>(`</a:t>
              </a:r>
              <a:r>
                <a:rPr lang="nl-NL" sz="2400" dirty="0" smtClean="0">
                  <a:solidFill>
                    <a:srgbClr val="0000FF"/>
                  </a:solidFill>
                  <a:latin typeface="+mj-lt"/>
                </a:rPr>
                <a:t>mail.netrich.in</a:t>
              </a:r>
              <a:r>
                <a:rPr lang="nl-NL" sz="2400" dirty="0" smtClean="0">
                  <a:latin typeface="+mj-lt"/>
                </a:rPr>
                <a:t>')</a:t>
              </a:r>
              <a:endParaRPr lang="en-US" sz="2400" dirty="0"/>
            </a:p>
            <a:p>
              <a:r>
                <a:rPr lang="en-US" sz="2400" dirty="0">
                  <a:latin typeface="+mj-lt"/>
                </a:rPr>
                <a:t> </a:t>
              </a:r>
              <a:r>
                <a:rPr lang="en-US" sz="2400" dirty="0" smtClean="0">
                  <a:latin typeface="+mj-lt"/>
                </a:rPr>
                <a:t>                                     (‘netrich.in’)</a:t>
              </a:r>
              <a:endParaRPr lang="nl-NL" sz="2400" dirty="0" smtClean="0">
                <a:latin typeface="+mj-lt"/>
              </a:endParaRPr>
            </a:p>
            <a:p>
              <a:r>
                <a:rPr lang="nl-NL" sz="2400" dirty="0" smtClean="0">
                  <a:latin typeface="+mj-lt"/>
                </a:rPr>
                <a:t>                                  </a:t>
              </a:r>
              <a:r>
                <a:rPr lang="nl-NL" sz="2400" dirty="0">
                  <a:latin typeface="+mj-lt"/>
                </a:rPr>
                <a:t> </a:t>
              </a:r>
              <a:r>
                <a:rPr lang="nl-NL" sz="2400" dirty="0" smtClean="0">
                  <a:latin typeface="+mj-lt"/>
                </a:rPr>
                <a:t>   ( remove # to enable)</a:t>
              </a:r>
            </a:p>
            <a:p>
              <a:r>
                <a:rPr lang="nl-NL" sz="2400" dirty="0" smtClean="0">
                  <a:latin typeface="+mj-lt"/>
                </a:rPr>
                <a:t>          :wq!</a:t>
              </a:r>
              <a:endParaRPr lang="nl-NL" sz="2400" dirty="0">
                <a:latin typeface="+mj-lt"/>
              </a:endParaRPr>
            </a:p>
            <a:p>
              <a:endParaRPr lang="nl-NL" sz="2400" dirty="0" smtClean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6267604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Postfix Server Configuration </a:t>
            </a:r>
          </a:p>
        </p:txBody>
      </p:sp>
      <p:grpSp>
        <p:nvGrpSpPr>
          <p:cNvPr id="2" name="Group 9"/>
          <p:cNvGrpSpPr/>
          <p:nvPr/>
        </p:nvGrpSpPr>
        <p:grpSpPr>
          <a:xfrm>
            <a:off x="516839" y="2299233"/>
            <a:ext cx="11237843" cy="1364975"/>
            <a:chOff x="371061" y="1457738"/>
            <a:chExt cx="8428382" cy="1364975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1" name="Rounded Rectangle 10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6591" y="1550507"/>
              <a:ext cx="8083826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>
                  <a:latin typeface="+mj-lt"/>
                </a:rPr>
                <a:t>To restart the mail services</a:t>
              </a:r>
              <a:endParaRPr lang="en-US" sz="2200" dirty="0"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3219" y="2034207"/>
              <a:ext cx="8083826" cy="4770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 smtClean="0">
                  <a:latin typeface="+mj-lt"/>
                </a:rPr>
                <a:t>[root@mailserver  ~]#  </a:t>
              </a:r>
              <a:r>
                <a:rPr lang="en-US" sz="2400" b="1" dirty="0" smtClean="0">
                  <a:latin typeface="+mj-lt"/>
                </a:rPr>
                <a:t>service postfix restart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6031456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Creating Users</a:t>
            </a:r>
          </a:p>
        </p:txBody>
      </p:sp>
      <p:grpSp>
        <p:nvGrpSpPr>
          <p:cNvPr id="2" name="Group 9"/>
          <p:cNvGrpSpPr/>
          <p:nvPr/>
        </p:nvGrpSpPr>
        <p:grpSpPr>
          <a:xfrm>
            <a:off x="516839" y="1457742"/>
            <a:ext cx="11237843" cy="1594555"/>
            <a:chOff x="371061" y="1457739"/>
            <a:chExt cx="8428382" cy="742633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5" name="Rounded Rectangle 4"/>
            <p:cNvSpPr/>
            <p:nvPr/>
          </p:nvSpPr>
          <p:spPr bwMode="auto">
            <a:xfrm>
              <a:off x="371061" y="1457739"/>
              <a:ext cx="8428382" cy="742633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6591" y="1550507"/>
              <a:ext cx="8083826" cy="2006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>
                  <a:latin typeface="+mj-lt"/>
                </a:rPr>
                <a:t>To create mail users</a:t>
              </a:r>
              <a:endParaRPr lang="en-US" sz="2200" dirty="0"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219" y="1750623"/>
              <a:ext cx="8083826" cy="40135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 smtClean="0">
                  <a:latin typeface="+mj-lt"/>
                </a:rPr>
                <a:t>[root@mailserver ~]#  </a:t>
              </a:r>
              <a:r>
                <a:rPr lang="en-US" sz="2400" b="1" dirty="0" smtClean="0">
                  <a:latin typeface="+mj-lt"/>
                </a:rPr>
                <a:t>useradd  ravi</a:t>
              </a:r>
              <a:endParaRPr lang="en-US" sz="2200" b="1" dirty="0" smtClean="0">
                <a:latin typeface="+mj-lt"/>
              </a:endParaRPr>
            </a:p>
            <a:p>
              <a:pPr lvl="0">
                <a:lnSpc>
                  <a:spcPts val="3000"/>
                </a:lnSpc>
              </a:pPr>
              <a:r>
                <a:rPr lang="en-US" sz="2200" dirty="0" smtClean="0">
                  <a:solidFill>
                    <a:prstClr val="black"/>
                  </a:solidFill>
                  <a:latin typeface="Calibri"/>
                </a:rPr>
                <a:t>[root@mailserver ~]#  </a:t>
              </a:r>
              <a:r>
                <a:rPr lang="en-US" sz="2400" b="1" dirty="0" smtClean="0">
                  <a:latin typeface="+mj-lt"/>
                </a:rPr>
                <a:t>useradd  ali</a:t>
              </a:r>
              <a:endParaRPr lang="en-US" sz="2200" b="1" dirty="0" smtClean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1385916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Testing the Mail Server </a:t>
            </a:r>
          </a:p>
        </p:txBody>
      </p:sp>
      <p:grpSp>
        <p:nvGrpSpPr>
          <p:cNvPr id="2" name="Group 9"/>
          <p:cNvGrpSpPr/>
          <p:nvPr/>
        </p:nvGrpSpPr>
        <p:grpSpPr>
          <a:xfrm>
            <a:off x="516839" y="1457738"/>
            <a:ext cx="11237843" cy="3367060"/>
            <a:chOff x="371061" y="1457738"/>
            <a:chExt cx="8428382" cy="1364975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6591" y="1550507"/>
              <a:ext cx="8083826" cy="1746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>
                  <a:latin typeface="+mj-lt"/>
                </a:rPr>
                <a:t>To send the mail from one user to another user</a:t>
              </a:r>
              <a:endParaRPr lang="en-US" sz="2200" dirty="0"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219" y="1762619"/>
              <a:ext cx="8083826" cy="973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 smtClean="0">
                  <a:latin typeface="+mj-lt"/>
                </a:rPr>
                <a:t>[root@mailserver </a:t>
              </a:r>
              <a:r>
                <a:rPr lang="en-US" sz="2200" dirty="0" smtClean="0">
                  <a:solidFill>
                    <a:sysClr val="windowText" lastClr="000000"/>
                  </a:solidFill>
                  <a:latin typeface="+mj-lt"/>
                </a:rPr>
                <a:t>~]#  </a:t>
              </a:r>
              <a:r>
                <a:rPr lang="en-US" sz="2400" b="1" dirty="0" smtClean="0">
                  <a:solidFill>
                    <a:sysClr val="windowText" lastClr="000000"/>
                  </a:solidFill>
                  <a:latin typeface="+mj-lt"/>
                </a:rPr>
                <a:t>mail  ravi</a:t>
              </a:r>
              <a:endParaRPr lang="en-US" sz="2200" b="1" dirty="0" smtClean="0">
                <a:solidFill>
                  <a:sysClr val="windowText" lastClr="000000"/>
                </a:solidFill>
                <a:latin typeface="+mj-lt"/>
              </a:endParaRPr>
            </a:p>
            <a:p>
              <a:pPr lvl="0">
                <a:lnSpc>
                  <a:spcPts val="3000"/>
                </a:lnSpc>
              </a:pPr>
              <a:r>
                <a:rPr lang="en-US" sz="2200" dirty="0" smtClean="0">
                  <a:solidFill>
                    <a:sysClr val="windowText" lastClr="000000"/>
                  </a:solidFill>
                  <a:latin typeface="+mj-lt"/>
                </a:rPr>
                <a:t>	Subject: </a:t>
              </a:r>
              <a:r>
                <a:rPr lang="en-US" sz="2200" b="1" dirty="0" smtClean="0">
                  <a:solidFill>
                    <a:sysClr val="windowText" lastClr="000000"/>
                  </a:solidFill>
                  <a:latin typeface="+mj-lt"/>
                </a:rPr>
                <a:t>Test message</a:t>
              </a:r>
            </a:p>
            <a:p>
              <a:pPr lvl="0">
                <a:lnSpc>
                  <a:spcPts val="3000"/>
                </a:lnSpc>
              </a:pPr>
              <a:r>
                <a:rPr lang="en-US" sz="2200" dirty="0" smtClean="0">
                  <a:solidFill>
                    <a:sysClr val="windowText" lastClr="000000"/>
                  </a:solidFill>
                  <a:latin typeface="+mj-lt"/>
                </a:rPr>
                <a:t>	</a:t>
              </a:r>
              <a:r>
                <a:rPr lang="en-US" sz="2400" b="1" dirty="0" smtClean="0">
                  <a:solidFill>
                    <a:sysClr val="windowText" lastClr="000000"/>
                  </a:solidFill>
                  <a:latin typeface="+mj-lt"/>
                </a:rPr>
                <a:t>This is a test message</a:t>
              </a:r>
            </a:p>
            <a:p>
              <a:pPr lvl="0">
                <a:lnSpc>
                  <a:spcPts val="3000"/>
                </a:lnSpc>
              </a:pPr>
              <a:r>
                <a:rPr lang="en-US" sz="2400" b="1" dirty="0" smtClean="0">
                  <a:solidFill>
                    <a:sysClr val="windowText" lastClr="000000"/>
                  </a:solidFill>
                  <a:latin typeface="+mj-lt"/>
                </a:rPr>
                <a:t>	.</a:t>
              </a:r>
            </a:p>
            <a:p>
              <a:pPr lvl="0">
                <a:lnSpc>
                  <a:spcPts val="3000"/>
                </a:lnSpc>
              </a:pPr>
              <a:r>
                <a:rPr lang="en-US" sz="2200" dirty="0" smtClean="0">
                  <a:solidFill>
                    <a:schemeClr val="bg1"/>
                  </a:solidFill>
                  <a:latin typeface="+mj-lt"/>
                </a:rPr>
                <a:t>	</a:t>
              </a:r>
              <a:r>
                <a:rPr lang="en-US" sz="2200" dirty="0" smtClean="0">
                  <a:latin typeface="+mj-lt"/>
                </a:rPr>
                <a:t>Cc:</a:t>
              </a:r>
            </a:p>
            <a:p>
              <a:pPr>
                <a:lnSpc>
                  <a:spcPts val="3000"/>
                </a:lnSpc>
              </a:pPr>
              <a:r>
                <a:rPr lang="en-US" sz="2200" dirty="0" smtClean="0">
                  <a:solidFill>
                    <a:prstClr val="black"/>
                  </a:solidFill>
                  <a:latin typeface="Calibri"/>
                </a:rPr>
                <a:t>[root@mailserver ~]#</a:t>
              </a:r>
              <a:endParaRPr lang="en-US" sz="2200" dirty="0" smtClean="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3683340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Testing the Mail Server </a:t>
            </a:r>
          </a:p>
        </p:txBody>
      </p:sp>
      <p:grpSp>
        <p:nvGrpSpPr>
          <p:cNvPr id="2" name="Group 9"/>
          <p:cNvGrpSpPr/>
          <p:nvPr/>
        </p:nvGrpSpPr>
        <p:grpSpPr>
          <a:xfrm>
            <a:off x="516839" y="1457737"/>
            <a:ext cx="11237843" cy="1804076"/>
            <a:chOff x="371061" y="1457738"/>
            <a:chExt cx="8428382" cy="731356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5" name="Rounded Rectangle 4"/>
            <p:cNvSpPr/>
            <p:nvPr/>
          </p:nvSpPr>
          <p:spPr bwMode="auto">
            <a:xfrm>
              <a:off x="371061" y="1457738"/>
              <a:ext cx="8428382" cy="731356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6591" y="1550507"/>
              <a:ext cx="8083826" cy="17467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>
                  <a:latin typeface="+mj-lt"/>
                </a:rPr>
                <a:t>To check if the mail has been received</a:t>
              </a:r>
              <a:endParaRPr lang="en-US" sz="2200" dirty="0"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219" y="1762619"/>
              <a:ext cx="8083826" cy="34935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 smtClean="0">
                  <a:latin typeface="+mj-lt"/>
                </a:rPr>
                <a:t>[root@mailserver ~]#  </a:t>
              </a:r>
              <a:r>
                <a:rPr lang="en-US" sz="2400" b="1" dirty="0" smtClean="0">
                  <a:solidFill>
                    <a:sysClr val="windowText" lastClr="000000"/>
                  </a:solidFill>
                  <a:latin typeface="+mj-lt"/>
                </a:rPr>
                <a:t>su  -  ravi  </a:t>
              </a:r>
              <a:endParaRPr lang="en-US" sz="2200" b="1" dirty="0" smtClean="0">
                <a:solidFill>
                  <a:sysClr val="windowText" lastClr="000000"/>
                </a:solidFill>
                <a:latin typeface="+mj-lt"/>
              </a:endParaRPr>
            </a:p>
            <a:p>
              <a:pPr>
                <a:lnSpc>
                  <a:spcPts val="3000"/>
                </a:lnSpc>
              </a:pPr>
              <a:r>
                <a:rPr lang="en-US" sz="2200" dirty="0" smtClean="0">
                  <a:solidFill>
                    <a:prstClr val="black"/>
                  </a:solidFill>
                  <a:latin typeface="Calibri"/>
                </a:rPr>
                <a:t>[ravi@mailserver ~]$  </a:t>
              </a:r>
              <a:r>
                <a:rPr lang="en-US" sz="2400" b="1" dirty="0" smtClean="0">
                  <a:latin typeface="Calibri"/>
                </a:rPr>
                <a:t>mail </a:t>
              </a:r>
              <a:r>
                <a:rPr lang="en-US" sz="2200" dirty="0" smtClean="0">
                  <a:solidFill>
                    <a:prstClr val="black"/>
                  </a:solidFill>
                  <a:latin typeface="Calibri"/>
                </a:rPr>
                <a:t> </a:t>
              </a:r>
              <a:endParaRPr lang="en-US" sz="2200" dirty="0" smtClean="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2329012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DNS Server Configuration</a:t>
            </a:r>
          </a:p>
        </p:txBody>
      </p:sp>
      <p:grpSp>
        <p:nvGrpSpPr>
          <p:cNvPr id="2" name="Group 9"/>
          <p:cNvGrpSpPr/>
          <p:nvPr/>
        </p:nvGrpSpPr>
        <p:grpSpPr>
          <a:xfrm>
            <a:off x="516839" y="1457739"/>
            <a:ext cx="11237843" cy="1364975"/>
            <a:chOff x="371061" y="1457738"/>
            <a:chExt cx="8428382" cy="1364975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9" name="Rounded Rectangle 8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56591" y="1550507"/>
              <a:ext cx="8083826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>
                  <a:latin typeface="+mj-lt"/>
                </a:rPr>
                <a:t>Install the DNS packages</a:t>
              </a:r>
              <a:endParaRPr lang="en-US" sz="2200" dirty="0"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63219" y="2034207"/>
              <a:ext cx="8083826" cy="4770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 smtClean="0">
                  <a:latin typeface="+mj-lt"/>
                </a:rPr>
                <a:t>[root@dns ~]#  </a:t>
              </a:r>
              <a:r>
                <a:rPr lang="en-US" sz="2400" b="1" dirty="0" smtClean="0">
                  <a:latin typeface="+mj-lt"/>
                </a:rPr>
                <a:t>yum install bind* -y</a:t>
              </a:r>
              <a:endParaRPr lang="en-US" sz="2200" b="1" dirty="0" smtClean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7760999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/dev</a:t>
            </a:r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lnSpc>
                <a:spcPct val="150000"/>
              </a:lnSpc>
              <a:buClr>
                <a:schemeClr val="tx1"/>
              </a:buClr>
              <a:buSzPct val="100000"/>
              <a:buFontTx/>
              <a:buChar char="•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 stands for device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SzPct val="100000"/>
              <a:buFontTx/>
              <a:buChar char="•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contains information about all hardware devices.</a:t>
            </a:r>
          </a:p>
        </p:txBody>
      </p:sp>
    </p:spTree>
    <p:extLst>
      <p:ext uri="{BB962C8B-B14F-4D97-AF65-F5344CB8AC3E}">
        <p14:creationId xmlns:p14="http://schemas.microsoft.com/office/powerpoint/2010/main" xmlns="" val="573630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DNS Server Configuration</a:t>
            </a:r>
          </a:p>
        </p:txBody>
      </p:sp>
      <p:grpSp>
        <p:nvGrpSpPr>
          <p:cNvPr id="2" name="Group 9"/>
          <p:cNvGrpSpPr/>
          <p:nvPr/>
        </p:nvGrpSpPr>
        <p:grpSpPr>
          <a:xfrm>
            <a:off x="512421" y="1461033"/>
            <a:ext cx="11237843" cy="3834299"/>
            <a:chOff x="371061" y="1457738"/>
            <a:chExt cx="8428382" cy="1364975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9" name="Rounded Rectangle 8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56591" y="1550507"/>
              <a:ext cx="8083826" cy="15339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>
                  <a:solidFill>
                    <a:sysClr val="windowText" lastClr="000000"/>
                  </a:solidFill>
                  <a:latin typeface="+mj-lt"/>
                </a:rPr>
                <a:t>Edit the configuration file </a:t>
              </a:r>
              <a:endParaRPr lang="en-US" sz="2200" dirty="0">
                <a:solidFill>
                  <a:sysClr val="windowText" lastClr="000000"/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63219" y="1688113"/>
              <a:ext cx="8083826" cy="16982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 smtClean="0">
                  <a:solidFill>
                    <a:sysClr val="windowText" lastClr="000000"/>
                  </a:solidFill>
                  <a:latin typeface="+mj-lt"/>
                </a:rPr>
                <a:t>[root@dns ~]# </a:t>
              </a:r>
              <a:r>
                <a:rPr lang="en-US" sz="2400" b="1" dirty="0" smtClean="0">
                  <a:solidFill>
                    <a:sysClr val="windowText" lastClr="000000"/>
                  </a:solidFill>
                  <a:latin typeface="+mj-lt"/>
                </a:rPr>
                <a:t>vi  /etc/named.conf</a:t>
              </a:r>
            </a:p>
          </p:txBody>
        </p:sp>
      </p:grpSp>
      <p:grpSp>
        <p:nvGrpSpPr>
          <p:cNvPr id="3" name="Group 11"/>
          <p:cNvGrpSpPr/>
          <p:nvPr/>
        </p:nvGrpSpPr>
        <p:grpSpPr>
          <a:xfrm>
            <a:off x="837063" y="2734101"/>
            <a:ext cx="10645253" cy="2481087"/>
            <a:chOff x="627797" y="4339988"/>
            <a:chExt cx="7983940" cy="1910083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27797" y="4339988"/>
              <a:ext cx="7983940" cy="171961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96025" y="4472991"/>
              <a:ext cx="7833825" cy="1777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F0000"/>
                  </a:solidFill>
                  <a:latin typeface="+mj-lt"/>
                </a:rPr>
                <a:t>Change the below options</a:t>
              </a:r>
            </a:p>
            <a:p>
              <a:r>
                <a:rPr lang="en-US" sz="2400" b="1" dirty="0" smtClean="0">
                  <a:latin typeface="+mj-lt"/>
                </a:rPr>
                <a:t>	</a:t>
              </a:r>
            </a:p>
            <a:p>
              <a:r>
                <a:rPr lang="nl-NL" sz="2400" b="1" dirty="0" smtClean="0">
                  <a:latin typeface="+mj-lt"/>
                </a:rPr>
                <a:t>listen-on port 53 { 127.0.0.0;  </a:t>
              </a:r>
              <a:r>
                <a:rPr lang="nl-NL" sz="2400" b="1" dirty="0" smtClean="0">
                  <a:solidFill>
                    <a:srgbClr val="0000FF"/>
                  </a:solidFill>
                  <a:latin typeface="+mj-lt"/>
                </a:rPr>
                <a:t>192.168.0.252;  </a:t>
              </a:r>
              <a:r>
                <a:rPr lang="nl-NL" sz="2400" b="1" dirty="0" smtClean="0">
                  <a:latin typeface="+mj-lt"/>
                </a:rPr>
                <a:t>};   </a:t>
              </a:r>
            </a:p>
            <a:p>
              <a:endParaRPr lang="nl-NL" sz="2400" b="1" dirty="0" smtClean="0">
                <a:latin typeface="+mj-lt"/>
              </a:endParaRPr>
            </a:p>
            <a:p>
              <a:r>
                <a:rPr lang="nl-NL" sz="2400" b="1" dirty="0" smtClean="0">
                  <a:latin typeface="+mj-lt"/>
                </a:rPr>
                <a:t>allow-query { localhost;  </a:t>
              </a:r>
              <a:r>
                <a:rPr lang="nl-NL" sz="2400" b="1" dirty="0" smtClean="0">
                  <a:solidFill>
                    <a:srgbClr val="0000FF"/>
                  </a:solidFill>
                  <a:latin typeface="+mj-lt"/>
                </a:rPr>
                <a:t>192.168.0.0/24;  </a:t>
              </a:r>
              <a:r>
                <a:rPr lang="nl-NL" sz="2400" b="1" dirty="0" smtClean="0">
                  <a:latin typeface="+mj-lt"/>
                </a:rPr>
                <a:t>};</a:t>
              </a:r>
            </a:p>
            <a:p>
              <a:endParaRPr lang="nl-NL" sz="2400" b="1" dirty="0" smtClean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0636250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DNS Server Configuration</a:t>
            </a:r>
          </a:p>
        </p:txBody>
      </p:sp>
      <p:grpSp>
        <p:nvGrpSpPr>
          <p:cNvPr id="2" name="Group 9"/>
          <p:cNvGrpSpPr/>
          <p:nvPr/>
        </p:nvGrpSpPr>
        <p:grpSpPr>
          <a:xfrm>
            <a:off x="512421" y="1461032"/>
            <a:ext cx="11237843" cy="3445818"/>
            <a:chOff x="371061" y="1457738"/>
            <a:chExt cx="8428382" cy="987634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9" name="Rounded Rectangle 8"/>
            <p:cNvSpPr/>
            <p:nvPr/>
          </p:nvSpPr>
          <p:spPr bwMode="auto">
            <a:xfrm>
              <a:off x="371061" y="1457738"/>
              <a:ext cx="8428382" cy="987634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97185" y="1468360"/>
              <a:ext cx="5977719" cy="12484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>
                  <a:solidFill>
                    <a:sysClr val="windowText" lastClr="000000"/>
                  </a:solidFill>
                  <a:latin typeface="+mj-lt"/>
                </a:rPr>
                <a:t>Edit the configuration file </a:t>
              </a:r>
              <a:endParaRPr lang="en-US" sz="2200" dirty="0">
                <a:solidFill>
                  <a:sysClr val="windowText" lastClr="000000"/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63219" y="1605966"/>
              <a:ext cx="8083826" cy="1367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 smtClean="0">
                  <a:solidFill>
                    <a:sysClr val="windowText" lastClr="000000"/>
                  </a:solidFill>
                  <a:latin typeface="+mj-lt"/>
                </a:rPr>
                <a:t>[root@dns ~]# </a:t>
              </a:r>
              <a:r>
                <a:rPr lang="en-US" sz="2400" b="1" dirty="0" smtClean="0">
                  <a:solidFill>
                    <a:sysClr val="windowText" lastClr="000000"/>
                  </a:solidFill>
                  <a:latin typeface="+mj-lt"/>
                </a:rPr>
                <a:t>vi  /etc/named.rfc1912.zones</a:t>
              </a:r>
            </a:p>
          </p:txBody>
        </p:sp>
      </p:grpSp>
      <p:grpSp>
        <p:nvGrpSpPr>
          <p:cNvPr id="3" name="Group 11"/>
          <p:cNvGrpSpPr/>
          <p:nvPr/>
        </p:nvGrpSpPr>
        <p:grpSpPr>
          <a:xfrm>
            <a:off x="837063" y="2529377"/>
            <a:ext cx="10645253" cy="2158535"/>
            <a:chOff x="627797" y="4339988"/>
            <a:chExt cx="7983940" cy="902129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27797" y="4339988"/>
              <a:ext cx="7983940" cy="90212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96025" y="4358913"/>
              <a:ext cx="7833825" cy="81037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F0000"/>
                  </a:solidFill>
                  <a:latin typeface="+mj-lt"/>
                </a:rPr>
                <a:t>Add the lines at the bottom of the file</a:t>
              </a:r>
              <a:endParaRPr lang="en-US" sz="2400" b="1" dirty="0" smtClean="0">
                <a:latin typeface="+mj-lt"/>
              </a:endParaRPr>
            </a:p>
            <a:p>
              <a:r>
                <a:rPr lang="nl-NL" sz="2400" b="1" dirty="0" smtClean="0">
                  <a:solidFill>
                    <a:srgbClr val="0000FF"/>
                  </a:solidFill>
                  <a:latin typeface="+mj-lt"/>
                </a:rPr>
                <a:t>zone “netrich.in"  IN {</a:t>
              </a:r>
            </a:p>
            <a:p>
              <a:r>
                <a:rPr lang="nl-NL" sz="2400" b="1" dirty="0" smtClean="0">
                  <a:solidFill>
                    <a:srgbClr val="0000FF"/>
                  </a:solidFill>
                  <a:latin typeface="+mj-lt"/>
                </a:rPr>
                <a:t>	type master; </a:t>
              </a:r>
            </a:p>
            <a:p>
              <a:r>
                <a:rPr lang="nl-NL" sz="2400" b="1" dirty="0" smtClean="0">
                  <a:solidFill>
                    <a:srgbClr val="0000FF"/>
                  </a:solidFill>
                  <a:latin typeface="+mj-lt"/>
                </a:rPr>
                <a:t>	file “linuxgroup.for";</a:t>
              </a:r>
            </a:p>
            <a:p>
              <a:r>
                <a:rPr lang="nl-NL" sz="2400" b="1" dirty="0" smtClean="0">
                  <a:solidFill>
                    <a:srgbClr val="0000FF"/>
                  </a:solidFill>
                  <a:latin typeface="+mj-lt"/>
                </a:rPr>
                <a:t>};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4629013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DNS Server Configuration</a:t>
            </a:r>
          </a:p>
        </p:txBody>
      </p:sp>
      <p:grpSp>
        <p:nvGrpSpPr>
          <p:cNvPr id="2" name="Group 9"/>
          <p:cNvGrpSpPr/>
          <p:nvPr/>
        </p:nvGrpSpPr>
        <p:grpSpPr>
          <a:xfrm>
            <a:off x="516839" y="1457739"/>
            <a:ext cx="11237843" cy="1804075"/>
            <a:chOff x="371061" y="1457738"/>
            <a:chExt cx="8428382" cy="840213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5" name="Rounded Rectangle 4"/>
            <p:cNvSpPr/>
            <p:nvPr/>
          </p:nvSpPr>
          <p:spPr bwMode="auto">
            <a:xfrm>
              <a:off x="371061" y="1457738"/>
              <a:ext cx="8428382" cy="840213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6591" y="1550507"/>
              <a:ext cx="8083826" cy="2006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>
                  <a:solidFill>
                    <a:sysClr val="windowText" lastClr="000000"/>
                  </a:solidFill>
                  <a:latin typeface="+mj-lt"/>
                </a:rPr>
                <a:t>Copy with permissions the forward lookup zone file for editing</a:t>
              </a:r>
              <a:endParaRPr lang="en-US" sz="2200" dirty="0">
                <a:solidFill>
                  <a:sysClr val="windowText" lastClr="000000"/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219" y="1781136"/>
              <a:ext cx="8083826" cy="40135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 smtClean="0">
                  <a:solidFill>
                    <a:sysClr val="windowText" lastClr="000000"/>
                  </a:solidFill>
                  <a:latin typeface="+mj-lt"/>
                </a:rPr>
                <a:t>[root@dns ~]#  </a:t>
              </a:r>
              <a:r>
                <a:rPr lang="en-US" sz="2400" b="1" dirty="0" smtClean="0">
                  <a:solidFill>
                    <a:sysClr val="windowText" lastClr="000000"/>
                  </a:solidFill>
                  <a:latin typeface="+mj-lt"/>
                </a:rPr>
                <a:t>cd  /var/named</a:t>
              </a:r>
            </a:p>
            <a:p>
              <a:pPr lvl="0">
                <a:lnSpc>
                  <a:spcPts val="3000"/>
                </a:lnSpc>
              </a:pPr>
              <a:r>
                <a:rPr lang="en-US" sz="2200" dirty="0" smtClean="0">
                  <a:solidFill>
                    <a:sysClr val="windowText" lastClr="000000"/>
                  </a:solidFill>
                  <a:latin typeface="Calibri"/>
                </a:rPr>
                <a:t>[root@dns  named]#  </a:t>
              </a:r>
              <a:r>
                <a:rPr lang="en-US" sz="2400" b="1" dirty="0" smtClean="0">
                  <a:solidFill>
                    <a:sysClr val="windowText" lastClr="000000"/>
                  </a:solidFill>
                  <a:latin typeface="Calibri"/>
                </a:rPr>
                <a:t>cp  -p  named.localhost   linuxgroup.for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4946379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DNS Server Configuration</a:t>
            </a:r>
          </a:p>
        </p:txBody>
      </p:sp>
      <p:grpSp>
        <p:nvGrpSpPr>
          <p:cNvPr id="2" name="Group 9"/>
          <p:cNvGrpSpPr/>
          <p:nvPr/>
        </p:nvGrpSpPr>
        <p:grpSpPr>
          <a:xfrm>
            <a:off x="512421" y="1461032"/>
            <a:ext cx="11279243" cy="4803290"/>
            <a:chOff x="371061" y="1457738"/>
            <a:chExt cx="8459432" cy="1515707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9" name="Rounded Rectangle 8"/>
            <p:cNvSpPr/>
            <p:nvPr/>
          </p:nvSpPr>
          <p:spPr bwMode="auto">
            <a:xfrm>
              <a:off x="371061" y="1457738"/>
              <a:ext cx="8428382" cy="1515707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56591" y="1550507"/>
              <a:ext cx="8083826" cy="13596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>
                  <a:solidFill>
                    <a:sysClr val="windowText" lastClr="000000"/>
                  </a:solidFill>
                  <a:latin typeface="+mj-lt"/>
                </a:rPr>
                <a:t>Edit the configuration file </a:t>
              </a:r>
              <a:endParaRPr lang="en-US" sz="2200" dirty="0">
                <a:solidFill>
                  <a:sysClr val="windowText" lastClr="000000"/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63218" y="1688113"/>
              <a:ext cx="8267275" cy="15053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 smtClean="0">
                  <a:solidFill>
                    <a:sysClr val="windowText" lastClr="000000"/>
                  </a:solidFill>
                  <a:latin typeface="+mj-lt"/>
                </a:rPr>
                <a:t>[root@dns  named]# </a:t>
              </a:r>
              <a:r>
                <a:rPr lang="en-US" sz="2200" b="1" dirty="0" smtClean="0">
                  <a:solidFill>
                    <a:sysClr val="windowText" lastClr="000000"/>
                  </a:solidFill>
                  <a:latin typeface="+mj-lt"/>
                </a:rPr>
                <a:t>vi linuxgroup.for</a:t>
              </a:r>
            </a:p>
          </p:txBody>
        </p:sp>
      </p:grpSp>
      <p:grpSp>
        <p:nvGrpSpPr>
          <p:cNvPr id="3" name="Group 11"/>
          <p:cNvGrpSpPr/>
          <p:nvPr/>
        </p:nvGrpSpPr>
        <p:grpSpPr>
          <a:xfrm>
            <a:off x="837063" y="2734099"/>
            <a:ext cx="10645253" cy="3298210"/>
            <a:chOff x="627797" y="4310916"/>
            <a:chExt cx="7983940" cy="1756361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27797" y="4310916"/>
              <a:ext cx="7983940" cy="1756361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96025" y="4385777"/>
              <a:ext cx="7833825" cy="1622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  <a:latin typeface="+mj-lt"/>
                </a:rPr>
                <a:t>Make the following entries</a:t>
              </a:r>
              <a:endParaRPr lang="en-US" sz="1600" dirty="0" smtClean="0">
                <a:latin typeface="+mj-lt"/>
              </a:endParaRPr>
            </a:p>
            <a:p>
              <a:r>
                <a:rPr lang="nl-NL" sz="1600" dirty="0" smtClean="0">
                  <a:solidFill>
                    <a:srgbClr val="0000FF"/>
                  </a:solidFill>
                  <a:latin typeface="+mj-lt"/>
                </a:rPr>
                <a:t>$TTL  86400</a:t>
              </a:r>
            </a:p>
            <a:p>
              <a:r>
                <a:rPr lang="nl-NL" sz="1600" dirty="0" smtClean="0">
                  <a:solidFill>
                    <a:srgbClr val="0000FF"/>
                  </a:solidFill>
                  <a:latin typeface="+mj-lt"/>
                </a:rPr>
                <a:t>@		IN   	SOA      @		  root. (</a:t>
              </a:r>
            </a:p>
            <a:p>
              <a:r>
                <a:rPr lang="nl-NL" sz="1600" dirty="0" smtClean="0">
                  <a:solidFill>
                    <a:srgbClr val="0000FF"/>
                  </a:solidFill>
                  <a:latin typeface="+mj-lt"/>
                </a:rPr>
                <a:t>					</a:t>
              </a:r>
              <a:r>
                <a:rPr lang="nl-NL" sz="1600" dirty="0">
                  <a:solidFill>
                    <a:srgbClr val="0000FF"/>
                  </a:solidFill>
                  <a:latin typeface="+mj-lt"/>
                </a:rPr>
                <a:t> </a:t>
              </a:r>
              <a:r>
                <a:rPr lang="nl-NL" sz="1600" dirty="0" smtClean="0">
                  <a:solidFill>
                    <a:srgbClr val="0000FF"/>
                  </a:solidFill>
                  <a:latin typeface="+mj-lt"/>
                </a:rPr>
                <a:t> 0	; serial (d. adams)</a:t>
              </a:r>
            </a:p>
            <a:p>
              <a:r>
                <a:rPr lang="nl-NL" sz="1600" dirty="0" smtClean="0">
                  <a:solidFill>
                    <a:srgbClr val="0000FF"/>
                  </a:solidFill>
                  <a:latin typeface="+mj-lt"/>
                </a:rPr>
                <a:t>		            			1D	; refresh</a:t>
              </a:r>
            </a:p>
            <a:p>
              <a:r>
                <a:rPr lang="nl-NL" sz="1600" dirty="0" smtClean="0">
                  <a:solidFill>
                    <a:srgbClr val="0000FF"/>
                  </a:solidFill>
                  <a:latin typeface="+mj-lt"/>
                </a:rPr>
                <a:t>					3H	; retry</a:t>
              </a:r>
            </a:p>
            <a:p>
              <a:r>
                <a:rPr lang="nl-NL" sz="1600" dirty="0" smtClean="0">
                  <a:solidFill>
                    <a:srgbClr val="0000FF"/>
                  </a:solidFill>
                  <a:latin typeface="+mj-lt"/>
                </a:rPr>
                <a:t>					1W	; expiry</a:t>
              </a:r>
            </a:p>
            <a:p>
              <a:r>
                <a:rPr lang="nl-NL" sz="1600" dirty="0" smtClean="0">
                  <a:solidFill>
                    <a:srgbClr val="0000FF"/>
                  </a:solidFill>
                  <a:latin typeface="+mj-lt"/>
                </a:rPr>
                <a:t>					1D )	; minimum</a:t>
              </a:r>
            </a:p>
            <a:p>
              <a:r>
                <a:rPr lang="nl-NL" sz="1600" dirty="0" smtClean="0">
                  <a:solidFill>
                    <a:srgbClr val="0000FF"/>
                  </a:solidFill>
                  <a:latin typeface="+mj-lt"/>
                </a:rPr>
                <a:t>		IN  NS		@</a:t>
              </a:r>
            </a:p>
            <a:p>
              <a:r>
                <a:rPr lang="nl-NL" sz="1600" dirty="0" smtClean="0">
                  <a:solidFill>
                    <a:srgbClr val="0000FF"/>
                  </a:solidFill>
                  <a:latin typeface="+mj-lt"/>
                </a:rPr>
                <a:t>		IN  A		192.168.0.252</a:t>
              </a:r>
            </a:p>
            <a:p>
              <a:r>
                <a:rPr lang="nl-NL" sz="1600" dirty="0" smtClean="0">
                  <a:solidFill>
                    <a:srgbClr val="0000FF"/>
                  </a:solidFill>
                  <a:latin typeface="+mj-lt"/>
                </a:rPr>
                <a:t>mailserver		IN  A		192.168.0.253</a:t>
              </a:r>
            </a:p>
            <a:p>
              <a:r>
                <a:rPr lang="nl-NL" sz="1600" dirty="0" smtClean="0">
                  <a:solidFill>
                    <a:srgbClr val="0000FF"/>
                  </a:solidFill>
                  <a:latin typeface="+mj-lt"/>
                </a:rPr>
                <a:t>@		IN  MX  5		mailserver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7487260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DNS Server Configuration</a:t>
            </a:r>
          </a:p>
        </p:txBody>
      </p:sp>
      <p:grpSp>
        <p:nvGrpSpPr>
          <p:cNvPr id="2" name="Group 9"/>
          <p:cNvGrpSpPr/>
          <p:nvPr/>
        </p:nvGrpSpPr>
        <p:grpSpPr>
          <a:xfrm>
            <a:off x="512421" y="1461032"/>
            <a:ext cx="11237843" cy="3136728"/>
            <a:chOff x="371061" y="1457738"/>
            <a:chExt cx="8428382" cy="908810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9" name="Rounded Rectangle 8"/>
            <p:cNvSpPr/>
            <p:nvPr/>
          </p:nvSpPr>
          <p:spPr bwMode="auto">
            <a:xfrm>
              <a:off x="371061" y="1457738"/>
              <a:ext cx="8428382" cy="908810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56591" y="1550507"/>
              <a:ext cx="8083826" cy="12484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>
                  <a:latin typeface="+mj-lt"/>
                </a:rPr>
                <a:t>Configure primary DNS server address</a:t>
              </a:r>
              <a:endParaRPr lang="en-US" sz="2200" dirty="0"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63219" y="1688113"/>
              <a:ext cx="8083826" cy="13821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 smtClean="0">
                  <a:latin typeface="+mj-lt"/>
                </a:rPr>
                <a:t>[root@dns ~]# </a:t>
              </a:r>
              <a:r>
                <a:rPr lang="en-US" sz="2400" b="1" dirty="0" smtClean="0">
                  <a:solidFill>
                    <a:sysClr val="windowText" lastClr="000000"/>
                  </a:solidFill>
                  <a:latin typeface="+mj-lt"/>
                </a:rPr>
                <a:t>vi  /etc/resolv.conf</a:t>
              </a:r>
              <a:endParaRPr lang="en-US" sz="2200" b="1" dirty="0" smtClean="0">
                <a:solidFill>
                  <a:sysClr val="windowText" lastClr="000000"/>
                </a:solidFill>
                <a:latin typeface="+mj-lt"/>
              </a:endParaRPr>
            </a:p>
          </p:txBody>
        </p:sp>
      </p:grpSp>
      <p:grpSp>
        <p:nvGrpSpPr>
          <p:cNvPr id="3" name="Group 11"/>
          <p:cNvGrpSpPr/>
          <p:nvPr/>
        </p:nvGrpSpPr>
        <p:grpSpPr>
          <a:xfrm>
            <a:off x="837063" y="2815991"/>
            <a:ext cx="10645253" cy="1619534"/>
            <a:chOff x="627797" y="4339988"/>
            <a:chExt cx="7983940" cy="862433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27797" y="4339988"/>
              <a:ext cx="7983940" cy="862433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96025" y="4472991"/>
              <a:ext cx="7833825" cy="639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F0000"/>
                  </a:solidFill>
                  <a:latin typeface="+mj-lt"/>
                </a:rPr>
                <a:t>Add the DNS server IP address</a:t>
              </a:r>
            </a:p>
            <a:p>
              <a:r>
                <a:rPr lang="en-US" sz="2400" b="1" dirty="0" smtClean="0">
                  <a:latin typeface="+mj-lt"/>
                </a:rPr>
                <a:t>	</a:t>
              </a:r>
            </a:p>
            <a:p>
              <a:r>
                <a:rPr lang="nl-NL" sz="2400" b="1" dirty="0" smtClean="0">
                  <a:solidFill>
                    <a:srgbClr val="0000FF"/>
                  </a:solidFill>
                  <a:latin typeface="+mj-lt"/>
                </a:rPr>
                <a:t>nameserver  192.168.0.253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280453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DNS Server Configuration </a:t>
            </a:r>
          </a:p>
        </p:txBody>
      </p:sp>
      <p:grpSp>
        <p:nvGrpSpPr>
          <p:cNvPr id="2" name="Group 9"/>
          <p:cNvGrpSpPr/>
          <p:nvPr/>
        </p:nvGrpSpPr>
        <p:grpSpPr>
          <a:xfrm>
            <a:off x="516839" y="1457739"/>
            <a:ext cx="11237843" cy="1364975"/>
            <a:chOff x="371061" y="1457738"/>
            <a:chExt cx="8428382" cy="1364975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5" name="Rounded Rectangle 4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6591" y="1550507"/>
              <a:ext cx="8083826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>
                  <a:latin typeface="+mj-lt"/>
                </a:rPr>
                <a:t>Restart the DNS service</a:t>
              </a:r>
              <a:endParaRPr lang="en-US" sz="2200" dirty="0"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219" y="2034207"/>
              <a:ext cx="8083826" cy="4770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 smtClean="0">
                  <a:latin typeface="+mj-lt"/>
                </a:rPr>
                <a:t>[root@dns  ~]#  </a:t>
              </a:r>
              <a:r>
                <a:rPr lang="en-US" sz="2400" b="1" dirty="0" smtClean="0">
                  <a:latin typeface="+mj-lt"/>
                </a:rPr>
                <a:t>service  named  restart</a:t>
              </a:r>
            </a:p>
          </p:txBody>
        </p:sp>
      </p:grpSp>
      <p:grpSp>
        <p:nvGrpSpPr>
          <p:cNvPr id="3" name="Group 9"/>
          <p:cNvGrpSpPr/>
          <p:nvPr/>
        </p:nvGrpSpPr>
        <p:grpSpPr>
          <a:xfrm>
            <a:off x="516839" y="2981721"/>
            <a:ext cx="11237843" cy="1364975"/>
            <a:chOff x="371061" y="1457738"/>
            <a:chExt cx="8428382" cy="1364975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1" name="Rounded Rectangle 10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6591" y="1550507"/>
              <a:ext cx="8083826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>
                  <a:latin typeface="+mj-lt"/>
                </a:rPr>
                <a:t>To check the resolution</a:t>
              </a:r>
              <a:endParaRPr lang="en-US" sz="2200" dirty="0"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3219" y="2034207"/>
              <a:ext cx="8083826" cy="4770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 smtClean="0">
                  <a:latin typeface="+mj-lt"/>
                </a:rPr>
                <a:t>[root@dns ~]#  </a:t>
              </a:r>
              <a:r>
                <a:rPr lang="en-US" sz="2400" b="1" dirty="0" smtClean="0">
                  <a:latin typeface="+mj-lt"/>
                </a:rPr>
                <a:t>dig  -t  mx  netrich.in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5020455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2" name="WordArt 4"/>
          <p:cNvSpPr>
            <a:spLocks noChangeArrowheads="1" noChangeShapeType="1" noTextEdit="1"/>
          </p:cNvSpPr>
          <p:nvPr/>
        </p:nvSpPr>
        <p:spPr bwMode="auto">
          <a:xfrm>
            <a:off x="1092200" y="2266121"/>
            <a:ext cx="10057296" cy="2822714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kern="10" spc="50" dirty="0" smtClean="0">
                <a:ln w="11430"/>
                <a:solidFill>
                  <a:schemeClr val="accent2">
                    <a:satMod val="15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 Black"/>
              </a:rPr>
              <a:t>SquirrelMail</a:t>
            </a:r>
          </a:p>
        </p:txBody>
      </p:sp>
    </p:spTree>
    <p:extLst>
      <p:ext uri="{BB962C8B-B14F-4D97-AF65-F5344CB8AC3E}">
        <p14:creationId xmlns:p14="http://schemas.microsoft.com/office/powerpoint/2010/main" xmlns="" val="28608782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5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5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SquirrelMail</a:t>
            </a:r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11480800" cy="5138530"/>
          </a:xfrm>
        </p:spPr>
        <p:txBody>
          <a:bodyPr numCol="2"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</a:rPr>
              <a:t>Packages</a:t>
            </a:r>
            <a:r>
              <a:rPr lang="en-US" dirty="0" smtClean="0"/>
              <a:t> </a:t>
            </a:r>
          </a:p>
          <a:p>
            <a:pPr lvl="1">
              <a:lnSpc>
                <a:spcPct val="150000"/>
              </a:lnSpc>
            </a:pPr>
            <a:r>
              <a:rPr lang="en-US" sz="2200" dirty="0" smtClean="0"/>
              <a:t>squirrelmail*.rpm</a:t>
            </a:r>
          </a:p>
          <a:p>
            <a:pPr lvl="1">
              <a:lnSpc>
                <a:spcPct val="150000"/>
              </a:lnSpc>
            </a:pPr>
            <a:r>
              <a:rPr lang="en-US" sz="2200" dirty="0" smtClean="0"/>
              <a:t>dovecot-*.rpm</a:t>
            </a:r>
          </a:p>
          <a:p>
            <a:pPr lvl="1">
              <a:lnSpc>
                <a:spcPct val="150000"/>
              </a:lnSpc>
            </a:pPr>
            <a:r>
              <a:rPr lang="en-US" sz="2200" dirty="0" smtClean="0"/>
              <a:t>curl* </a:t>
            </a:r>
          </a:p>
          <a:p>
            <a:pPr lvl="1">
              <a:lnSpc>
                <a:spcPct val="150000"/>
              </a:lnSpc>
            </a:pPr>
            <a:r>
              <a:rPr lang="en-US" sz="2200" dirty="0" smtClean="0"/>
              <a:t>php-5*</a:t>
            </a:r>
          </a:p>
          <a:p>
            <a:pPr lvl="1">
              <a:lnSpc>
                <a:spcPct val="150000"/>
              </a:lnSpc>
            </a:pPr>
            <a:r>
              <a:rPr lang="en-US" sz="2200" dirty="0" smtClean="0"/>
              <a:t>perl-5*     </a:t>
            </a:r>
          </a:p>
          <a:p>
            <a:pPr lvl="1">
              <a:lnSpc>
                <a:spcPct val="150000"/>
              </a:lnSpc>
            </a:pPr>
            <a:r>
              <a:rPr lang="en-US" sz="2200" dirty="0" smtClean="0"/>
              <a:t>httpd*</a:t>
            </a:r>
          </a:p>
          <a:p>
            <a:pPr lvl="1">
              <a:lnSpc>
                <a:spcPct val="150000"/>
              </a:lnSpc>
            </a:pPr>
            <a:r>
              <a:rPr lang="en-US" sz="2200" dirty="0" smtClean="0"/>
              <a:t>mod_ssl*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h</a:t>
            </a:r>
            <a:r>
              <a:rPr lang="en-US" sz="2200" dirty="0" smtClean="0"/>
              <a:t>unspell-en*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xmlns="" val="100756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304800" y="1"/>
            <a:ext cx="8128000" cy="58426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Mail Server Configuration</a:t>
            </a:r>
          </a:p>
        </p:txBody>
      </p:sp>
      <p:sp>
        <p:nvSpPr>
          <p:cNvPr id="55347" name="Oval 51"/>
          <p:cNvSpPr>
            <a:spLocks noChangeArrowheads="1"/>
          </p:cNvSpPr>
          <p:nvPr/>
        </p:nvSpPr>
        <p:spPr bwMode="auto">
          <a:xfrm>
            <a:off x="1326243" y="1727208"/>
            <a:ext cx="8098367" cy="3753079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 algn="ctr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3200" dirty="0"/>
              <a:t>                                                          </a:t>
            </a:r>
          </a:p>
        </p:txBody>
      </p:sp>
      <p:pic>
        <p:nvPicPr>
          <p:cNvPr id="2092" name="Picture 45" descr="Computer_DesktopComputer01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2443" y="3773724"/>
            <a:ext cx="1746251" cy="152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90" name="Picture 48" descr="Computer_DesktopComputer01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80076" y="1096056"/>
            <a:ext cx="1746251" cy="152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68" name="AutoShape 72"/>
          <p:cNvSpPr>
            <a:spLocks noChangeArrowheads="1"/>
          </p:cNvSpPr>
          <p:nvPr/>
        </p:nvSpPr>
        <p:spPr bwMode="auto">
          <a:xfrm>
            <a:off x="2674740" y="1204005"/>
            <a:ext cx="1962912" cy="420624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 dirty="0" smtClean="0">
                <a:latin typeface="+mj-lt"/>
              </a:rPr>
              <a:t>DNS Server</a:t>
            </a:r>
            <a:endParaRPr lang="en-US" b="1" dirty="0">
              <a:latin typeface="+mj-lt"/>
            </a:endParaRPr>
          </a:p>
        </p:txBody>
      </p:sp>
      <p:sp>
        <p:nvSpPr>
          <p:cNvPr id="55369" name="AutoShape 73"/>
          <p:cNvSpPr>
            <a:spLocks noChangeArrowheads="1"/>
          </p:cNvSpPr>
          <p:nvPr/>
        </p:nvSpPr>
        <p:spPr bwMode="auto">
          <a:xfrm>
            <a:off x="1847668" y="5324475"/>
            <a:ext cx="1962912" cy="420624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 dirty="0" smtClean="0">
                <a:latin typeface="+mj-lt"/>
              </a:rPr>
              <a:t>linux Client</a:t>
            </a:r>
            <a:endParaRPr lang="en-US" b="1" dirty="0">
              <a:latin typeface="+mj-lt"/>
            </a:endParaRPr>
          </a:p>
        </p:txBody>
      </p:sp>
      <p:graphicFrame>
        <p:nvGraphicFramePr>
          <p:cNvPr id="55419" name="Object 123"/>
          <p:cNvGraphicFramePr>
            <a:graphicFrameLocks noChangeAspect="1"/>
          </p:cNvGraphicFramePr>
          <p:nvPr/>
        </p:nvGraphicFramePr>
        <p:xfrm>
          <a:off x="768205" y="4267438"/>
          <a:ext cx="1085851" cy="1062037"/>
        </p:xfrm>
        <a:graphic>
          <a:graphicData uri="http://schemas.openxmlformats.org/presentationml/2006/ole">
            <p:oleObj spid="_x0000_s204833" r:id="rId5" imgW="700965" imgH="914400" progId="">
              <p:embed/>
            </p:oleObj>
          </a:graphicData>
        </a:graphic>
      </p:graphicFrame>
      <p:sp>
        <p:nvSpPr>
          <p:cNvPr id="55420" name="Text Box 124"/>
          <p:cNvSpPr txBox="1">
            <a:spLocks noChangeArrowheads="1"/>
          </p:cNvSpPr>
          <p:nvPr/>
        </p:nvSpPr>
        <p:spPr bwMode="auto">
          <a:xfrm>
            <a:off x="896477" y="5235494"/>
            <a:ext cx="6471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b="1" dirty="0" smtClean="0">
                <a:solidFill>
                  <a:srgbClr val="3333FF"/>
                </a:solidFill>
                <a:latin typeface="+mj-lt"/>
                <a:cs typeface="Arial" charset="0"/>
              </a:rPr>
              <a:t>Ravi</a:t>
            </a:r>
            <a:endParaRPr lang="en-US" b="1" dirty="0">
              <a:solidFill>
                <a:srgbClr val="3333FF"/>
              </a:solidFill>
              <a:latin typeface="+mj-lt"/>
              <a:cs typeface="Arial" charset="0"/>
            </a:endParaRPr>
          </a:p>
        </p:txBody>
      </p:sp>
      <p:sp>
        <p:nvSpPr>
          <p:cNvPr id="55438" name="AutoShape 142"/>
          <p:cNvSpPr>
            <a:spLocks noChangeArrowheads="1"/>
          </p:cNvSpPr>
          <p:nvPr/>
        </p:nvSpPr>
        <p:spPr bwMode="auto">
          <a:xfrm>
            <a:off x="2674739" y="1689230"/>
            <a:ext cx="1962912" cy="420624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 dirty="0" smtClean="0">
                <a:solidFill>
                  <a:srgbClr val="0000FF"/>
                </a:solidFill>
                <a:latin typeface="+mj-lt"/>
              </a:rPr>
              <a:t>192.168.0.252</a:t>
            </a:r>
            <a:endParaRPr lang="en-US" b="1" dirty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44" name="AutoShape 142"/>
          <p:cNvSpPr>
            <a:spLocks noChangeArrowheads="1"/>
          </p:cNvSpPr>
          <p:nvPr/>
        </p:nvSpPr>
        <p:spPr bwMode="auto">
          <a:xfrm>
            <a:off x="1847668" y="5769909"/>
            <a:ext cx="1962912" cy="420624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 dirty="0" smtClean="0">
                <a:solidFill>
                  <a:srgbClr val="0000FF"/>
                </a:solidFill>
                <a:latin typeface="+mj-lt"/>
              </a:rPr>
              <a:t>192.168.0.1</a:t>
            </a:r>
            <a:endParaRPr lang="en-US" b="1" dirty="0">
              <a:solidFill>
                <a:srgbClr val="0000FF"/>
              </a:solidFill>
              <a:latin typeface="+mj-lt"/>
            </a:endParaRPr>
          </a:p>
        </p:txBody>
      </p:sp>
      <p:pic>
        <p:nvPicPr>
          <p:cNvPr id="45" name="Picture 44" descr="Computer_DesktopComputer01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40087" y="1712488"/>
            <a:ext cx="1746251" cy="152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AutoShape 72"/>
          <p:cNvSpPr>
            <a:spLocks noChangeArrowheads="1"/>
          </p:cNvSpPr>
          <p:nvPr/>
        </p:nvSpPr>
        <p:spPr bwMode="auto">
          <a:xfrm>
            <a:off x="9341900" y="1820437"/>
            <a:ext cx="1962912" cy="420624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 dirty="0" smtClean="0">
                <a:latin typeface="+mj-lt"/>
              </a:rPr>
              <a:t>Mail Server</a:t>
            </a:r>
            <a:endParaRPr lang="en-US" b="1" dirty="0">
              <a:latin typeface="+mj-lt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35225" y="4098471"/>
            <a:ext cx="429784" cy="386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34025" y="1393371"/>
            <a:ext cx="429784" cy="386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998859" y="2035168"/>
            <a:ext cx="429784" cy="386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AutoShape 142"/>
          <p:cNvSpPr>
            <a:spLocks noChangeArrowheads="1"/>
          </p:cNvSpPr>
          <p:nvPr/>
        </p:nvSpPr>
        <p:spPr bwMode="auto">
          <a:xfrm>
            <a:off x="9351719" y="2305269"/>
            <a:ext cx="1962912" cy="420624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 dirty="0" smtClean="0">
                <a:solidFill>
                  <a:srgbClr val="0000FF"/>
                </a:solidFill>
                <a:latin typeface="+mj-lt"/>
              </a:rPr>
              <a:t>192.168.0.253</a:t>
            </a:r>
            <a:endParaRPr lang="en-US" b="1" dirty="0">
              <a:solidFill>
                <a:srgbClr val="0000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72751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solidFill>
                  <a:schemeClr val="bg1"/>
                </a:solidFill>
              </a:rPr>
              <a:t>SquirrelMail</a:t>
            </a:r>
            <a:r>
              <a:rPr lang="en-US" dirty="0" smtClean="0">
                <a:solidFill>
                  <a:schemeClr val="bg1"/>
                </a:solidFill>
              </a:rPr>
              <a:t> Configuration</a:t>
            </a:r>
          </a:p>
        </p:txBody>
      </p:sp>
      <p:grpSp>
        <p:nvGrpSpPr>
          <p:cNvPr id="2" name="Group 9"/>
          <p:cNvGrpSpPr/>
          <p:nvPr/>
        </p:nvGrpSpPr>
        <p:grpSpPr>
          <a:xfrm>
            <a:off x="516839" y="1457738"/>
            <a:ext cx="11237843" cy="1633192"/>
            <a:chOff x="371061" y="1457738"/>
            <a:chExt cx="8428382" cy="1633192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9" name="Rounded Rectangle 8"/>
            <p:cNvSpPr/>
            <p:nvPr/>
          </p:nvSpPr>
          <p:spPr bwMode="auto">
            <a:xfrm>
              <a:off x="371061" y="1457738"/>
              <a:ext cx="8428382" cy="1633192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56591" y="1550507"/>
              <a:ext cx="8083826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>
                  <a:latin typeface="+mj-lt"/>
                </a:rPr>
                <a:t>Install the squirrelmail  requirement  packages</a:t>
              </a:r>
              <a:endParaRPr lang="en-US" sz="2200" dirty="0"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63219" y="2034207"/>
              <a:ext cx="8083826" cy="86177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 smtClean="0">
                  <a:latin typeface="+mj-lt"/>
                </a:rPr>
                <a:t>[root@mailserver ~]#  </a:t>
              </a:r>
              <a:r>
                <a:rPr lang="en-US" sz="2400" b="1" dirty="0" smtClean="0">
                  <a:latin typeface="+mj-lt"/>
                </a:rPr>
                <a:t>yum install mod_ssl*  perl* curl* php* hunspell-en* 	dovecot*  httpd*  -y </a:t>
              </a:r>
              <a:endParaRPr lang="en-US" sz="2200" b="1" dirty="0" smtClean="0">
                <a:latin typeface="+mj-lt"/>
              </a:endParaRPr>
            </a:p>
          </p:txBody>
        </p:sp>
      </p:grpSp>
      <p:grpSp>
        <p:nvGrpSpPr>
          <p:cNvPr id="3" name="Group 9"/>
          <p:cNvGrpSpPr/>
          <p:nvPr/>
        </p:nvGrpSpPr>
        <p:grpSpPr>
          <a:xfrm>
            <a:off x="508004" y="3480502"/>
            <a:ext cx="11237843" cy="1633192"/>
            <a:chOff x="371061" y="1457738"/>
            <a:chExt cx="8428382" cy="1633192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8" name="Rounded Rectangle 7"/>
            <p:cNvSpPr/>
            <p:nvPr/>
          </p:nvSpPr>
          <p:spPr bwMode="auto">
            <a:xfrm>
              <a:off x="371061" y="1457738"/>
              <a:ext cx="8428382" cy="1633192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6591" y="1550507"/>
              <a:ext cx="8083826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>
                  <a:latin typeface="+mj-lt"/>
                </a:rPr>
                <a:t>Download and Install the squirrelmail  package</a:t>
              </a:r>
              <a:endParaRPr lang="en-US" sz="2200" dirty="0"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63219" y="2034207"/>
              <a:ext cx="8083826" cy="86177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 smtClean="0">
                  <a:latin typeface="+mj-lt"/>
                </a:rPr>
                <a:t>[root@mailserver ~]#  ftp  192.168.0.250</a:t>
              </a:r>
              <a:endParaRPr lang="en-US" sz="2400" b="1" dirty="0" smtClean="0">
                <a:latin typeface="+mj-lt"/>
              </a:endParaRPr>
            </a:p>
            <a:p>
              <a:pPr>
                <a:lnSpc>
                  <a:spcPts val="3000"/>
                </a:lnSpc>
              </a:pPr>
              <a:r>
                <a:rPr lang="en-US" sz="2200" dirty="0"/>
                <a:t>[root@mailserver </a:t>
              </a:r>
              <a:r>
                <a:rPr lang="en-US" sz="2200" dirty="0" smtClean="0"/>
                <a:t>~]# rpm –ivh squirrelmail* --force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9415545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/etc</a:t>
            </a:r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lnSpc>
                <a:spcPct val="150000"/>
              </a:lnSpc>
              <a:buClr>
                <a:schemeClr val="tx1"/>
              </a:buClr>
              <a:buSzPct val="100000"/>
              <a:buFontTx/>
              <a:buChar char="•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 stands for et cetera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SzPct val="100000"/>
              <a:buFontTx/>
              <a:buChar char="•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all the configuration files.</a:t>
            </a:r>
          </a:p>
        </p:txBody>
      </p:sp>
    </p:spTree>
    <p:extLst>
      <p:ext uri="{BB962C8B-B14F-4D97-AF65-F5344CB8AC3E}">
        <p14:creationId xmlns:p14="http://schemas.microsoft.com/office/powerpoint/2010/main" xmlns="" val="2726548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SquirrelMail Configuration</a:t>
            </a:r>
          </a:p>
        </p:txBody>
      </p:sp>
      <p:grpSp>
        <p:nvGrpSpPr>
          <p:cNvPr id="2" name="Group 9"/>
          <p:cNvGrpSpPr/>
          <p:nvPr/>
        </p:nvGrpSpPr>
        <p:grpSpPr>
          <a:xfrm>
            <a:off x="234817" y="1111389"/>
            <a:ext cx="11237843" cy="2349986"/>
            <a:chOff x="371061" y="1457739"/>
            <a:chExt cx="8428382" cy="1311652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5" name="Rounded Rectangle 4"/>
            <p:cNvSpPr/>
            <p:nvPr/>
          </p:nvSpPr>
          <p:spPr bwMode="auto">
            <a:xfrm>
              <a:off x="371061" y="1457739"/>
              <a:ext cx="8428382" cy="1311652"/>
            </a:xfrm>
            <a:prstGeom prst="roundRect">
              <a:avLst/>
            </a:prstGeom>
            <a:grpFill/>
            <a:ln w="38100">
              <a:noFill/>
              <a:prstDash val="dash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6591" y="1550507"/>
              <a:ext cx="8083826" cy="24050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>
                  <a:solidFill>
                    <a:sysClr val="windowText" lastClr="000000"/>
                  </a:solidFill>
                  <a:latin typeface="+mj-lt"/>
                </a:rPr>
                <a:t>Modifying Dovecot files</a:t>
              </a:r>
              <a:endParaRPr lang="en-US" sz="2200" dirty="0">
                <a:solidFill>
                  <a:sysClr val="windowText" lastClr="000000"/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6126" y="1765697"/>
              <a:ext cx="8083826" cy="69573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000" dirty="0" smtClean="0">
                  <a:solidFill>
                    <a:sysClr val="windowText" lastClr="000000"/>
                  </a:solidFill>
                  <a:latin typeface="+mj-lt"/>
                </a:rPr>
                <a:t>[</a:t>
              </a:r>
              <a:r>
                <a:rPr lang="en-US" sz="2400" dirty="0" smtClean="0">
                  <a:solidFill>
                    <a:sysClr val="windowText" lastClr="000000"/>
                  </a:solidFill>
                  <a:latin typeface="+mj-lt"/>
                </a:rPr>
                <a:t>root@mailserver ~]#  </a:t>
              </a:r>
              <a:r>
                <a:rPr lang="en-US" sz="2400" b="1" dirty="0" smtClean="0">
                  <a:solidFill>
                    <a:sysClr val="windowText" lastClr="000000"/>
                  </a:solidFill>
                  <a:latin typeface="+mj-lt"/>
                </a:rPr>
                <a:t>vi /etc/dovecot/conf.d/10-auth.conf</a:t>
              </a:r>
            </a:p>
            <a:p>
              <a:pPr>
                <a:lnSpc>
                  <a:spcPts val="3000"/>
                </a:lnSpc>
              </a:pPr>
              <a:r>
                <a:rPr lang="en-US" sz="2400" b="1" dirty="0" smtClean="0">
                  <a:solidFill>
                    <a:sysClr val="windowText" lastClr="000000"/>
                  </a:solidFill>
                  <a:latin typeface="+mj-lt"/>
                </a:rPr>
                <a:t> </a:t>
              </a:r>
              <a:endParaRPr lang="en-US" sz="2400" b="1" dirty="0">
                <a:solidFill>
                  <a:sysClr val="windowText" lastClr="000000"/>
                </a:solidFill>
                <a:latin typeface="+mj-lt"/>
              </a:endParaRPr>
            </a:p>
            <a:p>
              <a:pPr>
                <a:lnSpc>
                  <a:spcPts val="3000"/>
                </a:lnSpc>
              </a:pPr>
              <a:r>
                <a:rPr lang="en-US" sz="2400" dirty="0" smtClean="0">
                  <a:solidFill>
                    <a:sysClr val="windowText" lastClr="000000"/>
                  </a:solidFill>
                  <a:latin typeface="Calibri"/>
                </a:rPr>
                <a:t>[root@mailserver ~]#  </a:t>
              </a:r>
              <a:r>
                <a:rPr lang="en-US" sz="2400" b="1" dirty="0" smtClean="0">
                  <a:solidFill>
                    <a:sysClr val="windowText" lastClr="000000"/>
                  </a:solidFill>
                  <a:latin typeface="Calibri"/>
                </a:rPr>
                <a:t>vi /etc/dovecot/conf.d/10-mail.conf</a:t>
              </a:r>
              <a:endParaRPr lang="en-US" sz="2400" dirty="0" smtClean="0">
                <a:solidFill>
                  <a:sysClr val="windowText" lastClr="000000"/>
                </a:solidFill>
                <a:latin typeface="Calibri"/>
              </a:endParaRPr>
            </a:p>
          </p:txBody>
        </p:sp>
      </p:grpSp>
      <p:pic>
        <p:nvPicPr>
          <p:cNvPr id="553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0879" y="3650038"/>
            <a:ext cx="11233151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61747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Sending mails with Squirrelmail</a:t>
            </a:r>
          </a:p>
        </p:txBody>
      </p:sp>
      <p:grpSp>
        <p:nvGrpSpPr>
          <p:cNvPr id="2" name="Group 9"/>
          <p:cNvGrpSpPr/>
          <p:nvPr/>
        </p:nvGrpSpPr>
        <p:grpSpPr>
          <a:xfrm>
            <a:off x="512421" y="1461032"/>
            <a:ext cx="11237843" cy="3136728"/>
            <a:chOff x="371061" y="1457738"/>
            <a:chExt cx="8428382" cy="908810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9" name="Rounded Rectangle 8"/>
            <p:cNvSpPr/>
            <p:nvPr/>
          </p:nvSpPr>
          <p:spPr bwMode="auto">
            <a:xfrm>
              <a:off x="371061" y="1457738"/>
              <a:ext cx="8428382" cy="908810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56591" y="1550507"/>
              <a:ext cx="8083826" cy="12484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>
                  <a:latin typeface="+mj-lt"/>
                </a:rPr>
                <a:t>To find send mail on GUI mode</a:t>
              </a:r>
              <a:endParaRPr lang="en-US" sz="2200" dirty="0"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63219" y="1688113"/>
              <a:ext cx="8083826" cy="13821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 smtClean="0">
                  <a:latin typeface="+mj-lt"/>
                </a:rPr>
                <a:t>[root@dns ~]# </a:t>
              </a:r>
              <a:r>
                <a:rPr lang="en-US" sz="2400" b="1" dirty="0" smtClean="0">
                  <a:solidFill>
                    <a:sysClr val="windowText" lastClr="000000"/>
                  </a:solidFill>
                  <a:latin typeface="+mj-lt"/>
                </a:rPr>
                <a:t>firefox &amp;</a:t>
              </a:r>
              <a:endParaRPr lang="en-US" sz="2200" b="1" dirty="0" smtClean="0">
                <a:solidFill>
                  <a:sysClr val="windowText" lastClr="000000"/>
                </a:solidFill>
                <a:latin typeface="+mj-lt"/>
              </a:endParaRPr>
            </a:p>
          </p:txBody>
        </p:sp>
      </p:grpSp>
      <p:grpSp>
        <p:nvGrpSpPr>
          <p:cNvPr id="3" name="Group 11"/>
          <p:cNvGrpSpPr/>
          <p:nvPr/>
        </p:nvGrpSpPr>
        <p:grpSpPr>
          <a:xfrm>
            <a:off x="802693" y="2815991"/>
            <a:ext cx="10664433" cy="1619534"/>
            <a:chOff x="410823" y="4339988"/>
            <a:chExt cx="7998325" cy="862433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410823" y="4339988"/>
              <a:ext cx="7983940" cy="862433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75323" y="4451606"/>
              <a:ext cx="7833825" cy="639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F0000"/>
                  </a:solidFill>
                  <a:latin typeface="+mj-lt"/>
                </a:rPr>
                <a:t>http://mail.netrich.in/webmail</a:t>
              </a:r>
            </a:p>
            <a:p>
              <a:r>
                <a:rPr lang="en-US" sz="2400" b="1" dirty="0" smtClean="0">
                  <a:latin typeface="+mj-lt"/>
                </a:rPr>
                <a:t>	</a:t>
              </a:r>
            </a:p>
            <a:p>
              <a:endParaRPr lang="nl-NL" sz="2400" b="1" dirty="0" smtClean="0">
                <a:solidFill>
                  <a:srgbClr val="0000FF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0601438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/opt</a:t>
            </a:r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9282592" cy="388077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lnSpc>
                <a:spcPct val="150000"/>
              </a:lnSpc>
              <a:buClr>
                <a:schemeClr val="tx1"/>
              </a:buClr>
              <a:buSzPct val="100000"/>
              <a:buFontTx/>
              <a:buChar char="•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 stands for optional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SzPct val="100000"/>
              <a:buFontTx/>
              <a:buChar char="•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generally contains the third party software's.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SzPct val="100000"/>
              <a:buNone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Example:- Open Office, Kaspersky Antivirus etc.</a:t>
            </a:r>
          </a:p>
        </p:txBody>
      </p:sp>
    </p:spTree>
    <p:extLst>
      <p:ext uri="{BB962C8B-B14F-4D97-AF65-F5344CB8AC3E}">
        <p14:creationId xmlns:p14="http://schemas.microsoft.com/office/powerpoint/2010/main" xmlns="" val="2523107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/media</a:t>
            </a:r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9648352" cy="388077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lnSpc>
                <a:spcPct val="150000"/>
              </a:lnSpc>
              <a:buClr>
                <a:schemeClr val="tx1"/>
              </a:buClr>
              <a:buSzPct val="100000"/>
              <a:buFontTx/>
              <a:buChar char="•"/>
              <a:defRPr/>
            </a:pPr>
            <a:r>
              <a:rPr lang="en-US" sz="2800" dirty="0"/>
              <a:t>It is up to RHEL 6 default mount point for removable storage media  such as cdrom/dvd and pendrives, etc.</a:t>
            </a:r>
          </a:p>
        </p:txBody>
      </p:sp>
    </p:spTree>
    <p:extLst>
      <p:ext uri="{BB962C8B-B14F-4D97-AF65-F5344CB8AC3E}">
        <p14:creationId xmlns:p14="http://schemas.microsoft.com/office/powerpoint/2010/main" xmlns="" val="4132053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/run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9648352" cy="388077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lnSpc>
                <a:spcPct val="150000"/>
              </a:lnSpc>
              <a:buClr>
                <a:schemeClr val="tx1"/>
              </a:buClr>
              <a:buSzPct val="100000"/>
              <a:buFontTx/>
              <a:buChar char="•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from RHEL 7 default mount point for removable storage media  such as cdrom/dvd and pendrives, etc.</a:t>
            </a:r>
          </a:p>
        </p:txBody>
      </p:sp>
    </p:spTree>
    <p:extLst>
      <p:ext uri="{BB962C8B-B14F-4D97-AF65-F5344CB8AC3E}">
        <p14:creationId xmlns:p14="http://schemas.microsoft.com/office/powerpoint/2010/main" xmlns="" val="4230908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xmlns="" val="1374576511"/>
              </p:ext>
            </p:extLst>
          </p:nvPr>
        </p:nvGraphicFramePr>
        <p:xfrm>
          <a:off x="773722" y="542167"/>
          <a:ext cx="9003323" cy="61335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377177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2" name="WordArt 4"/>
          <p:cNvSpPr>
            <a:spLocks noChangeArrowheads="1" noChangeShapeType="1" noTextEdit="1"/>
          </p:cNvSpPr>
          <p:nvPr/>
        </p:nvSpPr>
        <p:spPr bwMode="auto">
          <a:xfrm>
            <a:off x="2343150" y="2728914"/>
            <a:ext cx="7524750" cy="17811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kern="10" spc="50" dirty="0">
                <a:ln w="11430"/>
                <a:solidFill>
                  <a:schemeClr val="accent2">
                    <a:satMod val="15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lgerian" panose="04020705040A02060702" pitchFamily="82" charset="0"/>
              </a:rPr>
              <a:t>Basic Commands</a:t>
            </a:r>
          </a:p>
        </p:txBody>
      </p:sp>
    </p:spTree>
    <p:extLst>
      <p:ext uri="{BB962C8B-B14F-4D97-AF65-F5344CB8AC3E}">
        <p14:creationId xmlns:p14="http://schemas.microsoft.com/office/powerpoint/2010/main" xmlns="" val="2432220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5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5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Print Working Directory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434141" y="2329936"/>
            <a:ext cx="8428382" cy="1364975"/>
            <a:chOff x="371061" y="1457738"/>
            <a:chExt cx="8428382" cy="1364975"/>
          </a:xfrm>
          <a:solidFill>
            <a:schemeClr val="accent2">
              <a:lumMod val="60000"/>
              <a:lumOff val="40000"/>
            </a:schemeClr>
          </a:solidFill>
          <a:effectLst/>
        </p:grpSpPr>
        <p:sp>
          <p:nvSpPr>
            <p:cNvPr id="14" name="Rounded Rectangle 13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6591" y="1550507"/>
              <a:ext cx="8083826" cy="43088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latin typeface="+mj-lt"/>
                </a:rPr>
                <a:t>Print the name of the current working directory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3219" y="2034207"/>
              <a:ext cx="8083826" cy="47705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latin typeface="+mj-lt"/>
                </a:rPr>
                <a:t>[root@comp1 ~]# </a:t>
              </a:r>
              <a:r>
                <a:rPr lang="en-US" sz="2400" b="1" dirty="0">
                  <a:latin typeface="+mj-lt"/>
                </a:rPr>
                <a:t>pwd</a:t>
              </a:r>
              <a:endParaRPr lang="en-US" sz="2200" b="1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487305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List of Files and Directories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898375" y="1457739"/>
            <a:ext cx="8428382" cy="1364975"/>
            <a:chOff x="371061" y="1457738"/>
            <a:chExt cx="8428382" cy="136497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5" name="Rounded Rectangle 4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6591" y="1550507"/>
              <a:ext cx="8083826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 see the list of files and directories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219" y="2034207"/>
              <a:ext cx="8083826" cy="4770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ls  &lt;options&gt;  &lt;arguments&gt;</a:t>
              </a:r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1807266" y="3235109"/>
            <a:ext cx="8610600" cy="2953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spcCol="50292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algn="just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-l		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Long list including attributes</a:t>
            </a:r>
          </a:p>
          <a:p>
            <a:pPr marL="342900" indent="-342900" algn="just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-a		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All files and directories including hidden</a:t>
            </a:r>
          </a:p>
          <a:p>
            <a:pPr marL="342900" indent="-342900" algn="just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-d		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For a particular file or directory</a:t>
            </a:r>
          </a:p>
          <a:p>
            <a:pPr marL="342900" indent="-342900" algn="just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-R		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Recursive to see the tree structure </a:t>
            </a:r>
          </a:p>
          <a:p>
            <a:pPr marL="342900" indent="-342900" algn="just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- 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Inodes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list</a:t>
            </a:r>
          </a:p>
          <a:p>
            <a:pPr marL="342900" indent="-342900" algn="just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52600" y="2991693"/>
            <a:ext cx="1422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Options</a:t>
            </a:r>
          </a:p>
        </p:txBody>
      </p:sp>
    </p:spTree>
    <p:extLst>
      <p:ext uri="{BB962C8B-B14F-4D97-AF65-F5344CB8AC3E}">
        <p14:creationId xmlns:p14="http://schemas.microsoft.com/office/powerpoint/2010/main" xmlns="" val="1710273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bldLvl="5"/>
      <p:bldP spid="1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Creation of Files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1794803" y="1804183"/>
            <a:ext cx="8610600" cy="2408583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create the files we have three different tools or utilities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Tx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 command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Tx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touch command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Tx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vi/vim  editor</a:t>
            </a:r>
          </a:p>
        </p:txBody>
      </p:sp>
    </p:spTree>
    <p:extLst>
      <p:ext uri="{BB962C8B-B14F-4D97-AF65-F5344CB8AC3E}">
        <p14:creationId xmlns:p14="http://schemas.microsoft.com/office/powerpoint/2010/main" xmlns="" val="3326382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Cat  (Concatenation) Command</a:t>
            </a:r>
          </a:p>
        </p:txBody>
      </p:sp>
      <p:grpSp>
        <p:nvGrpSpPr>
          <p:cNvPr id="2" name="Group 9"/>
          <p:cNvGrpSpPr/>
          <p:nvPr/>
        </p:nvGrpSpPr>
        <p:grpSpPr>
          <a:xfrm>
            <a:off x="1908316" y="1457739"/>
            <a:ext cx="8428382" cy="1364975"/>
            <a:chOff x="371061" y="1457738"/>
            <a:chExt cx="8428382" cy="1364975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5" name="Rounded Rectangle 4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6591" y="1550507"/>
              <a:ext cx="8083826" cy="43088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Creating and displaying text files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219" y="2034207"/>
              <a:ext cx="8083826" cy="47705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cat  &lt;options&gt; &lt;arguments&gt; &lt;filename&gt;</a:t>
              </a:r>
              <a:endPara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Group 9"/>
          <p:cNvGrpSpPr/>
          <p:nvPr/>
        </p:nvGrpSpPr>
        <p:grpSpPr>
          <a:xfrm>
            <a:off x="1908316" y="2985034"/>
            <a:ext cx="8428382" cy="1364975"/>
            <a:chOff x="371061" y="1457738"/>
            <a:chExt cx="8428382" cy="1364975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1" name="Rounded Rectangle 10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6591" y="1550507"/>
              <a:ext cx="8083826" cy="43088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 create a file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3219" y="2034207"/>
              <a:ext cx="8083826" cy="47705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cat  &gt;  &lt;filename&gt;</a:t>
              </a:r>
            </a:p>
          </p:txBody>
        </p:sp>
      </p:grpSp>
      <p:grpSp>
        <p:nvGrpSpPr>
          <p:cNvPr id="12" name="Group 9"/>
          <p:cNvGrpSpPr/>
          <p:nvPr/>
        </p:nvGrpSpPr>
        <p:grpSpPr>
          <a:xfrm>
            <a:off x="1908316" y="4512329"/>
            <a:ext cx="8428382" cy="1364975"/>
            <a:chOff x="371061" y="1457738"/>
            <a:chExt cx="8428382" cy="1364975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3" name="Rounded Rectangle 12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6591" y="1550507"/>
              <a:ext cx="8083826" cy="43088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 view the contents of a file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63219" y="2034207"/>
              <a:ext cx="8083826" cy="47705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cat   &lt;filename&gt;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270650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Cat Command</a:t>
            </a:r>
          </a:p>
        </p:txBody>
      </p:sp>
      <p:grpSp>
        <p:nvGrpSpPr>
          <p:cNvPr id="2" name="Group 9"/>
          <p:cNvGrpSpPr/>
          <p:nvPr/>
        </p:nvGrpSpPr>
        <p:grpSpPr>
          <a:xfrm>
            <a:off x="1908316" y="1457739"/>
            <a:ext cx="8428382" cy="1364975"/>
            <a:chOff x="371061" y="1457738"/>
            <a:chExt cx="8428382" cy="136497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5" name="Rounded Rectangle 4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6591" y="1550507"/>
              <a:ext cx="8083826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2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 append or add to an existing file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219" y="2034207"/>
              <a:ext cx="8083826" cy="4770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cat  &gt;&gt;  &lt;filename&gt;</a:t>
              </a:r>
            </a:p>
          </p:txBody>
        </p:sp>
      </p:grpSp>
      <p:grpSp>
        <p:nvGrpSpPr>
          <p:cNvPr id="3" name="Group 9"/>
          <p:cNvGrpSpPr/>
          <p:nvPr/>
        </p:nvGrpSpPr>
        <p:grpSpPr>
          <a:xfrm>
            <a:off x="1908316" y="2985034"/>
            <a:ext cx="8428382" cy="1759791"/>
            <a:chOff x="371061" y="1457738"/>
            <a:chExt cx="8428382" cy="136497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1" name="Rounded Rectangle 10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6591" y="1550507"/>
              <a:ext cx="8083826" cy="3342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 combine the data of two or more files into a third file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36104" y="1939169"/>
              <a:ext cx="8004313" cy="6684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cat  &lt;first file&gt; &lt;second file&gt;  &gt;&gt;  &lt;third file&gt;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861111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Touch Command</a:t>
            </a:r>
          </a:p>
        </p:txBody>
      </p:sp>
      <p:grpSp>
        <p:nvGrpSpPr>
          <p:cNvPr id="2" name="Group 9"/>
          <p:cNvGrpSpPr/>
          <p:nvPr/>
        </p:nvGrpSpPr>
        <p:grpSpPr>
          <a:xfrm>
            <a:off x="1905003" y="1457739"/>
            <a:ext cx="8428382" cy="1364975"/>
            <a:chOff x="371061" y="1457738"/>
            <a:chExt cx="8428382" cy="136497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5" name="Rounded Rectangle 4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2321" y="1550507"/>
              <a:ext cx="8161362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2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 create a zero byte file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219" y="2034207"/>
              <a:ext cx="8083826" cy="4770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touch &lt;filename&gt;</a:t>
              </a:r>
            </a:p>
          </p:txBody>
        </p:sp>
      </p:grpSp>
      <p:grpSp>
        <p:nvGrpSpPr>
          <p:cNvPr id="3" name="Group 9"/>
          <p:cNvGrpSpPr/>
          <p:nvPr/>
        </p:nvGrpSpPr>
        <p:grpSpPr>
          <a:xfrm>
            <a:off x="1898375" y="2985045"/>
            <a:ext cx="8428382" cy="1364975"/>
            <a:chOff x="371061" y="1457738"/>
            <a:chExt cx="8428382" cy="136497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1" name="Rounded Rectangle 10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6591" y="1550507"/>
              <a:ext cx="8083826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 create multiple zero byte files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80204" y="1919165"/>
              <a:ext cx="8058852" cy="4770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touch  &lt;first file&gt; &lt;second file&gt; &lt;third file&gt;</a:t>
              </a:r>
            </a:p>
          </p:txBody>
        </p:sp>
      </p:grpSp>
      <p:grpSp>
        <p:nvGrpSpPr>
          <p:cNvPr id="12" name="Group 9"/>
          <p:cNvGrpSpPr/>
          <p:nvPr/>
        </p:nvGrpSpPr>
        <p:grpSpPr>
          <a:xfrm>
            <a:off x="1881962" y="4516078"/>
            <a:ext cx="8428382" cy="1364975"/>
            <a:chOff x="356994" y="1415534"/>
            <a:chExt cx="8428382" cy="136497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3" name="Rounded Rectangle 12"/>
            <p:cNvSpPr/>
            <p:nvPr/>
          </p:nvSpPr>
          <p:spPr bwMode="auto">
            <a:xfrm>
              <a:off x="356994" y="1415534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6591" y="1550507"/>
              <a:ext cx="8083826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 create multiple zero byte </a:t>
              </a:r>
              <a:r>
                <a:rPr lang="en-US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files in one shot</a:t>
              </a:r>
              <a:endParaRPr lang="en-US" sz="2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0204" y="1919165"/>
              <a:ext cx="8058852" cy="4770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touch  &lt;</a:t>
              </a:r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file name&gt; {define the range}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145440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Art 4"/>
          <p:cNvSpPr>
            <a:spLocks noChangeArrowheads="1" noChangeShapeType="1" noTextEdit="1"/>
          </p:cNvSpPr>
          <p:nvPr/>
        </p:nvSpPr>
        <p:spPr bwMode="auto">
          <a:xfrm>
            <a:off x="3001619" y="2739888"/>
            <a:ext cx="6188765" cy="137822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kern="10" spc="50" dirty="0">
                <a:ln w="11430"/>
                <a:solidFill>
                  <a:schemeClr val="accent2">
                    <a:satMod val="15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lgerian" panose="04020705040A02060702" pitchFamily="82" charset="0"/>
                <a:cs typeface="Times New Roman" panose="02020603050405020304" pitchFamily="18" charset="0"/>
              </a:rPr>
              <a:t>Vi Editor</a:t>
            </a:r>
          </a:p>
        </p:txBody>
      </p:sp>
    </p:spTree>
    <p:extLst>
      <p:ext uri="{BB962C8B-B14F-4D97-AF65-F5344CB8AC3E}">
        <p14:creationId xmlns:p14="http://schemas.microsoft.com/office/powerpoint/2010/main" xmlns="" val="2838370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Editors</a:t>
            </a:r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775808" y="1682287"/>
            <a:ext cx="8596668" cy="3880773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SzPct val="100000"/>
              <a:buNone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Editors are used for adding, modifying and / or deleting  text.</a:t>
            </a: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SzPct val="100000"/>
              <a:buNone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The different editors used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Tx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		:notepad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Tx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DOS			:edit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Tx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Linux/Unix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pPr marL="857250" lvl="1" indent="-457200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SzPct val="100000"/>
              <a:defRPr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CLI based	:ex , ed , vi or vim, etc.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pPr marL="857250" lvl="1" indent="-457200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SzPct val="100000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GUI based	: Emacs, Gedit, nedit, nano, and pico, etc. </a:t>
            </a:r>
          </a:p>
        </p:txBody>
      </p:sp>
    </p:spTree>
    <p:extLst>
      <p:ext uri="{BB962C8B-B14F-4D97-AF65-F5344CB8AC3E}">
        <p14:creationId xmlns:p14="http://schemas.microsoft.com/office/powerpoint/2010/main" xmlns="" val="2606901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Editors</a:t>
            </a:r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10084451" cy="3880773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Clr>
                <a:schemeClr val="tx1"/>
              </a:buClr>
              <a:buFontTx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VI editor is a screen-oriented text editor written by Bill Joy in 1976.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Tx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This is the most commonly used editor for editing files in Linux.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Tx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8210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0800" y="76200"/>
            <a:ext cx="6096000" cy="4572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History of Unix</a:t>
            </a:r>
          </a:p>
        </p:txBody>
      </p:sp>
      <p:grpSp>
        <p:nvGrpSpPr>
          <p:cNvPr id="3" name="Group 7"/>
          <p:cNvGrpSpPr/>
          <p:nvPr/>
        </p:nvGrpSpPr>
        <p:grpSpPr>
          <a:xfrm>
            <a:off x="754944" y="1477897"/>
            <a:ext cx="1328737" cy="738187"/>
            <a:chOff x="400156" y="1984"/>
            <a:chExt cx="1328737" cy="738187"/>
          </a:xfrm>
        </p:grpSpPr>
        <p:sp>
          <p:nvSpPr>
            <p:cNvPr id="4" name="Rounded Rectangle 3"/>
            <p:cNvSpPr/>
            <p:nvPr/>
          </p:nvSpPr>
          <p:spPr>
            <a:xfrm>
              <a:off x="400156" y="1984"/>
              <a:ext cx="1328737" cy="73818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Rounded Rectangle 4"/>
            <p:cNvSpPr/>
            <p:nvPr/>
          </p:nvSpPr>
          <p:spPr>
            <a:xfrm>
              <a:off x="421777" y="23605"/>
              <a:ext cx="1285495" cy="6949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MULTICS</a:t>
              </a:r>
            </a:p>
          </p:txBody>
        </p:sp>
      </p:grpSp>
      <p:grpSp>
        <p:nvGrpSpPr>
          <p:cNvPr id="6" name="Group 10"/>
          <p:cNvGrpSpPr/>
          <p:nvPr/>
        </p:nvGrpSpPr>
        <p:grpSpPr>
          <a:xfrm>
            <a:off x="754944" y="2699120"/>
            <a:ext cx="1328737" cy="738187"/>
            <a:chOff x="400156" y="1984"/>
            <a:chExt cx="1328737" cy="738187"/>
          </a:xfrm>
        </p:grpSpPr>
        <p:sp>
          <p:nvSpPr>
            <p:cNvPr id="7" name="Rounded Rectangle 6"/>
            <p:cNvSpPr/>
            <p:nvPr/>
          </p:nvSpPr>
          <p:spPr>
            <a:xfrm>
              <a:off x="400156" y="1984"/>
              <a:ext cx="1328737" cy="73818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>
              <a:off x="421777" y="23605"/>
              <a:ext cx="1285495" cy="6949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UNICS</a:t>
              </a:r>
              <a:endParaRPr lang="en-US" sz="22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Group 13"/>
          <p:cNvGrpSpPr/>
          <p:nvPr/>
        </p:nvGrpSpPr>
        <p:grpSpPr>
          <a:xfrm>
            <a:off x="754944" y="3941201"/>
            <a:ext cx="1328737" cy="738187"/>
            <a:chOff x="400156" y="1984"/>
            <a:chExt cx="1328737" cy="738187"/>
          </a:xfrm>
        </p:grpSpPr>
        <p:sp>
          <p:nvSpPr>
            <p:cNvPr id="10" name="Rounded Rectangle 9"/>
            <p:cNvSpPr/>
            <p:nvPr/>
          </p:nvSpPr>
          <p:spPr>
            <a:xfrm>
              <a:off x="400156" y="1984"/>
              <a:ext cx="1328737" cy="73818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ounded Rectangle 4"/>
            <p:cNvSpPr/>
            <p:nvPr/>
          </p:nvSpPr>
          <p:spPr>
            <a:xfrm>
              <a:off x="421777" y="23605"/>
              <a:ext cx="1285495" cy="6949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UNIX</a:t>
              </a:r>
              <a:endParaRPr lang="en-US" sz="22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Group 22"/>
          <p:cNvGrpSpPr/>
          <p:nvPr/>
        </p:nvGrpSpPr>
        <p:grpSpPr>
          <a:xfrm>
            <a:off x="1253220" y="2317927"/>
            <a:ext cx="332184" cy="276820"/>
            <a:chOff x="898433" y="786308"/>
            <a:chExt cx="332184" cy="276820"/>
          </a:xfrm>
          <a:solidFill>
            <a:schemeClr val="accent1">
              <a:lumMod val="75000"/>
            </a:schemeClr>
          </a:solidFill>
        </p:grpSpPr>
        <p:sp>
          <p:nvSpPr>
            <p:cNvPr id="13" name="Right Arrow 12"/>
            <p:cNvSpPr/>
            <p:nvPr/>
          </p:nvSpPr>
          <p:spPr>
            <a:xfrm rot="5400000">
              <a:off x="926115" y="758626"/>
              <a:ext cx="276820" cy="332184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ight Arrow 4"/>
            <p:cNvSpPr/>
            <p:nvPr/>
          </p:nvSpPr>
          <p:spPr>
            <a:xfrm>
              <a:off x="964870" y="786308"/>
              <a:ext cx="199310" cy="19377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3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Right Arrow 14"/>
          <p:cNvSpPr/>
          <p:nvPr/>
        </p:nvSpPr>
        <p:spPr>
          <a:xfrm rot="5400000">
            <a:off x="1280902" y="3525244"/>
            <a:ext cx="276820" cy="332184"/>
          </a:xfrm>
          <a:prstGeom prst="rightArrow">
            <a:avLst>
              <a:gd name="adj1" fmla="val 60000"/>
              <a:gd name="adj2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6" name="Group 7"/>
          <p:cNvGrpSpPr/>
          <p:nvPr/>
        </p:nvGrpSpPr>
        <p:grpSpPr>
          <a:xfrm>
            <a:off x="2436104" y="1477897"/>
            <a:ext cx="5950445" cy="738187"/>
            <a:chOff x="400156" y="1984"/>
            <a:chExt cx="1328737" cy="738187"/>
          </a:xfrm>
        </p:grpSpPr>
        <p:sp>
          <p:nvSpPr>
            <p:cNvPr id="17" name="Rounded Rectangle 16"/>
            <p:cNvSpPr/>
            <p:nvPr/>
          </p:nvSpPr>
          <p:spPr>
            <a:xfrm>
              <a:off x="400156" y="1984"/>
              <a:ext cx="1328737" cy="73818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ounded Rectangle 4"/>
            <p:cNvSpPr/>
            <p:nvPr/>
          </p:nvSpPr>
          <p:spPr>
            <a:xfrm>
              <a:off x="421777" y="23605"/>
              <a:ext cx="1285495" cy="6949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Started in 1965 by AT&amp;T, GE and MIT</a:t>
              </a:r>
              <a:endParaRPr lang="en-US" sz="22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Group 10"/>
          <p:cNvGrpSpPr/>
          <p:nvPr/>
        </p:nvGrpSpPr>
        <p:grpSpPr>
          <a:xfrm>
            <a:off x="2434954" y="2699120"/>
            <a:ext cx="5952744" cy="738187"/>
            <a:chOff x="400156" y="1984"/>
            <a:chExt cx="1328737" cy="738187"/>
          </a:xfrm>
        </p:grpSpPr>
        <p:sp>
          <p:nvSpPr>
            <p:cNvPr id="20" name="Rounded Rectangle 19"/>
            <p:cNvSpPr/>
            <p:nvPr/>
          </p:nvSpPr>
          <p:spPr>
            <a:xfrm>
              <a:off x="400156" y="1984"/>
              <a:ext cx="1328737" cy="73818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ounded Rectangle 4"/>
            <p:cNvSpPr/>
            <p:nvPr/>
          </p:nvSpPr>
          <p:spPr>
            <a:xfrm>
              <a:off x="421777" y="23605"/>
              <a:ext cx="1285495" cy="6949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Created by Ken Thompson in 1969</a:t>
              </a:r>
              <a:endParaRPr lang="en-US" sz="22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Group 13"/>
          <p:cNvGrpSpPr/>
          <p:nvPr/>
        </p:nvGrpSpPr>
        <p:grpSpPr>
          <a:xfrm>
            <a:off x="2434954" y="3941201"/>
            <a:ext cx="5952744" cy="738187"/>
            <a:chOff x="400156" y="1984"/>
            <a:chExt cx="1328737" cy="738187"/>
          </a:xfrm>
        </p:grpSpPr>
        <p:sp>
          <p:nvSpPr>
            <p:cNvPr id="23" name="Rounded Rectangle 22"/>
            <p:cNvSpPr/>
            <p:nvPr/>
          </p:nvSpPr>
          <p:spPr>
            <a:xfrm>
              <a:off x="400156" y="1984"/>
              <a:ext cx="1328737" cy="73818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ounded Rectangle 4"/>
            <p:cNvSpPr/>
            <p:nvPr/>
          </p:nvSpPr>
          <p:spPr>
            <a:xfrm>
              <a:off x="421777" y="23605"/>
              <a:ext cx="1285495" cy="6949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Written in 100% C language and released in 1973 </a:t>
              </a:r>
              <a:endParaRPr lang="en-US" sz="22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756463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 Editor Modes</a:t>
            </a:r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SzPct val="100000"/>
              <a:buNone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VI editor has three modes of operations.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Tx/>
              <a:buChar char="•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 Mode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Tx/>
              <a:buChar char="•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Mode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Tx/>
              <a:buChar char="•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 Mode (Extended Command Mode)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405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588" y="440787"/>
            <a:ext cx="9170051" cy="1320800"/>
          </a:xfrm>
        </p:spPr>
        <p:txBody>
          <a:bodyPr>
            <a:norm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 go Insert Mode from Command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279" y="1578707"/>
            <a:ext cx="8596668" cy="388077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	-  Inserts the text at the current cursor position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  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 Inserts the text in beginning of a line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 	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Adds the text after the current cursor position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 	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Adds the text at the end of a line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 Inserts the text one line below current cursor position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 Inserts the text one line above current cursor position</a:t>
            </a:r>
          </a:p>
        </p:txBody>
      </p:sp>
    </p:spTree>
    <p:extLst>
      <p:ext uri="{BB962C8B-B14F-4D97-AF65-F5344CB8AC3E}">
        <p14:creationId xmlns:p14="http://schemas.microsoft.com/office/powerpoint/2010/main" xmlns="" val="3500201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417" y="357910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4891" y="1018310"/>
            <a:ext cx="8610600" cy="49831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:q	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Quit without saving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:q!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-  Quit forcefully without saving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:w  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 Write (save)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:wq  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 Save and quit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:wq!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 Save and quit forcefully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:se nu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 Sets line numbers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:se nonu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 Removes line numbers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:84  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 The cursor goes to line 84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1,$s/old name/new name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Replace the word name</a:t>
            </a:r>
          </a:p>
        </p:txBody>
      </p:sp>
    </p:spTree>
    <p:extLst>
      <p:ext uri="{BB962C8B-B14F-4D97-AF65-F5344CB8AC3E}">
        <p14:creationId xmlns:p14="http://schemas.microsoft.com/office/powerpoint/2010/main" xmlns="" val="2275839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07963"/>
            <a:ext cx="6642847" cy="914400"/>
          </a:xfrm>
        </p:spPr>
        <p:txBody>
          <a:bodyPr>
            <a:norm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Command Mode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6989" y="1125416"/>
            <a:ext cx="8596668" cy="388077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   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Deletes a line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ndd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-  Deletes ‘n’ lines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yy  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Copies a line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nyy  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Copies ‘n’ lines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 (pastes the deleted or copied text)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Undo (you can undo 1000 times)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Ctrl+r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Redo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-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Moves the cursor to the last line of the file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/&lt;word to find&gt;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Finds a word (press n for next)</a:t>
            </a:r>
          </a:p>
          <a:p>
            <a:pPr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326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 Editor</a:t>
            </a:r>
          </a:p>
        </p:txBody>
      </p:sp>
      <p:grpSp>
        <p:nvGrpSpPr>
          <p:cNvPr id="2" name="Group 9"/>
          <p:cNvGrpSpPr/>
          <p:nvPr/>
        </p:nvGrpSpPr>
        <p:grpSpPr>
          <a:xfrm>
            <a:off x="1905003" y="1457739"/>
            <a:ext cx="8428382" cy="1364975"/>
            <a:chOff x="371061" y="1457738"/>
            <a:chExt cx="8428382" cy="136497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5" name="Rounded Rectangle 4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1376" y="1550507"/>
              <a:ext cx="8134067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2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 create file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219" y="2034207"/>
              <a:ext cx="8083826" cy="4770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vi  &lt;filename&gt;  </a:t>
              </a:r>
            </a:p>
          </p:txBody>
        </p:sp>
      </p:grpSp>
      <p:grpSp>
        <p:nvGrpSpPr>
          <p:cNvPr id="8" name="Group 9"/>
          <p:cNvGrpSpPr/>
          <p:nvPr/>
        </p:nvGrpSpPr>
        <p:grpSpPr>
          <a:xfrm>
            <a:off x="1883982" y="3092081"/>
            <a:ext cx="8428382" cy="1364975"/>
            <a:chOff x="371061" y="1221248"/>
            <a:chExt cx="8428382" cy="136497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9" name="Rounded Rectangle 8"/>
            <p:cNvSpPr/>
            <p:nvPr/>
          </p:nvSpPr>
          <p:spPr bwMode="auto">
            <a:xfrm>
              <a:off x="371061" y="122124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1376" y="1550507"/>
              <a:ext cx="8134067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2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 create file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63219" y="2034207"/>
              <a:ext cx="8083826" cy="4770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</a:t>
              </a:r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vim  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&lt;filename&gt;  </a:t>
              </a:r>
            </a:p>
          </p:txBody>
        </p:sp>
      </p:grpSp>
      <p:grpSp>
        <p:nvGrpSpPr>
          <p:cNvPr id="12" name="Group 9"/>
          <p:cNvGrpSpPr/>
          <p:nvPr/>
        </p:nvGrpSpPr>
        <p:grpSpPr>
          <a:xfrm>
            <a:off x="1899749" y="4747468"/>
            <a:ext cx="8428382" cy="1364975"/>
            <a:chOff x="371061" y="1457738"/>
            <a:chExt cx="8428382" cy="136497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3" name="Rounded Rectangle 12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81376" y="1550507"/>
              <a:ext cx="8134067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2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 create </a:t>
              </a:r>
              <a:r>
                <a:rPr lang="en-US" sz="2200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multiple file</a:t>
              </a:r>
              <a:endParaRPr lang="en-US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3219" y="2034207"/>
              <a:ext cx="8083826" cy="45300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vi </a:t>
              </a:r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 –o &lt;filename1&gt;  &lt;filename2&gt;  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387319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Creating Directories</a:t>
            </a:r>
          </a:p>
        </p:txBody>
      </p:sp>
      <p:grpSp>
        <p:nvGrpSpPr>
          <p:cNvPr id="2" name="Group 9"/>
          <p:cNvGrpSpPr/>
          <p:nvPr/>
        </p:nvGrpSpPr>
        <p:grpSpPr>
          <a:xfrm>
            <a:off x="1905003" y="1457739"/>
            <a:ext cx="8428382" cy="1364975"/>
            <a:chOff x="371061" y="1457738"/>
            <a:chExt cx="8428382" cy="1364975"/>
          </a:xfrm>
          <a:solidFill>
            <a:schemeClr val="accent2">
              <a:lumMod val="60000"/>
              <a:lumOff val="40000"/>
            </a:schemeClr>
          </a:solidFill>
          <a:effectLst/>
        </p:grpSpPr>
        <p:sp>
          <p:nvSpPr>
            <p:cNvPr id="5" name="Rounded Rectangle 4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0559" y="1550507"/>
              <a:ext cx="7983942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2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 create a directory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219" y="2034207"/>
              <a:ext cx="8083826" cy="4770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mkdir  &lt;directory name&gt;</a:t>
              </a:r>
            </a:p>
          </p:txBody>
        </p:sp>
      </p:grpSp>
      <p:grpSp>
        <p:nvGrpSpPr>
          <p:cNvPr id="3" name="Group 9"/>
          <p:cNvGrpSpPr/>
          <p:nvPr/>
        </p:nvGrpSpPr>
        <p:grpSpPr>
          <a:xfrm>
            <a:off x="1898375" y="2985045"/>
            <a:ext cx="8428382" cy="1364975"/>
            <a:chOff x="371061" y="1457738"/>
            <a:chExt cx="8428382" cy="136497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1" name="Rounded Rectangle 10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6591" y="1550507"/>
              <a:ext cx="8083826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 create multiple directories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3219" y="1936086"/>
              <a:ext cx="8083826" cy="4770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mkdir  &lt;first dir&gt; &lt;second dir&gt; &lt;third dir&gt;</a:t>
              </a:r>
              <a:endPara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Group 9"/>
          <p:cNvGrpSpPr/>
          <p:nvPr/>
        </p:nvGrpSpPr>
        <p:grpSpPr>
          <a:xfrm>
            <a:off x="1905003" y="4512351"/>
            <a:ext cx="8428382" cy="1471821"/>
            <a:chOff x="371061" y="1457738"/>
            <a:chExt cx="8428382" cy="136497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3" name="Rounded Rectangle 12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76912" y="1550507"/>
              <a:ext cx="8024883" cy="39960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2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 create nested directories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63219" y="1909761"/>
              <a:ext cx="8083826" cy="79921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mkdir  -p  &lt;first dir&gt;/&lt;second dir&gt;/&lt;third dir&gt;</a:t>
              </a:r>
              <a:endPara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758661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Navigation of Directories</a:t>
            </a:r>
          </a:p>
        </p:txBody>
      </p:sp>
      <p:grpSp>
        <p:nvGrpSpPr>
          <p:cNvPr id="2" name="Group 9"/>
          <p:cNvGrpSpPr/>
          <p:nvPr/>
        </p:nvGrpSpPr>
        <p:grpSpPr>
          <a:xfrm>
            <a:off x="1905003" y="1457739"/>
            <a:ext cx="8428382" cy="1364975"/>
            <a:chOff x="371061" y="1457738"/>
            <a:chExt cx="8428382" cy="136497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5" name="Rounded Rectangle 4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5968" y="1550507"/>
              <a:ext cx="7983941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2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 change the directory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219" y="2034207"/>
              <a:ext cx="8083826" cy="4770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cd  &lt;path of the directory&gt;</a:t>
              </a:r>
              <a:endPara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Group 9"/>
          <p:cNvGrpSpPr/>
          <p:nvPr/>
        </p:nvGrpSpPr>
        <p:grpSpPr>
          <a:xfrm>
            <a:off x="1898375" y="2985045"/>
            <a:ext cx="8428382" cy="1364975"/>
            <a:chOff x="371061" y="1457738"/>
            <a:chExt cx="8428382" cy="136497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1" name="Rounded Rectangle 10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6591" y="1550507"/>
              <a:ext cx="8083826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 change directory one level back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3219" y="2034207"/>
              <a:ext cx="8083826" cy="4770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cd  ..</a:t>
              </a:r>
            </a:p>
          </p:txBody>
        </p:sp>
      </p:grpSp>
      <p:grpSp>
        <p:nvGrpSpPr>
          <p:cNvPr id="4" name="Group 9"/>
          <p:cNvGrpSpPr/>
          <p:nvPr/>
        </p:nvGrpSpPr>
        <p:grpSpPr>
          <a:xfrm>
            <a:off x="1905003" y="4512351"/>
            <a:ext cx="8428382" cy="1364975"/>
            <a:chOff x="371061" y="1457738"/>
            <a:chExt cx="8428382" cy="136497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3" name="Rounded Rectangle 12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08659" y="1550507"/>
              <a:ext cx="7665842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2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 change directory two levels back 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63219" y="2034207"/>
              <a:ext cx="8083826" cy="4770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cd  ../..</a:t>
              </a:r>
              <a:endPara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918953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Navigation of Directories</a:t>
            </a:r>
          </a:p>
        </p:txBody>
      </p:sp>
      <p:grpSp>
        <p:nvGrpSpPr>
          <p:cNvPr id="2" name="Group 9"/>
          <p:cNvGrpSpPr/>
          <p:nvPr/>
        </p:nvGrpSpPr>
        <p:grpSpPr>
          <a:xfrm>
            <a:off x="1898375" y="1457739"/>
            <a:ext cx="8428382" cy="1364975"/>
            <a:chOff x="371061" y="1457738"/>
            <a:chExt cx="8428382" cy="136497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5" name="Rounded Rectangle 4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6591" y="1550507"/>
              <a:ext cx="8083826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 change to the last working directory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219" y="2034207"/>
              <a:ext cx="8083826" cy="4770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cd  –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898375" y="2998284"/>
            <a:ext cx="8428382" cy="1362456"/>
            <a:chOff x="374375" y="2998284"/>
            <a:chExt cx="8428382" cy="1997786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2" name="Rounded Rectangle 11"/>
            <p:cNvSpPr/>
            <p:nvPr/>
          </p:nvSpPr>
          <p:spPr bwMode="auto">
            <a:xfrm>
              <a:off x="374375" y="2998284"/>
              <a:ext cx="8428382" cy="1997786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9905" y="3091053"/>
              <a:ext cx="8083826" cy="63181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 change to the users home directory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66532" y="3814900"/>
              <a:ext cx="7526589" cy="69951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</a:t>
              </a:r>
              <a:r>
                <a:rPr lang="en-US" sz="2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239501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Help and Command Records</a:t>
            </a:r>
          </a:p>
        </p:txBody>
      </p:sp>
      <p:grpSp>
        <p:nvGrpSpPr>
          <p:cNvPr id="2" name="Group 9"/>
          <p:cNvGrpSpPr/>
          <p:nvPr/>
        </p:nvGrpSpPr>
        <p:grpSpPr>
          <a:xfrm>
            <a:off x="1908316" y="1457739"/>
            <a:ext cx="8428382" cy="1364975"/>
            <a:chOff x="371061" y="1457738"/>
            <a:chExt cx="8428382" cy="136497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5" name="Rounded Rectangle 4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6591" y="1550507"/>
              <a:ext cx="8083826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2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 view the manual page of a command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219" y="2034207"/>
              <a:ext cx="8083826" cy="4770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man  &lt;command&gt;</a:t>
              </a:r>
            </a:p>
          </p:txBody>
        </p:sp>
      </p:grpSp>
      <p:grpSp>
        <p:nvGrpSpPr>
          <p:cNvPr id="8" name="Group 9"/>
          <p:cNvGrpSpPr/>
          <p:nvPr/>
        </p:nvGrpSpPr>
        <p:grpSpPr>
          <a:xfrm>
            <a:off x="1901690" y="3002262"/>
            <a:ext cx="8428382" cy="1364975"/>
            <a:chOff x="371061" y="1457738"/>
            <a:chExt cx="8428382" cy="136497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9" name="Rounded Rectangle 8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56591" y="1550507"/>
              <a:ext cx="8083826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2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 view the commands history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43339" y="2034795"/>
              <a:ext cx="8083826" cy="4770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history</a:t>
              </a:r>
            </a:p>
          </p:txBody>
        </p:sp>
      </p:grpSp>
      <p:grpSp>
        <p:nvGrpSpPr>
          <p:cNvPr id="12" name="Group 9"/>
          <p:cNvGrpSpPr/>
          <p:nvPr/>
        </p:nvGrpSpPr>
        <p:grpSpPr>
          <a:xfrm>
            <a:off x="1896430" y="4526304"/>
            <a:ext cx="8428382" cy="1364975"/>
            <a:chOff x="371061" y="1457738"/>
            <a:chExt cx="8428382" cy="136497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3" name="Rounded Rectangle 12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6591" y="1550507"/>
              <a:ext cx="8083826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2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 view </a:t>
              </a:r>
              <a:r>
                <a:rPr lang="en-US" sz="2200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remove the </a:t>
              </a:r>
              <a:r>
                <a:rPr lang="en-US" sz="22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history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3339" y="2034795"/>
              <a:ext cx="8083826" cy="4770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</a:t>
              </a:r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history -c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144086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113433" y="385454"/>
            <a:ext cx="8596668" cy="1320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Copying</a:t>
            </a:r>
          </a:p>
        </p:txBody>
      </p:sp>
      <p:grpSp>
        <p:nvGrpSpPr>
          <p:cNvPr id="2" name="Group 9"/>
          <p:cNvGrpSpPr/>
          <p:nvPr/>
        </p:nvGrpSpPr>
        <p:grpSpPr>
          <a:xfrm>
            <a:off x="1911629" y="1477108"/>
            <a:ext cx="8428382" cy="1322944"/>
            <a:chOff x="371061" y="1457738"/>
            <a:chExt cx="8428382" cy="1364975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5" name="Rounded Rectangle 4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6591" y="1550507"/>
              <a:ext cx="8083826" cy="329094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 copy a file or directory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56591" y="1926406"/>
              <a:ext cx="8083826" cy="364355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  &lt;options&gt;  &lt;source file&gt;  &lt;destination&gt;</a:t>
              </a:r>
            </a:p>
          </p:txBody>
        </p:sp>
      </p:grp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1752600" y="3283792"/>
            <a:ext cx="861060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spcCol="50292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algn="just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-r		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Recursive (To copy the directory along with its contents)</a:t>
            </a:r>
          </a:p>
          <a:p>
            <a:pPr marL="342900" indent="-342900" algn="just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-v		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Verbose (background process)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pPr marL="342900" indent="-342900" algn="just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-p		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Copy with permissions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52600" y="2964397"/>
            <a:ext cx="1422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Options</a:t>
            </a:r>
          </a:p>
        </p:txBody>
      </p:sp>
    </p:spTree>
    <p:extLst>
      <p:ext uri="{BB962C8B-B14F-4D97-AF65-F5344CB8AC3E}">
        <p14:creationId xmlns:p14="http://schemas.microsoft.com/office/powerpoint/2010/main" xmlns="" val="3097488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 bldLvl="5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07854919"/>
              </p:ext>
            </p:extLst>
          </p:nvPr>
        </p:nvGraphicFramePr>
        <p:xfrm>
          <a:off x="1423450" y="1288391"/>
          <a:ext cx="7143774" cy="5267735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752172">
                  <a:extLst>
                    <a:ext uri="{9D8B030D-6E8A-4147-A177-3AD203B41FA5}">
                      <a16:colId xmlns="" xmlns:a16="http://schemas.microsoft.com/office/drawing/2014/main" val="1212693344"/>
                    </a:ext>
                  </a:extLst>
                </a:gridCol>
                <a:gridCol w="3391602">
                  <a:extLst>
                    <a:ext uri="{9D8B030D-6E8A-4147-A177-3AD203B41FA5}">
                      <a16:colId xmlns="" xmlns:a16="http://schemas.microsoft.com/office/drawing/2014/main" val="3858083977"/>
                    </a:ext>
                  </a:extLst>
                </a:gridCol>
              </a:tblGrid>
              <a:tr h="54333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Vendor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Operating System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503327474"/>
                  </a:ext>
                </a:extLst>
              </a:tr>
              <a:tr h="58472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AT&amp;T Bell Labs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(American Telephone and Telegraph)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SYSIII –</a:t>
                      </a:r>
                      <a:r>
                        <a:rPr lang="en-US" sz="20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SYS V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734698977"/>
                  </a:ext>
                </a:extLst>
              </a:tr>
              <a:tr h="5847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Sun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(Stanford University Network)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Solaris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557763094"/>
                  </a:ext>
                </a:extLst>
              </a:tr>
              <a:tr h="80748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IBM </a:t>
                      </a:r>
                    </a:p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(International Business Machines Corporation)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81269586"/>
                  </a:ext>
                </a:extLst>
              </a:tr>
              <a:tr h="58472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SG </a:t>
                      </a:r>
                    </a:p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(Silicon</a:t>
                      </a:r>
                      <a:r>
                        <a:rPr lang="en-US" sz="16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Graphics)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IRIX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89012003"/>
                  </a:ext>
                </a:extLst>
              </a:tr>
              <a:tr h="5847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(Santa Cruz Operation)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SCO-UNIX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87637555"/>
                  </a:ext>
                </a:extLst>
              </a:tr>
              <a:tr h="58472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BSD </a:t>
                      </a:r>
                    </a:p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(Berkeley Software Distribution)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Free BSD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85080184"/>
                  </a:ext>
                </a:extLst>
              </a:tr>
              <a:tr h="58472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HP </a:t>
                      </a:r>
                    </a:p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(Hewlett-Packard)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HPUX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16756868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001061" y="201606"/>
            <a:ext cx="28969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Flavors of Unix</a:t>
            </a:r>
            <a:endParaRPr lang="en-IN" sz="3200" b="1" u="sng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14725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35131" y="495265"/>
            <a:ext cx="8596668" cy="1320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Moving and Renaming</a:t>
            </a:r>
          </a:p>
        </p:txBody>
      </p:sp>
      <p:grpSp>
        <p:nvGrpSpPr>
          <p:cNvPr id="2" name="Group 9"/>
          <p:cNvGrpSpPr/>
          <p:nvPr/>
        </p:nvGrpSpPr>
        <p:grpSpPr>
          <a:xfrm>
            <a:off x="1931509" y="2225453"/>
            <a:ext cx="8428382" cy="1761474"/>
            <a:chOff x="371061" y="1457738"/>
            <a:chExt cx="8428382" cy="1364975"/>
          </a:xfrm>
          <a:solidFill>
            <a:srgbClr val="92D050"/>
          </a:solidFill>
        </p:grpSpPr>
        <p:sp>
          <p:nvSpPr>
            <p:cNvPr id="5" name="Rounded Rectangle 4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6591" y="1550507"/>
              <a:ext cx="8083826" cy="33389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 move a file or directory to a different location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219" y="1907843"/>
              <a:ext cx="8083826" cy="36967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mv  &lt;source file or directory&gt;  &lt;destination&gt;</a:t>
              </a:r>
            </a:p>
          </p:txBody>
        </p:sp>
      </p:grpSp>
      <p:grpSp>
        <p:nvGrpSpPr>
          <p:cNvPr id="3" name="Group 9"/>
          <p:cNvGrpSpPr/>
          <p:nvPr/>
        </p:nvGrpSpPr>
        <p:grpSpPr>
          <a:xfrm>
            <a:off x="1931509" y="4205610"/>
            <a:ext cx="8428382" cy="1364975"/>
            <a:chOff x="371061" y="1457738"/>
            <a:chExt cx="8428382" cy="1364975"/>
          </a:xfrm>
          <a:solidFill>
            <a:srgbClr val="92D050"/>
          </a:solidFill>
        </p:grpSpPr>
        <p:sp>
          <p:nvSpPr>
            <p:cNvPr id="11" name="Rounded Rectangle 10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6591" y="1550507"/>
              <a:ext cx="8083826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Rename a file or directory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3219" y="2034207"/>
              <a:ext cx="8083826" cy="4770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</a:t>
              </a:r>
              <a:r>
                <a:rPr lang="en-US" sz="2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mv  &lt;old name&gt;  &lt;new name&gt;</a:t>
              </a:r>
              <a:endPara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916258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Deleting</a:t>
            </a:r>
          </a:p>
        </p:txBody>
      </p:sp>
      <p:grpSp>
        <p:nvGrpSpPr>
          <p:cNvPr id="2" name="Group 9"/>
          <p:cNvGrpSpPr/>
          <p:nvPr/>
        </p:nvGrpSpPr>
        <p:grpSpPr>
          <a:xfrm>
            <a:off x="1908316" y="1457739"/>
            <a:ext cx="8428382" cy="1364975"/>
            <a:chOff x="371061" y="1457738"/>
            <a:chExt cx="8428382" cy="1364975"/>
          </a:xfrm>
          <a:solidFill>
            <a:srgbClr val="92D050"/>
          </a:solidFill>
        </p:grpSpPr>
        <p:sp>
          <p:nvSpPr>
            <p:cNvPr id="5" name="Rounded Rectangle 4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6591" y="1550507"/>
              <a:ext cx="8083826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 remove or delete an empty directory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219" y="2034207"/>
              <a:ext cx="8083826" cy="4770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rmdir  &lt;directory name&gt;</a:t>
              </a:r>
            </a:p>
          </p:txBody>
        </p:sp>
      </p:grpSp>
      <p:grpSp>
        <p:nvGrpSpPr>
          <p:cNvPr id="3" name="Group 9"/>
          <p:cNvGrpSpPr/>
          <p:nvPr/>
        </p:nvGrpSpPr>
        <p:grpSpPr>
          <a:xfrm>
            <a:off x="1908316" y="2985034"/>
            <a:ext cx="8428382" cy="1364975"/>
            <a:chOff x="371061" y="1457738"/>
            <a:chExt cx="8428382" cy="1364975"/>
          </a:xfrm>
          <a:solidFill>
            <a:srgbClr val="92D050"/>
          </a:solidFill>
        </p:grpSpPr>
        <p:sp>
          <p:nvSpPr>
            <p:cNvPr id="11" name="Rounded Rectangle 10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6591" y="1550507"/>
              <a:ext cx="8083826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 remove or delete a file or directory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3219" y="2034207"/>
              <a:ext cx="8083826" cy="4770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rm  &lt;options&gt;  &lt;file or directory name&gt;</a:t>
              </a:r>
              <a:endPara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1752600" y="4675888"/>
            <a:ext cx="8610600" cy="1315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spcCol="50292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algn="just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-r		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Recursive (Directory along with contents)</a:t>
            </a:r>
          </a:p>
          <a:p>
            <a:pPr marL="342900" indent="-342900" algn="just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-f		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Forcefully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52600" y="4329197"/>
            <a:ext cx="1422400" cy="43088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Options</a:t>
            </a:r>
          </a:p>
        </p:txBody>
      </p:sp>
    </p:spTree>
    <p:extLst>
      <p:ext uri="{BB962C8B-B14F-4D97-AF65-F5344CB8AC3E}">
        <p14:creationId xmlns:p14="http://schemas.microsoft.com/office/powerpoint/2010/main" xmlns="" val="3317485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bldLvl="5"/>
      <p:bldP spid="1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Some Other Commands</a:t>
            </a:r>
          </a:p>
        </p:txBody>
      </p:sp>
      <p:grpSp>
        <p:nvGrpSpPr>
          <p:cNvPr id="2" name="Group 9"/>
          <p:cNvGrpSpPr/>
          <p:nvPr/>
        </p:nvGrpSpPr>
        <p:grpSpPr>
          <a:xfrm>
            <a:off x="1928196" y="1496733"/>
            <a:ext cx="8428382" cy="1364975"/>
            <a:chOff x="371061" y="1457738"/>
            <a:chExt cx="8428382" cy="1364975"/>
          </a:xfrm>
          <a:solidFill>
            <a:srgbClr val="92D050"/>
          </a:solidFill>
        </p:grpSpPr>
        <p:sp>
          <p:nvSpPr>
            <p:cNvPr id="5" name="Rounded Rectangle 4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6591" y="1550507"/>
              <a:ext cx="8083826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 check date and time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219" y="2034207"/>
              <a:ext cx="8083826" cy="4770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date</a:t>
              </a:r>
            </a:p>
          </p:txBody>
        </p:sp>
      </p:grpSp>
      <p:grpSp>
        <p:nvGrpSpPr>
          <p:cNvPr id="3" name="Group 9"/>
          <p:cNvGrpSpPr/>
          <p:nvPr/>
        </p:nvGrpSpPr>
        <p:grpSpPr>
          <a:xfrm>
            <a:off x="1908316" y="3079421"/>
            <a:ext cx="8428382" cy="1730738"/>
            <a:chOff x="390941" y="1972031"/>
            <a:chExt cx="8428382" cy="1364975"/>
          </a:xfrm>
          <a:solidFill>
            <a:srgbClr val="92D050"/>
          </a:solidFill>
        </p:grpSpPr>
        <p:sp>
          <p:nvSpPr>
            <p:cNvPr id="11" name="Rounded Rectangle 10"/>
            <p:cNvSpPr/>
            <p:nvPr/>
          </p:nvSpPr>
          <p:spPr bwMode="auto">
            <a:xfrm>
              <a:off x="390941" y="1972031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83099" y="2089422"/>
              <a:ext cx="8083826" cy="33982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 change the date and time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6471" y="2772653"/>
              <a:ext cx="8083826" cy="37623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date –s “day month date hours min seconds”</a:t>
              </a:r>
            </a:p>
          </p:txBody>
        </p:sp>
      </p:grpSp>
      <p:grpSp>
        <p:nvGrpSpPr>
          <p:cNvPr id="12" name="Group 9"/>
          <p:cNvGrpSpPr/>
          <p:nvPr/>
        </p:nvGrpSpPr>
        <p:grpSpPr>
          <a:xfrm>
            <a:off x="1908316" y="5098394"/>
            <a:ext cx="8428382" cy="1364975"/>
            <a:chOff x="371061" y="1457738"/>
            <a:chExt cx="8428382" cy="1364975"/>
          </a:xfrm>
          <a:solidFill>
            <a:srgbClr val="92D050"/>
          </a:solidFill>
        </p:grpSpPr>
        <p:sp>
          <p:nvSpPr>
            <p:cNvPr id="13" name="Rounded Rectangle 12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6591" y="1550507"/>
              <a:ext cx="8083826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 see the calendar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63219" y="2034207"/>
              <a:ext cx="8083826" cy="4770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cal | less  or </a:t>
              </a:r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# 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cal | more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4284398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File Viewing Commands</a:t>
            </a:r>
          </a:p>
        </p:txBody>
      </p:sp>
      <p:grpSp>
        <p:nvGrpSpPr>
          <p:cNvPr id="2" name="Group 9"/>
          <p:cNvGrpSpPr/>
          <p:nvPr/>
        </p:nvGrpSpPr>
        <p:grpSpPr>
          <a:xfrm>
            <a:off x="1908316" y="1457739"/>
            <a:ext cx="8428382" cy="1364975"/>
            <a:chOff x="371061" y="1457738"/>
            <a:chExt cx="8428382" cy="1364975"/>
          </a:xfrm>
          <a:solidFill>
            <a:srgbClr val="92D050"/>
          </a:solidFill>
        </p:grpSpPr>
        <p:sp>
          <p:nvSpPr>
            <p:cNvPr id="5" name="Rounded Rectangle 4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6591" y="1497722"/>
              <a:ext cx="8027616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 view the contents of a file screen-wise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54152" y="1829258"/>
              <a:ext cx="8024423" cy="86177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less  &lt;filename</a:t>
              </a:r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&gt;</a:t>
              </a:r>
            </a:p>
            <a:p>
              <a:pPr>
                <a:lnSpc>
                  <a:spcPts val="3000"/>
                </a:lnSpc>
              </a:pPr>
              <a:r>
                <a:rPr lang="en-US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</a:t>
              </a:r>
              <a:r>
                <a:rPr lang="en-US" sz="2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more  </a:t>
              </a:r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&lt;filename&gt;</a:t>
              </a:r>
            </a:p>
          </p:txBody>
        </p:sp>
      </p:grpSp>
      <p:grpSp>
        <p:nvGrpSpPr>
          <p:cNvPr id="3" name="Group 9"/>
          <p:cNvGrpSpPr/>
          <p:nvPr/>
        </p:nvGrpSpPr>
        <p:grpSpPr>
          <a:xfrm>
            <a:off x="1908316" y="3079630"/>
            <a:ext cx="8428382" cy="1364975"/>
            <a:chOff x="371061" y="1457738"/>
            <a:chExt cx="8428382" cy="1364975"/>
          </a:xfrm>
          <a:solidFill>
            <a:srgbClr val="92D050"/>
          </a:solidFill>
        </p:grpSpPr>
        <p:sp>
          <p:nvSpPr>
            <p:cNvPr id="11" name="Rounded Rectangle 10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6591" y="1550507"/>
              <a:ext cx="8083826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 view the top lines of a file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3219" y="1925023"/>
              <a:ext cx="8083826" cy="86177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head  &lt;filename&gt;</a:t>
              </a:r>
              <a:endPara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3000"/>
                </a:lnSpc>
              </a:pPr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head  -5  &lt;filename&gt;</a:t>
              </a:r>
            </a:p>
          </p:txBody>
        </p:sp>
      </p:grpSp>
      <p:grpSp>
        <p:nvGrpSpPr>
          <p:cNvPr id="4" name="Group 9"/>
          <p:cNvGrpSpPr/>
          <p:nvPr/>
        </p:nvGrpSpPr>
        <p:grpSpPr>
          <a:xfrm>
            <a:off x="1861018" y="4748819"/>
            <a:ext cx="8428382" cy="1364975"/>
            <a:chOff x="371061" y="1457738"/>
            <a:chExt cx="8428382" cy="1364975"/>
          </a:xfrm>
          <a:solidFill>
            <a:srgbClr val="92D050"/>
          </a:solidFill>
        </p:grpSpPr>
        <p:sp>
          <p:nvSpPr>
            <p:cNvPr id="13" name="Rounded Rectangle 12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6591" y="1550507"/>
              <a:ext cx="8083826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2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 view the bottom lines of a file 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63219" y="1911375"/>
              <a:ext cx="8083826" cy="86177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tail  &lt;filename&gt;</a:t>
              </a:r>
              <a:endPara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3000"/>
                </a:lnSpc>
              </a:pPr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tail  -3 &lt;filename&gt;</a:t>
              </a:r>
              <a:endPara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858692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File Viewing Commands</a:t>
            </a:r>
          </a:p>
        </p:txBody>
      </p:sp>
      <p:grpSp>
        <p:nvGrpSpPr>
          <p:cNvPr id="2" name="Group 9"/>
          <p:cNvGrpSpPr/>
          <p:nvPr/>
        </p:nvGrpSpPr>
        <p:grpSpPr>
          <a:xfrm>
            <a:off x="1928196" y="1933574"/>
            <a:ext cx="8428382" cy="1364975"/>
            <a:chOff x="371061" y="1457738"/>
            <a:chExt cx="8428382" cy="1364975"/>
          </a:xfrm>
          <a:solidFill>
            <a:srgbClr val="92D050"/>
          </a:solidFill>
        </p:grpSpPr>
        <p:sp>
          <p:nvSpPr>
            <p:cNvPr id="5" name="Rounded Rectangle 4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6591" y="1550507"/>
              <a:ext cx="8083826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 find the location of file or directory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219" y="2034207"/>
              <a:ext cx="8083826" cy="4770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find / -iname &lt;file/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dir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name&gt;</a:t>
              </a:r>
            </a:p>
          </p:txBody>
        </p:sp>
      </p:grpSp>
      <p:grpSp>
        <p:nvGrpSpPr>
          <p:cNvPr id="3" name="Group 9"/>
          <p:cNvGrpSpPr/>
          <p:nvPr/>
        </p:nvGrpSpPr>
        <p:grpSpPr>
          <a:xfrm>
            <a:off x="1928196" y="3640127"/>
            <a:ext cx="8428382" cy="1364975"/>
            <a:chOff x="371061" y="1457738"/>
            <a:chExt cx="8428382" cy="1364975"/>
          </a:xfrm>
          <a:solidFill>
            <a:srgbClr val="92D050"/>
          </a:solidFill>
        </p:grpSpPr>
        <p:sp>
          <p:nvSpPr>
            <p:cNvPr id="11" name="Rounded Rectangle 10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6591" y="1550507"/>
              <a:ext cx="8083826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 count the words, lines and characters of file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3219" y="1925023"/>
              <a:ext cx="8083826" cy="4770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wc  install.log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833727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3810555" y="993633"/>
            <a:ext cx="2807595" cy="151970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t" anchorCtr="0"/>
          <a:lstStyle/>
          <a:p>
            <a:pPr algn="ctr">
              <a:spcBef>
                <a:spcPct val="20000"/>
              </a:spcBef>
              <a:tabLst>
                <a:tab pos="1765300" algn="l"/>
              </a:tabLst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 Mode</a:t>
            </a:r>
          </a:p>
        </p:txBody>
      </p:sp>
      <p:sp>
        <p:nvSpPr>
          <p:cNvPr id="14" name="Oval 13"/>
          <p:cNvSpPr/>
          <p:nvPr/>
        </p:nvSpPr>
        <p:spPr bwMode="auto">
          <a:xfrm>
            <a:off x="3763749" y="4777451"/>
            <a:ext cx="2807595" cy="151970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spcBef>
                <a:spcPct val="20000"/>
              </a:spcBef>
              <a:tabLst>
                <a:tab pos="1765300" algn="l"/>
              </a:tabLst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can save your text here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7405941" y="2853283"/>
            <a:ext cx="2807595" cy="151970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t" anchorCtr="0"/>
          <a:lstStyle/>
          <a:p>
            <a:pPr algn="ctr">
              <a:spcBef>
                <a:spcPct val="20000"/>
              </a:spcBef>
              <a:tabLst>
                <a:tab pos="1765300" algn="l"/>
              </a:tabLst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Mode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3782604" y="2751772"/>
            <a:ext cx="2807595" cy="151970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spcBef>
                <a:spcPct val="20000"/>
              </a:spcBef>
              <a:tabLst>
                <a:tab pos="1765300" algn="l"/>
              </a:tabLst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your text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026" y="273026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 Editor modes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489729" y="4767760"/>
            <a:ext cx="2807595" cy="151970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t" anchorCtr="0"/>
          <a:lstStyle/>
          <a:p>
            <a:pPr algn="ctr">
              <a:spcBef>
                <a:spcPct val="20000"/>
              </a:spcBef>
              <a:tabLst>
                <a:tab pos="1765300" algn="l"/>
              </a:tabLst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 Mode</a:t>
            </a:r>
          </a:p>
        </p:txBody>
      </p:sp>
      <p:sp>
        <p:nvSpPr>
          <p:cNvPr id="16" name="Oval 15"/>
          <p:cNvSpPr/>
          <p:nvPr/>
        </p:nvSpPr>
        <p:spPr>
          <a:xfrm>
            <a:off x="483180" y="938151"/>
            <a:ext cx="2869809" cy="1569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20000"/>
              </a:spcBef>
              <a:tabLst>
                <a:tab pos="1765300" algn="l"/>
              </a:tabLst>
              <a:defRPr/>
            </a:pP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Press 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Shift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go into Ex mode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7355058" y="855785"/>
            <a:ext cx="2872155" cy="1732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spcBef>
                <a:spcPct val="20000"/>
              </a:spcBef>
              <a:tabLst>
                <a:tab pos="1765300" algn="l"/>
              </a:tabLst>
              <a:defRPr/>
            </a:pP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Press </a:t>
            </a:r>
            <a:r>
              <a:rPr lang="en-US" sz="1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i,I</a:t>
            </a:r>
            <a:r>
              <a:rPr lang="en-US" sz="1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a, A, o, O 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1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enter into the insert mode from he command mode</a:t>
            </a:r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472965" y="2751871"/>
            <a:ext cx="2817739" cy="1599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tabLst>
                <a:tab pos="1765300" algn="l"/>
              </a:tabLst>
              <a:defRPr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Press </a:t>
            </a:r>
          </a:p>
          <a:p>
            <a:pPr algn="ctr">
              <a:spcBef>
                <a:spcPct val="20000"/>
              </a:spcBef>
              <a:tabLst>
                <a:tab pos="1765300" algn="l"/>
              </a:tabLst>
              <a:defRPr/>
            </a:pP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ESCAPE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to return from the execute mode to command mode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3358055" y="1655379"/>
            <a:ext cx="441435" cy="189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10800000">
            <a:off x="6574221" y="3478923"/>
            <a:ext cx="798786" cy="1944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>
            <a:off x="6611009" y="1644851"/>
            <a:ext cx="767253" cy="1839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1749972" y="4351336"/>
            <a:ext cx="157493" cy="4098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8728890" y="2617073"/>
            <a:ext cx="162862" cy="1996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10800000">
            <a:off x="3305497" y="3463209"/>
            <a:ext cx="441435" cy="189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3289731" y="5449725"/>
            <a:ext cx="441435" cy="189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1750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6" grpId="0" animBg="1"/>
      <p:bldP spid="12" grpId="0" animBg="1"/>
      <p:bldP spid="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Art 4"/>
          <p:cNvSpPr>
            <a:spLocks noChangeArrowheads="1" noChangeShapeType="1" noTextEdit="1"/>
          </p:cNvSpPr>
          <p:nvPr/>
        </p:nvSpPr>
        <p:spPr bwMode="auto">
          <a:xfrm>
            <a:off x="2059814" y="2975213"/>
            <a:ext cx="7542972" cy="1482559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kern="10" spc="50" dirty="0">
                <a:ln w="11430"/>
                <a:solidFill>
                  <a:schemeClr val="accent2">
                    <a:satMod val="15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lgerian" panose="04020705040A02060702" pitchFamily="82" charset="0"/>
                <a:cs typeface="Times New Roman" panose="02020603050405020304" pitchFamily="18" charset="0"/>
              </a:rPr>
              <a:t> User Administration</a:t>
            </a:r>
          </a:p>
        </p:txBody>
      </p:sp>
    </p:spTree>
    <p:extLst>
      <p:ext uri="{BB962C8B-B14F-4D97-AF65-F5344CB8AC3E}">
        <p14:creationId xmlns:p14="http://schemas.microsoft.com/office/powerpoint/2010/main" xmlns="" val="611997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232096" y="474260"/>
            <a:ext cx="6096000" cy="668740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753793" y="1536895"/>
            <a:ext cx="10261209" cy="5138530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Clr>
                <a:schemeClr val="tx1"/>
              </a:buClr>
              <a:buFontTx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computing, a user is a person who uses a computer or Internet service. 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Tx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user will have a user account that identifies the user by a username. 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Tx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log on to a system, a user is required to authenticate himself with a password for the purposes of accounting, security, logging, and resource management.</a:t>
            </a:r>
          </a:p>
        </p:txBody>
      </p:sp>
    </p:spTree>
    <p:extLst>
      <p:ext uri="{BB962C8B-B14F-4D97-AF65-F5344CB8AC3E}">
        <p14:creationId xmlns:p14="http://schemas.microsoft.com/office/powerpoint/2010/main" xmlns="" val="286092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7351" y="534572"/>
            <a:ext cx="6096000" cy="559558"/>
          </a:xfrm>
        </p:spPr>
        <p:txBody>
          <a:bodyPr>
            <a:no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Types of Users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834926844"/>
              </p:ext>
            </p:extLst>
          </p:nvPr>
        </p:nvGraphicFramePr>
        <p:xfrm>
          <a:off x="2931976" y="1299612"/>
          <a:ext cx="6328051" cy="4258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3969786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035148" y="569794"/>
            <a:ext cx="6096000" cy="57320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Users Database Files</a:t>
            </a:r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1766667" y="1607234"/>
            <a:ext cx="8610600" cy="5138530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Clr>
                <a:schemeClr val="tx1"/>
              </a:buClr>
              <a:buFontTx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The information regarding the user is stored in the following files:</a:t>
            </a:r>
          </a:p>
          <a:p>
            <a:pPr marL="857250" lvl="1" indent="-457200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SzPct val="100000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/etc/passwd </a:t>
            </a:r>
          </a:p>
          <a:p>
            <a:pPr marL="857250" lvl="1" indent="-457200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SzPct val="100000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/etc/shadow </a:t>
            </a:r>
          </a:p>
        </p:txBody>
      </p:sp>
    </p:spTree>
    <p:extLst>
      <p:ext uri="{BB962C8B-B14F-4D97-AF65-F5344CB8AC3E}">
        <p14:creationId xmlns:p14="http://schemas.microsoft.com/office/powerpoint/2010/main" xmlns="" val="1381596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02308" y="188742"/>
            <a:ext cx="6096000" cy="4572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History of Linux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28600" y="1143000"/>
            <a:ext cx="8610600" cy="49831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SzPct val="100000"/>
              <a:buFontTx/>
              <a:buChar char="•"/>
              <a:defRPr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In 1990, Linus Torvalds, a graduate student form University of Helsinki designed a UNIX like kernel on 386 Intel machine and gave this to Open Source Foundation(OSF).</a:t>
            </a:r>
          </a:p>
        </p:txBody>
      </p:sp>
      <p:pic>
        <p:nvPicPr>
          <p:cNvPr id="4" name="Picture 4" descr="Linux-penguin-hu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98308" y="3014467"/>
            <a:ext cx="2512868" cy="2971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678890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948516" y="314260"/>
            <a:ext cx="6096000" cy="706781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Content of /etc/passwd</a:t>
            </a:r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1752600" y="1143000"/>
            <a:ext cx="8786611" cy="5138530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Clr>
                <a:schemeClr val="tx1"/>
              </a:buClr>
              <a:buFontTx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The information of each user created is stored in a separate line in the file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/etc/passwd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Tx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Each record has seven fields separated by a : as given:-</a:t>
            </a:r>
          </a:p>
          <a:p>
            <a:pPr algn="ctr" eaLnBrk="1" hangingPunct="1"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ravi:x:1000:1000:prog:/home/ravi:/bin/bash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1964804" y="3644350"/>
            <a:ext cx="2311402" cy="2286000"/>
            <a:chOff x="330199" y="3644348"/>
            <a:chExt cx="1649902" cy="2286000"/>
          </a:xfrm>
        </p:grpSpPr>
        <p:grpSp>
          <p:nvGrpSpPr>
            <p:cNvPr id="28" name="Group 7"/>
            <p:cNvGrpSpPr/>
            <p:nvPr/>
          </p:nvGrpSpPr>
          <p:grpSpPr>
            <a:xfrm rot="5400000">
              <a:off x="751992" y="4702239"/>
              <a:ext cx="806316" cy="1649902"/>
              <a:chOff x="400156" y="-271670"/>
              <a:chExt cx="1328737" cy="1285495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400156" y="1984"/>
                <a:ext cx="1328737" cy="738187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0" name="Rounded Rectangle 4">
                <a:hlinkClick r:id="" action="ppaction://noaction"/>
              </p:cNvPr>
              <p:cNvSpPr/>
              <p:nvPr/>
            </p:nvSpPr>
            <p:spPr>
              <a:xfrm rot="16200000">
                <a:off x="421777" y="23605"/>
                <a:ext cx="1285495" cy="69494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3820" tIns="83820" rIns="83820" bIns="83820" numCol="1" spcCol="1270" anchor="ctr" anchorCtr="0">
                <a:noAutofit/>
              </a:bodyPr>
              <a:lstStyle/>
              <a:p>
                <a:pPr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Mask</a:t>
                </a:r>
              </a:p>
              <a:p>
                <a:pPr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Password</a:t>
                </a:r>
              </a:p>
            </p:txBody>
          </p:sp>
        </p:grpSp>
        <p:cxnSp>
          <p:nvCxnSpPr>
            <p:cNvPr id="54" name="Straight Arrow Connector 53"/>
            <p:cNvCxnSpPr/>
            <p:nvPr/>
          </p:nvCxnSpPr>
          <p:spPr>
            <a:xfrm rot="16200000" flipH="1">
              <a:off x="446159" y="4346713"/>
              <a:ext cx="1417982" cy="1325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4168151" y="3544814"/>
            <a:ext cx="1431238" cy="2286000"/>
            <a:chOff x="1990037" y="3644348"/>
            <a:chExt cx="1431238" cy="2286000"/>
          </a:xfrm>
        </p:grpSpPr>
        <p:grpSp>
          <p:nvGrpSpPr>
            <p:cNvPr id="34" name="Group 7"/>
            <p:cNvGrpSpPr/>
            <p:nvPr/>
          </p:nvGrpSpPr>
          <p:grpSpPr>
            <a:xfrm rot="5400000">
              <a:off x="2302498" y="4811571"/>
              <a:ext cx="806316" cy="1431238"/>
              <a:chOff x="400156" y="-271670"/>
              <a:chExt cx="1328737" cy="1285495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00156" y="1984"/>
                <a:ext cx="1328737" cy="738187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6" name="Rounded Rectangle 4">
                <a:hlinkClick r:id="" action="ppaction://noaction"/>
              </p:cNvPr>
              <p:cNvSpPr/>
              <p:nvPr/>
            </p:nvSpPr>
            <p:spPr>
              <a:xfrm rot="16200000">
                <a:off x="421777" y="23605"/>
                <a:ext cx="1285495" cy="69494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3820" tIns="83820" rIns="83820" bIns="83820" numCol="1" spcCol="1270" anchor="ctr" anchorCtr="0">
                <a:noAutofit/>
              </a:bodyPr>
              <a:lstStyle/>
              <a:p>
                <a:pPr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GID</a:t>
                </a:r>
              </a:p>
            </p:txBody>
          </p:sp>
        </p:grpSp>
        <p:cxnSp>
          <p:nvCxnSpPr>
            <p:cNvPr id="55" name="Straight Arrow Connector 54"/>
            <p:cNvCxnSpPr/>
            <p:nvPr/>
          </p:nvCxnSpPr>
          <p:spPr>
            <a:xfrm rot="16200000" flipH="1">
              <a:off x="1996665" y="4346713"/>
              <a:ext cx="1417982" cy="1325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6050164" y="3644350"/>
            <a:ext cx="2268336" cy="2285999"/>
            <a:chOff x="4830964" y="3644349"/>
            <a:chExt cx="1684135" cy="2285999"/>
          </a:xfrm>
        </p:grpSpPr>
        <p:grpSp>
          <p:nvGrpSpPr>
            <p:cNvPr id="40" name="Group 7"/>
            <p:cNvGrpSpPr/>
            <p:nvPr/>
          </p:nvGrpSpPr>
          <p:grpSpPr>
            <a:xfrm rot="5400000">
              <a:off x="5269874" y="4685122"/>
              <a:ext cx="806316" cy="1684135"/>
              <a:chOff x="400156" y="-271670"/>
              <a:chExt cx="1328737" cy="1285495"/>
            </a:xfrm>
          </p:grpSpPr>
          <p:sp>
            <p:nvSpPr>
              <p:cNvPr id="41" name="Rounded Rectangle 40"/>
              <p:cNvSpPr/>
              <p:nvPr/>
            </p:nvSpPr>
            <p:spPr>
              <a:xfrm>
                <a:off x="400156" y="1984"/>
                <a:ext cx="1328737" cy="738187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2" name="Rounded Rectangle 4">
                <a:hlinkClick r:id="" action="ppaction://noaction"/>
              </p:cNvPr>
              <p:cNvSpPr/>
              <p:nvPr/>
            </p:nvSpPr>
            <p:spPr>
              <a:xfrm rot="16200000">
                <a:off x="421777" y="23605"/>
                <a:ext cx="1285495" cy="69494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3820" tIns="83820" rIns="83820" bIns="83820" numCol="1" spcCol="1270" anchor="ctr" anchorCtr="0">
                <a:noAutofit/>
              </a:bodyPr>
              <a:lstStyle/>
              <a:p>
                <a:pPr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Home</a:t>
                </a:r>
              </a:p>
              <a:p>
                <a:pPr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Directory</a:t>
                </a:r>
              </a:p>
            </p:txBody>
          </p:sp>
        </p:grpSp>
        <p:cxnSp>
          <p:nvCxnSpPr>
            <p:cNvPr id="56" name="Straight Arrow Connector 55"/>
            <p:cNvCxnSpPr/>
            <p:nvPr/>
          </p:nvCxnSpPr>
          <p:spPr>
            <a:xfrm rot="16200000" flipH="1">
              <a:off x="4964041" y="4346714"/>
              <a:ext cx="1417982" cy="1325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1735484" y="3645572"/>
            <a:ext cx="1431238" cy="1234543"/>
            <a:chOff x="-106016" y="3645571"/>
            <a:chExt cx="1431238" cy="1234543"/>
          </a:xfrm>
        </p:grpSpPr>
        <p:grpSp>
          <p:nvGrpSpPr>
            <p:cNvPr id="4" name="Group 7"/>
            <p:cNvGrpSpPr/>
            <p:nvPr/>
          </p:nvGrpSpPr>
          <p:grpSpPr>
            <a:xfrm rot="5400000">
              <a:off x="206445" y="3761337"/>
              <a:ext cx="806316" cy="1431238"/>
              <a:chOff x="400156" y="-271670"/>
              <a:chExt cx="1328737" cy="1285495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400156" y="1984"/>
                <a:ext cx="1328737" cy="738187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" name="Rounded Rectangle 4">
                <a:hlinkClick r:id="" action="ppaction://noaction"/>
              </p:cNvPr>
              <p:cNvSpPr/>
              <p:nvPr/>
            </p:nvSpPr>
            <p:spPr>
              <a:xfrm rot="16200000">
                <a:off x="421777" y="23605"/>
                <a:ext cx="1285495" cy="69494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3820" tIns="83820" rIns="83820" bIns="83820" numCol="1" spcCol="1270" anchor="ctr" anchorCtr="0">
                <a:noAutofit/>
              </a:bodyPr>
              <a:lstStyle/>
              <a:p>
                <a:pPr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User</a:t>
                </a:r>
              </a:p>
              <a:p>
                <a:pPr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name</a:t>
                </a:r>
              </a:p>
            </p:txBody>
          </p:sp>
        </p:grpSp>
        <p:cxnSp>
          <p:nvCxnSpPr>
            <p:cNvPr id="60" name="Straight Arrow Connector 59"/>
            <p:cNvCxnSpPr/>
            <p:nvPr/>
          </p:nvCxnSpPr>
          <p:spPr>
            <a:xfrm rot="16200000" flipH="1">
              <a:off x="418216" y="3836077"/>
              <a:ext cx="382775" cy="176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3255921" y="3597653"/>
            <a:ext cx="1431238" cy="1234543"/>
            <a:chOff x="1095516" y="3645571"/>
            <a:chExt cx="1431238" cy="1234543"/>
          </a:xfrm>
        </p:grpSpPr>
        <p:grpSp>
          <p:nvGrpSpPr>
            <p:cNvPr id="31" name="Group 7"/>
            <p:cNvGrpSpPr/>
            <p:nvPr/>
          </p:nvGrpSpPr>
          <p:grpSpPr>
            <a:xfrm rot="5400000">
              <a:off x="1407977" y="3761337"/>
              <a:ext cx="806316" cy="1431238"/>
              <a:chOff x="400156" y="-271670"/>
              <a:chExt cx="1328737" cy="1285495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400156" y="1984"/>
                <a:ext cx="1328737" cy="738187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3" name="Rounded Rectangle 4">
                <a:hlinkClick r:id="" action="ppaction://noaction"/>
              </p:cNvPr>
              <p:cNvSpPr/>
              <p:nvPr/>
            </p:nvSpPr>
            <p:spPr>
              <a:xfrm rot="16200000">
                <a:off x="421777" y="23605"/>
                <a:ext cx="1285495" cy="69494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3820" tIns="83820" rIns="83820" bIns="83820" numCol="1" spcCol="1270" anchor="ctr" anchorCtr="0">
                <a:noAutofit/>
              </a:bodyPr>
              <a:lstStyle/>
              <a:p>
                <a:pPr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UID</a:t>
                </a:r>
              </a:p>
            </p:txBody>
          </p:sp>
        </p:grpSp>
        <p:cxnSp>
          <p:nvCxnSpPr>
            <p:cNvPr id="64" name="Straight Arrow Connector 63"/>
            <p:cNvCxnSpPr/>
            <p:nvPr/>
          </p:nvCxnSpPr>
          <p:spPr>
            <a:xfrm rot="16200000" flipH="1">
              <a:off x="1619748" y="3836077"/>
              <a:ext cx="382775" cy="176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4664480" y="3597652"/>
            <a:ext cx="2333484" cy="1234544"/>
            <a:chOff x="2810016" y="3645571"/>
            <a:chExt cx="1761984" cy="1234544"/>
          </a:xfrm>
        </p:grpSpPr>
        <p:grpSp>
          <p:nvGrpSpPr>
            <p:cNvPr id="37" name="Group 7"/>
            <p:cNvGrpSpPr/>
            <p:nvPr/>
          </p:nvGrpSpPr>
          <p:grpSpPr>
            <a:xfrm rot="5400000">
              <a:off x="3287850" y="3595965"/>
              <a:ext cx="806316" cy="1761984"/>
              <a:chOff x="400156" y="-271670"/>
              <a:chExt cx="1328737" cy="1285495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400156" y="1984"/>
                <a:ext cx="1328737" cy="738187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9" name="Rounded Rectangle 4">
                <a:hlinkClick r:id="" action="ppaction://noaction"/>
              </p:cNvPr>
              <p:cNvSpPr/>
              <p:nvPr/>
            </p:nvSpPr>
            <p:spPr>
              <a:xfrm rot="16200000">
                <a:off x="421778" y="23605"/>
                <a:ext cx="1285495" cy="69494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3820" tIns="83820" rIns="83820" bIns="83820" numCol="1" spcCol="1270" anchor="ctr" anchorCtr="0">
                <a:noAutofit/>
              </a:bodyPr>
              <a:lstStyle/>
              <a:p>
                <a:pPr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Comment</a:t>
                </a:r>
              </a:p>
            </p:txBody>
          </p:sp>
        </p:grpSp>
        <p:cxnSp>
          <p:nvCxnSpPr>
            <p:cNvPr id="65" name="Straight Arrow Connector 64"/>
            <p:cNvCxnSpPr/>
            <p:nvPr/>
          </p:nvCxnSpPr>
          <p:spPr>
            <a:xfrm rot="16200000" flipH="1">
              <a:off x="3499621" y="3836077"/>
              <a:ext cx="382775" cy="176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8309668" y="3645572"/>
            <a:ext cx="1431238" cy="1234543"/>
            <a:chOff x="6950768" y="3645571"/>
            <a:chExt cx="1431238" cy="1234543"/>
          </a:xfrm>
        </p:grpSpPr>
        <p:grpSp>
          <p:nvGrpSpPr>
            <p:cNvPr id="43" name="Group 7"/>
            <p:cNvGrpSpPr/>
            <p:nvPr/>
          </p:nvGrpSpPr>
          <p:grpSpPr>
            <a:xfrm rot="5400000">
              <a:off x="7263229" y="3761337"/>
              <a:ext cx="806316" cy="1431238"/>
              <a:chOff x="400156" y="-271670"/>
              <a:chExt cx="1328737" cy="1285495"/>
            </a:xfrm>
          </p:grpSpPr>
          <p:sp>
            <p:nvSpPr>
              <p:cNvPr id="44" name="Rounded Rectangle 43"/>
              <p:cNvSpPr/>
              <p:nvPr/>
            </p:nvSpPr>
            <p:spPr>
              <a:xfrm>
                <a:off x="400156" y="1984"/>
                <a:ext cx="1328737" cy="738187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5" name="Rounded Rectangle 4">
                <a:hlinkClick r:id="" action="ppaction://noaction"/>
              </p:cNvPr>
              <p:cNvSpPr/>
              <p:nvPr/>
            </p:nvSpPr>
            <p:spPr>
              <a:xfrm rot="16200000">
                <a:off x="421777" y="23605"/>
                <a:ext cx="1285495" cy="69494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3820" tIns="83820" rIns="83820" bIns="83820" numCol="1" spcCol="1270" anchor="ctr" anchorCtr="0">
                <a:noAutofit/>
              </a:bodyPr>
              <a:lstStyle/>
              <a:p>
                <a:pPr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Shell</a:t>
                </a:r>
              </a:p>
            </p:txBody>
          </p:sp>
        </p:grpSp>
        <p:cxnSp>
          <p:nvCxnSpPr>
            <p:cNvPr id="68" name="Straight Arrow Connector 67"/>
            <p:cNvCxnSpPr/>
            <p:nvPr/>
          </p:nvCxnSpPr>
          <p:spPr>
            <a:xfrm rot="16200000" flipH="1">
              <a:off x="7475000" y="3836077"/>
              <a:ext cx="382775" cy="176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1195160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119553" y="407964"/>
            <a:ext cx="6096000" cy="614149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Users</a:t>
            </a:r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1400908" y="1438422"/>
            <a:ext cx="8610600" cy="5138530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  <a:buClr>
                <a:schemeClr val="tx1"/>
              </a:buClr>
              <a:buFontTx/>
              <a:buChar char="•"/>
            </a:pPr>
            <a:r>
              <a:rPr lang="en-US" dirty="0">
                <a:sym typeface="Wingdings" pitchFamily="2" charset="2"/>
              </a:rPr>
              <a:t>When a user is created in Linux/UNIX, the following are also created by default:</a:t>
            </a:r>
          </a:p>
          <a:p>
            <a:pPr marL="857250" lvl="1" indent="-457200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SzPct val="100000"/>
              <a:defRPr/>
            </a:pPr>
            <a:r>
              <a:rPr lang="en-US" sz="2200" dirty="0">
                <a:sym typeface="Wingdings" pitchFamily="2" charset="2"/>
              </a:rPr>
              <a:t>Home directory	</a:t>
            </a:r>
            <a:r>
              <a:rPr lang="en-US" sz="2200" dirty="0" smtClean="0">
                <a:sym typeface="Wingdings" pitchFamily="2" charset="2"/>
              </a:rPr>
              <a:t>/</a:t>
            </a:r>
            <a:r>
              <a:rPr lang="en-US" sz="2200" dirty="0">
                <a:sym typeface="Wingdings" pitchFamily="2" charset="2"/>
              </a:rPr>
              <a:t>home/[username]</a:t>
            </a:r>
          </a:p>
          <a:p>
            <a:pPr marL="857250" lvl="1" indent="-457200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SzPct val="100000"/>
              <a:defRPr/>
            </a:pPr>
            <a:r>
              <a:rPr lang="en-US" sz="2200" dirty="0">
                <a:sym typeface="Wingdings" pitchFamily="2" charset="2"/>
              </a:rPr>
              <a:t>Mail account		/var/spool/mail/[username]                         				</a:t>
            </a:r>
            <a:r>
              <a:rPr lang="en-US" sz="2200" dirty="0" smtClean="0">
                <a:sym typeface="Wingdings" pitchFamily="2" charset="2"/>
              </a:rPr>
              <a:t>           (</a:t>
            </a:r>
            <a:r>
              <a:rPr lang="en-US" sz="2200" dirty="0">
                <a:sym typeface="Wingdings" pitchFamily="2" charset="2"/>
              </a:rPr>
              <a:t>if mail services are running)</a:t>
            </a:r>
          </a:p>
          <a:p>
            <a:pPr marL="857250" lvl="1" indent="-457200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SzPct val="100000"/>
              <a:defRPr/>
            </a:pPr>
            <a:r>
              <a:rPr lang="en-US" sz="2200" dirty="0">
                <a:sym typeface="Wingdings" pitchFamily="2" charset="2"/>
              </a:rPr>
              <a:t>UPG ( User Primary group )</a:t>
            </a:r>
          </a:p>
        </p:txBody>
      </p:sp>
    </p:spTree>
    <p:extLst>
      <p:ext uri="{BB962C8B-B14F-4D97-AF65-F5344CB8AC3E}">
        <p14:creationId xmlns:p14="http://schemas.microsoft.com/office/powerpoint/2010/main" xmlns="" val="3978695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/>
          <p:nvPr/>
        </p:nvGrpSpPr>
        <p:grpSpPr>
          <a:xfrm>
            <a:off x="1016309" y="3462276"/>
            <a:ext cx="1431238" cy="1298715"/>
            <a:chOff x="-144116" y="3721771"/>
            <a:chExt cx="1431238" cy="1234543"/>
          </a:xfrm>
        </p:grpSpPr>
        <p:grpSp>
          <p:nvGrpSpPr>
            <p:cNvPr id="11" name="Group 7"/>
            <p:cNvGrpSpPr/>
            <p:nvPr/>
          </p:nvGrpSpPr>
          <p:grpSpPr>
            <a:xfrm rot="5400000">
              <a:off x="168345" y="3837537"/>
              <a:ext cx="806316" cy="1431238"/>
              <a:chOff x="400156" y="-271670"/>
              <a:chExt cx="1328737" cy="1285495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400156" y="1984"/>
                <a:ext cx="1328737" cy="738187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" name="Rounded Rectangle 4">
                <a:hlinkClick r:id="" action="ppaction://noaction"/>
              </p:cNvPr>
              <p:cNvSpPr/>
              <p:nvPr/>
            </p:nvSpPr>
            <p:spPr>
              <a:xfrm rot="16200000">
                <a:off x="421777" y="23605"/>
                <a:ext cx="1285495" cy="69494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3820" tIns="83820" rIns="83820" bIns="83820" numCol="1" spcCol="1270" anchor="ctr" anchorCtr="0">
                <a:noAutofit/>
              </a:bodyPr>
              <a:lstStyle/>
              <a:p>
                <a:pPr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User</a:t>
                </a:r>
              </a:p>
              <a:p>
                <a:pPr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name</a:t>
                </a:r>
              </a:p>
            </p:txBody>
          </p:sp>
        </p:grpSp>
        <p:cxnSp>
          <p:nvCxnSpPr>
            <p:cNvPr id="60" name="Straight Arrow Connector 59"/>
            <p:cNvCxnSpPr/>
            <p:nvPr/>
          </p:nvCxnSpPr>
          <p:spPr>
            <a:xfrm rot="16200000" flipH="1">
              <a:off x="380116" y="3912277"/>
              <a:ext cx="382775" cy="176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982005" y="365236"/>
            <a:ext cx="6096000" cy="553529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Content of /etc/shadow</a:t>
            </a:r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1167618" y="1143000"/>
            <a:ext cx="10916530" cy="5138530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Clr>
                <a:schemeClr val="tx1"/>
              </a:buClr>
              <a:buFontTx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This file contains the encrypted user password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Tx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Passwords are encrypted using SHA 512 default which can even be change</a:t>
            </a:r>
          </a:p>
          <a:p>
            <a:pPr algn="l" eaLnBrk="1" hangingPunct="1"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ravi:hjkadfhs8974ut/:16350:0:99999:7:::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2896756" y="3472322"/>
            <a:ext cx="1980101" cy="2083030"/>
            <a:chOff x="1143000" y="4082064"/>
            <a:chExt cx="1980101" cy="1911785"/>
          </a:xfrm>
        </p:grpSpPr>
        <p:grpSp>
          <p:nvGrpSpPr>
            <p:cNvPr id="3" name="Group 7"/>
            <p:cNvGrpSpPr/>
            <p:nvPr/>
          </p:nvGrpSpPr>
          <p:grpSpPr>
            <a:xfrm rot="5400000">
              <a:off x="1729893" y="4600640"/>
              <a:ext cx="806316" cy="1980101"/>
              <a:chOff x="400156" y="-271670"/>
              <a:chExt cx="1328737" cy="1285495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400156" y="1984"/>
                <a:ext cx="1328737" cy="738187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0" name="Rounded Rectangle 4">
                <a:hlinkClick r:id="" action="ppaction://noaction"/>
              </p:cNvPr>
              <p:cNvSpPr/>
              <p:nvPr/>
            </p:nvSpPr>
            <p:spPr>
              <a:xfrm rot="16200000">
                <a:off x="421777" y="23605"/>
                <a:ext cx="1285495" cy="69494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3820" tIns="83820" rIns="83820" bIns="83820" numCol="1" spcCol="1270" anchor="ctr" anchorCtr="0">
                <a:noAutofit/>
              </a:bodyPr>
              <a:lstStyle/>
              <a:p>
                <a:pPr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Encrypted</a:t>
                </a:r>
              </a:p>
              <a:p>
                <a:pPr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Password</a:t>
                </a:r>
              </a:p>
            </p:txBody>
          </p:sp>
        </p:grpSp>
        <p:cxnSp>
          <p:nvCxnSpPr>
            <p:cNvPr id="54" name="Straight Arrow Connector 53"/>
            <p:cNvCxnSpPr/>
            <p:nvPr/>
          </p:nvCxnSpPr>
          <p:spPr>
            <a:xfrm flipH="1">
              <a:off x="2141004" y="4082064"/>
              <a:ext cx="1586" cy="105646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5227429" y="3270888"/>
            <a:ext cx="2163975" cy="1396330"/>
            <a:chOff x="3378200" y="3721771"/>
            <a:chExt cx="2163975" cy="1396330"/>
          </a:xfrm>
        </p:grpSpPr>
        <p:grpSp>
          <p:nvGrpSpPr>
            <p:cNvPr id="7" name="Group 7"/>
            <p:cNvGrpSpPr/>
            <p:nvPr/>
          </p:nvGrpSpPr>
          <p:grpSpPr>
            <a:xfrm rot="5400000">
              <a:off x="3976301" y="3552226"/>
              <a:ext cx="967774" cy="2163975"/>
              <a:chOff x="400156" y="-271670"/>
              <a:chExt cx="1328737" cy="1285495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00156" y="1984"/>
                <a:ext cx="1328737" cy="738187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6" name="Rounded Rectangle 4">
                <a:hlinkClick r:id="" action="ppaction://noaction"/>
              </p:cNvPr>
              <p:cNvSpPr/>
              <p:nvPr/>
            </p:nvSpPr>
            <p:spPr>
              <a:xfrm rot="16200000">
                <a:off x="421777" y="23605"/>
                <a:ext cx="1285495" cy="69494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3820" tIns="83820" rIns="83820" bIns="83820" numCol="1" spcCol="1270" anchor="ctr" anchorCtr="0">
                <a:noAutofit/>
              </a:bodyPr>
              <a:lstStyle/>
              <a:p>
                <a:pPr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 of </a:t>
                </a:r>
              </a:p>
              <a:p>
                <a:pPr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days since </a:t>
                </a:r>
              </a:p>
              <a:p>
                <a:pPr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1970</a:t>
                </a:r>
              </a:p>
            </p:txBody>
          </p:sp>
        </p:grpSp>
        <p:cxnSp>
          <p:nvCxnSpPr>
            <p:cNvPr id="47" name="Straight Arrow Connector 46"/>
            <p:cNvCxnSpPr/>
            <p:nvPr/>
          </p:nvCxnSpPr>
          <p:spPr>
            <a:xfrm rot="16200000" flipH="1">
              <a:off x="4268801" y="3912277"/>
              <a:ext cx="382775" cy="176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5769780" y="3085720"/>
            <a:ext cx="2882893" cy="2982552"/>
            <a:chOff x="4762499" y="3024553"/>
            <a:chExt cx="2882893" cy="2982552"/>
          </a:xfrm>
        </p:grpSpPr>
        <p:grpSp>
          <p:nvGrpSpPr>
            <p:cNvPr id="9" name="Group 7"/>
            <p:cNvGrpSpPr/>
            <p:nvPr/>
          </p:nvGrpSpPr>
          <p:grpSpPr>
            <a:xfrm rot="5400000">
              <a:off x="5791196" y="4152909"/>
              <a:ext cx="825499" cy="2882893"/>
              <a:chOff x="400156" y="-271670"/>
              <a:chExt cx="1328736" cy="1285495"/>
            </a:xfrm>
          </p:grpSpPr>
          <p:sp>
            <p:nvSpPr>
              <p:cNvPr id="41" name="Rounded Rectangle 40"/>
              <p:cNvSpPr/>
              <p:nvPr/>
            </p:nvSpPr>
            <p:spPr>
              <a:xfrm>
                <a:off x="400156" y="1984"/>
                <a:ext cx="1328736" cy="738187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2" name="Rounded Rectangle 4">
                <a:hlinkClick r:id="" action="ppaction://noaction"/>
              </p:cNvPr>
              <p:cNvSpPr/>
              <p:nvPr/>
            </p:nvSpPr>
            <p:spPr>
              <a:xfrm rot="16200000">
                <a:off x="421777" y="23605"/>
                <a:ext cx="1285495" cy="69494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3820" tIns="83820" rIns="83820" bIns="83820" numCol="1" spcCol="1270" anchor="ctr" anchorCtr="0">
                <a:noAutofit/>
              </a:bodyPr>
              <a:lstStyle/>
              <a:p>
                <a:pPr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Minimum life </a:t>
                </a:r>
              </a:p>
              <a:p>
                <a:pPr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the password</a:t>
                </a:r>
              </a:p>
            </p:txBody>
          </p:sp>
        </p:grpSp>
        <p:cxnSp>
          <p:nvCxnSpPr>
            <p:cNvPr id="48" name="Straight Arrow Connector 47"/>
            <p:cNvCxnSpPr/>
            <p:nvPr/>
          </p:nvCxnSpPr>
          <p:spPr>
            <a:xfrm>
              <a:off x="6203945" y="3024553"/>
              <a:ext cx="7952" cy="2113977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6728320" y="3235652"/>
            <a:ext cx="2844792" cy="1243934"/>
            <a:chOff x="4965699" y="3734471"/>
            <a:chExt cx="2844792" cy="1243934"/>
          </a:xfrm>
        </p:grpSpPr>
        <p:grpSp>
          <p:nvGrpSpPr>
            <p:cNvPr id="53" name="Group 7"/>
            <p:cNvGrpSpPr/>
            <p:nvPr/>
          </p:nvGrpSpPr>
          <p:grpSpPr>
            <a:xfrm rot="5400000">
              <a:off x="5975345" y="3143260"/>
              <a:ext cx="825499" cy="2844792"/>
              <a:chOff x="400156" y="-271670"/>
              <a:chExt cx="1328736" cy="1285495"/>
            </a:xfrm>
          </p:grpSpPr>
          <p:sp>
            <p:nvSpPr>
              <p:cNvPr id="57" name="Rounded Rectangle 56"/>
              <p:cNvSpPr/>
              <p:nvPr/>
            </p:nvSpPr>
            <p:spPr>
              <a:xfrm>
                <a:off x="400156" y="1984"/>
                <a:ext cx="1328736" cy="738187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8" name="Rounded Rectangle 4">
                <a:hlinkClick r:id="" action="ppaction://noaction"/>
              </p:cNvPr>
              <p:cNvSpPr/>
              <p:nvPr/>
            </p:nvSpPr>
            <p:spPr>
              <a:xfrm rot="16200000">
                <a:off x="421777" y="23605"/>
                <a:ext cx="1285495" cy="69494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3820" tIns="83820" rIns="83820" bIns="83820" numCol="1" spcCol="1270" anchor="ctr" anchorCtr="0">
                <a:noAutofit/>
              </a:bodyPr>
              <a:lstStyle/>
              <a:p>
                <a:pPr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Maximum life </a:t>
                </a:r>
              </a:p>
              <a:p>
                <a:pPr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the password</a:t>
                </a:r>
              </a:p>
            </p:txBody>
          </p:sp>
        </p:grpSp>
        <p:cxnSp>
          <p:nvCxnSpPr>
            <p:cNvPr id="63" name="Straight Arrow Connector 62"/>
            <p:cNvCxnSpPr/>
            <p:nvPr/>
          </p:nvCxnSpPr>
          <p:spPr>
            <a:xfrm rot="16200000" flipH="1">
              <a:off x="6196707" y="3924977"/>
              <a:ext cx="382775" cy="176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8142891" y="3235652"/>
            <a:ext cx="1765300" cy="2264466"/>
            <a:chOff x="7264400" y="3720548"/>
            <a:chExt cx="1765300" cy="2264466"/>
          </a:xfrm>
        </p:grpSpPr>
        <p:grpSp>
          <p:nvGrpSpPr>
            <p:cNvPr id="17" name="Group 7"/>
            <p:cNvGrpSpPr/>
            <p:nvPr/>
          </p:nvGrpSpPr>
          <p:grpSpPr>
            <a:xfrm rot="5400000">
              <a:off x="7743892" y="4699206"/>
              <a:ext cx="806316" cy="1765300"/>
              <a:chOff x="400156" y="-271670"/>
              <a:chExt cx="1328737" cy="1285495"/>
            </a:xfrm>
          </p:grpSpPr>
          <p:sp>
            <p:nvSpPr>
              <p:cNvPr id="44" name="Rounded Rectangle 43"/>
              <p:cNvSpPr/>
              <p:nvPr/>
            </p:nvSpPr>
            <p:spPr>
              <a:xfrm>
                <a:off x="400156" y="1984"/>
                <a:ext cx="1328737" cy="738187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5" name="Rounded Rectangle 4">
                <a:hlinkClick r:id="" action="ppaction://noaction"/>
              </p:cNvPr>
              <p:cNvSpPr/>
              <p:nvPr/>
            </p:nvSpPr>
            <p:spPr>
              <a:xfrm rot="16200000">
                <a:off x="421777" y="23605"/>
                <a:ext cx="1285495" cy="69494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3820" tIns="83820" rIns="83820" bIns="83820" numCol="1" spcCol="1270" anchor="ctr" anchorCtr="0">
                <a:noAutofit/>
              </a:bodyPr>
              <a:lstStyle/>
              <a:p>
                <a:pPr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Warning </a:t>
                </a:r>
              </a:p>
              <a:p>
                <a:pPr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Days</a:t>
                </a:r>
              </a:p>
            </p:txBody>
          </p:sp>
        </p:grpSp>
        <p:cxnSp>
          <p:nvCxnSpPr>
            <p:cNvPr id="72" name="Straight Arrow Connector 71"/>
            <p:cNvCxnSpPr/>
            <p:nvPr/>
          </p:nvCxnSpPr>
          <p:spPr>
            <a:xfrm rot="16200000" flipH="1">
              <a:off x="7438059" y="4421587"/>
              <a:ext cx="1417982" cy="159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4135476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00089" y="1028677"/>
            <a:ext cx="8591825" cy="2489224"/>
            <a:chOff x="374375" y="3061784"/>
            <a:chExt cx="8428382" cy="1997786"/>
          </a:xfrm>
          <a:solidFill>
            <a:srgbClr val="92D050"/>
          </a:solidFill>
        </p:grpSpPr>
        <p:sp>
          <p:nvSpPr>
            <p:cNvPr id="14" name="Rounded Rectangle 13"/>
            <p:cNvSpPr/>
            <p:nvPr/>
          </p:nvSpPr>
          <p:spPr bwMode="auto">
            <a:xfrm>
              <a:off x="374375" y="3061784"/>
              <a:ext cx="8428382" cy="1997786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25795" y="3091053"/>
              <a:ext cx="7338002" cy="34581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Adding a user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03177" y="3521940"/>
              <a:ext cx="8051812" cy="130917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</a:t>
              </a:r>
              <a:r>
                <a:rPr lang="en-US" sz="2200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useradd  &lt;username&gt;</a:t>
              </a:r>
              <a:endPara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lnSpc>
                  <a:spcPts val="3000"/>
                </a:lnSpc>
              </a:pPr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</a:t>
              </a:r>
            </a:p>
            <a:p>
              <a:pPr>
                <a:lnSpc>
                  <a:spcPts val="3000"/>
                </a:lnSpc>
              </a:pPr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</a:t>
              </a:r>
              <a:r>
                <a:rPr lang="en-US" sz="2200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useradd  &lt;options&gt;  &lt;arguments&gt;  &lt;username&gt;</a:t>
              </a:r>
              <a:r>
                <a:rPr lang="en-US" sz="2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049215" y="253219"/>
            <a:ext cx="6096000" cy="559558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Creating a User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 bwMode="auto">
          <a:xfrm>
            <a:off x="1752600" y="3733800"/>
            <a:ext cx="875030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2" spcCol="50292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algn="just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-u		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UID</a:t>
            </a:r>
          </a:p>
          <a:p>
            <a:pPr marL="342900" indent="-342900" algn="just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-g		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Primary  group</a:t>
            </a:r>
          </a:p>
          <a:p>
            <a:pPr marL="342900" indent="-342900" algn="just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-o		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Override</a:t>
            </a:r>
          </a:p>
          <a:p>
            <a:pPr marL="342900" indent="-342900" algn="just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-G		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Secondary group</a:t>
            </a:r>
          </a:p>
          <a:p>
            <a:pPr marL="342900" indent="-342900" algn="just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-c		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Comment</a:t>
            </a:r>
          </a:p>
          <a:p>
            <a:pPr marL="342900" indent="-342900" algn="just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-d		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Home directory</a:t>
            </a:r>
          </a:p>
          <a:p>
            <a:pPr marL="342900" indent="-342900" algn="just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-s		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Shell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52600" y="3517901"/>
            <a:ext cx="1422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Options</a:t>
            </a:r>
          </a:p>
        </p:txBody>
      </p:sp>
    </p:spTree>
    <p:extLst>
      <p:ext uri="{BB962C8B-B14F-4D97-AF65-F5344CB8AC3E}">
        <p14:creationId xmlns:p14="http://schemas.microsoft.com/office/powerpoint/2010/main" xmlns="" val="3657954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 bldLvl="5"/>
      <p:bldP spid="9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105486" y="317891"/>
            <a:ext cx="6096000" cy="665983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File Viewing Commands</a:t>
            </a:r>
          </a:p>
        </p:txBody>
      </p:sp>
      <p:grpSp>
        <p:nvGrpSpPr>
          <p:cNvPr id="2" name="Group 9"/>
          <p:cNvGrpSpPr/>
          <p:nvPr/>
        </p:nvGrpSpPr>
        <p:grpSpPr>
          <a:xfrm>
            <a:off x="1908316" y="1457739"/>
            <a:ext cx="8428382" cy="1364975"/>
            <a:chOff x="371061" y="1457738"/>
            <a:chExt cx="8428382" cy="1364975"/>
          </a:xfrm>
          <a:solidFill>
            <a:srgbClr val="92D050"/>
          </a:solidFill>
        </p:grpSpPr>
        <p:sp>
          <p:nvSpPr>
            <p:cNvPr id="5" name="Rounded Rectangle 4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6591" y="1550507"/>
              <a:ext cx="8083826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 view the contents of a file screen-wise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4750" y="1939614"/>
              <a:ext cx="8083826" cy="86177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less  &lt;filename</a:t>
              </a:r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&gt;</a:t>
              </a:r>
            </a:p>
            <a:p>
              <a:pPr>
                <a:lnSpc>
                  <a:spcPts val="3000"/>
                </a:lnSpc>
              </a:pPr>
              <a:r>
                <a:rPr lang="en-US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</a:t>
              </a:r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more  &lt;filename&gt;</a:t>
              </a:r>
            </a:p>
          </p:txBody>
        </p:sp>
      </p:grpSp>
      <p:grpSp>
        <p:nvGrpSpPr>
          <p:cNvPr id="3" name="Group 9"/>
          <p:cNvGrpSpPr/>
          <p:nvPr/>
        </p:nvGrpSpPr>
        <p:grpSpPr>
          <a:xfrm>
            <a:off x="1908316" y="2985034"/>
            <a:ext cx="8428382" cy="1364975"/>
            <a:chOff x="371061" y="1457738"/>
            <a:chExt cx="8428382" cy="1364975"/>
          </a:xfrm>
          <a:solidFill>
            <a:srgbClr val="92D050"/>
          </a:solidFill>
        </p:grpSpPr>
        <p:sp>
          <p:nvSpPr>
            <p:cNvPr id="11" name="Rounded Rectangle 10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6591" y="1550507"/>
              <a:ext cx="8083826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 view the top lines of a file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3219" y="1925023"/>
              <a:ext cx="8083826" cy="86177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head  &lt;filename&gt;</a:t>
              </a:r>
              <a:endPara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3000"/>
                </a:lnSpc>
              </a:pPr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head    &lt;filename&gt;</a:t>
              </a:r>
            </a:p>
          </p:txBody>
        </p:sp>
      </p:grpSp>
      <p:grpSp>
        <p:nvGrpSpPr>
          <p:cNvPr id="4" name="Group 9"/>
          <p:cNvGrpSpPr/>
          <p:nvPr/>
        </p:nvGrpSpPr>
        <p:grpSpPr>
          <a:xfrm>
            <a:off x="1908316" y="4512329"/>
            <a:ext cx="8428382" cy="1364975"/>
            <a:chOff x="371061" y="1457738"/>
            <a:chExt cx="8428382" cy="1364975"/>
          </a:xfrm>
          <a:solidFill>
            <a:srgbClr val="92D050"/>
          </a:solidFill>
        </p:grpSpPr>
        <p:sp>
          <p:nvSpPr>
            <p:cNvPr id="13" name="Rounded Rectangle 12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6591" y="1550507"/>
              <a:ext cx="8083826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2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 view the bottom lines of a file 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63219" y="1911375"/>
              <a:ext cx="8083826" cy="86177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tail  &lt;filename&gt;</a:t>
              </a:r>
              <a:endPara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3000"/>
                </a:lnSpc>
              </a:pPr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tail   &lt;filename&gt;</a:t>
              </a:r>
              <a:endPara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213927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810064" y="400979"/>
            <a:ext cx="6096000" cy="616419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User Password</a:t>
            </a:r>
          </a:p>
        </p:txBody>
      </p:sp>
      <p:grpSp>
        <p:nvGrpSpPr>
          <p:cNvPr id="2" name="Group 9"/>
          <p:cNvGrpSpPr/>
          <p:nvPr/>
        </p:nvGrpSpPr>
        <p:grpSpPr>
          <a:xfrm>
            <a:off x="1798320" y="1457739"/>
            <a:ext cx="8595360" cy="1364975"/>
            <a:chOff x="371061" y="1457738"/>
            <a:chExt cx="8428382" cy="1364975"/>
          </a:xfrm>
          <a:solidFill>
            <a:srgbClr val="92D050"/>
          </a:solidFill>
        </p:grpSpPr>
        <p:sp>
          <p:nvSpPr>
            <p:cNvPr id="11" name="Rounded Rectangle 10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6591" y="1550507"/>
              <a:ext cx="8083826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Creating  or changing a user’s password 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63219" y="2034207"/>
              <a:ext cx="8195914" cy="4770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 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passwd  &lt;username&gt; </a:t>
              </a:r>
              <a:endPara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Group 9"/>
          <p:cNvGrpSpPr/>
          <p:nvPr/>
        </p:nvGrpSpPr>
        <p:grpSpPr>
          <a:xfrm>
            <a:off x="1875748" y="3619243"/>
            <a:ext cx="8595360" cy="1364975"/>
            <a:chOff x="371061" y="1457738"/>
            <a:chExt cx="8428382" cy="1364975"/>
          </a:xfrm>
          <a:solidFill>
            <a:srgbClr val="92D050"/>
          </a:solidFill>
        </p:grpSpPr>
        <p:sp>
          <p:nvSpPr>
            <p:cNvPr id="8" name="Rounded Rectangle 7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6591" y="1550507"/>
              <a:ext cx="8083826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 find a user’s password encryption tool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63219" y="2034207"/>
              <a:ext cx="8195914" cy="4770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 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passwd  -S &lt;username&gt; </a:t>
              </a:r>
              <a:endPara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172017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1752600" y="5092700"/>
            <a:ext cx="86106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spcCol="50292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algn="just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Note: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All options of ‘useradd’ command  can be used with   	‘usermod’  </a:t>
            </a:r>
          </a:p>
        </p:txBody>
      </p:sp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908538" y="404601"/>
            <a:ext cx="6096000" cy="709188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Modifying a User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 bwMode="auto">
          <a:xfrm>
            <a:off x="1752600" y="3251200"/>
            <a:ext cx="861060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2" spcCol="50292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algn="just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-l		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Change the login name</a:t>
            </a:r>
          </a:p>
          <a:p>
            <a:pPr marL="342900" indent="-342900" algn="just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-L		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Lock the account</a:t>
            </a:r>
          </a:p>
          <a:p>
            <a:pPr marL="342900" indent="-342900" algn="just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-U		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Unlock the account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52600" y="2959101"/>
            <a:ext cx="1422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798320" y="1113789"/>
            <a:ext cx="9272954" cy="1691403"/>
            <a:chOff x="371061" y="1457738"/>
            <a:chExt cx="8428382" cy="1364975"/>
          </a:xfrm>
          <a:solidFill>
            <a:srgbClr val="92D050"/>
          </a:solidFill>
        </p:grpSpPr>
        <p:sp>
          <p:nvSpPr>
            <p:cNvPr id="11" name="Rounded Rectangle 10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6591" y="1550507"/>
              <a:ext cx="8083826" cy="3477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Modifying user properties 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0548" y="1889304"/>
              <a:ext cx="8195914" cy="38498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 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usermod  &lt;options&gt;  &lt;arguments&gt;  &lt;username&gt;</a:t>
              </a:r>
              <a:r>
                <a:rPr lang="en-US" sz="2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526937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 bldLvl="5"/>
      <p:bldP spid="20" grpId="0" build="p" bldLvl="5"/>
      <p:bldP spid="9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978877" y="327367"/>
            <a:ext cx="6096000" cy="616419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Deleting a User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 bwMode="auto">
          <a:xfrm>
            <a:off x="1752600" y="3251200"/>
            <a:ext cx="861060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spcCol="50292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algn="just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2400" b="1" dirty="0">
                <a:solidFill>
                  <a:srgbClr val="FF0000"/>
                </a:solidFill>
                <a:latin typeface="+mj-lt"/>
                <a:sym typeface="Wingdings" pitchFamily="2" charset="2"/>
              </a:rPr>
              <a:t>-r		</a:t>
            </a:r>
            <a:r>
              <a:rPr lang="en-US" sz="2400" b="1" dirty="0">
                <a:latin typeface="+mj-lt"/>
                <a:sym typeface="Wingdings" pitchFamily="2" charset="2"/>
              </a:rPr>
              <a:t> recursively (deletes the home directory and mailbox also)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52600" y="2959101"/>
            <a:ext cx="1422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+mj-lt"/>
              </a:rPr>
              <a:t>Options</a:t>
            </a:r>
          </a:p>
        </p:txBody>
      </p:sp>
      <p:grpSp>
        <p:nvGrpSpPr>
          <p:cNvPr id="2" name="Group 9"/>
          <p:cNvGrpSpPr/>
          <p:nvPr/>
        </p:nvGrpSpPr>
        <p:grpSpPr>
          <a:xfrm>
            <a:off x="1631851" y="1097280"/>
            <a:ext cx="9664505" cy="1766975"/>
            <a:chOff x="371061" y="1457738"/>
            <a:chExt cx="8428382" cy="1364975"/>
          </a:xfrm>
          <a:solidFill>
            <a:srgbClr val="92D050"/>
          </a:solidFill>
        </p:grpSpPr>
        <p:sp>
          <p:nvSpPr>
            <p:cNvPr id="11" name="Rounded Rectangle 10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b="1" dirty="0"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6591" y="1550507"/>
              <a:ext cx="8083826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latin typeface="+mj-lt"/>
                </a:rPr>
                <a:t>Deleting a user 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63219" y="2034207"/>
              <a:ext cx="8077199" cy="66571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latin typeface="+mj-lt"/>
                </a:rPr>
                <a:t>[root@comp1 ~]#  </a:t>
              </a:r>
              <a:r>
                <a:rPr lang="en-US" sz="2400" b="1" dirty="0">
                  <a:latin typeface="+mj-lt"/>
                </a:rPr>
                <a:t>userdel  &lt;options&gt;  &lt;arguments&gt;  &lt;username&gt; </a:t>
              </a:r>
              <a:endParaRPr lang="en-US" sz="2200" b="1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677069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 bldLvl="5"/>
      <p:bldP spid="9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936674" y="400979"/>
            <a:ext cx="6096000" cy="616419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Adding  user on GUI Mode</a:t>
            </a:r>
          </a:p>
        </p:txBody>
      </p:sp>
      <p:grpSp>
        <p:nvGrpSpPr>
          <p:cNvPr id="2" name="Group 9"/>
          <p:cNvGrpSpPr/>
          <p:nvPr/>
        </p:nvGrpSpPr>
        <p:grpSpPr>
          <a:xfrm>
            <a:off x="1798320" y="1457739"/>
            <a:ext cx="8595360" cy="1364975"/>
            <a:chOff x="371061" y="1457738"/>
            <a:chExt cx="8428382" cy="1364975"/>
          </a:xfrm>
          <a:solidFill>
            <a:srgbClr val="92D050"/>
          </a:solidFill>
        </p:grpSpPr>
        <p:sp>
          <p:nvSpPr>
            <p:cNvPr id="11" name="Rounded Rectangle 10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b="1" dirty="0"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6591" y="1550507"/>
              <a:ext cx="8083826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latin typeface="+mj-lt"/>
                </a:rPr>
                <a:t>Adding, Modifying and Deleting  a user 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63219" y="2034207"/>
              <a:ext cx="8195914" cy="4770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latin typeface="+mj-lt"/>
                </a:rPr>
                <a:t>[root@comp1 ~]#  </a:t>
              </a:r>
              <a:r>
                <a:rPr lang="en-US" sz="2400" b="1" dirty="0">
                  <a:latin typeface="+mj-lt"/>
                </a:rPr>
                <a:t>system-config-users  &amp;</a:t>
              </a:r>
              <a:endParaRPr lang="en-US" sz="2200" b="1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538295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Art 4"/>
          <p:cNvSpPr>
            <a:spLocks noChangeArrowheads="1" noChangeShapeType="1" noTextEdit="1"/>
          </p:cNvSpPr>
          <p:nvPr/>
        </p:nvSpPr>
        <p:spPr bwMode="auto">
          <a:xfrm>
            <a:off x="2343150" y="2806262"/>
            <a:ext cx="7542972" cy="174243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kern="10" spc="50" dirty="0" smtClean="0">
                <a:ln w="11430"/>
                <a:solidFill>
                  <a:schemeClr val="accent2">
                    <a:satMod val="15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lgerian" panose="04020705040A02060702" pitchFamily="82" charset="0"/>
              </a:rPr>
              <a:t>Group  </a:t>
            </a:r>
            <a:r>
              <a:rPr lang="en-US" sz="3600" b="1" kern="10" spc="50" dirty="0">
                <a:ln w="11430"/>
                <a:solidFill>
                  <a:schemeClr val="accent2">
                    <a:satMod val="15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lgerian" panose="04020705040A02060702" pitchFamily="82" charset="0"/>
              </a:rPr>
              <a:t>Administration</a:t>
            </a:r>
          </a:p>
        </p:txBody>
      </p:sp>
    </p:spTree>
    <p:extLst>
      <p:ext uri="{BB962C8B-B14F-4D97-AF65-F5344CB8AC3E}">
        <p14:creationId xmlns:p14="http://schemas.microsoft.com/office/powerpoint/2010/main" xmlns="" val="4213006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0800" y="76200"/>
            <a:ext cx="6096000" cy="4572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 Distributions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5444" y="610746"/>
            <a:ext cx="10228252" cy="5319230"/>
            <a:chOff x="535637" y="1360007"/>
            <a:chExt cx="10228252" cy="5319230"/>
          </a:xfrm>
        </p:grpSpPr>
        <p:pic>
          <p:nvPicPr>
            <p:cNvPr id="4" name="Picture 3" descr="debian-logo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67212" y="1360007"/>
              <a:ext cx="927172" cy="13548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" name="Picture 4" descr="logo-text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205248" y="5613327"/>
              <a:ext cx="2558641" cy="662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7" descr="redhat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34838" y="1428222"/>
              <a:ext cx="1558783" cy="17240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8" descr="turbolinux_logo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07675" y="5980737"/>
              <a:ext cx="2400300" cy="698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9" descr="ubuntu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35637" y="4106271"/>
              <a:ext cx="2286000" cy="1028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828678" y="3516711"/>
              <a:ext cx="2770014" cy="9964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026" name="Picture 2" descr="slax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29012" y="679328"/>
            <a:ext cx="1483197" cy="1450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us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65470" y="1085388"/>
            <a:ext cx="1725752" cy="103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uppy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66129" y="2766011"/>
            <a:ext cx="1232208" cy="127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ndriva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25778" y="954110"/>
            <a:ext cx="1659315" cy="1235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int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59428" y="2972085"/>
            <a:ext cx="1784328" cy="1262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ageia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46279" y="4799033"/>
            <a:ext cx="1730326" cy="1283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bardinux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46800" y="5046343"/>
            <a:ext cx="1541569" cy="135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718202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761740" y="482600"/>
            <a:ext cx="8596668" cy="13208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1161756" y="1480319"/>
            <a:ext cx="10176803" cy="5138530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Clr>
                <a:schemeClr val="tx1"/>
              </a:buClr>
              <a:buFontTx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is a collection of user to whom the same permissions are to be applied.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Tx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There are two types of groups</a:t>
            </a:r>
          </a:p>
          <a:p>
            <a:pPr marL="857250" lvl="1" indent="-457200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SzPct val="100000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Primary</a:t>
            </a:r>
          </a:p>
          <a:p>
            <a:pPr marL="857250" lvl="1" indent="-457200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SzPct val="100000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Secondary</a:t>
            </a:r>
          </a:p>
        </p:txBody>
      </p:sp>
    </p:spTree>
    <p:extLst>
      <p:ext uri="{BB962C8B-B14F-4D97-AF65-F5344CB8AC3E}">
        <p14:creationId xmlns:p14="http://schemas.microsoft.com/office/powerpoint/2010/main" xmlns="" val="660476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Groups</a:t>
            </a:r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781930" y="1607234"/>
            <a:ext cx="11410070" cy="5138530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  <a:buClr>
                <a:schemeClr val="tx1"/>
              </a:buClr>
              <a:buFontTx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Red Hat Linux uses a User Private Group (UPG) Scheme</a:t>
            </a:r>
          </a:p>
          <a:p>
            <a:pPr marL="857250" lvl="1" indent="-457200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SzPct val="100000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When a user is created a group with the same name as the username is also created.</a:t>
            </a:r>
          </a:p>
          <a:p>
            <a:pPr marL="857250" lvl="1" indent="-457200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SzPct val="100000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This becomes the primary group for that user.</a:t>
            </a:r>
          </a:p>
          <a:p>
            <a:pPr marL="857250" lvl="1" indent="-457200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SzPct val="100000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A user can have only one primary group.</a:t>
            </a:r>
          </a:p>
        </p:txBody>
      </p:sp>
    </p:spTree>
    <p:extLst>
      <p:ext uri="{BB962C8B-B14F-4D97-AF65-F5344CB8AC3E}">
        <p14:creationId xmlns:p14="http://schemas.microsoft.com/office/powerpoint/2010/main" xmlns="" val="3502049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518161" y="411861"/>
            <a:ext cx="8596668" cy="1320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Content of /etc/group</a:t>
            </a:r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1752600" y="1143000"/>
            <a:ext cx="8610600" cy="5138530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Clr>
                <a:schemeClr val="tx1"/>
              </a:buClr>
              <a:buFontTx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The information of each group created is stored in a separate line in the file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/etc/group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Tx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Each record has four fields separated by : as given:-</a:t>
            </a:r>
          </a:p>
          <a:p>
            <a:pPr algn="ctr" eaLnBrk="1" hangingPunct="1"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sales:x:1000:sachin,kumar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3399000" y="3644350"/>
            <a:ext cx="2217685" cy="2286000"/>
            <a:chOff x="330199" y="3644348"/>
            <a:chExt cx="1649902" cy="2286000"/>
          </a:xfrm>
        </p:grpSpPr>
        <p:grpSp>
          <p:nvGrpSpPr>
            <p:cNvPr id="28" name="Group 7"/>
            <p:cNvGrpSpPr/>
            <p:nvPr/>
          </p:nvGrpSpPr>
          <p:grpSpPr>
            <a:xfrm rot="5400000">
              <a:off x="751992" y="4702239"/>
              <a:ext cx="806316" cy="1649902"/>
              <a:chOff x="400156" y="-271670"/>
              <a:chExt cx="1328737" cy="1285495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400156" y="1984"/>
                <a:ext cx="1328737" cy="738187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0" name="Rounded Rectangle 4">
                <a:hlinkClick r:id="" action="ppaction://noaction"/>
              </p:cNvPr>
              <p:cNvSpPr/>
              <p:nvPr/>
            </p:nvSpPr>
            <p:spPr>
              <a:xfrm rot="16200000">
                <a:off x="421777" y="23605"/>
                <a:ext cx="1285495" cy="69494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3820" tIns="83820" rIns="83820" bIns="83820" numCol="1" spcCol="1270" anchor="ctr" anchorCtr="0">
                <a:noAutofit/>
              </a:bodyPr>
              <a:lstStyle/>
              <a:p>
                <a:pPr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Mask</a:t>
                </a:r>
              </a:p>
              <a:p>
                <a:pPr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Password</a:t>
                </a:r>
              </a:p>
            </p:txBody>
          </p:sp>
        </p:grpSp>
        <p:cxnSp>
          <p:nvCxnSpPr>
            <p:cNvPr id="54" name="Straight Arrow Connector 53"/>
            <p:cNvCxnSpPr/>
            <p:nvPr/>
          </p:nvCxnSpPr>
          <p:spPr>
            <a:xfrm rot="16200000" flipH="1">
              <a:off x="446159" y="4346713"/>
              <a:ext cx="1417982" cy="1325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6227964" y="3644350"/>
            <a:ext cx="2548174" cy="2285999"/>
            <a:chOff x="4830964" y="3644349"/>
            <a:chExt cx="1684135" cy="2285999"/>
          </a:xfrm>
        </p:grpSpPr>
        <p:grpSp>
          <p:nvGrpSpPr>
            <p:cNvPr id="40" name="Group 7"/>
            <p:cNvGrpSpPr/>
            <p:nvPr/>
          </p:nvGrpSpPr>
          <p:grpSpPr>
            <a:xfrm rot="5400000">
              <a:off x="5269874" y="4685122"/>
              <a:ext cx="806316" cy="1684135"/>
              <a:chOff x="400156" y="-271670"/>
              <a:chExt cx="1328737" cy="1285495"/>
            </a:xfrm>
          </p:grpSpPr>
          <p:sp>
            <p:nvSpPr>
              <p:cNvPr id="41" name="Rounded Rectangle 40"/>
              <p:cNvSpPr/>
              <p:nvPr/>
            </p:nvSpPr>
            <p:spPr>
              <a:xfrm>
                <a:off x="400156" y="1984"/>
                <a:ext cx="1328737" cy="738187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2" name="Rounded Rectangle 4">
                <a:hlinkClick r:id="" action="ppaction://noaction"/>
              </p:cNvPr>
              <p:cNvSpPr/>
              <p:nvPr/>
            </p:nvSpPr>
            <p:spPr>
              <a:xfrm rot="16200000">
                <a:off x="421777" y="23605"/>
                <a:ext cx="1285495" cy="69494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3820" tIns="83820" rIns="83820" bIns="83820" numCol="1" spcCol="1270" anchor="ctr" anchorCtr="0">
                <a:noAutofit/>
              </a:bodyPr>
              <a:lstStyle/>
              <a:p>
                <a:pPr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Secondary Members</a:t>
                </a:r>
              </a:p>
            </p:txBody>
          </p:sp>
        </p:grpSp>
        <p:cxnSp>
          <p:nvCxnSpPr>
            <p:cNvPr id="56" name="Straight Arrow Connector 55"/>
            <p:cNvCxnSpPr/>
            <p:nvPr/>
          </p:nvCxnSpPr>
          <p:spPr>
            <a:xfrm rot="16200000" flipH="1">
              <a:off x="4964041" y="4346714"/>
              <a:ext cx="1417982" cy="1325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2802846" y="3648829"/>
            <a:ext cx="1763591" cy="1234543"/>
            <a:chOff x="-106016" y="3645571"/>
            <a:chExt cx="1431238" cy="1234543"/>
          </a:xfrm>
        </p:grpSpPr>
        <p:grpSp>
          <p:nvGrpSpPr>
            <p:cNvPr id="4" name="Group 7"/>
            <p:cNvGrpSpPr/>
            <p:nvPr/>
          </p:nvGrpSpPr>
          <p:grpSpPr>
            <a:xfrm rot="5400000">
              <a:off x="206445" y="3761337"/>
              <a:ext cx="806316" cy="1431238"/>
              <a:chOff x="400156" y="-271670"/>
              <a:chExt cx="1328737" cy="1285495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400156" y="1984"/>
                <a:ext cx="1328737" cy="738187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" name="Rounded Rectangle 4">
                <a:hlinkClick r:id="" action="ppaction://noaction"/>
              </p:cNvPr>
              <p:cNvSpPr/>
              <p:nvPr/>
            </p:nvSpPr>
            <p:spPr>
              <a:xfrm rot="16200000">
                <a:off x="421777" y="23605"/>
                <a:ext cx="1285495" cy="69494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3820" tIns="83820" rIns="83820" bIns="83820" numCol="1" spcCol="1270" anchor="ctr" anchorCtr="0">
                <a:noAutofit/>
              </a:bodyPr>
              <a:lstStyle/>
              <a:p>
                <a:pPr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Group</a:t>
                </a:r>
              </a:p>
              <a:p>
                <a:pPr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name</a:t>
                </a:r>
              </a:p>
            </p:txBody>
          </p:sp>
        </p:grpSp>
        <p:cxnSp>
          <p:nvCxnSpPr>
            <p:cNvPr id="60" name="Straight Arrow Connector 59"/>
            <p:cNvCxnSpPr/>
            <p:nvPr/>
          </p:nvCxnSpPr>
          <p:spPr>
            <a:xfrm rot="16200000" flipH="1">
              <a:off x="418216" y="3836077"/>
              <a:ext cx="382775" cy="176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4690725" y="3644349"/>
            <a:ext cx="1431238" cy="1234543"/>
            <a:chOff x="1095516" y="3645571"/>
            <a:chExt cx="1431238" cy="1234543"/>
          </a:xfrm>
        </p:grpSpPr>
        <p:grpSp>
          <p:nvGrpSpPr>
            <p:cNvPr id="31" name="Group 7"/>
            <p:cNvGrpSpPr/>
            <p:nvPr/>
          </p:nvGrpSpPr>
          <p:grpSpPr>
            <a:xfrm rot="5400000">
              <a:off x="1407977" y="3761337"/>
              <a:ext cx="806316" cy="1431238"/>
              <a:chOff x="400156" y="-271670"/>
              <a:chExt cx="1328737" cy="1285495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400156" y="1984"/>
                <a:ext cx="1328737" cy="738187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3" name="Rounded Rectangle 4">
                <a:hlinkClick r:id="" action="ppaction://noaction"/>
              </p:cNvPr>
              <p:cNvSpPr/>
              <p:nvPr/>
            </p:nvSpPr>
            <p:spPr>
              <a:xfrm rot="16200000">
                <a:off x="421777" y="23605"/>
                <a:ext cx="1285495" cy="69494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3820" tIns="83820" rIns="83820" bIns="83820" numCol="1" spcCol="1270" anchor="ctr" anchorCtr="0">
                <a:noAutofit/>
              </a:bodyPr>
              <a:lstStyle/>
              <a:p>
                <a:pPr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GID</a:t>
                </a:r>
              </a:p>
            </p:txBody>
          </p:sp>
        </p:grpSp>
        <p:cxnSp>
          <p:nvCxnSpPr>
            <p:cNvPr id="64" name="Straight Arrow Connector 63"/>
            <p:cNvCxnSpPr/>
            <p:nvPr/>
          </p:nvCxnSpPr>
          <p:spPr>
            <a:xfrm rot="16200000" flipH="1">
              <a:off x="1619748" y="3836077"/>
              <a:ext cx="382775" cy="176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786642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594735" y="338835"/>
            <a:ext cx="8596668" cy="1320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Content of /etc/gshadow</a:t>
            </a:r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1752600" y="1143000"/>
            <a:ext cx="8610600" cy="5138530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Clr>
                <a:schemeClr val="tx1"/>
              </a:buClr>
              <a:buFontTx/>
              <a:buChar char="•"/>
            </a:pPr>
            <a:r>
              <a:rPr lang="en-US" dirty="0">
                <a:sym typeface="Wingdings" pitchFamily="2" charset="2"/>
              </a:rPr>
              <a:t>This file contains the encrypted group password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Tx/>
              <a:buChar char="•"/>
            </a:pPr>
            <a:r>
              <a:rPr lang="en-US" dirty="0">
                <a:sym typeface="Wingdings" pitchFamily="2" charset="2"/>
              </a:rPr>
              <a:t>Passwords are encrypted using MD5 (Message Digest Version 5) Algorithm</a:t>
            </a:r>
          </a:p>
          <a:p>
            <a:pPr algn="l" eaLnBrk="1" hangingPunct="1"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4000" dirty="0">
                <a:solidFill>
                  <a:srgbClr val="FF0000"/>
                </a:solidFill>
                <a:sym typeface="Wingdings" pitchFamily="2" charset="2"/>
              </a:rPr>
              <a:t>sales:hjkadfhs8:admin:sachin,kumar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None/>
            </a:pPr>
            <a:endParaRPr lang="en-US" dirty="0">
              <a:sym typeface="Wingdings" pitchFamily="2" charset="2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2671215" y="3311034"/>
            <a:ext cx="2479137" cy="2459837"/>
            <a:chOff x="1143000" y="3534012"/>
            <a:chExt cx="1980101" cy="2459837"/>
          </a:xfrm>
        </p:grpSpPr>
        <p:grpSp>
          <p:nvGrpSpPr>
            <p:cNvPr id="3" name="Group 7"/>
            <p:cNvGrpSpPr/>
            <p:nvPr/>
          </p:nvGrpSpPr>
          <p:grpSpPr>
            <a:xfrm rot="5400000">
              <a:off x="1729893" y="4600640"/>
              <a:ext cx="806316" cy="1980101"/>
              <a:chOff x="400156" y="-271670"/>
              <a:chExt cx="1328737" cy="1285495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400156" y="1984"/>
                <a:ext cx="1328737" cy="738187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0" name="Rounded Rectangle 4">
                <a:hlinkClick r:id="" action="ppaction://noaction"/>
              </p:cNvPr>
              <p:cNvSpPr/>
              <p:nvPr/>
            </p:nvSpPr>
            <p:spPr>
              <a:xfrm rot="16200000">
                <a:off x="421777" y="23605"/>
                <a:ext cx="1285495" cy="69494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3820" tIns="83820" rIns="83820" bIns="83820" numCol="1" spcCol="1270" anchor="ctr" anchorCtr="0">
                <a:noAutofit/>
              </a:bodyPr>
              <a:lstStyle/>
              <a:p>
                <a:pPr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200" b="1" dirty="0"/>
                  <a:t>Encrypted</a:t>
                </a:r>
              </a:p>
              <a:p>
                <a:pPr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200" b="1" dirty="0"/>
                  <a:t>Password</a:t>
                </a:r>
              </a:p>
            </p:txBody>
          </p:sp>
        </p:grpSp>
        <p:cxnSp>
          <p:nvCxnSpPr>
            <p:cNvPr id="54" name="Straight Arrow Connector 53"/>
            <p:cNvCxnSpPr/>
            <p:nvPr/>
          </p:nvCxnSpPr>
          <p:spPr>
            <a:xfrm>
              <a:off x="2133051" y="3534012"/>
              <a:ext cx="7953" cy="160451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1464386" y="3306410"/>
            <a:ext cx="1862552" cy="1234543"/>
            <a:chOff x="-144116" y="3721771"/>
            <a:chExt cx="1431238" cy="1234543"/>
          </a:xfrm>
        </p:grpSpPr>
        <p:grpSp>
          <p:nvGrpSpPr>
            <p:cNvPr id="11" name="Group 7"/>
            <p:cNvGrpSpPr/>
            <p:nvPr/>
          </p:nvGrpSpPr>
          <p:grpSpPr>
            <a:xfrm rot="5400000">
              <a:off x="168345" y="3837537"/>
              <a:ext cx="806316" cy="1431238"/>
              <a:chOff x="400156" y="-271670"/>
              <a:chExt cx="1328737" cy="1285495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400156" y="1984"/>
                <a:ext cx="1328737" cy="738187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" name="Rounded Rectangle 4">
                <a:hlinkClick r:id="" action="ppaction://noaction"/>
              </p:cNvPr>
              <p:cNvSpPr/>
              <p:nvPr/>
            </p:nvSpPr>
            <p:spPr>
              <a:xfrm rot="16200000">
                <a:off x="421777" y="23605"/>
                <a:ext cx="1285495" cy="69494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3820" tIns="83820" rIns="83820" bIns="83820" numCol="1" spcCol="1270" anchor="ctr" anchorCtr="0">
                <a:noAutofit/>
              </a:bodyPr>
              <a:lstStyle/>
              <a:p>
                <a:pPr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200" b="1" dirty="0"/>
                  <a:t>Group</a:t>
                </a:r>
              </a:p>
              <a:p>
                <a:pPr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200" b="1" dirty="0"/>
                  <a:t>name</a:t>
                </a:r>
              </a:p>
            </p:txBody>
          </p:sp>
        </p:grpSp>
        <p:cxnSp>
          <p:nvCxnSpPr>
            <p:cNvPr id="60" name="Straight Arrow Connector 59"/>
            <p:cNvCxnSpPr/>
            <p:nvPr/>
          </p:nvCxnSpPr>
          <p:spPr>
            <a:xfrm rot="16200000" flipH="1">
              <a:off x="380116" y="3912277"/>
              <a:ext cx="382775" cy="176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4701175" y="2994215"/>
            <a:ext cx="3357661" cy="1685801"/>
            <a:chOff x="3378200" y="3721771"/>
            <a:chExt cx="2163975" cy="1396330"/>
          </a:xfrm>
        </p:grpSpPr>
        <p:grpSp>
          <p:nvGrpSpPr>
            <p:cNvPr id="7" name="Group 7"/>
            <p:cNvGrpSpPr/>
            <p:nvPr/>
          </p:nvGrpSpPr>
          <p:grpSpPr>
            <a:xfrm rot="5400000">
              <a:off x="3976301" y="3552226"/>
              <a:ext cx="967774" cy="2163975"/>
              <a:chOff x="400156" y="-271670"/>
              <a:chExt cx="1328737" cy="1285495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00156" y="1984"/>
                <a:ext cx="1328737" cy="738187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6" name="Rounded Rectangle 4">
                <a:hlinkClick r:id="" action="ppaction://noaction"/>
              </p:cNvPr>
              <p:cNvSpPr/>
              <p:nvPr/>
            </p:nvSpPr>
            <p:spPr>
              <a:xfrm rot="16200000">
                <a:off x="421777" y="23605"/>
                <a:ext cx="1285495" cy="69494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3820" tIns="83820" rIns="83820" bIns="83820" numCol="1" spcCol="1270" anchor="ctr" anchorCtr="0">
                <a:noAutofit/>
              </a:bodyPr>
              <a:lstStyle/>
              <a:p>
                <a:pPr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200" b="1" dirty="0"/>
                  <a:t>List of </a:t>
                </a:r>
              </a:p>
              <a:p>
                <a:pPr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200" b="1" dirty="0"/>
                  <a:t>administrative </a:t>
                </a:r>
              </a:p>
              <a:p>
                <a:pPr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200" b="1" dirty="0"/>
                  <a:t>members</a:t>
                </a:r>
              </a:p>
            </p:txBody>
          </p:sp>
        </p:grpSp>
        <p:cxnSp>
          <p:nvCxnSpPr>
            <p:cNvPr id="47" name="Straight Arrow Connector 46"/>
            <p:cNvCxnSpPr/>
            <p:nvPr/>
          </p:nvCxnSpPr>
          <p:spPr>
            <a:xfrm rot="16200000" flipH="1">
              <a:off x="4268801" y="3912277"/>
              <a:ext cx="382775" cy="176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7344064" y="3272417"/>
            <a:ext cx="2937172" cy="1396330"/>
            <a:chOff x="3378200" y="3721771"/>
            <a:chExt cx="2163975" cy="1396330"/>
          </a:xfrm>
        </p:grpSpPr>
        <p:grpSp>
          <p:nvGrpSpPr>
            <p:cNvPr id="37" name="Group 7"/>
            <p:cNvGrpSpPr/>
            <p:nvPr/>
          </p:nvGrpSpPr>
          <p:grpSpPr>
            <a:xfrm rot="5400000">
              <a:off x="3976301" y="3552227"/>
              <a:ext cx="967774" cy="2163974"/>
              <a:chOff x="400156" y="-271670"/>
              <a:chExt cx="1328737" cy="1285495"/>
            </a:xfrm>
          </p:grpSpPr>
          <p:sp>
            <p:nvSpPr>
              <p:cNvPr id="39" name="Rounded Rectangle 38"/>
              <p:cNvSpPr/>
              <p:nvPr/>
            </p:nvSpPr>
            <p:spPr>
              <a:xfrm>
                <a:off x="400156" y="1984"/>
                <a:ext cx="1328737" cy="738187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0" name="Rounded Rectangle 4">
                <a:hlinkClick r:id="" action="ppaction://noaction"/>
              </p:cNvPr>
              <p:cNvSpPr/>
              <p:nvPr/>
            </p:nvSpPr>
            <p:spPr>
              <a:xfrm rot="16200000">
                <a:off x="421777" y="23605"/>
                <a:ext cx="1285495" cy="69494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3820" tIns="83820" rIns="83820" bIns="83820" numCol="1" spcCol="1270" anchor="ctr" anchorCtr="0">
                <a:noAutofit/>
              </a:bodyPr>
              <a:lstStyle/>
              <a:p>
                <a:pPr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200" b="1" dirty="0"/>
                  <a:t>List of  </a:t>
                </a:r>
              </a:p>
              <a:p>
                <a:pPr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200" b="1" dirty="0"/>
                  <a:t>members</a:t>
                </a:r>
              </a:p>
            </p:txBody>
          </p:sp>
        </p:grpSp>
        <p:cxnSp>
          <p:nvCxnSpPr>
            <p:cNvPr id="38" name="Straight Arrow Connector 37"/>
            <p:cNvCxnSpPr/>
            <p:nvPr/>
          </p:nvCxnSpPr>
          <p:spPr>
            <a:xfrm rot="16200000" flipH="1">
              <a:off x="4268801" y="3912277"/>
              <a:ext cx="382775" cy="176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284965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798321" y="1237957"/>
            <a:ext cx="8921261" cy="2229811"/>
            <a:chOff x="374375" y="3061784"/>
            <a:chExt cx="8655234" cy="1997786"/>
          </a:xfrm>
          <a:solidFill>
            <a:srgbClr val="92D050"/>
          </a:solidFill>
        </p:grpSpPr>
        <p:sp>
          <p:nvSpPr>
            <p:cNvPr id="14" name="Rounded Rectangle 13"/>
            <p:cNvSpPr/>
            <p:nvPr/>
          </p:nvSpPr>
          <p:spPr bwMode="auto">
            <a:xfrm>
              <a:off x="374375" y="3061784"/>
              <a:ext cx="8655234" cy="1997786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33816" y="3091053"/>
              <a:ext cx="7957629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Creating a group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34723" y="3574753"/>
              <a:ext cx="8399349" cy="111679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 </a:t>
              </a:r>
              <a:r>
                <a:rPr lang="en-US" sz="2400" b="1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groupadd  &lt;group name&gt;</a:t>
              </a:r>
              <a:endParaRPr lang="en-US" sz="22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lnSpc>
                  <a:spcPts val="3000"/>
                </a:lnSpc>
              </a:pPr>
              <a:r>
                <a:rPr lang="en-US" sz="2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or</a:t>
              </a:r>
            </a:p>
            <a:p>
              <a:pPr>
                <a:lnSpc>
                  <a:spcPts val="3000"/>
                </a:lnSpc>
              </a:pPr>
              <a:r>
                <a:rPr lang="en-US" sz="2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 </a:t>
              </a:r>
              <a:r>
                <a:rPr lang="en-US" sz="2400" b="1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groupadd  &lt;options&gt;  &lt;arguments&gt;  &lt;grpname&gt; </a:t>
              </a:r>
              <a:endParaRPr lang="en-US" sz="22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803943" y="209273"/>
            <a:ext cx="8596668" cy="1320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Creating a Group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 bwMode="auto">
          <a:xfrm>
            <a:off x="1752600" y="3911600"/>
            <a:ext cx="861060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2" spcCol="50292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algn="just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-g		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GID</a:t>
            </a:r>
          </a:p>
          <a:p>
            <a:pPr marL="342900" indent="-342900" algn="just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-o		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Override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52600" y="3619501"/>
            <a:ext cx="1422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Options</a:t>
            </a:r>
          </a:p>
        </p:txBody>
      </p:sp>
    </p:spTree>
    <p:extLst>
      <p:ext uri="{BB962C8B-B14F-4D97-AF65-F5344CB8AC3E}">
        <p14:creationId xmlns:p14="http://schemas.microsoft.com/office/powerpoint/2010/main" xmlns="" val="3596753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 bldLvl="5"/>
      <p:bldP spid="9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950759" cy="13208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Modifying a Group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 bwMode="auto">
          <a:xfrm>
            <a:off x="1752599" y="3251200"/>
            <a:ext cx="8965265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2" spcCol="50292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algn="just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-g		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GID</a:t>
            </a:r>
          </a:p>
          <a:p>
            <a:pPr marL="342900" indent="-342900" algn="just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-o		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Override</a:t>
            </a:r>
          </a:p>
          <a:p>
            <a:pPr marL="342900" indent="-342900" algn="just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-n		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Group name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52600" y="2959101"/>
            <a:ext cx="14809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798319" y="1457739"/>
            <a:ext cx="8949397" cy="1364975"/>
            <a:chOff x="371061" y="1457738"/>
            <a:chExt cx="8428382" cy="1364975"/>
          </a:xfrm>
          <a:solidFill>
            <a:srgbClr val="92D050"/>
          </a:solidFill>
          <a:effectLst/>
        </p:grpSpPr>
        <p:sp>
          <p:nvSpPr>
            <p:cNvPr id="11" name="Rounded Rectangle 10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6591" y="1550507"/>
              <a:ext cx="8083826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Modifying a group 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63220" y="2034207"/>
              <a:ext cx="8077198" cy="4770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 </a:t>
              </a:r>
              <a:r>
                <a:rPr lang="en-US" sz="2400" b="1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groupmod  &lt;option&gt;  &lt;arguments&gt;  &lt;grpname&gt; </a:t>
              </a:r>
              <a:endParaRPr lang="en-US" sz="22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31302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 bldLvl="5"/>
      <p:bldP spid="9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77334" y="401956"/>
            <a:ext cx="8596668" cy="1320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Deleting a Group</a:t>
            </a:r>
          </a:p>
        </p:txBody>
      </p:sp>
      <p:grpSp>
        <p:nvGrpSpPr>
          <p:cNvPr id="2" name="Group 9"/>
          <p:cNvGrpSpPr/>
          <p:nvPr/>
        </p:nvGrpSpPr>
        <p:grpSpPr>
          <a:xfrm>
            <a:off x="1798320" y="1457739"/>
            <a:ext cx="8595360" cy="1364975"/>
            <a:chOff x="371061" y="1457738"/>
            <a:chExt cx="8428382" cy="1364975"/>
          </a:xfrm>
          <a:solidFill>
            <a:srgbClr val="92D050"/>
          </a:solidFill>
        </p:grpSpPr>
        <p:sp>
          <p:nvSpPr>
            <p:cNvPr id="11" name="Rounded Rectangle 10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6591" y="1550507"/>
              <a:ext cx="8083826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Deleting a group 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63219" y="2034207"/>
              <a:ext cx="8195914" cy="4770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 </a:t>
              </a:r>
              <a:r>
                <a:rPr lang="en-US" sz="2400" b="1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groupdel  &lt;group name&gt; 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752600" y="3006399"/>
            <a:ext cx="8442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group cannot be deleted if it has primary members.</a:t>
            </a:r>
          </a:p>
        </p:txBody>
      </p:sp>
    </p:spTree>
    <p:extLst>
      <p:ext uri="{BB962C8B-B14F-4D97-AF65-F5344CB8AC3E}">
        <p14:creationId xmlns:p14="http://schemas.microsoft.com/office/powerpoint/2010/main" xmlns="" val="3056422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Membership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 bwMode="auto">
          <a:xfrm>
            <a:off x="1752600" y="3251200"/>
            <a:ext cx="861060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spcCol="50292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algn="just">
              <a:lnSpc>
                <a:spcPct val="150000"/>
              </a:lnSpc>
              <a:spcBef>
                <a:spcPct val="20000"/>
              </a:spcBef>
              <a:buClr>
                <a:prstClr val="black"/>
              </a:buClr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-M	</a:t>
            </a:r>
            <a:r>
              <a:rPr 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Add multiple users to the group</a:t>
            </a:r>
          </a:p>
          <a:p>
            <a:pPr marL="342900" indent="-342900" algn="just">
              <a:lnSpc>
                <a:spcPct val="150000"/>
              </a:lnSpc>
              <a:spcBef>
                <a:spcPct val="20000"/>
              </a:spcBef>
              <a:buClr>
                <a:prstClr val="black"/>
              </a:buClr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-A		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Adds a group administrator</a:t>
            </a:r>
          </a:p>
          <a:p>
            <a:pPr marL="342900" indent="-342900" algn="just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-a		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Add a user to the group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pPr marL="342900" indent="-342900" algn="just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-d		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Delete a user from the group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52600" y="2959101"/>
            <a:ext cx="1422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Options</a:t>
            </a:r>
          </a:p>
        </p:txBody>
      </p:sp>
      <p:grpSp>
        <p:nvGrpSpPr>
          <p:cNvPr id="2" name="Group 9"/>
          <p:cNvGrpSpPr/>
          <p:nvPr/>
        </p:nvGrpSpPr>
        <p:grpSpPr>
          <a:xfrm>
            <a:off x="1798319" y="1457739"/>
            <a:ext cx="9216683" cy="1364975"/>
            <a:chOff x="371061" y="1457738"/>
            <a:chExt cx="8428382" cy="1364975"/>
          </a:xfrm>
          <a:solidFill>
            <a:srgbClr val="92D050"/>
          </a:solidFill>
        </p:grpSpPr>
        <p:sp>
          <p:nvSpPr>
            <p:cNvPr id="11" name="Rounded Rectangle 10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6591" y="1550507"/>
              <a:ext cx="8083826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Group membership 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63218" y="2034207"/>
              <a:ext cx="8236224" cy="4770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 </a:t>
              </a:r>
              <a:r>
                <a:rPr lang="en-US" sz="2400" b="1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gpasswd  &lt;option&gt;  &lt;arguments&gt;  &lt;grpname&gt; </a:t>
              </a:r>
              <a:endParaRPr lang="en-US" sz="22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646777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 bldLvl="5"/>
      <p:bldP spid="9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06996" y="445151"/>
            <a:ext cx="8596668" cy="1320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Managing Groups Using (GUI)</a:t>
            </a:r>
          </a:p>
        </p:txBody>
      </p:sp>
      <p:grpSp>
        <p:nvGrpSpPr>
          <p:cNvPr id="2" name="Group 9"/>
          <p:cNvGrpSpPr/>
          <p:nvPr/>
        </p:nvGrpSpPr>
        <p:grpSpPr>
          <a:xfrm>
            <a:off x="1826455" y="1978244"/>
            <a:ext cx="8595360" cy="1364975"/>
            <a:chOff x="371061" y="1457738"/>
            <a:chExt cx="8428382" cy="1364975"/>
          </a:xfrm>
          <a:solidFill>
            <a:srgbClr val="92D050"/>
          </a:solidFill>
        </p:grpSpPr>
        <p:sp>
          <p:nvSpPr>
            <p:cNvPr id="11" name="Rounded Rectangle 10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6591" y="1550507"/>
              <a:ext cx="8083826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Managing groups using (gui)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63219" y="2034207"/>
              <a:ext cx="8195914" cy="45300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 </a:t>
              </a:r>
              <a:r>
                <a:rPr lang="en-US" sz="2400" b="1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system-config-users  &amp;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482586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2" name="WordArt 4"/>
          <p:cNvSpPr>
            <a:spLocks noChangeArrowheads="1" noChangeShapeType="1" noTextEdit="1"/>
          </p:cNvSpPr>
          <p:nvPr/>
        </p:nvSpPr>
        <p:spPr bwMode="auto">
          <a:xfrm>
            <a:off x="2343150" y="2266121"/>
            <a:ext cx="7542972" cy="2822714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kern="10" spc="50" dirty="0">
                <a:ln w="11430"/>
                <a:solidFill>
                  <a:schemeClr val="accent2">
                    <a:satMod val="15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lgerian" panose="04020705040A02060702" pitchFamily="82" charset="0"/>
              </a:rPr>
              <a:t>Basic File </a:t>
            </a:r>
          </a:p>
          <a:p>
            <a:pPr algn="ctr">
              <a:defRPr/>
            </a:pPr>
            <a:r>
              <a:rPr lang="en-US" sz="3600" b="1" kern="10" spc="50" dirty="0">
                <a:ln w="11430"/>
                <a:solidFill>
                  <a:schemeClr val="accent2">
                    <a:satMod val="15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lgerian" panose="04020705040A02060702" pitchFamily="82" charset="0"/>
              </a:rPr>
              <a:t>Permissions</a:t>
            </a:r>
          </a:p>
        </p:txBody>
      </p:sp>
    </p:spTree>
    <p:extLst>
      <p:ext uri="{BB962C8B-B14F-4D97-AF65-F5344CB8AC3E}">
        <p14:creationId xmlns:p14="http://schemas.microsoft.com/office/powerpoint/2010/main" xmlns="" val="2927706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5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5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00532217"/>
              </p:ext>
            </p:extLst>
          </p:nvPr>
        </p:nvGraphicFramePr>
        <p:xfrm>
          <a:off x="593455" y="1105512"/>
          <a:ext cx="8719358" cy="5112407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4359679">
                  <a:extLst>
                    <a:ext uri="{9D8B030D-6E8A-4147-A177-3AD203B41FA5}">
                      <a16:colId xmlns="" xmlns:a16="http://schemas.microsoft.com/office/drawing/2014/main" val="4143263848"/>
                    </a:ext>
                  </a:extLst>
                </a:gridCol>
                <a:gridCol w="4359679">
                  <a:extLst>
                    <a:ext uri="{9D8B030D-6E8A-4147-A177-3AD203B41FA5}">
                      <a16:colId xmlns="" xmlns:a16="http://schemas.microsoft.com/office/drawing/2014/main" val="2804614596"/>
                    </a:ext>
                  </a:extLst>
                </a:gridCol>
              </a:tblGrid>
              <a:tr h="3914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Free Editions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Commercial Editions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329292276"/>
                  </a:ext>
                </a:extLst>
              </a:tr>
              <a:tr h="3914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Red Hat 1 to Red Hat 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722529055"/>
                  </a:ext>
                </a:extLst>
              </a:tr>
              <a:tr h="6851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Fedora core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Red</a:t>
                      </a:r>
                      <a:r>
                        <a:rPr lang="en-US" baseline="0" dirty="0"/>
                        <a:t> Hat Enterprise Linux</a:t>
                      </a:r>
                    </a:p>
                    <a:p>
                      <a:pPr algn="ctr"/>
                      <a:r>
                        <a:rPr lang="en-US" dirty="0"/>
                        <a:t>RHEL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77040770"/>
                  </a:ext>
                </a:extLst>
              </a:tr>
              <a:tr h="6476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Fedora core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RHEL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852473718"/>
                  </a:ext>
                </a:extLst>
              </a:tr>
              <a:tr h="3914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Fedora core 3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RHEL 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529029798"/>
                  </a:ext>
                </a:extLst>
              </a:tr>
              <a:tr h="3914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Fedora core 4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76401689"/>
                  </a:ext>
                </a:extLst>
              </a:tr>
              <a:tr h="6476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Fedora core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RHEL 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59559664"/>
                  </a:ext>
                </a:extLst>
              </a:tr>
              <a:tr h="3914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Fedora core 6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RHEL 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910296768"/>
                  </a:ext>
                </a:extLst>
              </a:tr>
              <a:tr h="3914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Fedora 7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965712263"/>
                  </a:ext>
                </a:extLst>
              </a:tr>
              <a:tr h="3914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Fedora</a:t>
                      </a:r>
                      <a:r>
                        <a:rPr lang="en-US" baseline="0" dirty="0"/>
                        <a:t> 8 to Fedora 18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RHEL 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706187522"/>
                  </a:ext>
                </a:extLst>
              </a:tr>
              <a:tr h="3914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Fedora 19 to Fedora 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RHEL 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9604490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593455" y="276050"/>
            <a:ext cx="49173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 Hat Linux Versions</a:t>
            </a:r>
            <a:endParaRPr lang="en-IN" sz="3600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6370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393895" y="2470752"/>
            <a:ext cx="115355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lnSpc>
                <a:spcPct val="150000"/>
              </a:lnSpc>
              <a:spcBef>
                <a:spcPct val="20000"/>
              </a:spcBef>
              <a:buClr>
                <a:prstClr val="black"/>
              </a:buClr>
              <a:defRPr/>
            </a:pPr>
            <a:r>
              <a:rPr lang="nl-NL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- rw-r--r--  1   root  root  1229  oct 29 17:44  </a:t>
            </a:r>
            <a:r>
              <a:rPr lang="nl-NL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reports</a:t>
            </a:r>
            <a:endParaRPr lang="en-US" sz="3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645318" y="412752"/>
            <a:ext cx="8596668" cy="13208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File and Directory Attributes</a:t>
            </a:r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1752600" y="1143001"/>
            <a:ext cx="8610600" cy="985345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  <a:buClr>
                <a:schemeClr val="tx1"/>
              </a:buClr>
              <a:buFontTx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Unix/Linux files have 8 attributes that can be seen with ls –ld command</a:t>
            </a:r>
          </a:p>
        </p:txBody>
      </p:sp>
      <p:grpSp>
        <p:nvGrpSpPr>
          <p:cNvPr id="2" name="Group 69"/>
          <p:cNvGrpSpPr/>
          <p:nvPr/>
        </p:nvGrpSpPr>
        <p:grpSpPr>
          <a:xfrm>
            <a:off x="1486179" y="3434154"/>
            <a:ext cx="2044701" cy="2286001"/>
            <a:chOff x="330200" y="3644348"/>
            <a:chExt cx="1649902" cy="2286001"/>
          </a:xfrm>
        </p:grpSpPr>
        <p:grpSp>
          <p:nvGrpSpPr>
            <p:cNvPr id="3" name="Group 7"/>
            <p:cNvGrpSpPr/>
            <p:nvPr/>
          </p:nvGrpSpPr>
          <p:grpSpPr>
            <a:xfrm rot="5400000">
              <a:off x="751993" y="4702240"/>
              <a:ext cx="806316" cy="1649902"/>
              <a:chOff x="400156" y="-271671"/>
              <a:chExt cx="1328737" cy="1285495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400156" y="1984"/>
                <a:ext cx="1328737" cy="738187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0" name="Rounded Rectangle 4">
                <a:hlinkClick r:id="" action="ppaction://noaction"/>
              </p:cNvPr>
              <p:cNvSpPr/>
              <p:nvPr/>
            </p:nvSpPr>
            <p:spPr>
              <a:xfrm rot="16200000">
                <a:off x="421775" y="23604"/>
                <a:ext cx="1285495" cy="69494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3820" tIns="83820" rIns="83820" bIns="83820" numCol="1" spcCol="1270" anchor="ctr" anchorCtr="0">
                <a:noAutofit/>
              </a:bodyPr>
              <a:lstStyle/>
              <a:p>
                <a:pPr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Permission</a:t>
                </a:r>
              </a:p>
            </p:txBody>
          </p:sp>
        </p:grpSp>
        <p:cxnSp>
          <p:nvCxnSpPr>
            <p:cNvPr id="54" name="Straight Arrow Connector 53"/>
            <p:cNvCxnSpPr/>
            <p:nvPr/>
          </p:nvCxnSpPr>
          <p:spPr>
            <a:xfrm rot="16200000" flipH="1">
              <a:off x="446159" y="4346713"/>
              <a:ext cx="1417982" cy="1325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68"/>
          <p:cNvGrpSpPr/>
          <p:nvPr/>
        </p:nvGrpSpPr>
        <p:grpSpPr>
          <a:xfrm>
            <a:off x="703983" y="3332474"/>
            <a:ext cx="1431238" cy="1234543"/>
            <a:chOff x="-106016" y="3645571"/>
            <a:chExt cx="1431238" cy="1234543"/>
          </a:xfrm>
        </p:grpSpPr>
        <p:grpSp>
          <p:nvGrpSpPr>
            <p:cNvPr id="11" name="Group 7"/>
            <p:cNvGrpSpPr/>
            <p:nvPr/>
          </p:nvGrpSpPr>
          <p:grpSpPr>
            <a:xfrm rot="5400000">
              <a:off x="206445" y="3761337"/>
              <a:ext cx="806316" cy="1431238"/>
              <a:chOff x="400156" y="-271670"/>
              <a:chExt cx="1328737" cy="1285495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400156" y="1984"/>
                <a:ext cx="1328737" cy="738187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" name="Rounded Rectangle 4">
                <a:hlinkClick r:id="" action="ppaction://noaction"/>
              </p:cNvPr>
              <p:cNvSpPr/>
              <p:nvPr/>
            </p:nvSpPr>
            <p:spPr>
              <a:xfrm rot="16200000">
                <a:off x="421777" y="23605"/>
                <a:ext cx="1285495" cy="69494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3820" tIns="83820" rIns="83820" bIns="83820" numCol="1" spcCol="1270" anchor="ctr" anchorCtr="0">
                <a:noAutofit/>
              </a:bodyPr>
              <a:lstStyle/>
              <a:p>
                <a:pPr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Type</a:t>
                </a:r>
              </a:p>
            </p:txBody>
          </p:sp>
        </p:grpSp>
        <p:cxnSp>
          <p:nvCxnSpPr>
            <p:cNvPr id="60" name="Straight Arrow Connector 59"/>
            <p:cNvCxnSpPr/>
            <p:nvPr/>
          </p:nvCxnSpPr>
          <p:spPr>
            <a:xfrm rot="16200000" flipH="1">
              <a:off x="418216" y="3836077"/>
              <a:ext cx="382775" cy="176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2866000" y="3332475"/>
            <a:ext cx="1431238" cy="1234543"/>
            <a:chOff x="1349516" y="3645571"/>
            <a:chExt cx="1431238" cy="1234543"/>
          </a:xfrm>
        </p:grpSpPr>
        <p:grpSp>
          <p:nvGrpSpPr>
            <p:cNvPr id="13" name="Group 7"/>
            <p:cNvGrpSpPr/>
            <p:nvPr/>
          </p:nvGrpSpPr>
          <p:grpSpPr>
            <a:xfrm rot="5400000">
              <a:off x="1661977" y="3761337"/>
              <a:ext cx="806316" cy="1431238"/>
              <a:chOff x="400156" y="-271670"/>
              <a:chExt cx="1328737" cy="1285495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400156" y="1984"/>
                <a:ext cx="1328737" cy="738187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3" name="Rounded Rectangle 4">
                <a:hlinkClick r:id="" action="ppaction://noaction"/>
              </p:cNvPr>
              <p:cNvSpPr/>
              <p:nvPr/>
            </p:nvSpPr>
            <p:spPr>
              <a:xfrm rot="16200000">
                <a:off x="421777" y="23605"/>
                <a:ext cx="1285495" cy="69494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3820" tIns="83820" rIns="83820" bIns="83820" numCol="1" spcCol="1270" anchor="ctr" anchorCtr="0">
                <a:noAutofit/>
              </a:bodyPr>
              <a:lstStyle/>
              <a:p>
                <a:pPr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Links</a:t>
                </a:r>
              </a:p>
            </p:txBody>
          </p:sp>
        </p:grpSp>
        <p:cxnSp>
          <p:nvCxnSpPr>
            <p:cNvPr id="64" name="Straight Arrow Connector 63"/>
            <p:cNvCxnSpPr/>
            <p:nvPr/>
          </p:nvCxnSpPr>
          <p:spPr>
            <a:xfrm rot="16200000" flipH="1">
              <a:off x="1873748" y="3836077"/>
              <a:ext cx="382775" cy="176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4440809" y="3250430"/>
            <a:ext cx="2079484" cy="1548728"/>
            <a:chOff x="2505216" y="3531271"/>
            <a:chExt cx="2079484" cy="1548728"/>
          </a:xfrm>
        </p:grpSpPr>
        <p:grpSp>
          <p:nvGrpSpPr>
            <p:cNvPr id="15" name="Group 7"/>
            <p:cNvGrpSpPr/>
            <p:nvPr/>
          </p:nvGrpSpPr>
          <p:grpSpPr>
            <a:xfrm rot="5400000">
              <a:off x="2984707" y="3480007"/>
              <a:ext cx="1120501" cy="2079484"/>
              <a:chOff x="400156" y="-271670"/>
              <a:chExt cx="1328737" cy="1285495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400156" y="1984"/>
                <a:ext cx="1328737" cy="738187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9" name="Rounded Rectangle 4">
                <a:hlinkClick r:id="" action="ppaction://noaction"/>
              </p:cNvPr>
              <p:cNvSpPr/>
              <p:nvPr/>
            </p:nvSpPr>
            <p:spPr>
              <a:xfrm rot="16200000">
                <a:off x="421778" y="23605"/>
                <a:ext cx="1285495" cy="69494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3820" tIns="83820" rIns="83820" bIns="83820" numCol="1" spcCol="1270" anchor="ctr" anchorCtr="0">
                <a:noAutofit/>
              </a:bodyPr>
              <a:lstStyle/>
              <a:p>
                <a:pPr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Owner’s </a:t>
                </a:r>
              </a:p>
              <a:p>
                <a:pPr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Primary </a:t>
                </a:r>
              </a:p>
              <a:p>
                <a:pPr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Group</a:t>
                </a:r>
              </a:p>
            </p:txBody>
          </p:sp>
        </p:grpSp>
        <p:cxnSp>
          <p:nvCxnSpPr>
            <p:cNvPr id="65" name="Straight Arrow Connector 64"/>
            <p:cNvCxnSpPr/>
            <p:nvPr/>
          </p:nvCxnSpPr>
          <p:spPr>
            <a:xfrm rot="16200000" flipH="1">
              <a:off x="3353571" y="3721618"/>
              <a:ext cx="382775" cy="208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7258206" y="3377874"/>
            <a:ext cx="2578100" cy="1294729"/>
            <a:chOff x="4445000" y="3645571"/>
            <a:chExt cx="2578100" cy="1294729"/>
          </a:xfrm>
        </p:grpSpPr>
        <p:grpSp>
          <p:nvGrpSpPr>
            <p:cNvPr id="17" name="Group 7"/>
            <p:cNvGrpSpPr/>
            <p:nvPr/>
          </p:nvGrpSpPr>
          <p:grpSpPr>
            <a:xfrm rot="5400000">
              <a:off x="5300799" y="3217999"/>
              <a:ext cx="866502" cy="2578100"/>
              <a:chOff x="400156" y="-271670"/>
              <a:chExt cx="1328737" cy="1285495"/>
            </a:xfrm>
          </p:grpSpPr>
          <p:sp>
            <p:nvSpPr>
              <p:cNvPr id="44" name="Rounded Rectangle 43"/>
              <p:cNvSpPr/>
              <p:nvPr/>
            </p:nvSpPr>
            <p:spPr>
              <a:xfrm>
                <a:off x="400156" y="1984"/>
                <a:ext cx="1328737" cy="738187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5" name="Rounded Rectangle 4">
                <a:hlinkClick r:id="" action="ppaction://noaction"/>
              </p:cNvPr>
              <p:cNvSpPr/>
              <p:nvPr/>
            </p:nvSpPr>
            <p:spPr>
              <a:xfrm rot="16200000">
                <a:off x="421777" y="23605"/>
                <a:ext cx="1285495" cy="69494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3820" tIns="83820" rIns="83820" bIns="83820" numCol="1" spcCol="1270" anchor="ctr" anchorCtr="0">
                <a:noAutofit/>
              </a:bodyPr>
              <a:lstStyle/>
              <a:p>
                <a:pPr algn="ctr" defTabSz="977900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Modification </a:t>
                </a:r>
              </a:p>
              <a:p>
                <a:pPr algn="ctr" defTabSz="977900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Date and Time</a:t>
                </a:r>
              </a:p>
            </p:txBody>
          </p:sp>
        </p:grpSp>
        <p:cxnSp>
          <p:nvCxnSpPr>
            <p:cNvPr id="68" name="Straight Arrow Connector 67"/>
            <p:cNvCxnSpPr/>
            <p:nvPr/>
          </p:nvCxnSpPr>
          <p:spPr>
            <a:xfrm rot="16200000" flipH="1">
              <a:off x="5542663" y="3836077"/>
              <a:ext cx="382775" cy="176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9"/>
          <p:cNvGrpSpPr/>
          <p:nvPr/>
        </p:nvGrpSpPr>
        <p:grpSpPr>
          <a:xfrm>
            <a:off x="1902964" y="1935390"/>
            <a:ext cx="8428382" cy="663162"/>
            <a:chOff x="371061" y="1457738"/>
            <a:chExt cx="8428382" cy="1364975"/>
          </a:xfrm>
          <a:solidFill>
            <a:srgbClr val="92D050"/>
          </a:solidFill>
        </p:grpSpPr>
        <p:sp>
          <p:nvSpPr>
            <p:cNvPr id="43" name="Rounded Rectangle 42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63219" y="1601585"/>
              <a:ext cx="8195914" cy="98191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 </a:t>
              </a:r>
              <a:r>
                <a:rPr lang="en-US" sz="2400" b="1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ls  -ld  reports</a:t>
              </a:r>
              <a:endParaRPr lang="en-US" sz="22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9546714" y="3264407"/>
            <a:ext cx="1874635" cy="2121452"/>
            <a:chOff x="6786764" y="3580849"/>
            <a:chExt cx="1874635" cy="2121452"/>
          </a:xfrm>
        </p:grpSpPr>
        <p:grpSp>
          <p:nvGrpSpPr>
            <p:cNvPr id="49" name="Group 7"/>
            <p:cNvGrpSpPr/>
            <p:nvPr/>
          </p:nvGrpSpPr>
          <p:grpSpPr>
            <a:xfrm rot="5400000">
              <a:off x="7403199" y="4444100"/>
              <a:ext cx="641766" cy="1874635"/>
              <a:chOff x="400156" y="-271670"/>
              <a:chExt cx="1328737" cy="1285495"/>
            </a:xfrm>
          </p:grpSpPr>
          <p:sp>
            <p:nvSpPr>
              <p:cNvPr id="51" name="Rounded Rectangle 50"/>
              <p:cNvSpPr/>
              <p:nvPr/>
            </p:nvSpPr>
            <p:spPr>
              <a:xfrm>
                <a:off x="400156" y="1984"/>
                <a:ext cx="1328737" cy="738187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2" name="Rounded Rectangle 4">
                <a:hlinkClick r:id="" action="ppaction://noaction"/>
              </p:cNvPr>
              <p:cNvSpPr/>
              <p:nvPr/>
            </p:nvSpPr>
            <p:spPr>
              <a:xfrm rot="16200000">
                <a:off x="421777" y="23605"/>
                <a:ext cx="1285495" cy="69494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3820" tIns="83820" rIns="83820" bIns="83820" numCol="1" spcCol="1270" anchor="ctr" anchorCtr="0">
                <a:noAutofit/>
              </a:bodyPr>
              <a:lstStyle/>
              <a:p>
                <a:pPr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File Name</a:t>
                </a:r>
              </a:p>
            </p:txBody>
          </p:sp>
        </p:grpSp>
        <p:cxnSp>
          <p:nvCxnSpPr>
            <p:cNvPr id="50" name="Straight Arrow Connector 49"/>
            <p:cNvCxnSpPr/>
            <p:nvPr/>
          </p:nvCxnSpPr>
          <p:spPr>
            <a:xfrm rot="16200000" flipH="1">
              <a:off x="7015092" y="4282464"/>
              <a:ext cx="1417982" cy="1475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5888851" y="3345129"/>
            <a:ext cx="1431238" cy="2277165"/>
            <a:chOff x="3648216" y="3644349"/>
            <a:chExt cx="1431238" cy="2277165"/>
          </a:xfrm>
        </p:grpSpPr>
        <p:cxnSp>
          <p:nvCxnSpPr>
            <p:cNvPr id="56" name="Straight Arrow Connector 55"/>
            <p:cNvCxnSpPr/>
            <p:nvPr/>
          </p:nvCxnSpPr>
          <p:spPr>
            <a:xfrm rot="16200000" flipH="1">
              <a:off x="3654844" y="4345964"/>
              <a:ext cx="1417982" cy="1475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 7"/>
            <p:cNvGrpSpPr/>
            <p:nvPr/>
          </p:nvGrpSpPr>
          <p:grpSpPr>
            <a:xfrm rot="5400000">
              <a:off x="3960677" y="4802737"/>
              <a:ext cx="806316" cy="1431238"/>
              <a:chOff x="400156" y="-271670"/>
              <a:chExt cx="1328737" cy="1285495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400156" y="1984"/>
                <a:ext cx="1328737" cy="738187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9" name="Rounded Rectangle 4">
                <a:hlinkClick r:id="" action="ppaction://noaction"/>
              </p:cNvPr>
              <p:cNvSpPr/>
              <p:nvPr/>
            </p:nvSpPr>
            <p:spPr>
              <a:xfrm rot="16200000">
                <a:off x="421777" y="23605"/>
                <a:ext cx="1285495" cy="69494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3820" tIns="83820" rIns="83820" bIns="83820" numCol="1" spcCol="1270" anchor="ctr" anchorCtr="0">
                <a:noAutofit/>
              </a:bodyPr>
              <a:lstStyle/>
              <a:p>
                <a:pPr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Size </a:t>
                </a:r>
              </a:p>
              <a:p>
                <a:pPr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(Bytes)</a:t>
                </a:r>
              </a:p>
            </p:txBody>
          </p:sp>
        </p:grpSp>
      </p:grpSp>
      <p:sp>
        <p:nvSpPr>
          <p:cNvPr id="72" name="Oval 71"/>
          <p:cNvSpPr/>
          <p:nvPr/>
        </p:nvSpPr>
        <p:spPr bwMode="auto">
          <a:xfrm>
            <a:off x="1493391" y="2734248"/>
            <a:ext cx="1874432" cy="648723"/>
          </a:xfrm>
          <a:prstGeom prst="ellipse">
            <a:avLst/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006601" y="597250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71"/>
          <p:cNvGrpSpPr/>
          <p:nvPr/>
        </p:nvGrpSpPr>
        <p:grpSpPr>
          <a:xfrm>
            <a:off x="3732035" y="3358394"/>
            <a:ext cx="1431238" cy="2286000"/>
            <a:chOff x="1990037" y="3644348"/>
            <a:chExt cx="1431238" cy="2286000"/>
          </a:xfrm>
        </p:grpSpPr>
        <p:grpSp>
          <p:nvGrpSpPr>
            <p:cNvPr id="7" name="Group 7"/>
            <p:cNvGrpSpPr/>
            <p:nvPr/>
          </p:nvGrpSpPr>
          <p:grpSpPr>
            <a:xfrm rot="5400000">
              <a:off x="2302498" y="4811571"/>
              <a:ext cx="806316" cy="1431238"/>
              <a:chOff x="400156" y="-271670"/>
              <a:chExt cx="1328737" cy="1285495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00156" y="1984"/>
                <a:ext cx="1328737" cy="738187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6" name="Rounded Rectangle 4">
                <a:hlinkClick r:id="" action="ppaction://noaction"/>
              </p:cNvPr>
              <p:cNvSpPr/>
              <p:nvPr/>
            </p:nvSpPr>
            <p:spPr>
              <a:xfrm rot="16200000">
                <a:off x="421777" y="23605"/>
                <a:ext cx="1285495" cy="69494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3820" tIns="83820" rIns="83820" bIns="83820" numCol="1" spcCol="1270" anchor="ctr" anchorCtr="0">
                <a:noAutofit/>
              </a:bodyPr>
              <a:lstStyle/>
              <a:p>
                <a:pPr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Owner</a:t>
                </a:r>
              </a:p>
            </p:txBody>
          </p:sp>
        </p:grpSp>
        <p:cxnSp>
          <p:nvCxnSpPr>
            <p:cNvPr id="55" name="Straight Arrow Connector 54"/>
            <p:cNvCxnSpPr/>
            <p:nvPr/>
          </p:nvCxnSpPr>
          <p:spPr>
            <a:xfrm rot="16200000" flipH="1">
              <a:off x="1996665" y="4346713"/>
              <a:ext cx="1417982" cy="1325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Content Placeholder 2"/>
          <p:cNvSpPr txBox="1">
            <a:spLocks/>
          </p:cNvSpPr>
          <p:nvPr/>
        </p:nvSpPr>
        <p:spPr bwMode="auto">
          <a:xfrm>
            <a:off x="1747340" y="5709881"/>
            <a:ext cx="8610600" cy="985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algn="just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Note: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Only the owner or the root can change the permissions</a:t>
            </a:r>
          </a:p>
        </p:txBody>
      </p:sp>
      <p:sp>
        <p:nvSpPr>
          <p:cNvPr id="67" name="Oval 66"/>
          <p:cNvSpPr/>
          <p:nvPr/>
        </p:nvSpPr>
        <p:spPr bwMode="auto">
          <a:xfrm>
            <a:off x="7131324" y="2598936"/>
            <a:ext cx="2603671" cy="750507"/>
          </a:xfrm>
          <a:prstGeom prst="ellipse">
            <a:avLst/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72041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2" grpId="0" animBg="1"/>
      <p:bldP spid="53" grpId="0" build="p"/>
      <p:bldP spid="67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Access Levels</a:t>
            </a:r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1752600" y="1143000"/>
            <a:ext cx="8610600" cy="15875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-            rwx            rwx            rwx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1393171" y="1997407"/>
            <a:ext cx="2424924" cy="2350770"/>
            <a:chOff x="75350" y="1969171"/>
            <a:chExt cx="2490050" cy="3631529"/>
          </a:xfrm>
        </p:grpSpPr>
        <p:grpSp>
          <p:nvGrpSpPr>
            <p:cNvPr id="9" name="Group 7"/>
            <p:cNvGrpSpPr/>
            <p:nvPr/>
          </p:nvGrpSpPr>
          <p:grpSpPr>
            <a:xfrm rot="5400000">
              <a:off x="-281275" y="2754025"/>
              <a:ext cx="3203300" cy="2490050"/>
              <a:chOff x="400156" y="301446"/>
              <a:chExt cx="1328737" cy="738187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400156" y="301446"/>
                <a:ext cx="1328737" cy="738187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" name="Rounded Rectangle 4">
                <a:hlinkClick r:id="" action="ppaction://noaction"/>
              </p:cNvPr>
              <p:cNvSpPr/>
              <p:nvPr/>
            </p:nvSpPr>
            <p:spPr>
              <a:xfrm rot="16200000">
                <a:off x="710283" y="312111"/>
                <a:ext cx="708483" cy="69494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3820" tIns="83820" rIns="83820" bIns="83820" numCol="1" spcCol="1270" anchor="ctr" anchorCtr="0">
                <a:noAutofit/>
              </a:bodyPr>
              <a:lstStyle/>
              <a:p>
                <a:pPr algn="ctr" defTabSz="977900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Type</a:t>
                </a:r>
              </a:p>
              <a:p>
                <a:pPr defTabSz="977900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     files</a:t>
                </a:r>
              </a:p>
              <a:p>
                <a:pPr defTabSz="977900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     directories</a:t>
                </a:r>
              </a:p>
              <a:p>
                <a:pPr defTabSz="977900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      links</a:t>
                </a:r>
              </a:p>
            </p:txBody>
          </p:sp>
        </p:grpSp>
        <p:cxnSp>
          <p:nvCxnSpPr>
            <p:cNvPr id="60" name="Straight Arrow Connector 59"/>
            <p:cNvCxnSpPr/>
            <p:nvPr/>
          </p:nvCxnSpPr>
          <p:spPr>
            <a:xfrm rot="16200000" flipH="1">
              <a:off x="1104016" y="2159677"/>
              <a:ext cx="382775" cy="176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5845316" y="1969171"/>
            <a:ext cx="2079484" cy="1561430"/>
            <a:chOff x="4321316" y="2121571"/>
            <a:chExt cx="2079484" cy="1561430"/>
          </a:xfrm>
        </p:grpSpPr>
        <p:cxnSp>
          <p:nvCxnSpPr>
            <p:cNvPr id="64" name="Straight Arrow Connector 63"/>
            <p:cNvCxnSpPr/>
            <p:nvPr/>
          </p:nvCxnSpPr>
          <p:spPr>
            <a:xfrm rot="16200000" flipH="1">
              <a:off x="5150348" y="2312077"/>
              <a:ext cx="382775" cy="176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7"/>
            <p:cNvGrpSpPr/>
            <p:nvPr/>
          </p:nvGrpSpPr>
          <p:grpSpPr>
            <a:xfrm rot="5400000">
              <a:off x="4800807" y="2083009"/>
              <a:ext cx="1120501" cy="2079484"/>
              <a:chOff x="400156" y="-271670"/>
              <a:chExt cx="1328737" cy="1285495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400156" y="1984"/>
                <a:ext cx="1328737" cy="738187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7" name="Rounded Rectangle 4">
                <a:hlinkClick r:id="" action="ppaction://noaction"/>
              </p:cNvPr>
              <p:cNvSpPr/>
              <p:nvPr/>
            </p:nvSpPr>
            <p:spPr>
              <a:xfrm rot="16200000">
                <a:off x="421778" y="23605"/>
                <a:ext cx="1285495" cy="69494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3820" tIns="83820" rIns="83820" bIns="83820" numCol="1" spcCol="1270" anchor="ctr" anchorCtr="0">
                <a:noAutofit/>
              </a:bodyPr>
              <a:lstStyle/>
              <a:p>
                <a:pPr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Owner’s </a:t>
                </a:r>
              </a:p>
              <a:p>
                <a:pPr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Primary </a:t>
                </a:r>
              </a:p>
              <a:p>
                <a:pPr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Group</a:t>
                </a:r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>
            <a:off x="8029716" y="1969171"/>
            <a:ext cx="2079484" cy="1561430"/>
            <a:chOff x="4321316" y="2121571"/>
            <a:chExt cx="2079484" cy="1561430"/>
          </a:xfrm>
        </p:grpSpPr>
        <p:cxnSp>
          <p:nvCxnSpPr>
            <p:cNvPr id="34" name="Straight Arrow Connector 33"/>
            <p:cNvCxnSpPr/>
            <p:nvPr/>
          </p:nvCxnSpPr>
          <p:spPr>
            <a:xfrm rot="16200000" flipH="1">
              <a:off x="5150348" y="2312077"/>
              <a:ext cx="382775" cy="176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7"/>
            <p:cNvGrpSpPr/>
            <p:nvPr/>
          </p:nvGrpSpPr>
          <p:grpSpPr>
            <a:xfrm rot="5400000">
              <a:off x="4800807" y="2083009"/>
              <a:ext cx="1120501" cy="2079484"/>
              <a:chOff x="400156" y="-271670"/>
              <a:chExt cx="1328737" cy="1285495"/>
            </a:xfrm>
          </p:grpSpPr>
          <p:sp>
            <p:nvSpPr>
              <p:cNvPr id="36" name="Rounded Rectangle 35"/>
              <p:cNvSpPr/>
              <p:nvPr/>
            </p:nvSpPr>
            <p:spPr>
              <a:xfrm>
                <a:off x="400156" y="1984"/>
                <a:ext cx="1328737" cy="738187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7" name="Rounded Rectangle 4">
                <a:hlinkClick r:id="" action="ppaction://noaction"/>
              </p:cNvPr>
              <p:cNvSpPr/>
              <p:nvPr/>
            </p:nvSpPr>
            <p:spPr>
              <a:xfrm rot="16200000">
                <a:off x="421778" y="23605"/>
                <a:ext cx="1285495" cy="69494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3820" tIns="83820" rIns="83820" bIns="83820" numCol="1" spcCol="1270" anchor="ctr" anchorCtr="0">
                <a:noAutofit/>
              </a:bodyPr>
              <a:lstStyle/>
              <a:p>
                <a:pPr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Others</a:t>
                </a:r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3660916" y="1969171"/>
            <a:ext cx="2079484" cy="1561430"/>
            <a:chOff x="4321316" y="2121571"/>
            <a:chExt cx="2079484" cy="1561430"/>
          </a:xfrm>
        </p:grpSpPr>
        <p:cxnSp>
          <p:nvCxnSpPr>
            <p:cNvPr id="39" name="Straight Arrow Connector 38"/>
            <p:cNvCxnSpPr/>
            <p:nvPr/>
          </p:nvCxnSpPr>
          <p:spPr>
            <a:xfrm rot="16200000" flipH="1">
              <a:off x="5150348" y="2312077"/>
              <a:ext cx="382775" cy="176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7"/>
            <p:cNvGrpSpPr/>
            <p:nvPr/>
          </p:nvGrpSpPr>
          <p:grpSpPr>
            <a:xfrm rot="5400000">
              <a:off x="4800807" y="2083009"/>
              <a:ext cx="1120501" cy="2079484"/>
              <a:chOff x="400156" y="-271670"/>
              <a:chExt cx="1328737" cy="1285495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400156" y="1984"/>
                <a:ext cx="1328737" cy="738187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4" name="Rounded Rectangle 4">
                <a:hlinkClick r:id="" action="ppaction://noaction"/>
              </p:cNvPr>
              <p:cNvSpPr/>
              <p:nvPr/>
            </p:nvSpPr>
            <p:spPr>
              <a:xfrm rot="16200000">
                <a:off x="421778" y="23605"/>
                <a:ext cx="1285495" cy="69494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3820" tIns="83820" rIns="83820" bIns="83820" numCol="1" spcCol="1270" anchor="ctr" anchorCtr="0">
                <a:noAutofit/>
              </a:bodyPr>
              <a:lstStyle/>
              <a:p>
                <a:pPr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Owner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192344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Access Modes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625607191"/>
              </p:ext>
            </p:extLst>
          </p:nvPr>
        </p:nvGraphicFramePr>
        <p:xfrm>
          <a:off x="3260449" y="1468921"/>
          <a:ext cx="5671102" cy="39201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410388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4DC4A49-19AB-4DDF-92CE-7C63E873FA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FF030EC-DD0E-4545-8981-054EB11F1B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2F00A4F-C6D2-4183-9C8F-C91E9FF1F4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7ACB9BF-20E0-4195-814C-C9F39D02C1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A0F7BC8-488E-4EF5-BAAA-5B460DF3CC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063" y="468923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Access Modes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12361852"/>
              </p:ext>
            </p:extLst>
          </p:nvPr>
        </p:nvGraphicFramePr>
        <p:xfrm>
          <a:off x="1640302" y="2114453"/>
          <a:ext cx="7898524" cy="27127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69865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9865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11950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38170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Access</a:t>
                      </a:r>
                      <a:r>
                        <a:rPr lang="en-US" sz="22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Mode</a:t>
                      </a:r>
                      <a:endParaRPr 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Directory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</a:t>
                      </a:r>
                      <a:r>
                        <a:rPr lang="en-US" sz="22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</a:t>
                      </a:r>
                      <a:r>
                        <a:rPr 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isplays the contents of the file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list the contents of the directory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modify or append to the file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create or remove</a:t>
                      </a:r>
                      <a:r>
                        <a:rPr lang="en-US" sz="22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file and directories</a:t>
                      </a:r>
                      <a:endParaRPr 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execute the</a:t>
                      </a:r>
                      <a:r>
                        <a:rPr lang="en-US" sz="22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file</a:t>
                      </a:r>
                      <a:endParaRPr 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enter into the directory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295604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Default Permissions</a:t>
            </a: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55993416"/>
              </p:ext>
            </p:extLst>
          </p:nvPr>
        </p:nvGraphicFramePr>
        <p:xfrm>
          <a:off x="1584031" y="2311400"/>
          <a:ext cx="7898526" cy="21031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3973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5975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5975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9085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9085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Directory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Created</a:t>
                      </a:r>
                      <a:r>
                        <a:rPr lang="en-US" sz="24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by Root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rw_r_ _r_ _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rwxr_xr_x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Created</a:t>
                      </a:r>
                      <a:r>
                        <a:rPr lang="en-US" sz="24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by User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rw_rw_r_ _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rwxrwxr_x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352964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536657" y="403595"/>
            <a:ext cx="7798331" cy="1320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Modifying the Permissions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52600" y="3132527"/>
            <a:ext cx="12903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Options</a:t>
            </a:r>
          </a:p>
        </p:txBody>
      </p:sp>
      <p:grpSp>
        <p:nvGrpSpPr>
          <p:cNvPr id="2" name="Group 9"/>
          <p:cNvGrpSpPr/>
          <p:nvPr/>
        </p:nvGrpSpPr>
        <p:grpSpPr>
          <a:xfrm>
            <a:off x="1798319" y="1457739"/>
            <a:ext cx="8794653" cy="1364975"/>
            <a:chOff x="371061" y="1457738"/>
            <a:chExt cx="8428382" cy="1364975"/>
          </a:xfrm>
          <a:solidFill>
            <a:srgbClr val="92D050"/>
          </a:solidFill>
        </p:grpSpPr>
        <p:sp>
          <p:nvSpPr>
            <p:cNvPr id="11" name="Rounded Rectangle 10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6591" y="1550507"/>
              <a:ext cx="8083826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Modifying the permissions 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7203" y="2029810"/>
              <a:ext cx="8103214" cy="45300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 </a:t>
              </a:r>
              <a:r>
                <a:rPr lang="en-US" sz="2400" b="1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chmod  &lt;permissions/weight&gt;  &lt;file/directory&gt;</a:t>
              </a:r>
              <a:r>
                <a:rPr lang="en-US" sz="2200" b="1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08725318"/>
              </p:ext>
            </p:extLst>
          </p:nvPr>
        </p:nvGraphicFramePr>
        <p:xfrm>
          <a:off x="2703786" y="3761900"/>
          <a:ext cx="6154388" cy="2194560"/>
        </p:xfrm>
        <a:graphic>
          <a:graphicData uri="http://schemas.openxmlformats.org/drawingml/2006/table">
            <a:tbl>
              <a:tblPr firstCol="1" bandRow="1">
                <a:tableStyleId>{3C2FFA5D-87B4-456A-9821-1D502468CF0F}</a:tableStyleId>
              </a:tblPr>
              <a:tblGrid>
                <a:gridCol w="15385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385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3859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385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24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(owner)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lang="en-US" sz="24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group)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 (others)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Permissions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826430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/>
          <p:cNvGrpSpPr/>
          <p:nvPr/>
        </p:nvGrpSpPr>
        <p:grpSpPr>
          <a:xfrm>
            <a:off x="2060029" y="4126644"/>
            <a:ext cx="3128429" cy="1697424"/>
            <a:chOff x="740982" y="4126643"/>
            <a:chExt cx="2907709" cy="1697424"/>
          </a:xfrm>
        </p:grpSpPr>
        <p:cxnSp>
          <p:nvCxnSpPr>
            <p:cNvPr id="52" name="Straight Arrow Connector 51"/>
            <p:cNvCxnSpPr/>
            <p:nvPr/>
          </p:nvCxnSpPr>
          <p:spPr>
            <a:xfrm flipH="1">
              <a:off x="2383398" y="4126643"/>
              <a:ext cx="837687" cy="8330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Group 7"/>
            <p:cNvGrpSpPr/>
            <p:nvPr/>
          </p:nvGrpSpPr>
          <p:grpSpPr>
            <a:xfrm rot="5400000">
              <a:off x="1776055" y="3951431"/>
              <a:ext cx="837563" cy="2907709"/>
              <a:chOff x="400158" y="-271670"/>
              <a:chExt cx="1328737" cy="1285495"/>
            </a:xfrm>
          </p:grpSpPr>
          <p:sp>
            <p:nvSpPr>
              <p:cNvPr id="56" name="Rounded Rectangle 55"/>
              <p:cNvSpPr/>
              <p:nvPr/>
            </p:nvSpPr>
            <p:spPr>
              <a:xfrm>
                <a:off x="400158" y="1984"/>
                <a:ext cx="1328737" cy="800487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7" name="Rounded Rectangle 4">
                <a:hlinkClick r:id="" action="ppaction://noaction"/>
              </p:cNvPr>
              <p:cNvSpPr/>
              <p:nvPr/>
            </p:nvSpPr>
            <p:spPr>
              <a:xfrm rot="16200000">
                <a:off x="421778" y="23605"/>
                <a:ext cx="1285495" cy="69494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3820" tIns="83820" rIns="83820" bIns="83820" numCol="1" spcCol="1270" anchor="ctr" anchorCtr="0">
                <a:noAutofit/>
              </a:bodyPr>
              <a:lstStyle/>
              <a:p>
                <a:pPr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rwx = 4+2+1 = 7</a:t>
                </a:r>
              </a:p>
            </p:txBody>
          </p:sp>
        </p:grpSp>
      </p:grpSp>
      <p:grpSp>
        <p:nvGrpSpPr>
          <p:cNvPr id="68" name="Group 67"/>
          <p:cNvGrpSpPr/>
          <p:nvPr/>
        </p:nvGrpSpPr>
        <p:grpSpPr>
          <a:xfrm>
            <a:off x="4072777" y="4126144"/>
            <a:ext cx="2907709" cy="1697922"/>
            <a:chOff x="2533010" y="4126144"/>
            <a:chExt cx="2907709" cy="1697922"/>
          </a:xfrm>
        </p:grpSpPr>
        <p:cxnSp>
          <p:nvCxnSpPr>
            <p:cNvPr id="42" name="Straight Arrow Connector 41"/>
            <p:cNvCxnSpPr/>
            <p:nvPr/>
          </p:nvCxnSpPr>
          <p:spPr>
            <a:xfrm rot="5400000">
              <a:off x="3569075" y="4542801"/>
              <a:ext cx="835572" cy="225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Group 7"/>
            <p:cNvGrpSpPr/>
            <p:nvPr/>
          </p:nvGrpSpPr>
          <p:grpSpPr>
            <a:xfrm rot="5400000">
              <a:off x="3568083" y="3951430"/>
              <a:ext cx="837563" cy="2907709"/>
              <a:chOff x="400156" y="-271670"/>
              <a:chExt cx="1328737" cy="1285495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400156" y="1984"/>
                <a:ext cx="1328737" cy="738187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3" name="Rounded Rectangle 4">
                <a:hlinkClick r:id="" action="ppaction://noaction"/>
              </p:cNvPr>
              <p:cNvSpPr/>
              <p:nvPr/>
            </p:nvSpPr>
            <p:spPr>
              <a:xfrm rot="16200000">
                <a:off x="421778" y="23605"/>
                <a:ext cx="1285495" cy="69494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3820" tIns="83820" rIns="83820" bIns="83820" numCol="1" spcCol="1270" anchor="ctr" anchorCtr="0">
                <a:noAutofit/>
              </a:bodyPr>
              <a:lstStyle/>
              <a:p>
                <a:pPr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rx = 4+1 = 5</a:t>
                </a:r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5864804" y="4127232"/>
            <a:ext cx="2907709" cy="1696835"/>
            <a:chOff x="4325037" y="4127231"/>
            <a:chExt cx="2907709" cy="1696835"/>
          </a:xfrm>
        </p:grpSpPr>
        <p:cxnSp>
          <p:nvCxnSpPr>
            <p:cNvPr id="47" name="Straight Arrow Connector 46"/>
            <p:cNvCxnSpPr/>
            <p:nvPr/>
          </p:nvCxnSpPr>
          <p:spPr>
            <a:xfrm>
              <a:off x="4803346" y="4127231"/>
              <a:ext cx="837687" cy="8330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7"/>
            <p:cNvGrpSpPr/>
            <p:nvPr/>
          </p:nvGrpSpPr>
          <p:grpSpPr>
            <a:xfrm rot="5400000">
              <a:off x="5360110" y="3951430"/>
              <a:ext cx="837563" cy="2907709"/>
              <a:chOff x="400156" y="-271670"/>
              <a:chExt cx="1328737" cy="1285495"/>
            </a:xfrm>
          </p:grpSpPr>
          <p:sp>
            <p:nvSpPr>
              <p:cNvPr id="65" name="Rounded Rectangle 64"/>
              <p:cNvSpPr/>
              <p:nvPr/>
            </p:nvSpPr>
            <p:spPr>
              <a:xfrm>
                <a:off x="400156" y="1984"/>
                <a:ext cx="1328737" cy="738187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6" name="Rounded Rectangle 4">
                <a:hlinkClick r:id="" action="ppaction://noaction"/>
              </p:cNvPr>
              <p:cNvSpPr/>
              <p:nvPr/>
            </p:nvSpPr>
            <p:spPr>
              <a:xfrm rot="16200000">
                <a:off x="421778" y="23605"/>
                <a:ext cx="1285495" cy="69494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3820" tIns="83820" rIns="83820" bIns="83820" numCol="1" spcCol="1270" anchor="ctr" anchorCtr="0">
                <a:noAutofit/>
              </a:bodyPr>
              <a:lstStyle/>
              <a:p>
                <a:pPr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= 4</a:t>
                </a: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987" y="328162"/>
            <a:ext cx="8596668" cy="1320800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Example of Permission - Absolute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9504" y="1112342"/>
            <a:ext cx="8610600" cy="85922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Applying permission to Owner (u), Group (g) and Others (o) on the file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reports</a:t>
            </a:r>
          </a:p>
        </p:txBody>
      </p:sp>
      <p:grpSp>
        <p:nvGrpSpPr>
          <p:cNvPr id="4" name="Group 9"/>
          <p:cNvGrpSpPr/>
          <p:nvPr/>
        </p:nvGrpSpPr>
        <p:grpSpPr>
          <a:xfrm>
            <a:off x="1911629" y="2245138"/>
            <a:ext cx="8428382" cy="663162"/>
            <a:chOff x="371061" y="1457738"/>
            <a:chExt cx="8428382" cy="1364975"/>
          </a:xfrm>
          <a:solidFill>
            <a:srgbClr val="92D050"/>
          </a:solidFill>
        </p:grpSpPr>
        <p:sp>
          <p:nvSpPr>
            <p:cNvPr id="5" name="Rounded Rectangle 4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63219" y="1601585"/>
              <a:ext cx="8195914" cy="98191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 </a:t>
              </a:r>
              <a:r>
                <a:rPr lang="en-US" sz="2400" b="1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chmod  754  </a:t>
              </a:r>
              <a:r>
                <a:rPr 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reports</a:t>
              </a:r>
              <a:r>
                <a:rPr lang="en-US" sz="2200" b="1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737512" y="2680932"/>
            <a:ext cx="1616840" cy="1691356"/>
            <a:chOff x="3197746" y="2680932"/>
            <a:chExt cx="1616840" cy="1691356"/>
          </a:xfrm>
        </p:grpSpPr>
        <p:grpSp>
          <p:nvGrpSpPr>
            <p:cNvPr id="12" name="Group 7"/>
            <p:cNvGrpSpPr/>
            <p:nvPr/>
          </p:nvGrpSpPr>
          <p:grpSpPr>
            <a:xfrm rot="5400000">
              <a:off x="3587384" y="3145087"/>
              <a:ext cx="837563" cy="1616840"/>
              <a:chOff x="400156" y="-271670"/>
              <a:chExt cx="1328737" cy="1285495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400156" y="1984"/>
                <a:ext cx="1328737" cy="738187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4" name="Rounded Rectangle 4">
                <a:hlinkClick r:id="" action="ppaction://noaction"/>
              </p:cNvPr>
              <p:cNvSpPr/>
              <p:nvPr/>
            </p:nvSpPr>
            <p:spPr>
              <a:xfrm rot="16200000">
                <a:off x="421778" y="23605"/>
                <a:ext cx="1285495" cy="69494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3820" tIns="83820" rIns="83820" bIns="83820" numCol="1" spcCol="1270" anchor="ctr" anchorCtr="0">
                <a:noAutofit/>
              </a:bodyPr>
              <a:lstStyle/>
              <a:p>
                <a:pPr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 rot="5400000">
              <a:off x="3588379" y="3097924"/>
              <a:ext cx="835572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5717732" y="2682020"/>
            <a:ext cx="1632462" cy="1690269"/>
            <a:chOff x="4177966" y="2682019"/>
            <a:chExt cx="1632462" cy="1690269"/>
          </a:xfrm>
        </p:grpSpPr>
        <p:grpSp>
          <p:nvGrpSpPr>
            <p:cNvPr id="9" name="Group 7"/>
            <p:cNvGrpSpPr/>
            <p:nvPr/>
          </p:nvGrpSpPr>
          <p:grpSpPr>
            <a:xfrm rot="5400000">
              <a:off x="4583226" y="3145087"/>
              <a:ext cx="837563" cy="1616840"/>
              <a:chOff x="400156" y="-271670"/>
              <a:chExt cx="1328737" cy="1285495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400156" y="1984"/>
                <a:ext cx="1328737" cy="738187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1" name="Rounded Rectangle 4">
                <a:hlinkClick r:id="" action="ppaction://noaction"/>
              </p:cNvPr>
              <p:cNvSpPr/>
              <p:nvPr/>
            </p:nvSpPr>
            <p:spPr>
              <a:xfrm rot="16200000">
                <a:off x="421778" y="23605"/>
                <a:ext cx="1285495" cy="69494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3820" tIns="83820" rIns="83820" bIns="83820" numCol="1" spcCol="1270" anchor="ctr" anchorCtr="0">
                <a:noAutofit/>
              </a:bodyPr>
              <a:lstStyle/>
              <a:p>
                <a:pPr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</a:p>
            </p:txBody>
          </p:sp>
        </p:grpSp>
        <p:cxnSp>
          <p:nvCxnSpPr>
            <p:cNvPr id="28" name="Straight Arrow Connector 27"/>
            <p:cNvCxnSpPr/>
            <p:nvPr/>
          </p:nvCxnSpPr>
          <p:spPr>
            <a:xfrm>
              <a:off x="4177966" y="2682019"/>
              <a:ext cx="837687" cy="8330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3741671" y="2681432"/>
            <a:ext cx="1639315" cy="1690857"/>
            <a:chOff x="2201904" y="2681431"/>
            <a:chExt cx="1639315" cy="1690857"/>
          </a:xfrm>
        </p:grpSpPr>
        <p:grpSp>
          <p:nvGrpSpPr>
            <p:cNvPr id="15" name="Group 7"/>
            <p:cNvGrpSpPr/>
            <p:nvPr/>
          </p:nvGrpSpPr>
          <p:grpSpPr>
            <a:xfrm rot="5400000">
              <a:off x="2591542" y="3145087"/>
              <a:ext cx="837563" cy="1616840"/>
              <a:chOff x="400156" y="-271670"/>
              <a:chExt cx="1328737" cy="1285495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400156" y="1984"/>
                <a:ext cx="1328737" cy="738187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7" name="Rounded Rectangle 4">
                <a:hlinkClick r:id="" action="ppaction://noaction"/>
              </p:cNvPr>
              <p:cNvSpPr/>
              <p:nvPr/>
            </p:nvSpPr>
            <p:spPr>
              <a:xfrm rot="16200000">
                <a:off x="421778" y="23605"/>
                <a:ext cx="1285495" cy="69494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3820" tIns="83820" rIns="83820" bIns="83820" numCol="1" spcCol="1270" anchor="ctr" anchorCtr="0">
                <a:noAutofit/>
              </a:bodyPr>
              <a:lstStyle/>
              <a:p>
                <a:pPr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</a:p>
            </p:txBody>
          </p:sp>
        </p:grpSp>
        <p:cxnSp>
          <p:nvCxnSpPr>
            <p:cNvPr id="36" name="Straight Arrow Connector 35"/>
            <p:cNvCxnSpPr/>
            <p:nvPr/>
          </p:nvCxnSpPr>
          <p:spPr>
            <a:xfrm flipH="1">
              <a:off x="3003532" y="2681431"/>
              <a:ext cx="837687" cy="8330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3809524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6"/>
          <p:cNvGrpSpPr/>
          <p:nvPr/>
        </p:nvGrpSpPr>
        <p:grpSpPr>
          <a:xfrm>
            <a:off x="1777855" y="4152699"/>
            <a:ext cx="3096898" cy="1703600"/>
            <a:chOff x="740982" y="4120466"/>
            <a:chExt cx="2907709" cy="1703600"/>
          </a:xfrm>
        </p:grpSpPr>
        <p:cxnSp>
          <p:nvCxnSpPr>
            <p:cNvPr id="52" name="Straight Arrow Connector 51"/>
            <p:cNvCxnSpPr/>
            <p:nvPr/>
          </p:nvCxnSpPr>
          <p:spPr>
            <a:xfrm flipH="1">
              <a:off x="2697638" y="4120466"/>
              <a:ext cx="837687" cy="8330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7"/>
            <p:cNvGrpSpPr/>
            <p:nvPr/>
          </p:nvGrpSpPr>
          <p:grpSpPr>
            <a:xfrm rot="5400000">
              <a:off x="1776055" y="3951430"/>
              <a:ext cx="837563" cy="2907709"/>
              <a:chOff x="400156" y="-271670"/>
              <a:chExt cx="1328737" cy="1285495"/>
            </a:xfrm>
          </p:grpSpPr>
          <p:sp>
            <p:nvSpPr>
              <p:cNvPr id="56" name="Rounded Rectangle 55"/>
              <p:cNvSpPr/>
              <p:nvPr/>
            </p:nvSpPr>
            <p:spPr>
              <a:xfrm>
                <a:off x="400156" y="1984"/>
                <a:ext cx="1328737" cy="738187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7" name="Rounded Rectangle 4">
                <a:hlinkClick r:id="" action="ppaction://noaction"/>
              </p:cNvPr>
              <p:cNvSpPr/>
              <p:nvPr/>
            </p:nvSpPr>
            <p:spPr>
              <a:xfrm rot="16200000">
                <a:off x="421778" y="23605"/>
                <a:ext cx="1285495" cy="69494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3820" tIns="83820" rIns="83820" bIns="83820" numCol="1" spcCol="1270" anchor="ctr" anchorCtr="0">
                <a:noAutofit/>
              </a:bodyPr>
              <a:lstStyle/>
              <a:p>
                <a:pPr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rwx = 4+2+1 = 7</a:t>
                </a:r>
              </a:p>
            </p:txBody>
          </p:sp>
        </p:grpSp>
      </p:grpSp>
      <p:grpSp>
        <p:nvGrpSpPr>
          <p:cNvPr id="8" name="Group 67"/>
          <p:cNvGrpSpPr/>
          <p:nvPr/>
        </p:nvGrpSpPr>
        <p:grpSpPr>
          <a:xfrm>
            <a:off x="5226283" y="4126145"/>
            <a:ext cx="2907709" cy="1697922"/>
            <a:chOff x="2533010" y="4126144"/>
            <a:chExt cx="2907709" cy="1697922"/>
          </a:xfrm>
        </p:grpSpPr>
        <p:cxnSp>
          <p:nvCxnSpPr>
            <p:cNvPr id="42" name="Straight Arrow Connector 41"/>
            <p:cNvCxnSpPr/>
            <p:nvPr/>
          </p:nvCxnSpPr>
          <p:spPr>
            <a:xfrm rot="5400000">
              <a:off x="3569075" y="4542801"/>
              <a:ext cx="835572" cy="225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7"/>
            <p:cNvGrpSpPr/>
            <p:nvPr/>
          </p:nvGrpSpPr>
          <p:grpSpPr>
            <a:xfrm rot="5400000">
              <a:off x="3568083" y="3951430"/>
              <a:ext cx="837563" cy="2907709"/>
              <a:chOff x="400156" y="-271670"/>
              <a:chExt cx="1328737" cy="1285495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400156" y="1984"/>
                <a:ext cx="1328737" cy="738187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3" name="Rounded Rectangle 4">
                <a:hlinkClick r:id="" action="ppaction://noaction"/>
              </p:cNvPr>
              <p:cNvSpPr/>
              <p:nvPr/>
            </p:nvSpPr>
            <p:spPr>
              <a:xfrm rot="16200000">
                <a:off x="421778" y="23605"/>
                <a:ext cx="1285495" cy="69494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3820" tIns="83820" rIns="83820" bIns="83820" numCol="1" spcCol="1270" anchor="ctr" anchorCtr="0">
                <a:noAutofit/>
              </a:bodyPr>
              <a:lstStyle/>
              <a:p>
                <a:pPr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rx = 4+1 = 5</a:t>
                </a:r>
              </a:p>
            </p:txBody>
          </p:sp>
        </p:grpSp>
      </p:grpSp>
      <p:grpSp>
        <p:nvGrpSpPr>
          <p:cNvPr id="12" name="Group 68"/>
          <p:cNvGrpSpPr/>
          <p:nvPr/>
        </p:nvGrpSpPr>
        <p:grpSpPr>
          <a:xfrm>
            <a:off x="8011843" y="4172535"/>
            <a:ext cx="2907709" cy="1696835"/>
            <a:chOff x="4325037" y="4127231"/>
            <a:chExt cx="2907709" cy="1696835"/>
          </a:xfrm>
        </p:grpSpPr>
        <p:cxnSp>
          <p:nvCxnSpPr>
            <p:cNvPr id="47" name="Straight Arrow Connector 46"/>
            <p:cNvCxnSpPr/>
            <p:nvPr/>
          </p:nvCxnSpPr>
          <p:spPr>
            <a:xfrm>
              <a:off x="4803346" y="4127231"/>
              <a:ext cx="837687" cy="8330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7"/>
            <p:cNvGrpSpPr/>
            <p:nvPr/>
          </p:nvGrpSpPr>
          <p:grpSpPr>
            <a:xfrm rot="5400000">
              <a:off x="5360110" y="3951430"/>
              <a:ext cx="837563" cy="2907709"/>
              <a:chOff x="400156" y="-271670"/>
              <a:chExt cx="1328737" cy="1285495"/>
            </a:xfrm>
          </p:grpSpPr>
          <p:sp>
            <p:nvSpPr>
              <p:cNvPr id="65" name="Rounded Rectangle 64"/>
              <p:cNvSpPr/>
              <p:nvPr/>
            </p:nvSpPr>
            <p:spPr>
              <a:xfrm>
                <a:off x="400156" y="1984"/>
                <a:ext cx="1328737" cy="738187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6" name="Rounded Rectangle 4">
                <a:hlinkClick r:id="" action="ppaction://noaction"/>
              </p:cNvPr>
              <p:cNvSpPr/>
              <p:nvPr/>
            </p:nvSpPr>
            <p:spPr>
              <a:xfrm rot="16200000">
                <a:off x="421778" y="23605"/>
                <a:ext cx="1285495" cy="69494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3820" tIns="83820" rIns="83820" bIns="83820" numCol="1" spcCol="1270" anchor="ctr" anchorCtr="0">
                <a:noAutofit/>
              </a:bodyPr>
              <a:lstStyle/>
              <a:p>
                <a:pPr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= 4</a:t>
                </a: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115" y="343406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Example of Permission - Symbolic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361" y="1212720"/>
            <a:ext cx="8610600" cy="85922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Applying permission to Owner (u), Group (g) and Others (o) on the file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reports</a:t>
            </a:r>
          </a:p>
        </p:txBody>
      </p:sp>
      <p:grpSp>
        <p:nvGrpSpPr>
          <p:cNvPr id="18" name="Group 9"/>
          <p:cNvGrpSpPr/>
          <p:nvPr/>
        </p:nvGrpSpPr>
        <p:grpSpPr>
          <a:xfrm>
            <a:off x="1911629" y="2245138"/>
            <a:ext cx="8428382" cy="663162"/>
            <a:chOff x="371061" y="1457738"/>
            <a:chExt cx="8428382" cy="1364975"/>
          </a:xfrm>
          <a:solidFill>
            <a:srgbClr val="92D050"/>
          </a:solidFill>
        </p:grpSpPr>
        <p:sp>
          <p:nvSpPr>
            <p:cNvPr id="5" name="Rounded Rectangle 4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63219" y="1601585"/>
              <a:ext cx="8195914" cy="98191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 </a:t>
              </a:r>
              <a:r>
                <a:rPr lang="en-US" sz="2400" b="1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chmod  u= rwx,g=rx,o=r  </a:t>
              </a:r>
              <a:r>
                <a:rPr 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reports</a:t>
              </a:r>
              <a:r>
                <a:rPr lang="en-US" sz="2200" b="1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</a:p>
          </p:txBody>
        </p:sp>
      </p:grpSp>
      <p:grpSp>
        <p:nvGrpSpPr>
          <p:cNvPr id="19" name="Group 36"/>
          <p:cNvGrpSpPr/>
          <p:nvPr/>
        </p:nvGrpSpPr>
        <p:grpSpPr>
          <a:xfrm>
            <a:off x="5853824" y="2727271"/>
            <a:ext cx="1616840" cy="1645019"/>
            <a:chOff x="3197746" y="2727269"/>
            <a:chExt cx="1616840" cy="1645019"/>
          </a:xfrm>
        </p:grpSpPr>
        <p:grpSp>
          <p:nvGrpSpPr>
            <p:cNvPr id="20" name="Group 7"/>
            <p:cNvGrpSpPr/>
            <p:nvPr/>
          </p:nvGrpSpPr>
          <p:grpSpPr>
            <a:xfrm rot="5400000">
              <a:off x="3587384" y="3145087"/>
              <a:ext cx="837563" cy="1616840"/>
              <a:chOff x="400156" y="-271670"/>
              <a:chExt cx="1328737" cy="1285495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400156" y="1984"/>
                <a:ext cx="1328737" cy="738187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4" name="Rounded Rectangle 4">
                <a:hlinkClick r:id="" action="ppaction://noaction"/>
              </p:cNvPr>
              <p:cNvSpPr/>
              <p:nvPr/>
            </p:nvSpPr>
            <p:spPr>
              <a:xfrm rot="16200000">
                <a:off x="421778" y="23605"/>
                <a:ext cx="1285495" cy="69494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3820" tIns="83820" rIns="83820" bIns="83820" numCol="1" spcCol="1270" anchor="ctr" anchorCtr="0">
                <a:noAutofit/>
              </a:bodyPr>
              <a:lstStyle/>
              <a:p>
                <a:pPr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 rot="5400000">
              <a:off x="3589835" y="3144261"/>
              <a:ext cx="835572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38"/>
          <p:cNvGrpSpPr/>
          <p:nvPr/>
        </p:nvGrpSpPr>
        <p:grpSpPr>
          <a:xfrm>
            <a:off x="7364383" y="2682019"/>
            <a:ext cx="1632462" cy="1690269"/>
            <a:chOff x="4177966" y="2682019"/>
            <a:chExt cx="1632462" cy="1690269"/>
          </a:xfrm>
        </p:grpSpPr>
        <p:grpSp>
          <p:nvGrpSpPr>
            <p:cNvPr id="22" name="Group 7"/>
            <p:cNvGrpSpPr/>
            <p:nvPr/>
          </p:nvGrpSpPr>
          <p:grpSpPr>
            <a:xfrm rot="5400000">
              <a:off x="4583226" y="3145087"/>
              <a:ext cx="837563" cy="1616840"/>
              <a:chOff x="400156" y="-271670"/>
              <a:chExt cx="1328737" cy="1285495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400156" y="1984"/>
                <a:ext cx="1328737" cy="738187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1" name="Rounded Rectangle 4">
                <a:hlinkClick r:id="" action="ppaction://noaction"/>
              </p:cNvPr>
              <p:cNvSpPr/>
              <p:nvPr/>
            </p:nvSpPr>
            <p:spPr>
              <a:xfrm rot="16200000">
                <a:off x="421778" y="23605"/>
                <a:ext cx="1285495" cy="69494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3820" tIns="83820" rIns="83820" bIns="83820" numCol="1" spcCol="1270" anchor="ctr" anchorCtr="0">
                <a:noAutofit/>
              </a:bodyPr>
              <a:lstStyle/>
              <a:p>
                <a:pPr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</a:p>
            </p:txBody>
          </p:sp>
        </p:grpSp>
        <p:cxnSp>
          <p:nvCxnSpPr>
            <p:cNvPr id="28" name="Straight Arrow Connector 27"/>
            <p:cNvCxnSpPr/>
            <p:nvPr/>
          </p:nvCxnSpPr>
          <p:spPr>
            <a:xfrm>
              <a:off x="4177966" y="2682019"/>
              <a:ext cx="837687" cy="8330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37"/>
          <p:cNvGrpSpPr/>
          <p:nvPr/>
        </p:nvGrpSpPr>
        <p:grpSpPr>
          <a:xfrm>
            <a:off x="4135821" y="2682019"/>
            <a:ext cx="1616840" cy="1690270"/>
            <a:chOff x="2201904" y="2682018"/>
            <a:chExt cx="1616840" cy="1690270"/>
          </a:xfrm>
        </p:grpSpPr>
        <p:grpSp>
          <p:nvGrpSpPr>
            <p:cNvPr id="24" name="Group 7"/>
            <p:cNvGrpSpPr/>
            <p:nvPr/>
          </p:nvGrpSpPr>
          <p:grpSpPr>
            <a:xfrm rot="5400000">
              <a:off x="2591542" y="3145087"/>
              <a:ext cx="837563" cy="1616840"/>
              <a:chOff x="400156" y="-271670"/>
              <a:chExt cx="1328737" cy="1285495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400156" y="1984"/>
                <a:ext cx="1328737" cy="738187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7" name="Rounded Rectangle 4">
                <a:hlinkClick r:id="" action="ppaction://noaction"/>
              </p:cNvPr>
              <p:cNvSpPr/>
              <p:nvPr/>
            </p:nvSpPr>
            <p:spPr>
              <a:xfrm rot="16200000">
                <a:off x="421778" y="23605"/>
                <a:ext cx="1285495" cy="69494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3820" tIns="83820" rIns="83820" bIns="83820" numCol="1" spcCol="1270" anchor="ctr" anchorCtr="0">
                <a:noAutofit/>
              </a:bodyPr>
              <a:lstStyle/>
              <a:p>
                <a:pPr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</a:p>
            </p:txBody>
          </p:sp>
        </p:grpSp>
        <p:cxnSp>
          <p:nvCxnSpPr>
            <p:cNvPr id="36" name="Straight Arrow Connector 35"/>
            <p:cNvCxnSpPr/>
            <p:nvPr/>
          </p:nvCxnSpPr>
          <p:spPr>
            <a:xfrm flipH="1">
              <a:off x="2898819" y="2682018"/>
              <a:ext cx="837687" cy="8330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2189710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2" name="WordArt 4"/>
          <p:cNvSpPr>
            <a:spLocks noChangeArrowheads="1" noChangeShapeType="1" noTextEdit="1"/>
          </p:cNvSpPr>
          <p:nvPr/>
        </p:nvSpPr>
        <p:spPr bwMode="auto">
          <a:xfrm>
            <a:off x="941696" y="2039815"/>
            <a:ext cx="8944426" cy="246158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5400" b="1" kern="10" spc="50" dirty="0">
                <a:ln w="11430"/>
                <a:solidFill>
                  <a:schemeClr val="accent2">
                    <a:satMod val="15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lgerian" panose="04020705040A02060702" pitchFamily="82" charset="0"/>
              </a:rPr>
              <a:t>Access Control </a:t>
            </a:r>
            <a:r>
              <a:rPr lang="en-US" sz="5400" b="1" kern="10" spc="50" dirty="0" smtClean="0">
                <a:ln w="11430"/>
                <a:solidFill>
                  <a:schemeClr val="accent2">
                    <a:satMod val="15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lgerian" panose="04020705040A02060702" pitchFamily="82" charset="0"/>
              </a:rPr>
              <a:t>List (</a:t>
            </a:r>
            <a:r>
              <a:rPr lang="en-US" sz="5400" b="1" kern="10" spc="50" dirty="0">
                <a:ln w="11430"/>
                <a:solidFill>
                  <a:schemeClr val="accent2">
                    <a:satMod val="15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lgerian" panose="04020705040A02060702" pitchFamily="82" charset="0"/>
              </a:rPr>
              <a:t>ACL)</a:t>
            </a:r>
          </a:p>
          <a:p>
            <a:pPr algn="ctr">
              <a:defRPr/>
            </a:pPr>
            <a:r>
              <a:rPr lang="en-US" sz="5400" b="1" kern="10" spc="50" dirty="0">
                <a:ln w="11430"/>
                <a:solidFill>
                  <a:schemeClr val="accent2">
                    <a:satMod val="15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lgerian" panose="04020705040A02060702" pitchFamily="82" charset="0"/>
              </a:rPr>
              <a:t>Chown and Chgrp </a:t>
            </a:r>
          </a:p>
        </p:txBody>
      </p:sp>
    </p:spTree>
    <p:extLst>
      <p:ext uri="{BB962C8B-B14F-4D97-AF65-F5344CB8AC3E}">
        <p14:creationId xmlns:p14="http://schemas.microsoft.com/office/powerpoint/2010/main" xmlns="" val="2822840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5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5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246163" y="273011"/>
            <a:ext cx="6096000" cy="616419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Changing Ownership</a:t>
            </a:r>
          </a:p>
        </p:txBody>
      </p:sp>
      <p:grpSp>
        <p:nvGrpSpPr>
          <p:cNvPr id="2" name="Group 9"/>
          <p:cNvGrpSpPr/>
          <p:nvPr/>
        </p:nvGrpSpPr>
        <p:grpSpPr>
          <a:xfrm>
            <a:off x="1798320" y="1457739"/>
            <a:ext cx="8595360" cy="1364975"/>
            <a:chOff x="371061" y="1457738"/>
            <a:chExt cx="8428382" cy="1364975"/>
          </a:xfrm>
          <a:solidFill>
            <a:srgbClr val="92D050"/>
          </a:solidFill>
        </p:grpSpPr>
        <p:sp>
          <p:nvSpPr>
            <p:cNvPr id="11" name="Rounded Rectangle 10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6591" y="1550507"/>
              <a:ext cx="8083826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Changing the ownership of a file or directory 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63219" y="2034207"/>
              <a:ext cx="8195914" cy="4770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 </a:t>
              </a:r>
              <a:r>
                <a:rPr lang="en-US" sz="2400" b="1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chown  &lt;username&gt;  &lt;file /dir&gt; </a:t>
              </a:r>
            </a:p>
          </p:txBody>
        </p:sp>
      </p:grpSp>
      <p:grpSp>
        <p:nvGrpSpPr>
          <p:cNvPr id="7" name="Group 9"/>
          <p:cNvGrpSpPr/>
          <p:nvPr/>
        </p:nvGrpSpPr>
        <p:grpSpPr>
          <a:xfrm>
            <a:off x="1811835" y="3882284"/>
            <a:ext cx="8595360" cy="1364975"/>
            <a:chOff x="371061" y="1457738"/>
            <a:chExt cx="8428382" cy="1364975"/>
          </a:xfrm>
          <a:solidFill>
            <a:srgbClr val="92D050"/>
          </a:solidFill>
        </p:grpSpPr>
        <p:sp>
          <p:nvSpPr>
            <p:cNvPr id="8" name="Rounded Rectangle 7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6591" y="1550507"/>
              <a:ext cx="8083826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Changing the group ownership of a file or directory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63219" y="2034207"/>
              <a:ext cx="8195914" cy="4770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 </a:t>
              </a:r>
              <a:r>
                <a:rPr lang="en-US" sz="2400" b="1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chgrp</a:t>
              </a:r>
              <a:r>
                <a:rPr lang="en-US" sz="2400" b="1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&lt;groupname&gt;  &lt;file /dir&gt;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577310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30214" y="1379577"/>
            <a:ext cx="945818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Clr>
                <a:schemeClr val="tx1"/>
              </a:buClr>
              <a:buSzPct val="100000"/>
              <a:buFontTx/>
              <a:buChar char="•"/>
              <a:defRPr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Open Source</a:t>
            </a:r>
          </a:p>
          <a:p>
            <a:pPr marL="857250" lvl="1" indent="-457200">
              <a:spcBef>
                <a:spcPct val="50000"/>
              </a:spcBef>
              <a:buClr>
                <a:schemeClr val="tx1"/>
              </a:buClr>
              <a:buSzPct val="100000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Free software along with the source code and documentation.</a:t>
            </a:r>
          </a:p>
          <a:p>
            <a:pPr marL="457200" indent="-457200">
              <a:spcBef>
                <a:spcPct val="50000"/>
              </a:spcBef>
              <a:buClr>
                <a:schemeClr val="tx1"/>
              </a:buClr>
              <a:buSzPct val="100000"/>
              <a:buFontTx/>
              <a:buChar char="•"/>
              <a:defRPr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Multitasking</a:t>
            </a:r>
          </a:p>
          <a:p>
            <a:pPr marL="857250" lvl="1" indent="-457200">
              <a:spcBef>
                <a:spcPct val="50000"/>
              </a:spcBef>
              <a:buClr>
                <a:schemeClr val="tx1"/>
              </a:buClr>
              <a:buSzPct val="100000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Capable of running multiple applications and process at the same time.</a:t>
            </a:r>
          </a:p>
          <a:p>
            <a:pPr marL="457200" indent="-457200">
              <a:spcBef>
                <a:spcPct val="50000"/>
              </a:spcBef>
              <a:buClr>
                <a:schemeClr val="tx1"/>
              </a:buClr>
              <a:buSzPct val="100000"/>
              <a:buFontTx/>
              <a:buChar char="•"/>
              <a:defRPr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Multi-user</a:t>
            </a:r>
          </a:p>
          <a:p>
            <a:pPr marL="857250" lvl="1" indent="-457200">
              <a:spcBef>
                <a:spcPct val="50000"/>
              </a:spcBef>
              <a:buClr>
                <a:schemeClr val="tx1"/>
              </a:buClr>
              <a:buSzPct val="100000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Allows multiple users to login and use the resources at the same time.</a:t>
            </a: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SzPct val="100000"/>
              <a:buFontTx/>
              <a:buChar char="•"/>
              <a:defRPr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Portability</a:t>
            </a:r>
          </a:p>
          <a:p>
            <a:pPr marL="857250" lvl="1" indent="-457200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SzPct val="100000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Can be installed on all hardware architecture.</a:t>
            </a:r>
          </a:p>
        </p:txBody>
      </p:sp>
      <p:sp>
        <p:nvSpPr>
          <p:cNvPr id="3" name="Rectangle 2"/>
          <p:cNvSpPr/>
          <p:nvPr/>
        </p:nvSpPr>
        <p:spPr>
          <a:xfrm>
            <a:off x="1012286" y="444863"/>
            <a:ext cx="3299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of Linux</a:t>
            </a:r>
            <a:endParaRPr lang="en-IN" sz="3200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14536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724" y="234878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Access Control  List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3265" y="1147715"/>
            <a:ext cx="11069189" cy="388077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file permission can be applied only on the owner, owners primary group and others.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control list (ACL) are created to configure different permissions for different users or groups.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ACLs can be implemented only on ACL enabled partitions. 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 RHEL 5 Version onwards by default every partition is coming with ACL’s.</a:t>
            </a:r>
          </a:p>
        </p:txBody>
      </p:sp>
    </p:spTree>
    <p:extLst>
      <p:ext uri="{BB962C8B-B14F-4D97-AF65-F5344CB8AC3E}">
        <p14:creationId xmlns:p14="http://schemas.microsoft.com/office/powerpoint/2010/main" xmlns="" val="722705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of ACL</a:t>
            </a:r>
          </a:p>
        </p:txBody>
      </p:sp>
      <p:grpSp>
        <p:nvGrpSpPr>
          <p:cNvPr id="3" name="Group 9"/>
          <p:cNvGrpSpPr/>
          <p:nvPr/>
        </p:nvGrpSpPr>
        <p:grpSpPr>
          <a:xfrm>
            <a:off x="681265" y="1505319"/>
            <a:ext cx="10938649" cy="1561438"/>
            <a:chOff x="371061" y="1457738"/>
            <a:chExt cx="8428382" cy="1364975"/>
          </a:xfrm>
          <a:solidFill>
            <a:srgbClr val="92D050"/>
          </a:solidFill>
        </p:grpSpPr>
        <p:sp>
          <p:nvSpPr>
            <p:cNvPr id="11" name="Rounded Rectangle 10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6591" y="1550507"/>
              <a:ext cx="8083826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Assigning permissions for a user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3219" y="1951082"/>
              <a:ext cx="8083826" cy="74236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 </a:t>
              </a:r>
              <a:r>
                <a:rPr lang="fr-FR" sz="2400" b="1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setfacl  –m   u:&lt;username&gt;:&lt;permission&gt;  &lt;file or directory&gt;</a:t>
              </a:r>
              <a:endParaRPr lang="en-US" sz="24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Group 16"/>
          <p:cNvGrpSpPr/>
          <p:nvPr/>
        </p:nvGrpSpPr>
        <p:grpSpPr>
          <a:xfrm>
            <a:off x="677334" y="3419589"/>
            <a:ext cx="10942580" cy="1364975"/>
            <a:chOff x="371061" y="1457738"/>
            <a:chExt cx="8428382" cy="1364975"/>
          </a:xfrm>
          <a:solidFill>
            <a:srgbClr val="92D050"/>
          </a:solidFill>
        </p:grpSpPr>
        <p:sp>
          <p:nvSpPr>
            <p:cNvPr id="18" name="Rounded Rectangle 17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6591" y="1550507"/>
              <a:ext cx="8083826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Assigning permission for a group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63219" y="1951082"/>
              <a:ext cx="8083826" cy="4770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</a:t>
              </a:r>
              <a:r>
                <a:rPr lang="en-US" sz="2400" b="1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setfacl  –m  g:&lt;group name&gt;:&lt;permission&gt;   &lt;file or directory&gt;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895560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of ACL</a:t>
            </a:r>
          </a:p>
        </p:txBody>
      </p:sp>
      <p:grpSp>
        <p:nvGrpSpPr>
          <p:cNvPr id="2" name="Group 9"/>
          <p:cNvGrpSpPr/>
          <p:nvPr/>
        </p:nvGrpSpPr>
        <p:grpSpPr>
          <a:xfrm>
            <a:off x="1911629" y="1457739"/>
            <a:ext cx="8428382" cy="1364975"/>
            <a:chOff x="371061" y="1457738"/>
            <a:chExt cx="8428382" cy="1364975"/>
          </a:xfrm>
          <a:solidFill>
            <a:srgbClr val="92D050"/>
          </a:solidFill>
        </p:grpSpPr>
        <p:sp>
          <p:nvSpPr>
            <p:cNvPr id="5" name="Rounded Rectangle 4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6591" y="1550507"/>
              <a:ext cx="8083826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 list the applied ACLs on a file or directory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219" y="2034207"/>
              <a:ext cx="8083826" cy="4770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 </a:t>
              </a:r>
              <a:r>
                <a:rPr lang="en-US" sz="2400" b="1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getfacl  &lt;file or directory&gt;</a:t>
              </a:r>
            </a:p>
          </p:txBody>
        </p:sp>
      </p:grpSp>
      <p:grpSp>
        <p:nvGrpSpPr>
          <p:cNvPr id="3" name="Group 9"/>
          <p:cNvGrpSpPr/>
          <p:nvPr/>
        </p:nvGrpSpPr>
        <p:grpSpPr>
          <a:xfrm>
            <a:off x="1911629" y="2981721"/>
            <a:ext cx="8428382" cy="1364975"/>
            <a:chOff x="371061" y="1457738"/>
            <a:chExt cx="8428382" cy="1364975"/>
          </a:xfrm>
          <a:solidFill>
            <a:srgbClr val="92D050"/>
          </a:solidFill>
        </p:grpSpPr>
        <p:sp>
          <p:nvSpPr>
            <p:cNvPr id="11" name="Rounded Rectangle 10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6591" y="1550507"/>
              <a:ext cx="8083826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 remove an ACL for a user from a file or directory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3219" y="1934457"/>
              <a:ext cx="8083826" cy="4770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 </a:t>
              </a:r>
              <a:r>
                <a:rPr lang="fr-FR" sz="2400" b="1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setfacl  -x  u:&lt;username&gt;&lt;file or directory&gt;</a:t>
              </a:r>
              <a:endParaRPr lang="en-US" sz="24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Group 16"/>
          <p:cNvGrpSpPr/>
          <p:nvPr/>
        </p:nvGrpSpPr>
        <p:grpSpPr>
          <a:xfrm>
            <a:off x="1911629" y="4505703"/>
            <a:ext cx="8428382" cy="1571540"/>
            <a:chOff x="371061" y="1457738"/>
            <a:chExt cx="8428382" cy="1364975"/>
          </a:xfrm>
          <a:solidFill>
            <a:srgbClr val="92D050"/>
          </a:solidFill>
        </p:grpSpPr>
        <p:sp>
          <p:nvSpPr>
            <p:cNvPr id="18" name="Rounded Rectangle 17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6591" y="1520195"/>
              <a:ext cx="8083826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 remove an ACL for a group from a file or directory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63219" y="1828896"/>
              <a:ext cx="8083826" cy="86177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</a:t>
              </a:r>
              <a:r>
                <a:rPr lang="fr-FR" sz="2400" b="1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setfacl  -x  g:&lt;group name&gt; &lt;file or directory&gt;</a:t>
              </a:r>
              <a:endParaRPr lang="en-US" sz="24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251573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2" name="WordArt 4"/>
          <p:cNvSpPr>
            <a:spLocks noChangeArrowheads="1" noChangeShapeType="1" noTextEdit="1"/>
          </p:cNvSpPr>
          <p:nvPr/>
        </p:nvSpPr>
        <p:spPr bwMode="auto">
          <a:xfrm>
            <a:off x="1153551" y="2703434"/>
            <a:ext cx="8746218" cy="16478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4000" b="1" kern="10" spc="50" dirty="0">
                <a:ln w="11430"/>
                <a:solidFill>
                  <a:schemeClr val="accent2">
                    <a:satMod val="15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lgerian" panose="04020705040A02060702" pitchFamily="82" charset="0"/>
              </a:rPr>
              <a:t>Partitions and Swap</a:t>
            </a:r>
          </a:p>
        </p:txBody>
      </p:sp>
    </p:spTree>
    <p:extLst>
      <p:ext uri="{BB962C8B-B14F-4D97-AF65-F5344CB8AC3E}">
        <p14:creationId xmlns:p14="http://schemas.microsoft.com/office/powerpoint/2010/main" xmlns="" val="1983759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5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5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677334" y="300111"/>
            <a:ext cx="8596668" cy="1320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Partitioning Tools</a:t>
            </a:r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1808870" y="1382151"/>
            <a:ext cx="8610600" cy="5138530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Clr>
                <a:schemeClr val="tx1"/>
              </a:buClr>
              <a:buFontTx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Pre-Installation tool</a:t>
            </a:r>
          </a:p>
          <a:p>
            <a:pPr marL="857250" lvl="1" indent="-457200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SzPct val="100000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Disk Druid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Tx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Post-Installation tools</a:t>
            </a:r>
          </a:p>
          <a:p>
            <a:pPr marL="857250" lvl="1" indent="-457200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SzPct val="100000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fdisk</a:t>
            </a:r>
          </a:p>
          <a:p>
            <a:pPr marL="857250" lvl="1" indent="-457200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SzPct val="100000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parted</a:t>
            </a:r>
          </a:p>
        </p:txBody>
      </p:sp>
    </p:spTree>
    <p:extLst>
      <p:ext uri="{BB962C8B-B14F-4D97-AF65-F5344CB8AC3E}">
        <p14:creationId xmlns:p14="http://schemas.microsoft.com/office/powerpoint/2010/main" xmlns="" val="3297963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360" y="436099"/>
            <a:ext cx="9760446" cy="609600"/>
          </a:xfrm>
        </p:spPr>
        <p:txBody>
          <a:bodyPr>
            <a:no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Naming Convention  of  Hardware Devices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890959646"/>
              </p:ext>
            </p:extLst>
          </p:nvPr>
        </p:nvGraphicFramePr>
        <p:xfrm>
          <a:off x="2914917" y="2099257"/>
          <a:ext cx="6001556" cy="24341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82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3335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36216">
                <a:tc>
                  <a:txBody>
                    <a:bodyPr/>
                    <a:lstStyle/>
                    <a:p>
                      <a:r>
                        <a:rPr lang="en-IN" b="0" baseline="0" dirty="0">
                          <a:solidFill>
                            <a:schemeClr val="bg1"/>
                          </a:solidFill>
                        </a:rPr>
                        <a:t>     </a:t>
                      </a:r>
                      <a:r>
                        <a:rPr lang="en-IN" b="1" baseline="0" dirty="0">
                          <a:solidFill>
                            <a:schemeClr val="bg1"/>
                          </a:solidFill>
                        </a:rPr>
                        <a:t>Sata Hardisk</a:t>
                      </a:r>
                    </a:p>
                    <a:p>
                      <a:endParaRPr lang="en-IN" b="1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3C7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/dev/sda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3C7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6216">
                <a:tc>
                  <a:txBody>
                    <a:bodyPr/>
                    <a:lstStyle/>
                    <a:p>
                      <a:r>
                        <a:rPr lang="en-IN" dirty="0"/>
                        <a:t>     </a:t>
                      </a:r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IDE </a:t>
                      </a:r>
                      <a:r>
                        <a:rPr lang="en-IN" b="1" baseline="0" dirty="0">
                          <a:solidFill>
                            <a:schemeClr val="bg1"/>
                          </a:solidFill>
                        </a:rPr>
                        <a:t>  Hardisk</a:t>
                      </a:r>
                    </a:p>
                    <a:p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70C0"/>
                          </a:solidFill>
                        </a:rPr>
                        <a:t>   </a:t>
                      </a:r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/dev/hda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6216">
                <a:tc>
                  <a:txBody>
                    <a:bodyPr/>
                    <a:lstStyle/>
                    <a:p>
                      <a:r>
                        <a:rPr lang="en-IN" dirty="0"/>
                        <a:t>     </a:t>
                      </a:r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DVD-RW</a:t>
                      </a:r>
                    </a:p>
                    <a:p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baseline="0" dirty="0">
                          <a:solidFill>
                            <a:schemeClr val="bg1"/>
                          </a:solidFill>
                        </a:rPr>
                        <a:t>   /dev/sr0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3867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     Pendrive or USB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   /dev/sdb, 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805208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View the List of Partitions</a:t>
            </a:r>
          </a:p>
        </p:txBody>
      </p:sp>
      <p:grpSp>
        <p:nvGrpSpPr>
          <p:cNvPr id="2" name="Group 9"/>
          <p:cNvGrpSpPr/>
          <p:nvPr/>
        </p:nvGrpSpPr>
        <p:grpSpPr>
          <a:xfrm>
            <a:off x="1615440" y="2273665"/>
            <a:ext cx="8595360" cy="1364975"/>
            <a:chOff x="371061" y="1457738"/>
            <a:chExt cx="8428382" cy="1364975"/>
          </a:xfrm>
          <a:solidFill>
            <a:srgbClr val="92D050"/>
          </a:solidFill>
        </p:grpSpPr>
        <p:sp>
          <p:nvSpPr>
            <p:cNvPr id="11" name="Rounded Rectangle 10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6591" y="1550507"/>
              <a:ext cx="8083826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View the list of partitions 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63219" y="2034207"/>
              <a:ext cx="8195914" cy="4770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 </a:t>
              </a:r>
              <a:r>
                <a:rPr lang="en-US" sz="2400" b="1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fdisk  -l  &lt;device name&gt;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277680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Disk Management Using fdisk</a:t>
            </a:r>
          </a:p>
        </p:txBody>
      </p:sp>
      <p:grpSp>
        <p:nvGrpSpPr>
          <p:cNvPr id="2" name="Group 9"/>
          <p:cNvGrpSpPr/>
          <p:nvPr/>
        </p:nvGrpSpPr>
        <p:grpSpPr>
          <a:xfrm>
            <a:off x="1643576" y="2062650"/>
            <a:ext cx="8595360" cy="1364975"/>
            <a:chOff x="371061" y="1457738"/>
            <a:chExt cx="8428382" cy="1364975"/>
          </a:xfrm>
          <a:solidFill>
            <a:srgbClr val="92D050"/>
          </a:solidFill>
        </p:grpSpPr>
        <p:sp>
          <p:nvSpPr>
            <p:cNvPr id="11" name="Rounded Rectangle 10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6591" y="1550507"/>
              <a:ext cx="8083826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Disk Management 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63219" y="2034207"/>
              <a:ext cx="8195914" cy="45300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 </a:t>
              </a:r>
              <a:r>
                <a:rPr lang="en-US" sz="2400" b="1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fdisk   &lt;device name&gt;</a:t>
              </a:r>
              <a:endParaRPr lang="en-US" sz="22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22430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554" y="112222"/>
            <a:ext cx="8596668" cy="1320800"/>
          </a:xfrm>
          <a:effectLst/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Disk Management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935074" y="1003923"/>
            <a:ext cx="8391805" cy="56360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3523" y="987321"/>
            <a:ext cx="2310938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[root@comp1 ~]#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9073" y="1258872"/>
            <a:ext cx="7442642" cy="193899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 /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sda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250 GB, 36507222016 bytes, 71303168 sectors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Units = sectors of 1 * 512 = 512 bytes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Sector size (logical/physical): 512 bytes / 512 bytes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 size (minimum/optimal): 512 bytes / 512 bytes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 label type: dos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 identifier: 0x000dc8aa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91548" y="956847"/>
            <a:ext cx="2310938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fdisk   /dev/sda</a:t>
            </a:r>
            <a:endParaRPr lang="en-US" sz="24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01848" y="3073772"/>
            <a:ext cx="4164653" cy="43088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 (m for help):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80999" y="3059922"/>
            <a:ext cx="215297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93541" y="3348131"/>
            <a:ext cx="6217920" cy="29238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 action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d	delete a partition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m	print this menu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n	add a new partition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	print the partition table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q	quit without saving changes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w	write table to disk and exit</a:t>
            </a:r>
          </a:p>
        </p:txBody>
      </p:sp>
    </p:spTree>
    <p:extLst>
      <p:ext uri="{BB962C8B-B14F-4D97-AF65-F5344CB8AC3E}">
        <p14:creationId xmlns:p14="http://schemas.microsoft.com/office/powerpoint/2010/main" xmlns="" val="517300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/>
      <p:bldP spid="9" grpId="0"/>
      <p:bldP spid="8" grpId="0"/>
      <p:bldP spid="10" grpId="0"/>
      <p:bldP spid="11" grpId="0"/>
      <p:bldP spid="13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719537" y="525194"/>
            <a:ext cx="8596668" cy="1320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Updating the Partition Table</a:t>
            </a:r>
          </a:p>
        </p:txBody>
      </p:sp>
      <p:grpSp>
        <p:nvGrpSpPr>
          <p:cNvPr id="2" name="Group 9"/>
          <p:cNvGrpSpPr/>
          <p:nvPr/>
        </p:nvGrpSpPr>
        <p:grpSpPr>
          <a:xfrm>
            <a:off x="1629507" y="2301801"/>
            <a:ext cx="8595360" cy="1364975"/>
            <a:chOff x="371061" y="1457738"/>
            <a:chExt cx="8428382" cy="1364975"/>
          </a:xfrm>
          <a:solidFill>
            <a:srgbClr val="92D050"/>
          </a:solidFill>
        </p:grpSpPr>
        <p:sp>
          <p:nvSpPr>
            <p:cNvPr id="11" name="Rounded Rectangle 10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6591" y="1550507"/>
              <a:ext cx="8083826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Update the partition table without restarting 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63219" y="2034207"/>
              <a:ext cx="8195914" cy="4770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 </a:t>
              </a:r>
              <a:r>
                <a:rPr lang="en-US" sz="2400" b="1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partx</a:t>
              </a:r>
              <a:r>
                <a:rPr lang="en-US" sz="2400" b="1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sz="2400" b="1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-</a:t>
              </a:r>
              <a:r>
                <a:rPr lang="en-US" sz="2400" b="1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   &lt;device name&gt;</a:t>
              </a:r>
              <a:endParaRPr lang="en-US" sz="22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59377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1419</TotalTime>
  <Words>8205</Words>
  <Application>Microsoft Office PowerPoint</Application>
  <PresentationFormat>Custom</PresentationFormat>
  <Paragraphs>2151</Paragraphs>
  <Slides>261</Slides>
  <Notes>27</Notes>
  <HiddenSlides>56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261</vt:i4>
      </vt:variant>
    </vt:vector>
  </HeadingPairs>
  <TitlesOfParts>
    <vt:vector size="26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/</vt:lpstr>
      <vt:lpstr>/root</vt:lpstr>
      <vt:lpstr>/home</vt:lpstr>
      <vt:lpstr>/boot</vt:lpstr>
      <vt:lpstr>/sbin</vt:lpstr>
      <vt:lpstr>/bin</vt:lpstr>
      <vt:lpstr>/usr</vt:lpstr>
      <vt:lpstr>/var</vt:lpstr>
      <vt:lpstr>/dev</vt:lpstr>
      <vt:lpstr>/etc</vt:lpstr>
      <vt:lpstr>/opt</vt:lpstr>
      <vt:lpstr>/media</vt:lpstr>
      <vt:lpstr>/run</vt:lpstr>
      <vt:lpstr>Slide 30</vt:lpstr>
      <vt:lpstr>Print Working Directory</vt:lpstr>
      <vt:lpstr>List of Files and Directories</vt:lpstr>
      <vt:lpstr>Creation of Files</vt:lpstr>
      <vt:lpstr>Cat  (Concatenation) Command</vt:lpstr>
      <vt:lpstr>Cat Command</vt:lpstr>
      <vt:lpstr>Touch Command</vt:lpstr>
      <vt:lpstr>Slide 37</vt:lpstr>
      <vt:lpstr>Editors</vt:lpstr>
      <vt:lpstr>Editors</vt:lpstr>
      <vt:lpstr>VI Editor Modes</vt:lpstr>
      <vt:lpstr>To go Insert Mode from Command Mode</vt:lpstr>
      <vt:lpstr>Ex mode</vt:lpstr>
      <vt:lpstr>Command Mode </vt:lpstr>
      <vt:lpstr>Vi Editor</vt:lpstr>
      <vt:lpstr>Creating Directories</vt:lpstr>
      <vt:lpstr>Navigation of Directories</vt:lpstr>
      <vt:lpstr>Navigation of Directories</vt:lpstr>
      <vt:lpstr>Help and Command Records</vt:lpstr>
      <vt:lpstr>Copying</vt:lpstr>
      <vt:lpstr>Moving and Renaming</vt:lpstr>
      <vt:lpstr>Deleting</vt:lpstr>
      <vt:lpstr>Some Other Commands</vt:lpstr>
      <vt:lpstr>File Viewing Commands</vt:lpstr>
      <vt:lpstr>File Viewing Commands</vt:lpstr>
      <vt:lpstr>VI Editor modes</vt:lpstr>
      <vt:lpstr>Slide 56</vt:lpstr>
      <vt:lpstr>Users</vt:lpstr>
      <vt:lpstr>Types of Users</vt:lpstr>
      <vt:lpstr>Users Database Files</vt:lpstr>
      <vt:lpstr>Content of /etc/passwd</vt:lpstr>
      <vt:lpstr>Users</vt:lpstr>
      <vt:lpstr>Content of /etc/shadow</vt:lpstr>
      <vt:lpstr>Creating a User</vt:lpstr>
      <vt:lpstr>File Viewing Commands</vt:lpstr>
      <vt:lpstr>User Password</vt:lpstr>
      <vt:lpstr>Modifying a User</vt:lpstr>
      <vt:lpstr>Deleting a User</vt:lpstr>
      <vt:lpstr>Adding  user on GUI Mode</vt:lpstr>
      <vt:lpstr>Slide 69</vt:lpstr>
      <vt:lpstr>Group</vt:lpstr>
      <vt:lpstr>Groups</vt:lpstr>
      <vt:lpstr>Content of /etc/group</vt:lpstr>
      <vt:lpstr>Content of /etc/gshadow</vt:lpstr>
      <vt:lpstr>Creating a Group</vt:lpstr>
      <vt:lpstr>Modifying a Group</vt:lpstr>
      <vt:lpstr>Deleting a Group</vt:lpstr>
      <vt:lpstr>Group Membership</vt:lpstr>
      <vt:lpstr>Managing Groups Using (GUI)</vt:lpstr>
      <vt:lpstr>Slide 79</vt:lpstr>
      <vt:lpstr>File and Directory Attributes</vt:lpstr>
      <vt:lpstr>Access Levels</vt:lpstr>
      <vt:lpstr>Access Modes</vt:lpstr>
      <vt:lpstr>Access Modes</vt:lpstr>
      <vt:lpstr>Default Permissions</vt:lpstr>
      <vt:lpstr>Modifying the Permissions</vt:lpstr>
      <vt:lpstr>Example of Permission - Absolute</vt:lpstr>
      <vt:lpstr>Example of Permission - Symbolic</vt:lpstr>
      <vt:lpstr>Slide 88</vt:lpstr>
      <vt:lpstr>Changing Ownership</vt:lpstr>
      <vt:lpstr>Access Control  List </vt:lpstr>
      <vt:lpstr>Configuration of ACL</vt:lpstr>
      <vt:lpstr>Configuration of ACL</vt:lpstr>
      <vt:lpstr>Slide 93</vt:lpstr>
      <vt:lpstr>Partitioning Tools</vt:lpstr>
      <vt:lpstr>Naming Convention  of  Hardware Devices</vt:lpstr>
      <vt:lpstr>View the List of Partitions</vt:lpstr>
      <vt:lpstr>Disk Management Using fdisk</vt:lpstr>
      <vt:lpstr>Disk Management</vt:lpstr>
      <vt:lpstr>Updating the Partition Table</vt:lpstr>
      <vt:lpstr>Formatting</vt:lpstr>
      <vt:lpstr>Mounting</vt:lpstr>
      <vt:lpstr>View Disk Information</vt:lpstr>
      <vt:lpstr>Label</vt:lpstr>
      <vt:lpstr>How Swap Works</vt:lpstr>
      <vt:lpstr>Creating a Swap Partition</vt:lpstr>
      <vt:lpstr>Swap Partition</vt:lpstr>
      <vt:lpstr>Mounting a Partition Permanently </vt:lpstr>
      <vt:lpstr>Disk Management</vt:lpstr>
      <vt:lpstr>Mounting Removable  Devices</vt:lpstr>
      <vt:lpstr>Slide 110</vt:lpstr>
      <vt:lpstr>Disk Quotas</vt:lpstr>
      <vt:lpstr>Disk Quotas</vt:lpstr>
      <vt:lpstr>Quotas Limits</vt:lpstr>
      <vt:lpstr>Applying Quotas on a Partition</vt:lpstr>
      <vt:lpstr>Applying Quotas on a Partition</vt:lpstr>
      <vt:lpstr>Applying Quotas on a Partition</vt:lpstr>
      <vt:lpstr>Applying Quotas on a Partition</vt:lpstr>
      <vt:lpstr>Slide 118</vt:lpstr>
      <vt:lpstr>Logical Volume Manager (LVM)</vt:lpstr>
      <vt:lpstr>Logical Volumes</vt:lpstr>
      <vt:lpstr>Logical Volumes</vt:lpstr>
      <vt:lpstr>Creating Partitions</vt:lpstr>
      <vt:lpstr>Physical Volume</vt:lpstr>
      <vt:lpstr>Volume Group</vt:lpstr>
      <vt:lpstr>Logical Volume</vt:lpstr>
      <vt:lpstr>Logical Volume</vt:lpstr>
      <vt:lpstr>Logical Volume</vt:lpstr>
      <vt:lpstr>Logical Volume</vt:lpstr>
      <vt:lpstr>Slide 129</vt:lpstr>
      <vt:lpstr>Redundant Array of Independent Disks (RAID)</vt:lpstr>
      <vt:lpstr>Types of RAID</vt:lpstr>
      <vt:lpstr>RAID Levels</vt:lpstr>
      <vt:lpstr>RAID 0</vt:lpstr>
      <vt:lpstr>How RAID 0 Works</vt:lpstr>
      <vt:lpstr>RAID 1</vt:lpstr>
      <vt:lpstr>How RAID 1 Works</vt:lpstr>
      <vt:lpstr>RAID 4</vt:lpstr>
      <vt:lpstr>How RAID 4 Works</vt:lpstr>
      <vt:lpstr>RAID 5</vt:lpstr>
      <vt:lpstr>How RAID 5 Works</vt:lpstr>
      <vt:lpstr>Data Recovery</vt:lpstr>
      <vt:lpstr>Creating Partitions</vt:lpstr>
      <vt:lpstr>RAID Commands</vt:lpstr>
      <vt:lpstr>RAID Commands</vt:lpstr>
      <vt:lpstr>RAID Commands</vt:lpstr>
      <vt:lpstr>RAID Commands</vt:lpstr>
      <vt:lpstr>Slide 147</vt:lpstr>
      <vt:lpstr>Backup</vt:lpstr>
      <vt:lpstr>Commands for Backup</vt:lpstr>
      <vt:lpstr>Backup using tar Command</vt:lpstr>
      <vt:lpstr>Slide 151</vt:lpstr>
      <vt:lpstr>Client side:</vt:lpstr>
      <vt:lpstr>Slide 153</vt:lpstr>
      <vt:lpstr>Hostname Configuration</vt:lpstr>
      <vt:lpstr>IP Address Assignment</vt:lpstr>
      <vt:lpstr>Static IP Address Configuration</vt:lpstr>
      <vt:lpstr>IP Address Configuration</vt:lpstr>
      <vt:lpstr>Slide 158</vt:lpstr>
      <vt:lpstr>Red Hat  Package Manager (RPM)</vt:lpstr>
      <vt:lpstr>RPM Label Pattern</vt:lpstr>
      <vt:lpstr>Methods of Installation</vt:lpstr>
      <vt:lpstr>Standalone Installation</vt:lpstr>
      <vt:lpstr>Removing an Installed Package</vt:lpstr>
      <vt:lpstr>Querying an Installation</vt:lpstr>
      <vt:lpstr>Slide 165</vt:lpstr>
      <vt:lpstr>Yellowdog Updater Modified (YUM)</vt:lpstr>
      <vt:lpstr>YUM Command</vt:lpstr>
      <vt:lpstr>Slide 168</vt:lpstr>
      <vt:lpstr>Dynamic Host Configuration Protocol (DHCP)</vt:lpstr>
      <vt:lpstr>Static vs Dynamic</vt:lpstr>
      <vt:lpstr>DHCP Reservation</vt:lpstr>
      <vt:lpstr>DHCP</vt:lpstr>
      <vt:lpstr>DHCP Server Configuration</vt:lpstr>
      <vt:lpstr>DHCP Server Configuration</vt:lpstr>
      <vt:lpstr>DHCP Server Configuration</vt:lpstr>
      <vt:lpstr>DHCP Client Configuration - linux</vt:lpstr>
      <vt:lpstr>DHCP Client Configuration - Windows</vt:lpstr>
      <vt:lpstr>NFS</vt:lpstr>
      <vt:lpstr>Installing NFS:  (Server pc)</vt:lpstr>
      <vt:lpstr>Slide 180</vt:lpstr>
      <vt:lpstr>Slide 181</vt:lpstr>
      <vt:lpstr>Slide 182</vt:lpstr>
      <vt:lpstr>Slide 183</vt:lpstr>
      <vt:lpstr>Slide 184</vt:lpstr>
      <vt:lpstr>Slide 185</vt:lpstr>
      <vt:lpstr>Slide 186</vt:lpstr>
      <vt:lpstr>Slide 187</vt:lpstr>
      <vt:lpstr>Slide 188</vt:lpstr>
      <vt:lpstr>Hostname Resolution</vt:lpstr>
      <vt:lpstr>Slide 190</vt:lpstr>
      <vt:lpstr>Slide 191</vt:lpstr>
      <vt:lpstr>Slide 192</vt:lpstr>
      <vt:lpstr>Slide 193</vt:lpstr>
      <vt:lpstr>Slide 194</vt:lpstr>
      <vt:lpstr>Slide 195</vt:lpstr>
      <vt:lpstr>Host File</vt:lpstr>
      <vt:lpstr>Hostname Resolution</vt:lpstr>
      <vt:lpstr>Host File Configuration</vt:lpstr>
      <vt:lpstr>Hostname Resolution</vt:lpstr>
      <vt:lpstr>Slide 200</vt:lpstr>
      <vt:lpstr>Slide 201</vt:lpstr>
      <vt:lpstr>Slide 202</vt:lpstr>
      <vt:lpstr>Domain Name System (DNS)</vt:lpstr>
      <vt:lpstr>DNS Namespace</vt:lpstr>
      <vt:lpstr>How DNS works ?</vt:lpstr>
      <vt:lpstr>Zone</vt:lpstr>
      <vt:lpstr>How DNS Resolution  Works ?</vt:lpstr>
      <vt:lpstr>Records</vt:lpstr>
      <vt:lpstr>Records</vt:lpstr>
      <vt:lpstr>DNS</vt:lpstr>
      <vt:lpstr>DNS Configuration</vt:lpstr>
      <vt:lpstr>Installing DNS</vt:lpstr>
      <vt:lpstr>Configuration of named.caching-nameserver.conf </vt:lpstr>
      <vt:lpstr>Configuration of named.rfc1912.zones</vt:lpstr>
      <vt:lpstr>Configuration –  Forward Lookup Zone </vt:lpstr>
      <vt:lpstr>Configuration –  Forward Lookup Zone </vt:lpstr>
      <vt:lpstr>Configuration –  Reverse Lookup Zone </vt:lpstr>
      <vt:lpstr>Configuration –  Reverse Lookup Zone </vt:lpstr>
      <vt:lpstr>Configuration of DNS Server IP Address </vt:lpstr>
      <vt:lpstr>Restart the Services</vt:lpstr>
      <vt:lpstr>Checking the Configuration</vt:lpstr>
      <vt:lpstr>Checking the Configuration</vt:lpstr>
      <vt:lpstr>Configuration of DNS Server IP Address </vt:lpstr>
      <vt:lpstr>Checking the Configuration</vt:lpstr>
      <vt:lpstr>Slide 225</vt:lpstr>
      <vt:lpstr>Unix / linux Based Mail Servers</vt:lpstr>
      <vt:lpstr>How Mail Server Works?</vt:lpstr>
      <vt:lpstr>How Mail Server Works?</vt:lpstr>
      <vt:lpstr>How Mail Server Works?</vt:lpstr>
      <vt:lpstr>How Mail Server Works?</vt:lpstr>
      <vt:lpstr>How Mail Server Works?</vt:lpstr>
      <vt:lpstr>How Mail Server Works?</vt:lpstr>
      <vt:lpstr>How Mail Server Works?</vt:lpstr>
      <vt:lpstr>How Mail Server Works?</vt:lpstr>
      <vt:lpstr>How Mail Server Works?</vt:lpstr>
      <vt:lpstr>How Mail Server Works?</vt:lpstr>
      <vt:lpstr>How Mail Server Works?</vt:lpstr>
      <vt:lpstr>How Mail Server Works?</vt:lpstr>
      <vt:lpstr>How Mail Server Works?</vt:lpstr>
      <vt:lpstr>How Mail Server Works?</vt:lpstr>
      <vt:lpstr>Postfix Configuration</vt:lpstr>
      <vt:lpstr>Mail Server Configuration</vt:lpstr>
      <vt:lpstr>Mail Server Configuration</vt:lpstr>
      <vt:lpstr>Postfix Server Configuration</vt:lpstr>
      <vt:lpstr>Postfix Server Configuration </vt:lpstr>
      <vt:lpstr>Creating Users</vt:lpstr>
      <vt:lpstr>Testing the Mail Server </vt:lpstr>
      <vt:lpstr>Testing the Mail Server </vt:lpstr>
      <vt:lpstr>DNS Server Configuration</vt:lpstr>
      <vt:lpstr>DNS Server Configuration</vt:lpstr>
      <vt:lpstr>DNS Server Configuration</vt:lpstr>
      <vt:lpstr>DNS Server Configuration</vt:lpstr>
      <vt:lpstr>DNS Server Configuration</vt:lpstr>
      <vt:lpstr>DNS Server Configuration</vt:lpstr>
      <vt:lpstr>DNS Server Configuration </vt:lpstr>
      <vt:lpstr>Slide 256</vt:lpstr>
      <vt:lpstr>SquirrelMail</vt:lpstr>
      <vt:lpstr>Mail Server Configuration</vt:lpstr>
      <vt:lpstr>SquirrelMail Configuration</vt:lpstr>
      <vt:lpstr>SquirrelMail Configuration</vt:lpstr>
      <vt:lpstr>Sending mails with Squirrelmail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</dc:title>
  <dc:creator>Goldu</dc:creator>
  <cp:lastModifiedBy>SYS2</cp:lastModifiedBy>
  <cp:revision>218</cp:revision>
  <dcterms:created xsi:type="dcterms:W3CDTF">2016-04-07T05:05:27Z</dcterms:created>
  <dcterms:modified xsi:type="dcterms:W3CDTF">2019-12-05T04:56:26Z</dcterms:modified>
</cp:coreProperties>
</file>