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7" r:id="rId7"/>
    <p:sldId id="268" r:id="rId8"/>
    <p:sldId id="260" r:id="rId9"/>
    <p:sldId id="261" r:id="rId10"/>
    <p:sldId id="262" r:id="rId11"/>
    <p:sldId id="263" r:id="rId12"/>
    <p:sldId id="264" r:id="rId13"/>
    <p:sldId id="265" r:id="rId14"/>
    <p:sldId id="271" r:id="rId15"/>
    <p:sldId id="272" r:id="rId16"/>
    <p:sldId id="269" r:id="rId17"/>
    <p:sldId id="270" r:id="rId18"/>
    <p:sldId id="276" r:id="rId19"/>
    <p:sldId id="273" r:id="rId20"/>
    <p:sldId id="274" r:id="rId21"/>
    <p:sldId id="27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blog.eldernode.com/install-and-configure-kali-linux-on-v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eldernode.com/how-to-connect-vps-from-an-android-dev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eldernode.com/tag/linu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err="1">
                <a:solidFill>
                  <a:schemeClr val="tx1"/>
                </a:solidFill>
              </a:rPr>
              <a:t>APKtool</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CACD_SKILL 9</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765EB4-C325-4B91-BEB1-A0852CDF2A4F}"/>
              </a:ext>
            </a:extLst>
          </p:cNvPr>
          <p:cNvPicPr>
            <a:picLocks noChangeAspect="1"/>
          </p:cNvPicPr>
          <p:nvPr/>
        </p:nvPicPr>
        <p:blipFill>
          <a:blip r:embed="rId2"/>
          <a:stretch>
            <a:fillRect/>
          </a:stretch>
        </p:blipFill>
        <p:spPr>
          <a:xfrm>
            <a:off x="2442210" y="773430"/>
            <a:ext cx="7307580" cy="5311140"/>
          </a:xfrm>
          <a:prstGeom prst="rect">
            <a:avLst/>
          </a:prstGeom>
        </p:spPr>
      </p:pic>
    </p:spTree>
    <p:extLst>
      <p:ext uri="{BB962C8B-B14F-4D97-AF65-F5344CB8AC3E}">
        <p14:creationId xmlns:p14="http://schemas.microsoft.com/office/powerpoint/2010/main" val="320653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BE46-9FAD-4879-8A2D-516CEC0E0AC3}"/>
              </a:ext>
            </a:extLst>
          </p:cNvPr>
          <p:cNvSpPr>
            <a:spLocks noGrp="1"/>
          </p:cNvSpPr>
          <p:nvPr>
            <p:ph type="title"/>
          </p:nvPr>
        </p:nvSpPr>
        <p:spPr/>
        <p:txBody>
          <a:bodyPr>
            <a:normAutofit fontScale="90000"/>
          </a:bodyPr>
          <a:lstStyle/>
          <a:p>
            <a:r>
              <a:rPr lang="en-US" dirty="0"/>
              <a:t>Check your </a:t>
            </a:r>
            <a:r>
              <a:rPr lang="en-US" dirty="0" err="1"/>
              <a:t>APKtool</a:t>
            </a:r>
            <a:r>
              <a:rPr lang="en-US" dirty="0"/>
              <a:t> version by using the command:</a:t>
            </a:r>
            <a:br>
              <a:rPr lang="en-US" dirty="0"/>
            </a:br>
            <a:r>
              <a:rPr lang="en-US" b="1" dirty="0" err="1"/>
              <a:t>apktool</a:t>
            </a:r>
            <a:r>
              <a:rPr lang="en-US" b="1" dirty="0"/>
              <a:t> -version</a:t>
            </a:r>
            <a:endParaRPr lang="en-IN" b="1" dirty="0"/>
          </a:p>
        </p:txBody>
      </p:sp>
      <p:pic>
        <p:nvPicPr>
          <p:cNvPr id="5" name="Content Placeholder 4">
            <a:extLst>
              <a:ext uri="{FF2B5EF4-FFF2-40B4-BE49-F238E27FC236}">
                <a16:creationId xmlns:a16="http://schemas.microsoft.com/office/drawing/2014/main" id="{071D6437-BD58-4834-9EB0-12479BA74C29}"/>
              </a:ext>
            </a:extLst>
          </p:cNvPr>
          <p:cNvPicPr>
            <a:picLocks noGrp="1" noChangeAspect="1"/>
          </p:cNvPicPr>
          <p:nvPr>
            <p:ph idx="1"/>
          </p:nvPr>
        </p:nvPicPr>
        <p:blipFill>
          <a:blip r:embed="rId2"/>
          <a:stretch>
            <a:fillRect/>
          </a:stretch>
        </p:blipFill>
        <p:spPr>
          <a:xfrm>
            <a:off x="2484215" y="2103438"/>
            <a:ext cx="7223569" cy="3849687"/>
          </a:xfrm>
        </p:spPr>
      </p:pic>
    </p:spTree>
    <p:extLst>
      <p:ext uri="{BB962C8B-B14F-4D97-AF65-F5344CB8AC3E}">
        <p14:creationId xmlns:p14="http://schemas.microsoft.com/office/powerpoint/2010/main" val="339205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EDD0-1D6F-4352-8B08-A9561961D9EE}"/>
              </a:ext>
            </a:extLst>
          </p:cNvPr>
          <p:cNvSpPr>
            <a:spLocks noGrp="1"/>
          </p:cNvSpPr>
          <p:nvPr>
            <p:ph type="title"/>
          </p:nvPr>
        </p:nvSpPr>
        <p:spPr/>
        <p:txBody>
          <a:bodyPr/>
          <a:lstStyle/>
          <a:p>
            <a:r>
              <a:rPr lang="en-US" dirty="0"/>
              <a:t>Contents of </a:t>
            </a:r>
            <a:r>
              <a:rPr lang="en-US" dirty="0" err="1"/>
              <a:t>APKtool</a:t>
            </a:r>
            <a:endParaRPr lang="en-IN" dirty="0"/>
          </a:p>
        </p:txBody>
      </p:sp>
      <p:pic>
        <p:nvPicPr>
          <p:cNvPr id="5" name="Content Placeholder 4">
            <a:extLst>
              <a:ext uri="{FF2B5EF4-FFF2-40B4-BE49-F238E27FC236}">
                <a16:creationId xmlns:a16="http://schemas.microsoft.com/office/drawing/2014/main" id="{2DE21E4E-5668-42E0-8FEA-0DD74316DF88}"/>
              </a:ext>
            </a:extLst>
          </p:cNvPr>
          <p:cNvPicPr>
            <a:picLocks noGrp="1" noChangeAspect="1"/>
          </p:cNvPicPr>
          <p:nvPr>
            <p:ph idx="1"/>
          </p:nvPr>
        </p:nvPicPr>
        <p:blipFill>
          <a:blip r:embed="rId2"/>
          <a:stretch>
            <a:fillRect/>
          </a:stretch>
        </p:blipFill>
        <p:spPr>
          <a:xfrm>
            <a:off x="2484215" y="2103438"/>
            <a:ext cx="7223569" cy="3849687"/>
          </a:xfrm>
        </p:spPr>
      </p:pic>
    </p:spTree>
    <p:extLst>
      <p:ext uri="{BB962C8B-B14F-4D97-AF65-F5344CB8AC3E}">
        <p14:creationId xmlns:p14="http://schemas.microsoft.com/office/powerpoint/2010/main" val="193486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B4B7-09C2-4B7E-AE5F-CCECD20D6338}"/>
              </a:ext>
            </a:extLst>
          </p:cNvPr>
          <p:cNvSpPr>
            <a:spLocks noGrp="1"/>
          </p:cNvSpPr>
          <p:nvPr>
            <p:ph type="title"/>
          </p:nvPr>
        </p:nvSpPr>
        <p:spPr/>
        <p:txBody>
          <a:bodyPr/>
          <a:lstStyle/>
          <a:p>
            <a:r>
              <a:rPr lang="en-IN" dirty="0"/>
              <a:t>Working of </a:t>
            </a:r>
            <a:r>
              <a:rPr lang="en-IN" dirty="0" err="1"/>
              <a:t>APKtool</a:t>
            </a:r>
            <a:endParaRPr lang="en-IN" dirty="0"/>
          </a:p>
        </p:txBody>
      </p:sp>
      <p:sp>
        <p:nvSpPr>
          <p:cNvPr id="3" name="Content Placeholder 2">
            <a:extLst>
              <a:ext uri="{FF2B5EF4-FFF2-40B4-BE49-F238E27FC236}">
                <a16:creationId xmlns:a16="http://schemas.microsoft.com/office/drawing/2014/main" id="{03CE71B1-5BF1-4006-A3D5-23F36505B0F5}"/>
              </a:ext>
            </a:extLst>
          </p:cNvPr>
          <p:cNvSpPr>
            <a:spLocks noGrp="1"/>
          </p:cNvSpPr>
          <p:nvPr>
            <p:ph idx="1"/>
          </p:nvPr>
        </p:nvSpPr>
        <p:spPr/>
        <p:txBody>
          <a:bodyPr>
            <a:normAutofit lnSpcReduction="10000"/>
          </a:bodyPr>
          <a:lstStyle/>
          <a:p>
            <a:pPr marL="342900" lvl="0" indent="-342900">
              <a:lnSpc>
                <a:spcPct val="150000"/>
              </a:lnSpc>
              <a:buClr>
                <a:srgbClr val="000000"/>
              </a:buClr>
              <a:buFont typeface="Times New Roman" panose="02020603050405020304" pitchFamily="18" charset="0"/>
              <a:buAutoNum type="arabicPeriod"/>
            </a:pPr>
            <a:r>
              <a:rPr lang="en-US" sz="1800" dirty="0" err="1">
                <a:solidFill>
                  <a:srgbClr val="2D2D2D"/>
                </a:solidFill>
                <a:effectLst/>
                <a:latin typeface="Arial" panose="020B0604020202020204" pitchFamily="34" charset="0"/>
                <a:ea typeface="Calibri" panose="020F0502020204030204" pitchFamily="34" charset="0"/>
              </a:rPr>
              <a:t>Apktool</a:t>
            </a:r>
            <a:r>
              <a:rPr lang="en-US" sz="1800" dirty="0">
                <a:solidFill>
                  <a:srgbClr val="2D2D2D"/>
                </a:solidFill>
                <a:effectLst/>
                <a:latin typeface="Arial" panose="020B0604020202020204" pitchFamily="34" charset="0"/>
                <a:ea typeface="Calibri" panose="020F0502020204030204" pitchFamily="34" charset="0"/>
              </a:rPr>
              <a:t> allows you to decode APK resources, rebuild decoded resources back to binary APK, and organize and handle APKs. </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Times New Roman" panose="02020603050405020304" pitchFamily="18" charset="0"/>
              <a:buAutoNum type="arabicPeriod"/>
            </a:pPr>
            <a:r>
              <a:rPr lang="en-US" sz="1800" dirty="0">
                <a:solidFill>
                  <a:srgbClr val="2D2D2D"/>
                </a:solidFill>
                <a:effectLst/>
                <a:latin typeface="Arial" panose="020B0604020202020204" pitchFamily="34" charset="0"/>
                <a:ea typeface="Calibri" panose="020F0502020204030204" pitchFamily="34" charset="0"/>
              </a:rPr>
              <a:t>It allows you to decompile an application and modify it. </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Times New Roman" panose="02020603050405020304" pitchFamily="18" charset="0"/>
              <a:buAutoNum type="arabicPeriod"/>
            </a:pPr>
            <a:r>
              <a:rPr lang="en-US" sz="1800" dirty="0">
                <a:solidFill>
                  <a:srgbClr val="2D2D2D"/>
                </a:solidFill>
                <a:effectLst/>
                <a:latin typeface="Arial" panose="020B0604020202020204" pitchFamily="34" charset="0"/>
                <a:ea typeface="Calibri" panose="020F0502020204030204" pitchFamily="34" charset="0"/>
              </a:rPr>
              <a:t>Re-engineering </a:t>
            </a:r>
            <a:r>
              <a:rPr lang="en-US" sz="1800" dirty="0">
                <a:solidFill>
                  <a:srgbClr val="000000"/>
                </a:solidFill>
                <a:effectLst/>
                <a:latin typeface="var(--heading-font)"/>
                <a:ea typeface="Calibri" panose="020F0502020204030204" pitchFamily="34" charset="0"/>
              </a:rPr>
              <a:t>Android</a:t>
            </a:r>
            <a:r>
              <a:rPr lang="en-US" sz="1800" dirty="0">
                <a:solidFill>
                  <a:srgbClr val="2D2D2D"/>
                </a:solidFill>
                <a:effectLst/>
                <a:latin typeface="Arial" panose="020B0604020202020204" pitchFamily="34" charset="0"/>
                <a:ea typeface="Calibri" panose="020F0502020204030204" pitchFamily="34" charset="0"/>
              </a:rPr>
              <a:t> APK files is the primary usage of the </a:t>
            </a:r>
            <a:r>
              <a:rPr lang="en-US" sz="1800" dirty="0" err="1">
                <a:solidFill>
                  <a:srgbClr val="2D2D2D"/>
                </a:solidFill>
                <a:effectLst/>
                <a:latin typeface="Arial" panose="020B0604020202020204" pitchFamily="34" charset="0"/>
                <a:ea typeface="Calibri" panose="020F0502020204030204" pitchFamily="34" charset="0"/>
              </a:rPr>
              <a:t>Apktool</a:t>
            </a:r>
            <a:r>
              <a:rPr lang="en-US" sz="1800" dirty="0">
                <a:solidFill>
                  <a:srgbClr val="2D2D2D"/>
                </a:solidFill>
                <a:effectLst/>
                <a:latin typeface="Arial" panose="020B0604020202020204" pitchFamily="34" charset="0"/>
                <a:ea typeface="Calibri" panose="020F0502020204030204" pitchFamily="34" charset="0"/>
              </a:rPr>
              <a:t>, but there are various options available for primary </a:t>
            </a:r>
            <a:r>
              <a:rPr lang="en-US" sz="1800" dirty="0" err="1">
                <a:solidFill>
                  <a:srgbClr val="2D2D2D"/>
                </a:solidFill>
                <a:effectLst/>
                <a:latin typeface="Arial" panose="020B0604020202020204" pitchFamily="34" charset="0"/>
                <a:ea typeface="Calibri" panose="020F0502020204030204" pitchFamily="34" charset="0"/>
              </a:rPr>
              <a:t>usage.The</a:t>
            </a:r>
            <a:r>
              <a:rPr lang="en-US" sz="1800" dirty="0">
                <a:solidFill>
                  <a:srgbClr val="2D2D2D"/>
                </a:solidFill>
                <a:effectLst/>
                <a:latin typeface="Arial" panose="020B0604020202020204" pitchFamily="34" charset="0"/>
                <a:ea typeface="Calibri" panose="020F0502020204030204" pitchFamily="34" charset="0"/>
              </a:rPr>
              <a:t> below are the important switches in </a:t>
            </a:r>
            <a:r>
              <a:rPr lang="en-US" sz="1800" dirty="0" err="1">
                <a:solidFill>
                  <a:srgbClr val="2D2D2D"/>
                </a:solidFill>
                <a:effectLst/>
                <a:latin typeface="Arial" panose="020B0604020202020204" pitchFamily="34" charset="0"/>
                <a:ea typeface="Calibri" panose="020F0502020204030204" pitchFamily="34" charset="0"/>
              </a:rPr>
              <a:t>Apktool</a:t>
            </a:r>
            <a:r>
              <a:rPr lang="en-US" sz="1800" dirty="0">
                <a:solidFill>
                  <a:srgbClr val="2D2D2D"/>
                </a:solidFill>
                <a:effectLst/>
                <a:latin typeface="Arial" panose="020B0604020202020204" pitchFamily="34" charset="0"/>
                <a:ea typeface="Calibri" panose="020F0502020204030204"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Apktool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ecode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This switch is used to invoke the decode APK option</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Wingdings" panose="05000000000000000000" pitchFamily="2" charset="2"/>
              <a:buChar char=""/>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Apktool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uild</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This switch is used to invoke the build APK option</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Wingdings" panose="05000000000000000000" pitchFamily="2" charset="2"/>
              <a:buChar char=""/>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Apktool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if | install-framework: You can use this option to install and store frameworks</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33331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9AAE-14ED-4794-B803-730051B80C85}"/>
              </a:ext>
            </a:extLst>
          </p:cNvPr>
          <p:cNvSpPr>
            <a:spLocks noGrp="1"/>
          </p:cNvSpPr>
          <p:nvPr>
            <p:ph type="title"/>
          </p:nvPr>
        </p:nvSpPr>
        <p:spPr/>
        <p:txBody>
          <a:bodyPr/>
          <a:lstStyle/>
          <a:p>
            <a:r>
              <a:rPr lang="en-IN" dirty="0" err="1"/>
              <a:t>Apktool</a:t>
            </a:r>
            <a:r>
              <a:rPr lang="en-IN" dirty="0"/>
              <a:t> usage example (steps)</a:t>
            </a:r>
          </a:p>
        </p:txBody>
      </p:sp>
      <p:sp>
        <p:nvSpPr>
          <p:cNvPr id="3" name="Content Placeholder 2">
            <a:extLst>
              <a:ext uri="{FF2B5EF4-FFF2-40B4-BE49-F238E27FC236}">
                <a16:creationId xmlns:a16="http://schemas.microsoft.com/office/drawing/2014/main" id="{D53BC0A4-D2E8-41D1-937A-AF090E456FDF}"/>
              </a:ext>
            </a:extLst>
          </p:cNvPr>
          <p:cNvSpPr>
            <a:spLocks noGrp="1"/>
          </p:cNvSpPr>
          <p:nvPr>
            <p:ph idx="1"/>
          </p:nvPr>
        </p:nvSpPr>
        <p:spPr/>
        <p:txBody>
          <a:bodyPr/>
          <a:lstStyle/>
          <a:p>
            <a:pPr algn="l"/>
            <a:r>
              <a:rPr lang="en-IN" b="0" i="0" dirty="0">
                <a:solidFill>
                  <a:srgbClr val="434343"/>
                </a:solidFill>
                <a:effectLst/>
                <a:latin typeface="Anonymous Pro"/>
              </a:rPr>
              <a:t>Use debug mode </a:t>
            </a:r>
            <a:r>
              <a:rPr lang="en-IN" b="1" i="1" dirty="0">
                <a:solidFill>
                  <a:srgbClr val="434343"/>
                </a:solidFill>
                <a:effectLst/>
                <a:latin typeface="Anonymous Pro"/>
              </a:rPr>
              <a:t>(d)</a:t>
            </a:r>
            <a:r>
              <a:rPr lang="en-IN" b="0" i="0" dirty="0">
                <a:solidFill>
                  <a:srgbClr val="434343"/>
                </a:solidFill>
                <a:effectLst/>
                <a:latin typeface="Anonymous Pro"/>
              </a:rPr>
              <a:t> to decode the given </a:t>
            </a:r>
            <a:r>
              <a:rPr lang="en-IN" b="0" i="0" dirty="0" err="1">
                <a:solidFill>
                  <a:srgbClr val="434343"/>
                </a:solidFill>
                <a:effectLst/>
                <a:latin typeface="Anonymous Pro"/>
              </a:rPr>
              <a:t>apk</a:t>
            </a:r>
            <a:r>
              <a:rPr lang="en-IN" b="0" i="0" dirty="0">
                <a:solidFill>
                  <a:srgbClr val="434343"/>
                </a:solidFill>
                <a:effectLst/>
                <a:latin typeface="Anonymous Pro"/>
              </a:rPr>
              <a:t> file </a:t>
            </a:r>
            <a:r>
              <a:rPr lang="en-IN" b="1" i="1" dirty="0">
                <a:solidFill>
                  <a:srgbClr val="434343"/>
                </a:solidFill>
                <a:effectLst/>
                <a:latin typeface="Anonymous Pro"/>
              </a:rPr>
              <a:t>(/root/</a:t>
            </a:r>
            <a:r>
              <a:rPr lang="en-IN" b="1" i="1" dirty="0" err="1">
                <a:solidFill>
                  <a:srgbClr val="434343"/>
                </a:solidFill>
                <a:effectLst/>
                <a:latin typeface="Anonymous Pro"/>
              </a:rPr>
              <a:t>SdkControllerApp.apk</a:t>
            </a:r>
            <a:r>
              <a:rPr lang="en-IN" b="1" i="1" dirty="0">
                <a:solidFill>
                  <a:srgbClr val="434343"/>
                </a:solidFill>
                <a:effectLst/>
                <a:latin typeface="Anonymous Pro"/>
              </a:rPr>
              <a:t>)</a:t>
            </a:r>
            <a:r>
              <a:rPr lang="en-IN" b="0" i="0" dirty="0">
                <a:solidFill>
                  <a:srgbClr val="434343"/>
                </a:solidFill>
                <a:effectLst/>
                <a:latin typeface="Anonymous Pro"/>
              </a:rPr>
              <a:t>:</a:t>
            </a:r>
          </a:p>
          <a:p>
            <a:pPr algn="l"/>
            <a:r>
              <a:rPr lang="en-IN" b="0" i="0" dirty="0" err="1">
                <a:solidFill>
                  <a:srgbClr val="434343"/>
                </a:solidFill>
                <a:effectLst/>
                <a:latin typeface="Anonymous Pro"/>
              </a:rPr>
              <a:t>root@kali</a:t>
            </a:r>
            <a:r>
              <a:rPr lang="en-IN" b="0" i="0" dirty="0">
                <a:solidFill>
                  <a:srgbClr val="434343"/>
                </a:solidFill>
                <a:effectLst/>
                <a:latin typeface="Anonymous Pro"/>
              </a:rPr>
              <a:t>:~# </a:t>
            </a:r>
            <a:r>
              <a:rPr lang="en-IN" b="0" i="0" dirty="0" err="1">
                <a:solidFill>
                  <a:srgbClr val="434343"/>
                </a:solidFill>
                <a:effectLst/>
                <a:latin typeface="Anonymous Pro"/>
              </a:rPr>
              <a:t>apktool</a:t>
            </a:r>
            <a:r>
              <a:rPr lang="en-IN" b="0" i="0" dirty="0">
                <a:solidFill>
                  <a:srgbClr val="434343"/>
                </a:solidFill>
                <a:effectLst/>
                <a:latin typeface="Anonymous Pro"/>
              </a:rPr>
              <a:t> d /root/</a:t>
            </a:r>
            <a:r>
              <a:rPr lang="en-IN" b="0" i="0" dirty="0" err="1">
                <a:solidFill>
                  <a:srgbClr val="434343"/>
                </a:solidFill>
                <a:effectLst/>
                <a:latin typeface="Anonymous Pro"/>
              </a:rPr>
              <a:t>SdkControllerApp.apk</a:t>
            </a:r>
            <a:br>
              <a:rPr lang="en-IN" b="0" i="0" dirty="0">
                <a:solidFill>
                  <a:srgbClr val="434343"/>
                </a:solidFill>
                <a:effectLst/>
                <a:latin typeface="Anonymous Pro"/>
              </a:rPr>
            </a:br>
            <a:r>
              <a:rPr lang="en-IN" b="0" i="0" dirty="0">
                <a:solidFill>
                  <a:srgbClr val="434343"/>
                </a:solidFill>
                <a:effectLst/>
                <a:latin typeface="Anonymous Pro"/>
              </a:rPr>
              <a:t>I: </a:t>
            </a:r>
            <a:r>
              <a:rPr lang="en-IN" b="0" i="0" dirty="0" err="1">
                <a:solidFill>
                  <a:srgbClr val="434343"/>
                </a:solidFill>
                <a:effectLst/>
                <a:latin typeface="Anonymous Pro"/>
              </a:rPr>
              <a:t>Baksmaling</a:t>
            </a:r>
            <a:r>
              <a:rPr lang="en-IN" b="0" i="0" dirty="0">
                <a:solidFill>
                  <a:srgbClr val="434343"/>
                </a:solidFill>
                <a:effectLst/>
                <a:latin typeface="Anonymous Pro"/>
              </a:rPr>
              <a:t>…</a:t>
            </a:r>
            <a:br>
              <a:rPr lang="en-IN" b="0" i="0" dirty="0">
                <a:solidFill>
                  <a:srgbClr val="434343"/>
                </a:solidFill>
                <a:effectLst/>
                <a:latin typeface="Anonymous Pro"/>
              </a:rPr>
            </a:br>
            <a:r>
              <a:rPr lang="en-IN" b="0" i="0" dirty="0">
                <a:solidFill>
                  <a:srgbClr val="434343"/>
                </a:solidFill>
                <a:effectLst/>
                <a:latin typeface="Anonymous Pro"/>
              </a:rPr>
              <a:t>I: Loading resource table…</a:t>
            </a:r>
            <a:br>
              <a:rPr lang="en-IN" b="0" i="0" dirty="0">
                <a:solidFill>
                  <a:srgbClr val="434343"/>
                </a:solidFill>
                <a:effectLst/>
                <a:latin typeface="Anonymous Pro"/>
              </a:rPr>
            </a:br>
            <a:r>
              <a:rPr lang="en-IN" b="0" i="0" dirty="0">
                <a:solidFill>
                  <a:srgbClr val="434343"/>
                </a:solidFill>
                <a:effectLst/>
                <a:latin typeface="Anonymous Pro"/>
              </a:rPr>
              <a:t>I: Loaded.</a:t>
            </a:r>
            <a:br>
              <a:rPr lang="en-IN" b="0" i="0" dirty="0">
                <a:solidFill>
                  <a:srgbClr val="434343"/>
                </a:solidFill>
                <a:effectLst/>
                <a:latin typeface="Anonymous Pro"/>
              </a:rPr>
            </a:br>
            <a:r>
              <a:rPr lang="en-IN" b="0" i="0" dirty="0">
                <a:solidFill>
                  <a:srgbClr val="434343"/>
                </a:solidFill>
                <a:effectLst/>
                <a:latin typeface="Anonymous Pro"/>
              </a:rPr>
              <a:t>I: Decoding AndroidManifest.xml with resources…</a:t>
            </a:r>
            <a:br>
              <a:rPr lang="en-IN" b="0" i="0" dirty="0">
                <a:solidFill>
                  <a:srgbClr val="434343"/>
                </a:solidFill>
                <a:effectLst/>
                <a:latin typeface="Anonymous Pro"/>
              </a:rPr>
            </a:br>
            <a:r>
              <a:rPr lang="en-IN" b="0" i="0" dirty="0">
                <a:solidFill>
                  <a:srgbClr val="434343"/>
                </a:solidFill>
                <a:effectLst/>
                <a:latin typeface="Anonymous Pro"/>
              </a:rPr>
              <a:t>I: Loading resource table from file: /root/</a:t>
            </a:r>
            <a:r>
              <a:rPr lang="en-IN" b="0" i="0" dirty="0" err="1">
                <a:solidFill>
                  <a:srgbClr val="434343"/>
                </a:solidFill>
                <a:effectLst/>
                <a:latin typeface="Anonymous Pro"/>
              </a:rPr>
              <a:t>apktool</a:t>
            </a:r>
            <a:r>
              <a:rPr lang="en-IN" b="0" i="0" dirty="0">
                <a:solidFill>
                  <a:srgbClr val="434343"/>
                </a:solidFill>
                <a:effectLst/>
                <a:latin typeface="Anonymous Pro"/>
              </a:rPr>
              <a:t>/framework/1.apk</a:t>
            </a:r>
            <a:br>
              <a:rPr lang="en-IN" b="0" i="0" dirty="0">
                <a:solidFill>
                  <a:srgbClr val="434343"/>
                </a:solidFill>
                <a:effectLst/>
                <a:latin typeface="Anonymous Pro"/>
              </a:rPr>
            </a:br>
            <a:r>
              <a:rPr lang="en-IN" b="0" i="0" dirty="0">
                <a:solidFill>
                  <a:srgbClr val="434343"/>
                </a:solidFill>
                <a:effectLst/>
                <a:latin typeface="Anonymous Pro"/>
              </a:rPr>
              <a:t>I: Loaded.</a:t>
            </a:r>
            <a:br>
              <a:rPr lang="en-IN" b="0" i="0" dirty="0">
                <a:solidFill>
                  <a:srgbClr val="434343"/>
                </a:solidFill>
                <a:effectLst/>
                <a:latin typeface="Anonymous Pro"/>
              </a:rPr>
            </a:br>
            <a:r>
              <a:rPr lang="en-IN" b="0" i="0" dirty="0">
                <a:solidFill>
                  <a:srgbClr val="434343"/>
                </a:solidFill>
                <a:effectLst/>
                <a:latin typeface="Anonymous Pro"/>
              </a:rPr>
              <a:t>I: Regular manifest package…</a:t>
            </a:r>
            <a:br>
              <a:rPr lang="en-IN" b="0" i="0" dirty="0">
                <a:solidFill>
                  <a:srgbClr val="434343"/>
                </a:solidFill>
                <a:effectLst/>
                <a:latin typeface="Anonymous Pro"/>
              </a:rPr>
            </a:br>
            <a:r>
              <a:rPr lang="en-IN" b="0" i="0" dirty="0">
                <a:solidFill>
                  <a:srgbClr val="434343"/>
                </a:solidFill>
                <a:effectLst/>
                <a:latin typeface="Anonymous Pro"/>
              </a:rPr>
              <a:t>I: Decoding file-resources…</a:t>
            </a:r>
            <a:br>
              <a:rPr lang="en-IN" b="0" i="0" dirty="0">
                <a:solidFill>
                  <a:srgbClr val="434343"/>
                </a:solidFill>
                <a:effectLst/>
                <a:latin typeface="Anonymous Pro"/>
              </a:rPr>
            </a:br>
            <a:r>
              <a:rPr lang="en-IN" b="0" i="0" dirty="0">
                <a:solidFill>
                  <a:srgbClr val="434343"/>
                </a:solidFill>
                <a:effectLst/>
                <a:latin typeface="Anonymous Pro"/>
              </a:rPr>
              <a:t>I: Decoding values */* XMLs…</a:t>
            </a:r>
            <a:br>
              <a:rPr lang="en-IN" b="0" i="0" dirty="0">
                <a:solidFill>
                  <a:srgbClr val="434343"/>
                </a:solidFill>
                <a:effectLst/>
                <a:latin typeface="Anonymous Pro"/>
              </a:rPr>
            </a:br>
            <a:r>
              <a:rPr lang="en-IN" b="0" i="0" dirty="0">
                <a:solidFill>
                  <a:srgbClr val="434343"/>
                </a:solidFill>
                <a:effectLst/>
                <a:latin typeface="Anonymous Pro"/>
              </a:rPr>
              <a:t>I: Done.</a:t>
            </a:r>
            <a:br>
              <a:rPr lang="en-IN" b="0" i="0" dirty="0">
                <a:solidFill>
                  <a:srgbClr val="434343"/>
                </a:solidFill>
                <a:effectLst/>
                <a:latin typeface="Anonymous Pro"/>
              </a:rPr>
            </a:br>
            <a:r>
              <a:rPr lang="en-IN" b="0" i="0" dirty="0">
                <a:solidFill>
                  <a:srgbClr val="434343"/>
                </a:solidFill>
                <a:effectLst/>
                <a:latin typeface="Anonymous Pro"/>
              </a:rPr>
              <a:t>I: Copying assets and libs…</a:t>
            </a:r>
          </a:p>
          <a:p>
            <a:endParaRPr lang="en-IN" dirty="0"/>
          </a:p>
        </p:txBody>
      </p:sp>
    </p:spTree>
    <p:extLst>
      <p:ext uri="{BB962C8B-B14F-4D97-AF65-F5344CB8AC3E}">
        <p14:creationId xmlns:p14="http://schemas.microsoft.com/office/powerpoint/2010/main" val="204306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CD78-8F89-46D8-B3C0-455B34048D78}"/>
              </a:ext>
            </a:extLst>
          </p:cNvPr>
          <p:cNvSpPr>
            <a:spLocks noGrp="1"/>
          </p:cNvSpPr>
          <p:nvPr>
            <p:ph type="title"/>
          </p:nvPr>
        </p:nvSpPr>
        <p:spPr/>
        <p:txBody>
          <a:bodyPr/>
          <a:lstStyle/>
          <a:p>
            <a:r>
              <a:rPr lang="en-US" dirty="0"/>
              <a:t>Steps to decode an </a:t>
            </a:r>
            <a:r>
              <a:rPr lang="en-US" dirty="0" err="1"/>
              <a:t>apk</a:t>
            </a:r>
            <a:r>
              <a:rPr lang="en-US" dirty="0"/>
              <a:t> file</a:t>
            </a:r>
            <a:endParaRPr lang="en-IN" dirty="0"/>
          </a:p>
        </p:txBody>
      </p:sp>
      <p:sp>
        <p:nvSpPr>
          <p:cNvPr id="3" name="Content Placeholder 2">
            <a:extLst>
              <a:ext uri="{FF2B5EF4-FFF2-40B4-BE49-F238E27FC236}">
                <a16:creationId xmlns:a16="http://schemas.microsoft.com/office/drawing/2014/main" id="{D9906B08-3B8A-46CC-8CF2-4B9315968D47}"/>
              </a:ext>
            </a:extLst>
          </p:cNvPr>
          <p:cNvSpPr>
            <a:spLocks noGrp="1"/>
          </p:cNvSpPr>
          <p:nvPr>
            <p:ph idx="1"/>
          </p:nvPr>
        </p:nvSpPr>
        <p:spPr/>
        <p:txBody>
          <a:bodyPr>
            <a:normAutofit/>
          </a:bodyPr>
          <a:lstStyle/>
          <a:p>
            <a:r>
              <a:rPr lang="en-US" sz="2000" dirty="0"/>
              <a:t>First create a folder and download the </a:t>
            </a:r>
            <a:r>
              <a:rPr lang="en-US" sz="2000" dirty="0" err="1"/>
              <a:t>apk</a:t>
            </a:r>
            <a:r>
              <a:rPr lang="en-US" sz="2000" dirty="0"/>
              <a:t> file you want to decode, and save it in that folder.</a:t>
            </a:r>
          </a:p>
          <a:p>
            <a:r>
              <a:rPr lang="en-US" sz="2000" dirty="0"/>
              <a:t>Navigate to the folder which contains the </a:t>
            </a:r>
            <a:r>
              <a:rPr lang="en-US" sz="2000" dirty="0" err="1"/>
              <a:t>apk</a:t>
            </a:r>
            <a:r>
              <a:rPr lang="en-US" sz="2000" dirty="0"/>
              <a:t> file you want to decode.</a:t>
            </a:r>
          </a:p>
          <a:p>
            <a:r>
              <a:rPr lang="en-US" sz="2000" dirty="0"/>
              <a:t>Now, type the following command to decode the </a:t>
            </a:r>
            <a:r>
              <a:rPr lang="en-US" sz="2000" dirty="0" err="1"/>
              <a:t>apk</a:t>
            </a:r>
            <a:r>
              <a:rPr lang="en-US" sz="2000" dirty="0"/>
              <a:t> file :</a:t>
            </a:r>
          </a:p>
          <a:p>
            <a:pPr lvl="1"/>
            <a:r>
              <a:rPr lang="en-US" sz="2000" b="1" dirty="0" err="1"/>
              <a:t>Apktool</a:t>
            </a:r>
            <a:r>
              <a:rPr lang="en-US" sz="2000" b="1" dirty="0"/>
              <a:t> d </a:t>
            </a:r>
            <a:r>
              <a:rPr lang="en-US" sz="2000" b="1" dirty="0" err="1"/>
              <a:t>apkfilename.apk</a:t>
            </a:r>
            <a:endParaRPr lang="en-US" sz="2000" b="1" dirty="0"/>
          </a:p>
          <a:p>
            <a:pPr marL="274320" lvl="1" indent="0">
              <a:buNone/>
            </a:pPr>
            <a:endParaRPr lang="en-IN" sz="2000" b="1" dirty="0"/>
          </a:p>
          <a:p>
            <a:pPr lvl="1"/>
            <a:r>
              <a:rPr lang="en-US" sz="2000" dirty="0"/>
              <a:t>After executing this command the </a:t>
            </a:r>
            <a:r>
              <a:rPr lang="en-US" sz="2000" dirty="0" err="1"/>
              <a:t>apktool</a:t>
            </a:r>
            <a:r>
              <a:rPr lang="en-US" sz="2000" dirty="0"/>
              <a:t> will decode the </a:t>
            </a:r>
            <a:r>
              <a:rPr lang="en-US" sz="2000" dirty="0" err="1"/>
              <a:t>apk</a:t>
            </a:r>
            <a:r>
              <a:rPr lang="en-US" sz="2000" dirty="0"/>
              <a:t> file and store its contents in a new folder in the current working directory and will name it as ‘the filename of the </a:t>
            </a:r>
            <a:r>
              <a:rPr lang="en-US" sz="2000" dirty="0" err="1"/>
              <a:t>apk</a:t>
            </a:r>
            <a:r>
              <a:rPr lang="en-US" sz="2000" dirty="0"/>
              <a:t>’.</a:t>
            </a:r>
          </a:p>
          <a:p>
            <a:pPr lvl="1"/>
            <a:r>
              <a:rPr lang="en-US" sz="2000" dirty="0"/>
              <a:t>This folder will contain the decoded contents of the </a:t>
            </a:r>
            <a:r>
              <a:rPr lang="en-US" sz="2000" dirty="0" err="1"/>
              <a:t>apk</a:t>
            </a:r>
            <a:r>
              <a:rPr lang="en-US" sz="2000" dirty="0"/>
              <a:t> file.</a:t>
            </a:r>
          </a:p>
        </p:txBody>
      </p:sp>
    </p:spTree>
    <p:extLst>
      <p:ext uri="{BB962C8B-B14F-4D97-AF65-F5344CB8AC3E}">
        <p14:creationId xmlns:p14="http://schemas.microsoft.com/office/powerpoint/2010/main" val="109393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0EBC-FA92-4992-AD4B-EF245BDCD7A2}"/>
              </a:ext>
            </a:extLst>
          </p:cNvPr>
          <p:cNvSpPr>
            <a:spLocks noGrp="1"/>
          </p:cNvSpPr>
          <p:nvPr>
            <p:ph type="title"/>
          </p:nvPr>
        </p:nvSpPr>
        <p:spPr/>
        <p:txBody>
          <a:bodyPr/>
          <a:lstStyle/>
          <a:p>
            <a:r>
              <a:rPr lang="en-US" dirty="0"/>
              <a:t>Decoding an </a:t>
            </a:r>
            <a:r>
              <a:rPr lang="en-US" dirty="0" err="1"/>
              <a:t>apk</a:t>
            </a:r>
            <a:r>
              <a:rPr lang="en-US" dirty="0"/>
              <a:t> file using </a:t>
            </a:r>
            <a:r>
              <a:rPr lang="en-US" dirty="0" err="1"/>
              <a:t>APKtool</a:t>
            </a:r>
            <a:endParaRPr lang="en-IN" dirty="0"/>
          </a:p>
        </p:txBody>
      </p:sp>
      <p:pic>
        <p:nvPicPr>
          <p:cNvPr id="5" name="Content Placeholder 4">
            <a:extLst>
              <a:ext uri="{FF2B5EF4-FFF2-40B4-BE49-F238E27FC236}">
                <a16:creationId xmlns:a16="http://schemas.microsoft.com/office/drawing/2014/main" id="{77206D7A-543F-4586-8A1D-382B4F5638FD}"/>
              </a:ext>
            </a:extLst>
          </p:cNvPr>
          <p:cNvPicPr>
            <a:picLocks noGrp="1" noChangeAspect="1"/>
          </p:cNvPicPr>
          <p:nvPr>
            <p:ph idx="1"/>
          </p:nvPr>
        </p:nvPicPr>
        <p:blipFill>
          <a:blip r:embed="rId2"/>
          <a:stretch>
            <a:fillRect/>
          </a:stretch>
        </p:blipFill>
        <p:spPr>
          <a:xfrm>
            <a:off x="2484215" y="2103438"/>
            <a:ext cx="7223569" cy="3849687"/>
          </a:xfrm>
        </p:spPr>
      </p:pic>
    </p:spTree>
    <p:extLst>
      <p:ext uri="{BB962C8B-B14F-4D97-AF65-F5344CB8AC3E}">
        <p14:creationId xmlns:p14="http://schemas.microsoft.com/office/powerpoint/2010/main" val="109908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41A8-92F7-4BA3-A63A-C3A9093CE9AE}"/>
              </a:ext>
            </a:extLst>
          </p:cNvPr>
          <p:cNvSpPr>
            <a:spLocks noGrp="1"/>
          </p:cNvSpPr>
          <p:nvPr>
            <p:ph type="title"/>
          </p:nvPr>
        </p:nvSpPr>
        <p:spPr/>
        <p:txBody>
          <a:bodyPr>
            <a:normAutofit fontScale="90000"/>
          </a:bodyPr>
          <a:lstStyle/>
          <a:p>
            <a:r>
              <a:rPr lang="en-US" dirty="0"/>
              <a:t>After decoding the </a:t>
            </a:r>
            <a:r>
              <a:rPr lang="en-US" dirty="0" err="1"/>
              <a:t>apktool</a:t>
            </a:r>
            <a:r>
              <a:rPr lang="en-US" dirty="0"/>
              <a:t> creates a folder that contains all the decoded files .. </a:t>
            </a:r>
            <a:br>
              <a:rPr lang="en-US" dirty="0"/>
            </a:br>
            <a:r>
              <a:rPr lang="en-US" dirty="0"/>
              <a:t>Here are the decoded files of the </a:t>
            </a:r>
            <a:r>
              <a:rPr lang="en-US" dirty="0" err="1"/>
              <a:t>apk</a:t>
            </a:r>
            <a:r>
              <a:rPr lang="en-US" dirty="0"/>
              <a:t> we decoded in the above slide …</a:t>
            </a:r>
            <a:endParaRPr lang="en-IN" dirty="0"/>
          </a:p>
        </p:txBody>
      </p:sp>
      <p:pic>
        <p:nvPicPr>
          <p:cNvPr id="5" name="Content Placeholder 4">
            <a:extLst>
              <a:ext uri="{FF2B5EF4-FFF2-40B4-BE49-F238E27FC236}">
                <a16:creationId xmlns:a16="http://schemas.microsoft.com/office/drawing/2014/main" id="{18FB85E8-2212-4D58-BC1C-088B723A4338}"/>
              </a:ext>
            </a:extLst>
          </p:cNvPr>
          <p:cNvPicPr>
            <a:picLocks noGrp="1" noChangeAspect="1"/>
          </p:cNvPicPr>
          <p:nvPr>
            <p:ph idx="1"/>
          </p:nvPr>
        </p:nvPicPr>
        <p:blipFill>
          <a:blip r:embed="rId2"/>
          <a:stretch>
            <a:fillRect/>
          </a:stretch>
        </p:blipFill>
        <p:spPr>
          <a:xfrm>
            <a:off x="2527685" y="2365719"/>
            <a:ext cx="7136629" cy="3849687"/>
          </a:xfrm>
          <a:ln>
            <a:solidFill>
              <a:srgbClr val="0070C0"/>
            </a:solidFill>
          </a:ln>
        </p:spPr>
      </p:pic>
      <p:cxnSp>
        <p:nvCxnSpPr>
          <p:cNvPr id="7" name="Straight Arrow Connector 6">
            <a:extLst>
              <a:ext uri="{FF2B5EF4-FFF2-40B4-BE49-F238E27FC236}">
                <a16:creationId xmlns:a16="http://schemas.microsoft.com/office/drawing/2014/main" id="{13EC1F0F-0CE8-42AB-A3E5-A0DE66BC5096}"/>
              </a:ext>
            </a:extLst>
          </p:cNvPr>
          <p:cNvCxnSpPr/>
          <p:nvPr/>
        </p:nvCxnSpPr>
        <p:spPr>
          <a:xfrm flipV="1">
            <a:off x="2751589" y="3229761"/>
            <a:ext cx="0" cy="40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13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5A77-E32A-4F4E-A8F0-81D0FB66818C}"/>
              </a:ext>
            </a:extLst>
          </p:cNvPr>
          <p:cNvSpPr>
            <a:spLocks noGrp="1"/>
          </p:cNvSpPr>
          <p:nvPr>
            <p:ph type="title"/>
          </p:nvPr>
        </p:nvSpPr>
        <p:spPr/>
        <p:txBody>
          <a:bodyPr/>
          <a:lstStyle/>
          <a:p>
            <a:r>
              <a:rPr lang="en-US" dirty="0"/>
              <a:t>Contents of the decoded </a:t>
            </a:r>
            <a:r>
              <a:rPr lang="en-US" dirty="0" err="1"/>
              <a:t>apk</a:t>
            </a:r>
            <a:endParaRPr lang="en-IN" dirty="0"/>
          </a:p>
        </p:txBody>
      </p:sp>
      <p:pic>
        <p:nvPicPr>
          <p:cNvPr id="5" name="Content Placeholder 4">
            <a:extLst>
              <a:ext uri="{FF2B5EF4-FFF2-40B4-BE49-F238E27FC236}">
                <a16:creationId xmlns:a16="http://schemas.microsoft.com/office/drawing/2014/main" id="{D1C827E6-E79A-4029-B9BC-560E74AEAF94}"/>
              </a:ext>
            </a:extLst>
          </p:cNvPr>
          <p:cNvPicPr>
            <a:picLocks noGrp="1" noChangeAspect="1"/>
          </p:cNvPicPr>
          <p:nvPr>
            <p:ph idx="1"/>
          </p:nvPr>
        </p:nvPicPr>
        <p:blipFill>
          <a:blip r:embed="rId2"/>
          <a:stretch>
            <a:fillRect/>
          </a:stretch>
        </p:blipFill>
        <p:spPr>
          <a:xfrm>
            <a:off x="2527685" y="2103438"/>
            <a:ext cx="7136629" cy="3849687"/>
          </a:xfrm>
        </p:spPr>
      </p:pic>
    </p:spTree>
    <p:extLst>
      <p:ext uri="{BB962C8B-B14F-4D97-AF65-F5344CB8AC3E}">
        <p14:creationId xmlns:p14="http://schemas.microsoft.com/office/powerpoint/2010/main" val="334447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1B19-3AFE-4E34-A292-83F4BEB71541}"/>
              </a:ext>
            </a:extLst>
          </p:cNvPr>
          <p:cNvSpPr>
            <a:spLocks noGrp="1"/>
          </p:cNvSpPr>
          <p:nvPr>
            <p:ph type="title"/>
          </p:nvPr>
        </p:nvSpPr>
        <p:spPr/>
        <p:txBody>
          <a:bodyPr/>
          <a:lstStyle/>
          <a:p>
            <a:r>
              <a:rPr lang="en-IN" b="1" dirty="0"/>
              <a:t>How to </a:t>
            </a:r>
            <a:r>
              <a:rPr lang="en-IN" b="1" dirty="0" err="1"/>
              <a:t>unistall</a:t>
            </a:r>
            <a:r>
              <a:rPr lang="en-IN" b="1" dirty="0"/>
              <a:t> </a:t>
            </a:r>
            <a:r>
              <a:rPr lang="en-IN" b="1" dirty="0" err="1"/>
              <a:t>APKtool</a:t>
            </a:r>
            <a:r>
              <a:rPr lang="en-IN" b="1" dirty="0"/>
              <a:t> from kali </a:t>
            </a:r>
            <a:r>
              <a:rPr lang="en-IN" b="1" dirty="0" err="1"/>
              <a:t>linux</a:t>
            </a:r>
            <a:endParaRPr lang="en-IN" b="1" dirty="0"/>
          </a:p>
        </p:txBody>
      </p:sp>
      <p:sp>
        <p:nvSpPr>
          <p:cNvPr id="3" name="Content Placeholder 2">
            <a:extLst>
              <a:ext uri="{FF2B5EF4-FFF2-40B4-BE49-F238E27FC236}">
                <a16:creationId xmlns:a16="http://schemas.microsoft.com/office/drawing/2014/main" id="{A6672B66-0576-4A08-82BF-1E7A2F8CE6A5}"/>
              </a:ext>
            </a:extLst>
          </p:cNvPr>
          <p:cNvSpPr>
            <a:spLocks noGrp="1"/>
          </p:cNvSpPr>
          <p:nvPr>
            <p:ph idx="1"/>
          </p:nvPr>
        </p:nvSpPr>
        <p:spPr/>
        <p:txBody>
          <a:bodyPr/>
          <a:lstStyle/>
          <a:p>
            <a:r>
              <a:rPr lang="en-US" sz="2800" b="0" i="0" dirty="0">
                <a:solidFill>
                  <a:srgbClr val="2D2D2D"/>
                </a:solidFill>
                <a:effectLst/>
                <a:latin typeface="Open Sans" panose="020B0606030504020204" pitchFamily="34" charset="0"/>
              </a:rPr>
              <a:t>It is possible to </a:t>
            </a:r>
            <a:r>
              <a:rPr lang="en-US" sz="2800" b="1" i="0" dirty="0">
                <a:solidFill>
                  <a:srgbClr val="2D2D2D"/>
                </a:solidFill>
                <a:effectLst/>
                <a:latin typeface="Open Sans" panose="020B0606030504020204" pitchFamily="34" charset="0"/>
              </a:rPr>
              <a:t>uninstall </a:t>
            </a:r>
            <a:r>
              <a:rPr lang="en-US" sz="2800" b="1" i="0" dirty="0" err="1">
                <a:solidFill>
                  <a:srgbClr val="2D2D2D"/>
                </a:solidFill>
                <a:effectLst/>
                <a:latin typeface="Open Sans" panose="020B0606030504020204" pitchFamily="34" charset="0"/>
              </a:rPr>
              <a:t>Apktool</a:t>
            </a:r>
            <a:r>
              <a:rPr lang="en-US" sz="2800" b="0" i="0" dirty="0">
                <a:solidFill>
                  <a:srgbClr val="2D2D2D"/>
                </a:solidFill>
                <a:effectLst/>
                <a:latin typeface="Open Sans" panose="020B0606030504020204" pitchFamily="34" charset="0"/>
              </a:rPr>
              <a:t> from </a:t>
            </a:r>
            <a:r>
              <a:rPr lang="en-US" sz="2800" b="0" i="0" u="none" strike="noStrike" dirty="0">
                <a:solidFill>
                  <a:srgbClr val="2E58F1"/>
                </a:solidFill>
                <a:effectLst/>
                <a:latin typeface="var(--heading-font)"/>
                <a:hlinkClick r:id="rId2"/>
              </a:rPr>
              <a:t>Kali Linux</a:t>
            </a:r>
            <a:r>
              <a:rPr lang="en-US" sz="2800" b="0" i="0" dirty="0">
                <a:solidFill>
                  <a:srgbClr val="2D2D2D"/>
                </a:solidFill>
                <a:effectLst/>
                <a:latin typeface="Open Sans" panose="020B0606030504020204" pitchFamily="34" charset="0"/>
              </a:rPr>
              <a:t> anytime you need to. To do this, just run the following command and remove just the </a:t>
            </a:r>
            <a:r>
              <a:rPr lang="en-US" sz="2800" b="0" i="0" dirty="0" err="1">
                <a:solidFill>
                  <a:srgbClr val="2D2D2D"/>
                </a:solidFill>
                <a:effectLst/>
                <a:latin typeface="Open Sans" panose="020B0606030504020204" pitchFamily="34" charset="0"/>
              </a:rPr>
              <a:t>Apktool</a:t>
            </a:r>
            <a:r>
              <a:rPr lang="en-US" sz="2800" b="0" i="0" dirty="0">
                <a:solidFill>
                  <a:srgbClr val="2D2D2D"/>
                </a:solidFill>
                <a:effectLst/>
                <a:latin typeface="Open Sans" panose="020B0606030504020204" pitchFamily="34" charset="0"/>
              </a:rPr>
              <a:t> package itself.</a:t>
            </a:r>
          </a:p>
          <a:p>
            <a:r>
              <a:rPr lang="en-US" sz="2800" b="1" dirty="0" err="1">
                <a:solidFill>
                  <a:srgbClr val="2D2D2D"/>
                </a:solidFill>
                <a:latin typeface="Open Sans" panose="020B0606030504020204" pitchFamily="34" charset="0"/>
              </a:rPr>
              <a:t>sudo</a:t>
            </a:r>
            <a:r>
              <a:rPr lang="en-US" sz="2800" b="1" dirty="0">
                <a:solidFill>
                  <a:srgbClr val="2D2D2D"/>
                </a:solidFill>
                <a:latin typeface="Open Sans" panose="020B0606030504020204" pitchFamily="34" charset="0"/>
              </a:rPr>
              <a:t> apt-get remove </a:t>
            </a:r>
            <a:r>
              <a:rPr lang="en-US" sz="2800" b="1" dirty="0" err="1">
                <a:solidFill>
                  <a:srgbClr val="2D2D2D"/>
                </a:solidFill>
                <a:latin typeface="Open Sans" panose="020B0606030504020204" pitchFamily="34" charset="0"/>
              </a:rPr>
              <a:t>apktool</a:t>
            </a:r>
            <a:endParaRPr lang="en-US" sz="2800" b="1" dirty="0">
              <a:solidFill>
                <a:srgbClr val="2D2D2D"/>
              </a:solidFill>
              <a:latin typeface="Open Sans" panose="020B0606030504020204" pitchFamily="34" charset="0"/>
            </a:endParaRPr>
          </a:p>
          <a:p>
            <a:endParaRPr lang="en-IN" b="1" dirty="0"/>
          </a:p>
        </p:txBody>
      </p:sp>
    </p:spTree>
    <p:extLst>
      <p:ext uri="{BB962C8B-B14F-4D97-AF65-F5344CB8AC3E}">
        <p14:creationId xmlns:p14="http://schemas.microsoft.com/office/powerpoint/2010/main" val="223770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2B92-57BC-486E-BB8F-C45CDADEDDD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E503FCF-B7A3-4397-B6F7-96C8E3B336D4}"/>
              </a:ext>
            </a:extLst>
          </p:cNvPr>
          <p:cNvPicPr>
            <a:picLocks noGrp="1" noChangeAspect="1"/>
          </p:cNvPicPr>
          <p:nvPr>
            <p:ph idx="1"/>
          </p:nvPr>
        </p:nvPicPr>
        <p:blipFill>
          <a:blip r:embed="rId2"/>
          <a:stretch>
            <a:fillRect/>
          </a:stretch>
        </p:blipFill>
        <p:spPr>
          <a:xfrm>
            <a:off x="3900387" y="2674554"/>
            <a:ext cx="4122777" cy="1508891"/>
          </a:xfrm>
        </p:spPr>
      </p:pic>
    </p:spTree>
    <p:extLst>
      <p:ext uri="{BB962C8B-B14F-4D97-AF65-F5344CB8AC3E}">
        <p14:creationId xmlns:p14="http://schemas.microsoft.com/office/powerpoint/2010/main" val="86624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BF6B-AC0E-4F6D-862C-5B0616EED1A4}"/>
              </a:ext>
            </a:extLst>
          </p:cNvPr>
          <p:cNvSpPr>
            <a:spLocks noGrp="1"/>
          </p:cNvSpPr>
          <p:nvPr>
            <p:ph type="title"/>
          </p:nvPr>
        </p:nvSpPr>
        <p:spPr/>
        <p:txBody>
          <a:bodyPr/>
          <a:lstStyle/>
          <a:p>
            <a:r>
              <a:rPr lang="en-IN" dirty="0"/>
              <a:t>What are the needs of mobile security using </a:t>
            </a:r>
            <a:r>
              <a:rPr lang="en-IN" dirty="0" err="1"/>
              <a:t>APKtool</a:t>
            </a:r>
            <a:r>
              <a:rPr lang="en-IN" dirty="0"/>
              <a:t> ?</a:t>
            </a:r>
          </a:p>
        </p:txBody>
      </p:sp>
      <p:sp>
        <p:nvSpPr>
          <p:cNvPr id="3" name="Content Placeholder 2">
            <a:extLst>
              <a:ext uri="{FF2B5EF4-FFF2-40B4-BE49-F238E27FC236}">
                <a16:creationId xmlns:a16="http://schemas.microsoft.com/office/drawing/2014/main" id="{AB65BDD8-1814-43E0-A2F3-D6A7A8BA4C69}"/>
              </a:ext>
            </a:extLst>
          </p:cNvPr>
          <p:cNvSpPr>
            <a:spLocks noGrp="1"/>
          </p:cNvSpPr>
          <p:nvPr>
            <p:ph idx="1"/>
          </p:nvPr>
        </p:nvSpPr>
        <p:spPr/>
        <p:txBody>
          <a:bodyPr>
            <a:normAutofit/>
          </a:bodyPr>
          <a:lstStyle/>
          <a:p>
            <a:r>
              <a:rPr lang="en-IN" sz="2800" dirty="0">
                <a:solidFill>
                  <a:srgbClr val="000000"/>
                </a:solidFill>
                <a:effectLst/>
                <a:latin typeface="Times New Roman" panose="02020603050405020304" pitchFamily="18" charset="0"/>
                <a:ea typeface="Calibri" panose="020F0502020204030204" pitchFamily="34" charset="0"/>
              </a:rPr>
              <a:t>APK tool used to </a:t>
            </a:r>
            <a:r>
              <a:rPr lang="en-IN" sz="2800" dirty="0">
                <a:solidFill>
                  <a:srgbClr val="202124"/>
                </a:solidFill>
                <a:effectLst/>
                <a:latin typeface="Arial" panose="020B0604020202020204" pitchFamily="34" charset="0"/>
                <a:ea typeface="Calibri" panose="020F0502020204030204" pitchFamily="34" charset="0"/>
              </a:rPr>
              <a:t>prevent security vulnerabilities against threats such as unauthorized access and modification.</a:t>
            </a:r>
          </a:p>
          <a:p>
            <a:endParaRPr lang="en-IN" sz="2800" dirty="0">
              <a:solidFill>
                <a:srgbClr val="202124"/>
              </a:solidFill>
              <a:effectLst/>
              <a:latin typeface="Arial" panose="020B0604020202020204" pitchFamily="34" charset="0"/>
              <a:ea typeface="Calibri" panose="020F0502020204030204" pitchFamily="34" charset="0"/>
            </a:endParaRPr>
          </a:p>
          <a:p>
            <a:r>
              <a:rPr lang="en-IN" sz="2800" dirty="0">
                <a:solidFill>
                  <a:srgbClr val="202124"/>
                </a:solidFill>
                <a:latin typeface="Arial" panose="020B0604020202020204" pitchFamily="34" charset="0"/>
              </a:rPr>
              <a:t>What are the mobile apps testing tools ?</a:t>
            </a:r>
          </a:p>
          <a:p>
            <a:r>
              <a:rPr lang="en-IN" sz="2400" dirty="0">
                <a:solidFill>
                  <a:srgbClr val="202124"/>
                </a:solidFill>
                <a:effectLst/>
                <a:latin typeface="Arial" panose="020B0604020202020204" pitchFamily="34" charset="0"/>
                <a:ea typeface="Times New Roman" panose="02020603050405020304" pitchFamily="18" charset="0"/>
              </a:rPr>
              <a:t>Test </a:t>
            </a:r>
            <a:r>
              <a:rPr lang="en-IN" sz="2400" dirty="0" err="1">
                <a:solidFill>
                  <a:srgbClr val="202124"/>
                </a:solidFill>
                <a:effectLst/>
                <a:latin typeface="Arial" panose="020B0604020202020204" pitchFamily="34" charset="0"/>
                <a:ea typeface="Times New Roman" panose="02020603050405020304" pitchFamily="18" charset="0"/>
              </a:rPr>
              <a:t>IO,Appium,Robotium,Xamarin.UITest,Espresso,XCUI</a:t>
            </a:r>
            <a:r>
              <a:rPr lang="en-IN" sz="2400" dirty="0">
                <a:solidFill>
                  <a:srgbClr val="202124"/>
                </a:solidFill>
                <a:effectLst/>
                <a:latin typeface="Arial" panose="020B0604020202020204" pitchFamily="34" charset="0"/>
                <a:ea typeface="Times New Roman" panose="02020603050405020304" pitchFamily="18" charset="0"/>
              </a:rPr>
              <a:t> </a:t>
            </a:r>
            <a:r>
              <a:rPr lang="en-IN" sz="2400" dirty="0" err="1">
                <a:solidFill>
                  <a:srgbClr val="202124"/>
                </a:solidFill>
                <a:effectLst/>
                <a:latin typeface="Arial" panose="020B0604020202020204" pitchFamily="34" charset="0"/>
                <a:ea typeface="Times New Roman" panose="02020603050405020304" pitchFamily="18" charset="0"/>
              </a:rPr>
              <a:t>Test,Ranorex</a:t>
            </a:r>
            <a:r>
              <a:rPr lang="en-IN" sz="2400" dirty="0">
                <a:solidFill>
                  <a:srgbClr val="202124"/>
                </a:solidFill>
                <a:effectLst/>
                <a:latin typeface="Arial" panose="020B0604020202020204" pitchFamily="34" charset="0"/>
                <a:ea typeface="Times New Roman" panose="02020603050405020304" pitchFamily="18" charset="0"/>
              </a:rPr>
              <a:t> Studio</a:t>
            </a:r>
            <a:endParaRPr lang="en-IN" sz="2400" dirty="0"/>
          </a:p>
        </p:txBody>
      </p:sp>
    </p:spTree>
    <p:extLst>
      <p:ext uri="{BB962C8B-B14F-4D97-AF65-F5344CB8AC3E}">
        <p14:creationId xmlns:p14="http://schemas.microsoft.com/office/powerpoint/2010/main" val="301054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8564-EC60-46C9-8F5D-A0BD439F9379}"/>
              </a:ext>
            </a:extLst>
          </p:cNvPr>
          <p:cNvSpPr>
            <a:spLocks noGrp="1"/>
          </p:cNvSpPr>
          <p:nvPr>
            <p:ph type="title"/>
          </p:nvPr>
        </p:nvSpPr>
        <p:spPr/>
        <p:txBody>
          <a:bodyPr/>
          <a:lstStyle/>
          <a:p>
            <a:r>
              <a:rPr lang="en-IN" dirty="0"/>
              <a:t>How mobile security framework works ?</a:t>
            </a:r>
          </a:p>
        </p:txBody>
      </p:sp>
      <p:sp>
        <p:nvSpPr>
          <p:cNvPr id="3" name="Content Placeholder 2">
            <a:extLst>
              <a:ext uri="{FF2B5EF4-FFF2-40B4-BE49-F238E27FC236}">
                <a16:creationId xmlns:a16="http://schemas.microsoft.com/office/drawing/2014/main" id="{E84B404D-9119-418F-9864-E59E1D9F7DC1}"/>
              </a:ext>
            </a:extLst>
          </p:cNvPr>
          <p:cNvSpPr>
            <a:spLocks noGrp="1"/>
          </p:cNvSpPr>
          <p:nvPr>
            <p:ph idx="1"/>
          </p:nvPr>
        </p:nvSpPr>
        <p:spPr/>
        <p:txBody>
          <a:bodyPr>
            <a:normAutofit/>
          </a:bodyPr>
          <a:lstStyle/>
          <a:p>
            <a:r>
              <a:rPr lang="en-IN" sz="2800" dirty="0">
                <a:solidFill>
                  <a:srgbClr val="313131"/>
                </a:solidFill>
                <a:effectLst/>
                <a:latin typeface="Calibri" panose="020F0502020204030204" pitchFamily="34" charset="0"/>
                <a:ea typeface="Calibri" panose="020F0502020204030204" pitchFamily="34" charset="0"/>
                <a:cs typeface="Times New Roman" panose="02020603050405020304" pitchFamily="18" charset="0"/>
              </a:rPr>
              <a:t>A dedicated hardware security layer, in conjunction with third-party software, can be used to safeguard privacy. Comprehensive security requires the Architecture implementation of strong authentication and access controls in order to perform encrypted transmission.</a:t>
            </a:r>
            <a:endParaRPr lang="en-IN" sz="2800" dirty="0"/>
          </a:p>
        </p:txBody>
      </p:sp>
    </p:spTree>
    <p:extLst>
      <p:ext uri="{BB962C8B-B14F-4D97-AF65-F5344CB8AC3E}">
        <p14:creationId xmlns:p14="http://schemas.microsoft.com/office/powerpoint/2010/main" val="127041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A0E4-524E-411C-A20A-65C35CF88E3E}"/>
              </a:ext>
            </a:extLst>
          </p:cNvPr>
          <p:cNvSpPr>
            <a:spLocks noGrp="1"/>
          </p:cNvSpPr>
          <p:nvPr>
            <p:ph type="title"/>
          </p:nvPr>
        </p:nvSpPr>
        <p:spPr/>
        <p:txBody>
          <a:bodyPr/>
          <a:lstStyle/>
          <a:p>
            <a:r>
              <a:rPr lang="en-IN" b="1" dirty="0"/>
              <a:t>What is </a:t>
            </a:r>
            <a:r>
              <a:rPr lang="en-IN" b="1" dirty="0" err="1"/>
              <a:t>APKtool</a:t>
            </a:r>
            <a:r>
              <a:rPr lang="en-IN" b="1" dirty="0"/>
              <a:t> ?</a:t>
            </a:r>
          </a:p>
        </p:txBody>
      </p:sp>
      <p:sp>
        <p:nvSpPr>
          <p:cNvPr id="3" name="Content Placeholder 2">
            <a:extLst>
              <a:ext uri="{FF2B5EF4-FFF2-40B4-BE49-F238E27FC236}">
                <a16:creationId xmlns:a16="http://schemas.microsoft.com/office/drawing/2014/main" id="{DBB495FD-7087-4DB1-8050-0425C51F8A45}"/>
              </a:ext>
            </a:extLst>
          </p:cNvPr>
          <p:cNvSpPr>
            <a:spLocks noGrp="1"/>
          </p:cNvSpPr>
          <p:nvPr>
            <p:ph idx="1"/>
          </p:nvPr>
        </p:nvSpPr>
        <p:spPr/>
        <p:txBody>
          <a:bodyPr>
            <a:normAutofit/>
          </a:bodyPr>
          <a:lstStyle/>
          <a:p>
            <a:r>
              <a:rPr lang="en-US" sz="2400" b="0" i="0" dirty="0" err="1">
                <a:solidFill>
                  <a:srgbClr val="2D2D2D"/>
                </a:solidFill>
                <a:effectLst/>
                <a:latin typeface="Open Sans" panose="020B0604020202020204" pitchFamily="34" charset="0"/>
              </a:rPr>
              <a:t>Apktool</a:t>
            </a:r>
            <a:r>
              <a:rPr lang="en-US" sz="2400" b="0" i="0" dirty="0">
                <a:solidFill>
                  <a:srgbClr val="2D2D2D"/>
                </a:solidFill>
                <a:effectLst/>
                <a:latin typeface="Open Sans" panose="020B0604020202020204" pitchFamily="34" charset="0"/>
              </a:rPr>
              <a:t> is a powerful tool that allows you to reverse engineering third party, closed, binary </a:t>
            </a:r>
            <a:r>
              <a:rPr lang="en-US" sz="2400" b="0" i="0" dirty="0" err="1">
                <a:solidFill>
                  <a:srgbClr val="2D2D2D"/>
                </a:solidFill>
                <a:effectLst/>
                <a:latin typeface="Open Sans" panose="020B0604020202020204" pitchFamily="34" charset="0"/>
              </a:rPr>
              <a:t>Andriod</a:t>
            </a:r>
            <a:r>
              <a:rPr lang="en-US" sz="2400" b="0" i="0" dirty="0">
                <a:solidFill>
                  <a:srgbClr val="2D2D2D"/>
                </a:solidFill>
                <a:effectLst/>
                <a:latin typeface="Open Sans" panose="020B0604020202020204" pitchFamily="34" charset="0"/>
              </a:rPr>
              <a:t> apps.</a:t>
            </a:r>
          </a:p>
          <a:p>
            <a:r>
              <a:rPr lang="en-US" sz="2400" b="0" i="0" dirty="0">
                <a:solidFill>
                  <a:srgbClr val="2D2D2D"/>
                </a:solidFill>
                <a:effectLst/>
                <a:latin typeface="Open Sans" panose="020B0606030504020204" pitchFamily="34" charset="0"/>
              </a:rPr>
              <a:t>Using the Android package, you can decode resource files to the almost original form.</a:t>
            </a:r>
            <a:endParaRPr lang="en-US" sz="2400" dirty="0">
              <a:solidFill>
                <a:srgbClr val="2D2D2D"/>
              </a:solidFill>
              <a:latin typeface="Open Sans" panose="020B0604020202020204" pitchFamily="34" charset="0"/>
            </a:endParaRPr>
          </a:p>
          <a:p>
            <a:r>
              <a:rPr lang="en-US" sz="2400" b="0" i="0" dirty="0">
                <a:solidFill>
                  <a:srgbClr val="2D2D2D"/>
                </a:solidFill>
                <a:effectLst/>
                <a:latin typeface="Open Sans" panose="020B0606030504020204" pitchFamily="34" charset="0"/>
              </a:rPr>
              <a:t>Then modify the source code and rebuild the decoded resources back to APK and finally recompile the application. </a:t>
            </a:r>
            <a:endParaRPr lang="en-IN" sz="2400" dirty="0"/>
          </a:p>
        </p:txBody>
      </p:sp>
    </p:spTree>
    <p:extLst>
      <p:ext uri="{BB962C8B-B14F-4D97-AF65-F5344CB8AC3E}">
        <p14:creationId xmlns:p14="http://schemas.microsoft.com/office/powerpoint/2010/main" val="420887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6E0C-06CE-4C41-90AB-2377E7C97B2E}"/>
              </a:ext>
            </a:extLst>
          </p:cNvPr>
          <p:cNvSpPr>
            <a:spLocks noGrp="1"/>
          </p:cNvSpPr>
          <p:nvPr>
            <p:ph type="title"/>
          </p:nvPr>
        </p:nvSpPr>
        <p:spPr/>
        <p:txBody>
          <a:bodyPr/>
          <a:lstStyle/>
          <a:p>
            <a:r>
              <a:rPr lang="en-IN" b="1" dirty="0"/>
              <a:t>Basic knowledge about </a:t>
            </a:r>
            <a:r>
              <a:rPr lang="en-IN" b="1" dirty="0" err="1"/>
              <a:t>APKtool</a:t>
            </a:r>
            <a:endParaRPr lang="en-IN" b="1" dirty="0"/>
          </a:p>
        </p:txBody>
      </p:sp>
      <p:sp>
        <p:nvSpPr>
          <p:cNvPr id="3" name="Content Placeholder 2">
            <a:extLst>
              <a:ext uri="{FF2B5EF4-FFF2-40B4-BE49-F238E27FC236}">
                <a16:creationId xmlns:a16="http://schemas.microsoft.com/office/drawing/2014/main" id="{EC5EC27F-72D5-4C72-B316-81058D95E525}"/>
              </a:ext>
            </a:extLst>
          </p:cNvPr>
          <p:cNvSpPr>
            <a:spLocks noGrp="1"/>
          </p:cNvSpPr>
          <p:nvPr>
            <p:ph idx="1"/>
          </p:nvPr>
        </p:nvSpPr>
        <p:spPr/>
        <p:txBody>
          <a:bodyPr>
            <a:normAutofit/>
          </a:bodyPr>
          <a:lstStyle/>
          <a:p>
            <a:r>
              <a:rPr lang="en-US" sz="2400" b="0" i="0" dirty="0" err="1">
                <a:solidFill>
                  <a:srgbClr val="2D2D2D"/>
                </a:solidFill>
                <a:effectLst/>
                <a:latin typeface="Open Sans" panose="020B0606030504020204" pitchFamily="34" charset="0"/>
              </a:rPr>
              <a:t>Apktool</a:t>
            </a:r>
            <a:r>
              <a:rPr lang="en-US" sz="2400" b="0" i="0" dirty="0">
                <a:solidFill>
                  <a:srgbClr val="2D2D2D"/>
                </a:solidFill>
                <a:effectLst/>
                <a:latin typeface="Open Sans" panose="020B0606030504020204" pitchFamily="34" charset="0"/>
              </a:rPr>
              <a:t> allows you to decode APK resources, rebuild decoded resources back to binary APK, and organize and handle APKs. And also automating with repetitive tasks. While </a:t>
            </a:r>
            <a:r>
              <a:rPr lang="en-US" sz="2400" b="0" i="0" dirty="0" err="1">
                <a:solidFill>
                  <a:srgbClr val="2D2D2D"/>
                </a:solidFill>
                <a:effectLst/>
                <a:latin typeface="Open Sans" panose="020B0606030504020204" pitchFamily="34" charset="0"/>
              </a:rPr>
              <a:t>Apktool</a:t>
            </a:r>
            <a:r>
              <a:rPr lang="en-US" sz="2400" b="0" i="0" dirty="0">
                <a:solidFill>
                  <a:srgbClr val="2D2D2D"/>
                </a:solidFill>
                <a:effectLst/>
                <a:latin typeface="Open Sans" panose="020B0606030504020204" pitchFamily="34" charset="0"/>
              </a:rPr>
              <a:t> is very easy to use, the unique advantage of this tool is to be bidirectional. It allows you to decompile an application and modify it. Then, you will recompile it back using </a:t>
            </a:r>
            <a:r>
              <a:rPr lang="en-US" sz="2400" b="0" i="0" dirty="0" err="1">
                <a:solidFill>
                  <a:srgbClr val="2D2D2D"/>
                </a:solidFill>
                <a:effectLst/>
                <a:latin typeface="Open Sans" panose="020B0606030504020204" pitchFamily="34" charset="0"/>
              </a:rPr>
              <a:t>Apktool</a:t>
            </a:r>
            <a:r>
              <a:rPr lang="en-US" sz="2400" b="0" i="0" dirty="0">
                <a:solidFill>
                  <a:srgbClr val="2D2D2D"/>
                </a:solidFill>
                <a:effectLst/>
                <a:latin typeface="Open Sans" panose="020B0606030504020204" pitchFamily="34" charset="0"/>
              </a:rPr>
              <a:t>. In this way, it will recompile and generate a new APK file.</a:t>
            </a:r>
            <a:endParaRPr lang="en-IN" sz="2400" dirty="0"/>
          </a:p>
        </p:txBody>
      </p:sp>
    </p:spTree>
    <p:extLst>
      <p:ext uri="{BB962C8B-B14F-4D97-AF65-F5344CB8AC3E}">
        <p14:creationId xmlns:p14="http://schemas.microsoft.com/office/powerpoint/2010/main" val="211321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0B1E-254D-4DCB-A609-CDDAAADA94F0}"/>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6250F9F7-02E7-4F7E-932D-ED19F3AE0419}"/>
              </a:ext>
            </a:extLst>
          </p:cNvPr>
          <p:cNvSpPr>
            <a:spLocks noGrp="1"/>
          </p:cNvSpPr>
          <p:nvPr>
            <p:ph idx="1"/>
          </p:nvPr>
        </p:nvSpPr>
        <p:spPr>
          <a:xfrm>
            <a:off x="1066800" y="1504188"/>
            <a:ext cx="10058400" cy="3849624"/>
          </a:xfrm>
        </p:spPr>
        <p:txBody>
          <a:bodyPr>
            <a:normAutofit lnSpcReduction="10000"/>
          </a:bodyPr>
          <a:lstStyle/>
          <a:p>
            <a:pPr algn="l"/>
            <a:r>
              <a:rPr lang="en-US" sz="2400" b="0" i="0" dirty="0">
                <a:solidFill>
                  <a:srgbClr val="2D2D2D"/>
                </a:solidFill>
                <a:effectLst/>
                <a:latin typeface="Open Sans" panose="020B0606030504020204" pitchFamily="34" charset="0"/>
              </a:rPr>
              <a:t>Since reengineering </a:t>
            </a:r>
            <a:r>
              <a:rPr lang="en-US" sz="2400" b="0" i="0" u="none" strike="noStrike" dirty="0">
                <a:solidFill>
                  <a:srgbClr val="2E58F1"/>
                </a:solidFill>
                <a:effectLst/>
                <a:latin typeface="var(--heading-font)"/>
                <a:hlinkClick r:id="rId2"/>
              </a:rPr>
              <a:t>Android</a:t>
            </a:r>
            <a:r>
              <a:rPr lang="en-US" sz="2400" b="0" i="0" dirty="0">
                <a:solidFill>
                  <a:srgbClr val="2D2D2D"/>
                </a:solidFill>
                <a:effectLst/>
                <a:latin typeface="Open Sans" panose="020B0606030504020204" pitchFamily="34" charset="0"/>
              </a:rPr>
              <a:t> APK files is the primary usage of the </a:t>
            </a:r>
            <a:r>
              <a:rPr lang="en-US" sz="2400" b="0" i="0" dirty="0" err="1">
                <a:solidFill>
                  <a:srgbClr val="2D2D2D"/>
                </a:solidFill>
                <a:effectLst/>
                <a:latin typeface="Open Sans" panose="020B0606030504020204" pitchFamily="34" charset="0"/>
              </a:rPr>
              <a:t>Apktool</a:t>
            </a:r>
            <a:r>
              <a:rPr lang="en-US" sz="2400" b="0" i="0" dirty="0">
                <a:solidFill>
                  <a:srgbClr val="2D2D2D"/>
                </a:solidFill>
                <a:effectLst/>
                <a:latin typeface="Open Sans" panose="020B0606030504020204" pitchFamily="34" charset="0"/>
              </a:rPr>
              <a:t>, but there are various options available for primary usage. Let’s see what are these important switches in </a:t>
            </a:r>
            <a:r>
              <a:rPr lang="en-US" sz="2400" b="0" i="0" dirty="0" err="1">
                <a:solidFill>
                  <a:srgbClr val="2D2D2D"/>
                </a:solidFill>
                <a:effectLst/>
                <a:latin typeface="Open Sans" panose="020B0606030504020204" pitchFamily="34" charset="0"/>
              </a:rPr>
              <a:t>Apktool</a:t>
            </a:r>
            <a:r>
              <a:rPr lang="en-US" sz="2400" b="0" i="0" dirty="0">
                <a:solidFill>
                  <a:srgbClr val="2D2D2D"/>
                </a:solidFill>
                <a:effectLst/>
                <a:latin typeface="Open Sans" panose="020B0606030504020204" pitchFamily="34" charset="0"/>
              </a:rPr>
              <a:t>.</a:t>
            </a:r>
          </a:p>
          <a:p>
            <a:pPr algn="l"/>
            <a:r>
              <a:rPr lang="en-US" sz="2400" b="1" i="0" dirty="0">
                <a:solidFill>
                  <a:srgbClr val="2D2D2D"/>
                </a:solidFill>
                <a:effectLst/>
                <a:latin typeface="Open Sans" panose="020B0606030504020204" pitchFamily="34" charset="0"/>
              </a:rPr>
              <a:t>1- </a:t>
            </a:r>
            <a:r>
              <a:rPr lang="en-US" sz="2400" b="1" i="0" dirty="0" err="1">
                <a:solidFill>
                  <a:srgbClr val="2D2D2D"/>
                </a:solidFill>
                <a:effectLst/>
                <a:latin typeface="Open Sans" panose="020B0606030504020204" pitchFamily="34" charset="0"/>
              </a:rPr>
              <a:t>Apktool</a:t>
            </a:r>
            <a:r>
              <a:rPr lang="en-US" sz="2400" b="1" i="0" dirty="0">
                <a:solidFill>
                  <a:srgbClr val="2D2D2D"/>
                </a:solidFill>
                <a:effectLst/>
                <a:latin typeface="Open Sans" panose="020B0606030504020204" pitchFamily="34" charset="0"/>
              </a:rPr>
              <a:t> d[</a:t>
            </a:r>
            <a:r>
              <a:rPr lang="en-US" sz="2400" b="1" i="0" dirty="0" err="1">
                <a:solidFill>
                  <a:srgbClr val="2D2D2D"/>
                </a:solidFill>
                <a:effectLst/>
                <a:latin typeface="Open Sans" panose="020B0606030504020204" pitchFamily="34" charset="0"/>
              </a:rPr>
              <a:t>ecode</a:t>
            </a:r>
            <a:r>
              <a:rPr lang="en-US" sz="2400" b="1" i="0" dirty="0">
                <a:solidFill>
                  <a:srgbClr val="2D2D2D"/>
                </a:solidFill>
                <a:effectLst/>
                <a:latin typeface="Open Sans" panose="020B0606030504020204" pitchFamily="34" charset="0"/>
              </a:rPr>
              <a:t>]</a:t>
            </a:r>
            <a:r>
              <a:rPr lang="en-US" sz="2400" b="0" i="0" dirty="0">
                <a:solidFill>
                  <a:srgbClr val="2D2D2D"/>
                </a:solidFill>
                <a:effectLst/>
                <a:latin typeface="Open Sans" panose="020B0606030504020204" pitchFamily="34" charset="0"/>
              </a:rPr>
              <a:t>: This switch is used to invoke the decode APK option</a:t>
            </a:r>
          </a:p>
          <a:p>
            <a:pPr algn="l"/>
            <a:r>
              <a:rPr lang="en-US" sz="2400" b="1" i="0" dirty="0">
                <a:solidFill>
                  <a:srgbClr val="2D2D2D"/>
                </a:solidFill>
                <a:effectLst/>
                <a:latin typeface="Open Sans" panose="020B0606030504020204" pitchFamily="34" charset="0"/>
              </a:rPr>
              <a:t>2- </a:t>
            </a:r>
            <a:r>
              <a:rPr lang="en-US" sz="2400" b="1" i="0" dirty="0" err="1">
                <a:solidFill>
                  <a:srgbClr val="2D2D2D"/>
                </a:solidFill>
                <a:effectLst/>
                <a:latin typeface="Open Sans" panose="020B0606030504020204" pitchFamily="34" charset="0"/>
              </a:rPr>
              <a:t>Apktool</a:t>
            </a:r>
            <a:r>
              <a:rPr lang="en-US" sz="2400" b="1" i="0" dirty="0">
                <a:solidFill>
                  <a:srgbClr val="2D2D2D"/>
                </a:solidFill>
                <a:effectLst/>
                <a:latin typeface="Open Sans" panose="020B0606030504020204" pitchFamily="34" charset="0"/>
              </a:rPr>
              <a:t> b[</a:t>
            </a:r>
            <a:r>
              <a:rPr lang="en-US" sz="2400" b="1" i="0" dirty="0" err="1">
                <a:solidFill>
                  <a:srgbClr val="2D2D2D"/>
                </a:solidFill>
                <a:effectLst/>
                <a:latin typeface="Open Sans" panose="020B0606030504020204" pitchFamily="34" charset="0"/>
              </a:rPr>
              <a:t>uild</a:t>
            </a:r>
            <a:r>
              <a:rPr lang="en-US" sz="2400" b="1" i="0" dirty="0">
                <a:solidFill>
                  <a:srgbClr val="2D2D2D"/>
                </a:solidFill>
                <a:effectLst/>
                <a:latin typeface="Open Sans" panose="020B0606030504020204" pitchFamily="34" charset="0"/>
              </a:rPr>
              <a:t>]</a:t>
            </a:r>
            <a:r>
              <a:rPr lang="en-US" sz="2400" b="0" i="0" dirty="0">
                <a:solidFill>
                  <a:srgbClr val="2D2D2D"/>
                </a:solidFill>
                <a:effectLst/>
                <a:latin typeface="Open Sans" panose="020B0606030504020204" pitchFamily="34" charset="0"/>
              </a:rPr>
              <a:t>: This switch is used to invoke the build APK option</a:t>
            </a:r>
          </a:p>
          <a:p>
            <a:pPr algn="l"/>
            <a:r>
              <a:rPr lang="en-US" sz="2400" b="1" i="0" dirty="0">
                <a:solidFill>
                  <a:srgbClr val="2D2D2D"/>
                </a:solidFill>
                <a:effectLst/>
                <a:latin typeface="Open Sans" panose="020B0606030504020204" pitchFamily="34" charset="0"/>
              </a:rPr>
              <a:t>3- </a:t>
            </a:r>
            <a:r>
              <a:rPr lang="en-US" sz="2400" b="1" i="0" dirty="0" err="1">
                <a:solidFill>
                  <a:srgbClr val="2D2D2D"/>
                </a:solidFill>
                <a:effectLst/>
                <a:latin typeface="Open Sans" panose="020B0606030504020204" pitchFamily="34" charset="0"/>
              </a:rPr>
              <a:t>Apktool</a:t>
            </a:r>
            <a:r>
              <a:rPr lang="en-US" sz="2400" b="1" i="0" dirty="0">
                <a:solidFill>
                  <a:srgbClr val="2D2D2D"/>
                </a:solidFill>
                <a:effectLst/>
                <a:latin typeface="Open Sans" panose="020B0606030504020204" pitchFamily="34" charset="0"/>
              </a:rPr>
              <a:t> if | install-framework</a:t>
            </a:r>
            <a:r>
              <a:rPr lang="en-US" sz="2400" b="0" i="0" dirty="0">
                <a:solidFill>
                  <a:srgbClr val="2D2D2D"/>
                </a:solidFill>
                <a:effectLst/>
                <a:latin typeface="Open Sans" panose="020B0606030504020204" pitchFamily="34" charset="0"/>
              </a:rPr>
              <a:t>: You can use this option to install and store frameworks</a:t>
            </a:r>
          </a:p>
          <a:p>
            <a:endParaRPr lang="en-IN" dirty="0"/>
          </a:p>
        </p:txBody>
      </p:sp>
    </p:spTree>
    <p:extLst>
      <p:ext uri="{BB962C8B-B14F-4D97-AF65-F5344CB8AC3E}">
        <p14:creationId xmlns:p14="http://schemas.microsoft.com/office/powerpoint/2010/main" val="313881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4657-D9C3-4272-A8D9-B4AD571A45FB}"/>
              </a:ext>
            </a:extLst>
          </p:cNvPr>
          <p:cNvSpPr>
            <a:spLocks noGrp="1"/>
          </p:cNvSpPr>
          <p:nvPr>
            <p:ph type="title"/>
          </p:nvPr>
        </p:nvSpPr>
        <p:spPr/>
        <p:txBody>
          <a:bodyPr/>
          <a:lstStyle/>
          <a:p>
            <a:r>
              <a:rPr lang="en-US" b="1" i="0" dirty="0">
                <a:solidFill>
                  <a:srgbClr val="06050E"/>
                </a:solidFill>
                <a:effectLst/>
                <a:latin typeface="Avenir Next LT Pro Light (Headings)"/>
              </a:rPr>
              <a:t>How To Install </a:t>
            </a:r>
            <a:r>
              <a:rPr lang="en-US" b="1" i="0" dirty="0" err="1">
                <a:solidFill>
                  <a:srgbClr val="06050E"/>
                </a:solidFill>
                <a:effectLst/>
                <a:latin typeface="Avenir Next LT Pro Light (Headings)"/>
              </a:rPr>
              <a:t>Apktool</a:t>
            </a:r>
            <a:r>
              <a:rPr lang="en-US" b="1" i="0" dirty="0">
                <a:solidFill>
                  <a:srgbClr val="06050E"/>
                </a:solidFill>
                <a:effectLst/>
                <a:latin typeface="Avenir Next LT Pro Light (Headings)"/>
              </a:rPr>
              <a:t> On Kali Linux</a:t>
            </a:r>
            <a:endParaRPr lang="en-IN" dirty="0">
              <a:latin typeface="Avenir Next LT Pro Light (Headings)"/>
            </a:endParaRPr>
          </a:p>
        </p:txBody>
      </p:sp>
      <p:sp>
        <p:nvSpPr>
          <p:cNvPr id="3" name="Content Placeholder 2">
            <a:extLst>
              <a:ext uri="{FF2B5EF4-FFF2-40B4-BE49-F238E27FC236}">
                <a16:creationId xmlns:a16="http://schemas.microsoft.com/office/drawing/2014/main" id="{0D23B406-3AB4-4D38-B6A0-A3F7A426C560}"/>
              </a:ext>
            </a:extLst>
          </p:cNvPr>
          <p:cNvSpPr>
            <a:spLocks noGrp="1"/>
          </p:cNvSpPr>
          <p:nvPr>
            <p:ph idx="1"/>
          </p:nvPr>
        </p:nvSpPr>
        <p:spPr/>
        <p:txBody>
          <a:bodyPr/>
          <a:lstStyle/>
          <a:p>
            <a:pPr algn="l"/>
            <a:r>
              <a:rPr lang="en-US" sz="2000" b="0" i="0" dirty="0">
                <a:solidFill>
                  <a:srgbClr val="2D2D2D"/>
                </a:solidFill>
                <a:effectLst/>
                <a:latin typeface="Open Sans" panose="020B0606030504020204" pitchFamily="34" charset="0"/>
              </a:rPr>
              <a:t>If you are working with </a:t>
            </a:r>
            <a:r>
              <a:rPr lang="en-US" sz="2000" b="0" i="0" u="none" strike="noStrike" dirty="0">
                <a:solidFill>
                  <a:srgbClr val="2E58F1"/>
                </a:solidFill>
                <a:effectLst/>
                <a:latin typeface="var(--heading-font)"/>
                <a:hlinkClick r:id="rId2"/>
              </a:rPr>
              <a:t>Kali Linux</a:t>
            </a:r>
            <a:r>
              <a:rPr lang="en-US" sz="2000" b="0" i="0" dirty="0">
                <a:solidFill>
                  <a:srgbClr val="2D2D2D"/>
                </a:solidFill>
                <a:effectLst/>
                <a:latin typeface="Open Sans" panose="020B0606030504020204" pitchFamily="34" charset="0"/>
              </a:rPr>
              <a:t> and you wish to install </a:t>
            </a:r>
            <a:r>
              <a:rPr lang="en-US" sz="2000" b="0" i="0" dirty="0" err="1">
                <a:solidFill>
                  <a:srgbClr val="2D2D2D"/>
                </a:solidFill>
                <a:effectLst/>
                <a:latin typeface="Open Sans" panose="020B0606030504020204" pitchFamily="34" charset="0"/>
              </a:rPr>
              <a:t>Apktool</a:t>
            </a:r>
            <a:r>
              <a:rPr lang="en-US" sz="2000" b="0" i="0" dirty="0">
                <a:solidFill>
                  <a:srgbClr val="2D2D2D"/>
                </a:solidFill>
                <a:effectLst/>
                <a:latin typeface="Open Sans" panose="020B0606030504020204" pitchFamily="34" charset="0"/>
              </a:rPr>
              <a:t>, let me say that </a:t>
            </a:r>
            <a:r>
              <a:rPr lang="en-US" sz="2000" b="0" i="0" dirty="0" err="1">
                <a:solidFill>
                  <a:srgbClr val="2D2D2D"/>
                </a:solidFill>
                <a:effectLst/>
                <a:latin typeface="Open Sans" panose="020B0606030504020204" pitchFamily="34" charset="0"/>
              </a:rPr>
              <a:t>Apktool</a:t>
            </a:r>
            <a:r>
              <a:rPr lang="en-US" sz="2000" b="0" i="0" dirty="0">
                <a:solidFill>
                  <a:srgbClr val="2D2D2D"/>
                </a:solidFill>
                <a:effectLst/>
                <a:latin typeface="Open Sans" panose="020B0606030504020204" pitchFamily="34" charset="0"/>
              </a:rPr>
              <a:t> is pre-installed under penetration testing applications as illustrated.</a:t>
            </a:r>
          </a:p>
          <a:p>
            <a:pPr algn="l"/>
            <a:r>
              <a:rPr lang="en-US" sz="2000" b="0" i="0" dirty="0">
                <a:solidFill>
                  <a:srgbClr val="2D2D2D"/>
                </a:solidFill>
                <a:effectLst/>
                <a:latin typeface="Open Sans" panose="020B0606030504020204" pitchFamily="34" charset="0"/>
              </a:rPr>
              <a:t>Use the following command to install </a:t>
            </a:r>
            <a:r>
              <a:rPr lang="en-US" sz="2000" b="0" i="0" dirty="0" err="1">
                <a:solidFill>
                  <a:srgbClr val="2D2D2D"/>
                </a:solidFill>
                <a:effectLst/>
                <a:latin typeface="Open Sans" panose="020B0606030504020204" pitchFamily="34" charset="0"/>
              </a:rPr>
              <a:t>Apktool</a:t>
            </a:r>
            <a:r>
              <a:rPr lang="en-US" sz="2000" b="0" i="0" dirty="0">
                <a:solidFill>
                  <a:srgbClr val="2D2D2D"/>
                </a:solidFill>
                <a:effectLst/>
                <a:latin typeface="Open Sans" panose="020B0606030504020204" pitchFamily="34" charset="0"/>
              </a:rPr>
              <a:t> on Kali with any other packages on which it depends.</a:t>
            </a:r>
          </a:p>
          <a:p>
            <a:r>
              <a:rPr lang="en-IN" sz="2000" b="1" dirty="0" err="1"/>
              <a:t>sudo</a:t>
            </a:r>
            <a:r>
              <a:rPr lang="en-IN" sz="2000" b="1" dirty="0"/>
              <a:t> apt-get install </a:t>
            </a:r>
            <a:r>
              <a:rPr lang="en-IN" sz="2000" b="1" dirty="0" err="1"/>
              <a:t>apktool</a:t>
            </a:r>
            <a:endParaRPr lang="en-IN" sz="2000" b="1" dirty="0"/>
          </a:p>
          <a:p>
            <a:r>
              <a:rPr lang="en-IN" sz="2000" dirty="0"/>
              <a:t>After executing this command, </a:t>
            </a:r>
            <a:r>
              <a:rPr lang="en-IN" sz="2000" dirty="0" err="1"/>
              <a:t>apktool</a:t>
            </a:r>
            <a:r>
              <a:rPr lang="en-IN" sz="2000" dirty="0"/>
              <a:t> will be installed in your kali.</a:t>
            </a:r>
          </a:p>
          <a:p>
            <a:r>
              <a:rPr lang="en-IN" sz="2000" dirty="0"/>
              <a:t>To check the version of </a:t>
            </a:r>
            <a:r>
              <a:rPr lang="en-IN" sz="2000" dirty="0" err="1"/>
              <a:t>apktool</a:t>
            </a:r>
            <a:r>
              <a:rPr lang="en-IN" sz="2000" dirty="0"/>
              <a:t> that you have installed type the below given command.</a:t>
            </a:r>
          </a:p>
          <a:p>
            <a:r>
              <a:rPr lang="en-IN" sz="2000" b="1" dirty="0" err="1"/>
              <a:t>Apktool</a:t>
            </a:r>
            <a:r>
              <a:rPr lang="en-IN" sz="2000" b="1" dirty="0"/>
              <a:t> –version</a:t>
            </a:r>
          </a:p>
          <a:p>
            <a:pPr marL="0" indent="0">
              <a:buNone/>
            </a:pPr>
            <a:endParaRPr lang="en-IN" dirty="0"/>
          </a:p>
        </p:txBody>
      </p:sp>
    </p:spTree>
    <p:extLst>
      <p:ext uri="{BB962C8B-B14F-4D97-AF65-F5344CB8AC3E}">
        <p14:creationId xmlns:p14="http://schemas.microsoft.com/office/powerpoint/2010/main" val="387978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EFA47F-A161-4554-8295-6E244B5F087B}"/>
              </a:ext>
            </a:extLst>
          </p:cNvPr>
          <p:cNvPicPr>
            <a:picLocks noChangeAspect="1"/>
          </p:cNvPicPr>
          <p:nvPr/>
        </p:nvPicPr>
        <p:blipFill>
          <a:blip r:embed="rId2"/>
          <a:stretch>
            <a:fillRect/>
          </a:stretch>
        </p:blipFill>
        <p:spPr>
          <a:xfrm>
            <a:off x="2442210" y="773430"/>
            <a:ext cx="7307580" cy="5311140"/>
          </a:xfrm>
          <a:prstGeom prst="rect">
            <a:avLst/>
          </a:prstGeom>
        </p:spPr>
      </p:pic>
    </p:spTree>
    <p:extLst>
      <p:ext uri="{BB962C8B-B14F-4D97-AF65-F5344CB8AC3E}">
        <p14:creationId xmlns:p14="http://schemas.microsoft.com/office/powerpoint/2010/main" val="79996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59927E4-E194-47BE-91C2-B87D50CF5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{F7BF16CC-6872-4783-AAFD-6CD5485C6807}tf56410444_win32</Template>
  <TotalTime>52</TotalTime>
  <Words>857</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Anonymous Pro</vt:lpstr>
      <vt:lpstr>Arial</vt:lpstr>
      <vt:lpstr>Avenir Next LT Pro</vt:lpstr>
      <vt:lpstr>Avenir Next LT Pro Light</vt:lpstr>
      <vt:lpstr>Avenir Next LT Pro Light (Headings)</vt:lpstr>
      <vt:lpstr>Calibri</vt:lpstr>
      <vt:lpstr>Garamond</vt:lpstr>
      <vt:lpstr>Open Sans</vt:lpstr>
      <vt:lpstr>Times New Roman</vt:lpstr>
      <vt:lpstr>var(--heading-font)</vt:lpstr>
      <vt:lpstr>Wingdings</vt:lpstr>
      <vt:lpstr>SavonVTI</vt:lpstr>
      <vt:lpstr>APKtool</vt:lpstr>
      <vt:lpstr>PowerPoint Presentation</vt:lpstr>
      <vt:lpstr>What are the needs of mobile security using APKtool ?</vt:lpstr>
      <vt:lpstr>How mobile security framework works ?</vt:lpstr>
      <vt:lpstr>What is APKtool ?</vt:lpstr>
      <vt:lpstr>Basic knowledge about APKtool</vt:lpstr>
      <vt:lpstr> </vt:lpstr>
      <vt:lpstr>How To Install Apktool On Kali Linux</vt:lpstr>
      <vt:lpstr>PowerPoint Presentation</vt:lpstr>
      <vt:lpstr>PowerPoint Presentation</vt:lpstr>
      <vt:lpstr>Check your APKtool version by using the command: apktool -version</vt:lpstr>
      <vt:lpstr>Contents of APKtool</vt:lpstr>
      <vt:lpstr>Working of APKtool</vt:lpstr>
      <vt:lpstr>Apktool usage example (steps)</vt:lpstr>
      <vt:lpstr>Steps to decode an apk file</vt:lpstr>
      <vt:lpstr>Decoding an apk file using APKtool</vt:lpstr>
      <vt:lpstr>After decoding the apktool creates a folder that contains all the decoded files ..  Here are the decoded files of the apk we decoded in the above slide …</vt:lpstr>
      <vt:lpstr>Contents of the decoded apk</vt:lpstr>
      <vt:lpstr>How to unistall APKtool from kali linux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APKtool</dc:title>
  <dc:creator>LENKA SIDHARDH</dc:creator>
  <cp:lastModifiedBy>LENKA SIDHARDH</cp:lastModifiedBy>
  <cp:revision>3</cp:revision>
  <dcterms:created xsi:type="dcterms:W3CDTF">2021-09-30T19:42:48Z</dcterms:created>
  <dcterms:modified xsi:type="dcterms:W3CDTF">2021-10-02T19:36:29Z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