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0" r:id="rId4"/>
    <p:sldId id="291" r:id="rId5"/>
    <p:sldId id="259" r:id="rId6"/>
    <p:sldId id="271" r:id="rId7"/>
    <p:sldId id="264" r:id="rId8"/>
    <p:sldId id="268" r:id="rId9"/>
    <p:sldId id="269" r:id="rId10"/>
    <p:sldId id="270" r:id="rId11"/>
    <p:sldId id="260" r:id="rId12"/>
    <p:sldId id="272" r:id="rId13"/>
    <p:sldId id="274" r:id="rId14"/>
    <p:sldId id="273" r:id="rId15"/>
    <p:sldId id="261" r:id="rId16"/>
    <p:sldId id="277" r:id="rId17"/>
    <p:sldId id="275" r:id="rId18"/>
    <p:sldId id="276" r:id="rId19"/>
    <p:sldId id="292" r:id="rId20"/>
    <p:sldId id="263" r:id="rId21"/>
    <p:sldId id="278" r:id="rId22"/>
    <p:sldId id="283" r:id="rId23"/>
    <p:sldId id="284" r:id="rId24"/>
    <p:sldId id="282" r:id="rId25"/>
    <p:sldId id="285" r:id="rId26"/>
    <p:sldId id="279" r:id="rId27"/>
    <p:sldId id="267" r:id="rId28"/>
    <p:sldId id="280" r:id="rId29"/>
    <p:sldId id="265" r:id="rId30"/>
    <p:sldId id="257" r:id="rId31"/>
    <p:sldId id="288" r:id="rId32"/>
    <p:sldId id="289"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6" d="100"/>
          <a:sy n="86"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2383-0618-4D93-A45C-C3CE5F718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10DE5E-8875-4EA2-9727-29BA7F0D61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9CCEE9-FD4F-467E-875D-D1B2F154A5F9}"/>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5" name="Footer Placeholder 4">
            <a:extLst>
              <a:ext uri="{FF2B5EF4-FFF2-40B4-BE49-F238E27FC236}">
                <a16:creationId xmlns:a16="http://schemas.microsoft.com/office/drawing/2014/main" id="{1052D856-E867-4C1F-A91A-D229EFCFD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BBBB84-65FE-4863-B551-A1CBAC4B0809}"/>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99757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AD9E-7304-44CA-8B78-CD073638BF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728DA2-073F-4DFD-8E63-F231003DC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6B0DA-2974-43E8-B556-F396ADB52143}"/>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5" name="Footer Placeholder 4">
            <a:extLst>
              <a:ext uri="{FF2B5EF4-FFF2-40B4-BE49-F238E27FC236}">
                <a16:creationId xmlns:a16="http://schemas.microsoft.com/office/drawing/2014/main" id="{125B0810-7AF0-4F3C-971E-DA758112F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AE536-C0D3-42E1-B309-61ED8C5C5264}"/>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71577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883A1-F42D-4886-AFC8-03936B1169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A3D0A4-7F68-407A-AEEB-357FE69AD6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0C6B1C-6800-4F28-A3AD-01E202D5E91C}"/>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5" name="Footer Placeholder 4">
            <a:extLst>
              <a:ext uri="{FF2B5EF4-FFF2-40B4-BE49-F238E27FC236}">
                <a16:creationId xmlns:a16="http://schemas.microsoft.com/office/drawing/2014/main" id="{AEF67E39-5197-4853-8A3C-7568B779B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B35B5-A99F-411E-825A-0AA3C6BEAA2A}"/>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263234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8404-B404-442F-ADF8-0FD3498BCF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CFA2BC-CA87-4899-A282-D93EA1BAA8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C935B-A8CF-48E2-89FE-F44350222B1B}"/>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5" name="Footer Placeholder 4">
            <a:extLst>
              <a:ext uri="{FF2B5EF4-FFF2-40B4-BE49-F238E27FC236}">
                <a16:creationId xmlns:a16="http://schemas.microsoft.com/office/drawing/2014/main" id="{01B7525F-6489-4A22-B369-A98BB20F8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FA7E04-98AE-4528-8042-2ACB5950D2AE}"/>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281232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BFB6-F364-4559-9CED-B7CB82BE06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BCCE5D-7E25-44CA-BA68-CEF7CD3332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7DAAE-C9E0-4CEF-B9B5-236C954986EF}"/>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5" name="Footer Placeholder 4">
            <a:extLst>
              <a:ext uri="{FF2B5EF4-FFF2-40B4-BE49-F238E27FC236}">
                <a16:creationId xmlns:a16="http://schemas.microsoft.com/office/drawing/2014/main" id="{7998544B-B73C-44B0-BF79-48C19343B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29E8A-EB3C-4D33-A062-5C0E071B3286}"/>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125830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C7EB-8137-4EF9-8100-344FAEDFA8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BEFD27-4E66-408A-B414-F361429FD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3120DB-0A32-4E20-BA07-22D60BDDE5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9E79DD-0DFF-4F50-A8E0-7BD7C3463291}"/>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6" name="Footer Placeholder 5">
            <a:extLst>
              <a:ext uri="{FF2B5EF4-FFF2-40B4-BE49-F238E27FC236}">
                <a16:creationId xmlns:a16="http://schemas.microsoft.com/office/drawing/2014/main" id="{EB37AD77-476B-4FBD-AB7D-06FEA94596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774279-29E2-4A5A-83A0-D4CB5FC0DAA9}"/>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103180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9DA5-A68C-42B1-AE7B-9D828FF93E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9C49B3-3A50-4D85-B785-D55BA6B1CB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2E0ED2-5D25-4CE8-BD18-C178AB37D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4FB616-1FD1-4952-AF99-F3553F124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DCD3B8-9AC5-4588-A139-78F85C0DCD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D62C74-41F5-4591-81CA-D10F13E271C8}"/>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8" name="Footer Placeholder 7">
            <a:extLst>
              <a:ext uri="{FF2B5EF4-FFF2-40B4-BE49-F238E27FC236}">
                <a16:creationId xmlns:a16="http://schemas.microsoft.com/office/drawing/2014/main" id="{5E67DDD8-5189-45B1-AFB9-F05588E39F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CD55B5-5FA9-4582-8759-222C4CC70D6B}"/>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134333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1B52-D3AC-4A09-BD0A-043A8CF73C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928E01-2E1D-4F15-A53D-83942AA11BC6}"/>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4" name="Footer Placeholder 3">
            <a:extLst>
              <a:ext uri="{FF2B5EF4-FFF2-40B4-BE49-F238E27FC236}">
                <a16:creationId xmlns:a16="http://schemas.microsoft.com/office/drawing/2014/main" id="{023E8464-7F0E-44D7-A5CB-6D1DA5D502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BDE92F-CBEC-4CB4-B9BC-D37A44D31901}"/>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298529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311600-CCFE-48C7-89BC-907C91B994E6}"/>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3" name="Footer Placeholder 2">
            <a:extLst>
              <a:ext uri="{FF2B5EF4-FFF2-40B4-BE49-F238E27FC236}">
                <a16:creationId xmlns:a16="http://schemas.microsoft.com/office/drawing/2014/main" id="{93EEA97B-F70E-40B6-B68E-D778BB2E63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596EA2-B7DC-40D6-90DE-C0CAD07488A7}"/>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26709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E86A-FAC6-41F3-AA68-B267F645E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B8CE11-AB51-404E-9B79-425818DC3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C37DA3-3932-4CFB-A01F-E57B1BD53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0814B-1803-4B5D-81D7-82B71EC1D02F}"/>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6" name="Footer Placeholder 5">
            <a:extLst>
              <a:ext uri="{FF2B5EF4-FFF2-40B4-BE49-F238E27FC236}">
                <a16:creationId xmlns:a16="http://schemas.microsoft.com/office/drawing/2014/main" id="{917E65FC-3595-4ACE-90BF-FBD8924365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17DC4C-B066-4602-8794-92473A6E457B}"/>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253318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D072-8772-48BF-81F1-72154173A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9C9076-51A5-43B5-BFE0-E4E27C3ADD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80336E-15CC-4D91-985E-149E4A0BE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0B08B-B40D-425B-A480-0E4488790CBF}"/>
              </a:ext>
            </a:extLst>
          </p:cNvPr>
          <p:cNvSpPr>
            <a:spLocks noGrp="1"/>
          </p:cNvSpPr>
          <p:nvPr>
            <p:ph type="dt" sz="half" idx="10"/>
          </p:nvPr>
        </p:nvSpPr>
        <p:spPr/>
        <p:txBody>
          <a:bodyPr/>
          <a:lstStyle/>
          <a:p>
            <a:fld id="{F382DCBE-4425-4DE7-A3A0-008C0E9435B2}" type="datetimeFigureOut">
              <a:rPr lang="en-IN" smtClean="0"/>
              <a:t>14-08-2021</a:t>
            </a:fld>
            <a:endParaRPr lang="en-IN"/>
          </a:p>
        </p:txBody>
      </p:sp>
      <p:sp>
        <p:nvSpPr>
          <p:cNvPr id="6" name="Footer Placeholder 5">
            <a:extLst>
              <a:ext uri="{FF2B5EF4-FFF2-40B4-BE49-F238E27FC236}">
                <a16:creationId xmlns:a16="http://schemas.microsoft.com/office/drawing/2014/main" id="{C14420FD-8775-4809-9F73-D18B94586E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ACE568-6D60-4C40-97DA-D22A42769175}"/>
              </a:ext>
            </a:extLst>
          </p:cNvPr>
          <p:cNvSpPr>
            <a:spLocks noGrp="1"/>
          </p:cNvSpPr>
          <p:nvPr>
            <p:ph type="sldNum" sz="quarter" idx="12"/>
          </p:nvPr>
        </p:nvSpPr>
        <p:spPr/>
        <p:txBody>
          <a:bodyPr/>
          <a:lstStyle/>
          <a:p>
            <a:fld id="{523C5B06-2BDC-4DDD-AFEE-E6601743FE9E}" type="slidenum">
              <a:rPr lang="en-IN" smtClean="0"/>
              <a:t>‹#›</a:t>
            </a:fld>
            <a:endParaRPr lang="en-IN"/>
          </a:p>
        </p:txBody>
      </p:sp>
    </p:spTree>
    <p:extLst>
      <p:ext uri="{BB962C8B-B14F-4D97-AF65-F5344CB8AC3E}">
        <p14:creationId xmlns:p14="http://schemas.microsoft.com/office/powerpoint/2010/main" val="361716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7741F-F79D-4D02-BAEF-AAD5883B6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155D6B-E113-4377-920E-24F49FA7E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41820-5AA4-4DC6-BA00-4FC2E5E7C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82DCBE-4425-4DE7-A3A0-008C0E9435B2}" type="datetimeFigureOut">
              <a:rPr lang="en-IN" smtClean="0"/>
              <a:t>14-08-2021</a:t>
            </a:fld>
            <a:endParaRPr lang="en-IN"/>
          </a:p>
        </p:txBody>
      </p:sp>
      <p:sp>
        <p:nvSpPr>
          <p:cNvPr id="5" name="Footer Placeholder 4">
            <a:extLst>
              <a:ext uri="{FF2B5EF4-FFF2-40B4-BE49-F238E27FC236}">
                <a16:creationId xmlns:a16="http://schemas.microsoft.com/office/drawing/2014/main" id="{3DBCC22E-B339-4AB5-8881-0E95D7B69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903CEC-90ED-48D7-B16D-407571A9D2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C5B06-2BDC-4DDD-AFEE-E6601743FE9E}" type="slidenum">
              <a:rPr lang="en-IN" smtClean="0"/>
              <a:t>‹#›</a:t>
            </a:fld>
            <a:endParaRPr lang="en-IN"/>
          </a:p>
        </p:txBody>
      </p:sp>
    </p:spTree>
    <p:extLst>
      <p:ext uri="{BB962C8B-B14F-4D97-AF65-F5344CB8AC3E}">
        <p14:creationId xmlns:p14="http://schemas.microsoft.com/office/powerpoint/2010/main" val="2207960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techpanda.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techpanda.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5C7A-0478-4A97-94E0-CA698C767829}"/>
              </a:ext>
            </a:extLst>
          </p:cNvPr>
          <p:cNvSpPr>
            <a:spLocks noGrp="1"/>
          </p:cNvSpPr>
          <p:nvPr>
            <p:ph type="ctrTitle"/>
          </p:nvPr>
        </p:nvSpPr>
        <p:spPr/>
        <p:txBody>
          <a:bodyPr/>
          <a:lstStyle/>
          <a:p>
            <a:r>
              <a:rPr lang="en-US" dirty="0"/>
              <a:t>Wireshark Skilling</a:t>
            </a:r>
            <a:endParaRPr lang="en-IN" dirty="0"/>
          </a:p>
        </p:txBody>
      </p:sp>
      <p:sp>
        <p:nvSpPr>
          <p:cNvPr id="3" name="Subtitle 2">
            <a:extLst>
              <a:ext uri="{FF2B5EF4-FFF2-40B4-BE49-F238E27FC236}">
                <a16:creationId xmlns:a16="http://schemas.microsoft.com/office/drawing/2014/main" id="{515CEFD3-26AE-4C28-A578-19DF496CEF12}"/>
              </a:ext>
            </a:extLst>
          </p:cNvPr>
          <p:cNvSpPr>
            <a:spLocks noGrp="1"/>
          </p:cNvSpPr>
          <p:nvPr>
            <p:ph type="subTitle" idx="1"/>
          </p:nvPr>
        </p:nvSpPr>
        <p:spPr/>
        <p:txBody>
          <a:bodyPr/>
          <a:lstStyle/>
          <a:p>
            <a:r>
              <a:rPr lang="en-US" dirty="0"/>
              <a:t>Key Document</a:t>
            </a:r>
            <a:endParaRPr lang="en-IN" dirty="0"/>
          </a:p>
        </p:txBody>
      </p:sp>
      <p:sp>
        <p:nvSpPr>
          <p:cNvPr id="4" name="TextBox 3">
            <a:extLst>
              <a:ext uri="{FF2B5EF4-FFF2-40B4-BE49-F238E27FC236}">
                <a16:creationId xmlns:a16="http://schemas.microsoft.com/office/drawing/2014/main" id="{ED247A70-7655-491D-8584-201549276017}"/>
              </a:ext>
            </a:extLst>
          </p:cNvPr>
          <p:cNvSpPr txBox="1"/>
          <p:nvPr/>
        </p:nvSpPr>
        <p:spPr>
          <a:xfrm>
            <a:off x="10315853" y="6400800"/>
            <a:ext cx="1876147" cy="369332"/>
          </a:xfrm>
          <a:prstGeom prst="rect">
            <a:avLst/>
          </a:prstGeom>
          <a:noFill/>
        </p:spPr>
        <p:txBody>
          <a:bodyPr wrap="square" rtlCol="0">
            <a:spAutoFit/>
          </a:bodyPr>
          <a:lstStyle/>
          <a:p>
            <a:r>
              <a:rPr lang="en-US" dirty="0"/>
              <a:t>10</a:t>
            </a:r>
            <a:r>
              <a:rPr lang="en-US" baseline="30000" dirty="0"/>
              <a:t>th</a:t>
            </a:r>
            <a:r>
              <a:rPr lang="en-US" dirty="0"/>
              <a:t> August 2021</a:t>
            </a:r>
            <a:endParaRPr lang="en-IN" dirty="0"/>
          </a:p>
        </p:txBody>
      </p:sp>
    </p:spTree>
    <p:extLst>
      <p:ext uri="{BB962C8B-B14F-4D97-AF65-F5344CB8AC3E}">
        <p14:creationId xmlns:p14="http://schemas.microsoft.com/office/powerpoint/2010/main" val="347099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2981A-DC1E-45DA-A721-9721901AF48B}"/>
              </a:ext>
            </a:extLst>
          </p:cNvPr>
          <p:cNvSpPr txBox="1"/>
          <p:nvPr/>
        </p:nvSpPr>
        <p:spPr>
          <a:xfrm>
            <a:off x="752475" y="696010"/>
            <a:ext cx="10648950" cy="646331"/>
          </a:xfrm>
          <a:prstGeom prst="rect">
            <a:avLst/>
          </a:prstGeom>
          <a:noFill/>
        </p:spPr>
        <p:txBody>
          <a:bodyPr wrap="square">
            <a:spAutoFit/>
          </a:bodyPr>
          <a:lstStyle/>
          <a:p>
            <a:pPr marL="0" indent="0">
              <a:buNone/>
            </a:pPr>
            <a:r>
              <a:rPr lang="en-US" sz="1800" dirty="0"/>
              <a:t>6. You just un-check the tick mark on it. Now Click on start button. From now on the Wireshark tool will capture the packets from your machine only.</a:t>
            </a:r>
          </a:p>
        </p:txBody>
      </p:sp>
      <p:pic>
        <p:nvPicPr>
          <p:cNvPr id="9" name="Picture 8">
            <a:extLst>
              <a:ext uri="{FF2B5EF4-FFF2-40B4-BE49-F238E27FC236}">
                <a16:creationId xmlns:a16="http://schemas.microsoft.com/office/drawing/2014/main" id="{3D2C72F0-9E5A-43A6-9E2F-BA945148E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71" y="1457110"/>
            <a:ext cx="11751058" cy="4953429"/>
          </a:xfrm>
          <a:prstGeom prst="rect">
            <a:avLst/>
          </a:prstGeom>
        </p:spPr>
      </p:pic>
    </p:spTree>
    <p:extLst>
      <p:ext uri="{BB962C8B-B14F-4D97-AF65-F5344CB8AC3E}">
        <p14:creationId xmlns:p14="http://schemas.microsoft.com/office/powerpoint/2010/main" val="428157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A01A-3819-4D7E-85D9-EE28B5FF9B5A}"/>
              </a:ext>
            </a:extLst>
          </p:cNvPr>
          <p:cNvSpPr>
            <a:spLocks noGrp="1"/>
          </p:cNvSpPr>
          <p:nvPr>
            <p:ph type="title"/>
          </p:nvPr>
        </p:nvSpPr>
        <p:spPr/>
        <p:txBody>
          <a:bodyPr>
            <a:noAutofit/>
          </a:bodyPr>
          <a:lstStyle/>
          <a:p>
            <a:r>
              <a:rPr lang="en-US" sz="1800" b="1" dirty="0">
                <a:latin typeface="Times New Roman" panose="02020603050405020304" pitchFamily="18" charset="0"/>
                <a:cs typeface="Times New Roman" panose="02020603050405020304" pitchFamily="18" charset="0"/>
              </a:rPr>
              <a:t>2. For every network connection there will be a host which mean a sender and also a receiver. If you ever visit a website then a connection will be made from your device to servers of that host. So, Using Wireshark, find the destination computer’s IP address and also the MAC Address of the destination computer where the packet is delivered.</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Website: https://www.google.com/</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EFF3CD-E1E4-41EA-88B7-C4DA35807C94}"/>
              </a:ext>
            </a:extLst>
          </p:cNvPr>
          <p:cNvSpPr>
            <a:spLocks noGrp="1"/>
          </p:cNvSpPr>
          <p:nvPr>
            <p:ph idx="1"/>
          </p:nvPr>
        </p:nvSpPr>
        <p:spPr/>
        <p:txBody>
          <a:bodyPr>
            <a:normAutofit/>
          </a:bodyPr>
          <a:lstStyle/>
          <a:p>
            <a:pPr marL="0" indent="0">
              <a:buNone/>
            </a:pPr>
            <a:r>
              <a:rPr lang="en-US" sz="1800" b="1" dirty="0"/>
              <a:t>Procedure:</a:t>
            </a:r>
            <a:br>
              <a:rPr lang="en-US" sz="1800" dirty="0"/>
            </a:br>
            <a:r>
              <a:rPr lang="en-US" sz="1800" dirty="0"/>
              <a:t>1. Open terminal in Kali Linux, In Terminal type “</a:t>
            </a:r>
            <a:r>
              <a:rPr lang="en-US" sz="1800" dirty="0" err="1"/>
              <a:t>sudo</a:t>
            </a:r>
            <a:r>
              <a:rPr lang="en-US" sz="1800" dirty="0"/>
              <a:t> </a:t>
            </a:r>
            <a:r>
              <a:rPr lang="en-US" sz="1800" dirty="0" err="1"/>
              <a:t>wireshark</a:t>
            </a:r>
            <a:r>
              <a:rPr lang="en-US" sz="1800" dirty="0"/>
              <a:t>” then Wireshark will be opened. Now click on start capture as shown in the picture.</a:t>
            </a:r>
          </a:p>
        </p:txBody>
      </p:sp>
      <p:pic>
        <p:nvPicPr>
          <p:cNvPr id="6" name="Picture 5">
            <a:extLst>
              <a:ext uri="{FF2B5EF4-FFF2-40B4-BE49-F238E27FC236}">
                <a16:creationId xmlns:a16="http://schemas.microsoft.com/office/drawing/2014/main" id="{DA1A708B-70EF-46EF-B557-6BD4ED13D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2913615"/>
            <a:ext cx="9382125" cy="3263348"/>
          </a:xfrm>
          <a:prstGeom prst="rect">
            <a:avLst/>
          </a:prstGeom>
        </p:spPr>
      </p:pic>
    </p:spTree>
    <p:extLst>
      <p:ext uri="{BB962C8B-B14F-4D97-AF65-F5344CB8AC3E}">
        <p14:creationId xmlns:p14="http://schemas.microsoft.com/office/powerpoint/2010/main" val="396467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C9B5F5-929E-4384-A032-D21E8362228C}"/>
              </a:ext>
            </a:extLst>
          </p:cNvPr>
          <p:cNvSpPr txBox="1"/>
          <p:nvPr/>
        </p:nvSpPr>
        <p:spPr>
          <a:xfrm>
            <a:off x="600074" y="542062"/>
            <a:ext cx="10753725" cy="369332"/>
          </a:xfrm>
          <a:prstGeom prst="rect">
            <a:avLst/>
          </a:prstGeom>
          <a:noFill/>
        </p:spPr>
        <p:txBody>
          <a:bodyPr wrap="square">
            <a:spAutoFit/>
          </a:bodyPr>
          <a:lstStyle/>
          <a:p>
            <a:pPr marL="0" indent="0">
              <a:buNone/>
            </a:pPr>
            <a:r>
              <a:rPr lang="en-US" sz="1800" dirty="0"/>
              <a:t>2. Now open a web </a:t>
            </a:r>
            <a:r>
              <a:rPr lang="en-US" dirty="0"/>
              <a:t>browser and </a:t>
            </a:r>
            <a:r>
              <a:rPr lang="en-US" sz="1800" dirty="0"/>
              <a:t>visit the provided website i.e., </a:t>
            </a:r>
            <a:r>
              <a:rPr lang="en-US" sz="1800" dirty="0">
                <a:hlinkClick r:id="rId2"/>
              </a:rPr>
              <a:t>https://www.google.com/</a:t>
            </a:r>
            <a:endParaRPr lang="en-US" sz="1800" dirty="0"/>
          </a:p>
        </p:txBody>
      </p:sp>
      <p:pic>
        <p:nvPicPr>
          <p:cNvPr id="7" name="Picture 6">
            <a:extLst>
              <a:ext uri="{FF2B5EF4-FFF2-40B4-BE49-F238E27FC236}">
                <a16:creationId xmlns:a16="http://schemas.microsoft.com/office/drawing/2014/main" id="{2965361A-E6FE-4B7E-A408-3185E5861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208" y="1123949"/>
            <a:ext cx="9659092" cy="4915069"/>
          </a:xfrm>
          <a:prstGeom prst="rect">
            <a:avLst/>
          </a:prstGeom>
        </p:spPr>
      </p:pic>
    </p:spTree>
    <p:extLst>
      <p:ext uri="{BB962C8B-B14F-4D97-AF65-F5344CB8AC3E}">
        <p14:creationId xmlns:p14="http://schemas.microsoft.com/office/powerpoint/2010/main" val="251659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21119-AC20-4188-99DF-070F8F7BF48D}"/>
              </a:ext>
            </a:extLst>
          </p:cNvPr>
          <p:cNvSpPr txBox="1"/>
          <p:nvPr/>
        </p:nvSpPr>
        <p:spPr>
          <a:xfrm>
            <a:off x="819149" y="600760"/>
            <a:ext cx="10753726" cy="646331"/>
          </a:xfrm>
          <a:prstGeom prst="rect">
            <a:avLst/>
          </a:prstGeom>
          <a:noFill/>
        </p:spPr>
        <p:txBody>
          <a:bodyPr wrap="square">
            <a:spAutoFit/>
          </a:bodyPr>
          <a:lstStyle/>
          <a:p>
            <a:r>
              <a:rPr lang="en-US" sz="1800" dirty="0"/>
              <a:t>3. After visiting the website stop capturing the packets by clicking on red color button i.e., Stop Capturing Packets</a:t>
            </a:r>
            <a:r>
              <a:rPr lang="en-US" dirty="0"/>
              <a:t> as shown in the picture.</a:t>
            </a:r>
            <a:endParaRPr lang="en-IN" dirty="0"/>
          </a:p>
        </p:txBody>
      </p:sp>
      <p:pic>
        <p:nvPicPr>
          <p:cNvPr id="7" name="Picture 6">
            <a:extLst>
              <a:ext uri="{FF2B5EF4-FFF2-40B4-BE49-F238E27FC236}">
                <a16:creationId xmlns:a16="http://schemas.microsoft.com/office/drawing/2014/main" id="{EBF78E39-F4C2-440B-BF91-1DB65A448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481" y="1392353"/>
            <a:ext cx="8055038" cy="4663844"/>
          </a:xfrm>
          <a:prstGeom prst="rect">
            <a:avLst/>
          </a:prstGeom>
        </p:spPr>
      </p:pic>
    </p:spTree>
    <p:extLst>
      <p:ext uri="{BB962C8B-B14F-4D97-AF65-F5344CB8AC3E}">
        <p14:creationId xmlns:p14="http://schemas.microsoft.com/office/powerpoint/2010/main" val="36054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982005-3CA2-43B1-943F-FE21CE0289F6}"/>
              </a:ext>
            </a:extLst>
          </p:cNvPr>
          <p:cNvSpPr txBox="1"/>
          <p:nvPr/>
        </p:nvSpPr>
        <p:spPr>
          <a:xfrm>
            <a:off x="819149" y="571321"/>
            <a:ext cx="10582275" cy="646331"/>
          </a:xfrm>
          <a:prstGeom prst="rect">
            <a:avLst/>
          </a:prstGeom>
          <a:noFill/>
        </p:spPr>
        <p:txBody>
          <a:bodyPr wrap="square">
            <a:spAutoFit/>
          </a:bodyPr>
          <a:lstStyle/>
          <a:p>
            <a:pPr marL="0" indent="0">
              <a:buNone/>
            </a:pPr>
            <a:r>
              <a:rPr lang="en-US" sz="1800" dirty="0"/>
              <a:t>4. Now Type “</a:t>
            </a:r>
            <a:r>
              <a:rPr lang="en-US" sz="1800" dirty="0" err="1"/>
              <a:t>arp</a:t>
            </a:r>
            <a:r>
              <a:rPr lang="en-US" sz="1800" dirty="0"/>
              <a:t>” in filter where you can see the IP Address, MAC Address of the destination computer in packet details under Address Resolution Protocol (ARP) as shown in the picture.</a:t>
            </a:r>
          </a:p>
        </p:txBody>
      </p:sp>
      <p:pic>
        <p:nvPicPr>
          <p:cNvPr id="6" name="Picture 5">
            <a:extLst>
              <a:ext uri="{FF2B5EF4-FFF2-40B4-BE49-F238E27FC236}">
                <a16:creationId xmlns:a16="http://schemas.microsoft.com/office/drawing/2014/main" id="{BA1F14FC-DA82-4E24-B43B-44CA62C0F938}"/>
              </a:ext>
            </a:extLst>
          </p:cNvPr>
          <p:cNvPicPr>
            <a:picLocks noChangeAspect="1"/>
          </p:cNvPicPr>
          <p:nvPr/>
        </p:nvPicPr>
        <p:blipFill>
          <a:blip r:embed="rId2"/>
          <a:stretch>
            <a:fillRect/>
          </a:stretch>
        </p:blipFill>
        <p:spPr>
          <a:xfrm>
            <a:off x="563511" y="1371600"/>
            <a:ext cx="5050258" cy="5103770"/>
          </a:xfrm>
          <a:prstGeom prst="rect">
            <a:avLst/>
          </a:prstGeom>
        </p:spPr>
      </p:pic>
      <p:pic>
        <p:nvPicPr>
          <p:cNvPr id="8" name="Picture 7">
            <a:extLst>
              <a:ext uri="{FF2B5EF4-FFF2-40B4-BE49-F238E27FC236}">
                <a16:creationId xmlns:a16="http://schemas.microsoft.com/office/drawing/2014/main" id="{462CEA6D-1338-452C-B685-E8E258A71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290" y="1217652"/>
            <a:ext cx="5315199" cy="5371519"/>
          </a:xfrm>
          <a:prstGeom prst="rect">
            <a:avLst/>
          </a:prstGeom>
        </p:spPr>
      </p:pic>
    </p:spTree>
    <p:extLst>
      <p:ext uri="{BB962C8B-B14F-4D97-AF65-F5344CB8AC3E}">
        <p14:creationId xmlns:p14="http://schemas.microsoft.com/office/powerpoint/2010/main" val="3848459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6CC2-2352-48C3-8BBC-F9AD69D274BC}"/>
              </a:ext>
            </a:extLst>
          </p:cNvPr>
          <p:cNvSpPr>
            <a:spLocks noGrp="1"/>
          </p:cNvSpPr>
          <p:nvPr>
            <p:ph type="title"/>
          </p:nvPr>
        </p:nvSpPr>
        <p:spPr/>
        <p:txBody>
          <a:bodyPr>
            <a:noAutofit/>
          </a:bodyPr>
          <a:lstStyle/>
          <a:p>
            <a:r>
              <a:rPr lang="en-US" sz="1800" b="1" dirty="0">
                <a:latin typeface="Times New Roman" panose="02020603050405020304" pitchFamily="18" charset="0"/>
                <a:cs typeface="Times New Roman" panose="02020603050405020304" pitchFamily="18" charset="0"/>
              </a:rPr>
              <a:t>3. In the above task you might have already captured the packet data. Among that packet data filter out the initial or the main packet. And now store the meta data like when the packet is captured, size of the packet and all other relevant information.</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B7698E-525E-413C-B1A5-9E91F3C3184C}"/>
              </a:ext>
            </a:extLst>
          </p:cNvPr>
          <p:cNvSpPr>
            <a:spLocks noGrp="1"/>
          </p:cNvSpPr>
          <p:nvPr>
            <p:ph idx="1"/>
          </p:nvPr>
        </p:nvSpPr>
        <p:spPr/>
        <p:txBody>
          <a:bodyPr>
            <a:normAutofit/>
          </a:bodyPr>
          <a:lstStyle/>
          <a:p>
            <a:pPr marL="0" indent="0">
              <a:buNone/>
            </a:pPr>
            <a:r>
              <a:rPr lang="en-US" sz="1800" b="1" dirty="0"/>
              <a:t>Procedure:</a:t>
            </a:r>
            <a:br>
              <a:rPr lang="en-US" sz="1800" dirty="0"/>
            </a:br>
            <a:r>
              <a:rPr lang="en-US" sz="1800" dirty="0"/>
              <a:t>1. Open terminal in Kali Linux, In Terminal type “</a:t>
            </a:r>
            <a:r>
              <a:rPr lang="en-US" sz="1800" dirty="0" err="1"/>
              <a:t>sudo</a:t>
            </a:r>
            <a:r>
              <a:rPr lang="en-US" sz="1800" dirty="0"/>
              <a:t> </a:t>
            </a:r>
            <a:r>
              <a:rPr lang="en-US" sz="1800" dirty="0" err="1"/>
              <a:t>wireshark</a:t>
            </a:r>
            <a:r>
              <a:rPr lang="en-US" sz="1800" dirty="0"/>
              <a:t>” then Wireshark will be opened. Now click on start capture as shown in the picture.</a:t>
            </a:r>
          </a:p>
          <a:p>
            <a:pPr marL="0" indent="0">
              <a:buNone/>
            </a:pPr>
            <a:endParaRPr lang="en-US" sz="1800" dirty="0"/>
          </a:p>
          <a:p>
            <a:pPr marL="0" indent="0">
              <a:buNone/>
            </a:pPr>
            <a:endParaRPr lang="en-US" sz="1800" dirty="0"/>
          </a:p>
        </p:txBody>
      </p:sp>
      <p:pic>
        <p:nvPicPr>
          <p:cNvPr id="8" name="Picture 7">
            <a:extLst>
              <a:ext uri="{FF2B5EF4-FFF2-40B4-BE49-F238E27FC236}">
                <a16:creationId xmlns:a16="http://schemas.microsoft.com/office/drawing/2014/main" id="{8979085C-7F5C-4347-B71A-AE1C7E0AC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2913615"/>
            <a:ext cx="9382125" cy="3263348"/>
          </a:xfrm>
          <a:prstGeom prst="rect">
            <a:avLst/>
          </a:prstGeom>
        </p:spPr>
      </p:pic>
    </p:spTree>
    <p:extLst>
      <p:ext uri="{BB962C8B-B14F-4D97-AF65-F5344CB8AC3E}">
        <p14:creationId xmlns:p14="http://schemas.microsoft.com/office/powerpoint/2010/main" val="9732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54FCC1-C846-495E-A8AC-9D30FC8577B4}"/>
              </a:ext>
            </a:extLst>
          </p:cNvPr>
          <p:cNvSpPr txBox="1"/>
          <p:nvPr/>
        </p:nvSpPr>
        <p:spPr>
          <a:xfrm>
            <a:off x="413482" y="945495"/>
            <a:ext cx="11365036" cy="646331"/>
          </a:xfrm>
          <a:prstGeom prst="rect">
            <a:avLst/>
          </a:prstGeom>
          <a:noFill/>
        </p:spPr>
        <p:txBody>
          <a:bodyPr wrap="square">
            <a:spAutoFit/>
          </a:bodyPr>
          <a:lstStyle/>
          <a:p>
            <a:r>
              <a:rPr lang="en-US" sz="1800" dirty="0"/>
              <a:t>2. These are captured packets when we visit the site </a:t>
            </a:r>
            <a:r>
              <a:rPr lang="en-US" sz="1800" dirty="0">
                <a:hlinkClick r:id="rId2"/>
              </a:rPr>
              <a:t>https://www.google.com/</a:t>
            </a:r>
            <a:r>
              <a:rPr lang="en-US" sz="1800" dirty="0"/>
              <a:t>. And You can see the captured time of the packets are not human-readable.</a:t>
            </a:r>
            <a:endParaRPr lang="en-IN" dirty="0"/>
          </a:p>
        </p:txBody>
      </p:sp>
      <p:pic>
        <p:nvPicPr>
          <p:cNvPr id="8" name="Picture 7">
            <a:extLst>
              <a:ext uri="{FF2B5EF4-FFF2-40B4-BE49-F238E27FC236}">
                <a16:creationId xmlns:a16="http://schemas.microsoft.com/office/drawing/2014/main" id="{48E99878-94EB-4367-A9AF-F294276CC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40" y="1968966"/>
            <a:ext cx="11501120" cy="4468664"/>
          </a:xfrm>
          <a:prstGeom prst="rect">
            <a:avLst/>
          </a:prstGeom>
        </p:spPr>
      </p:pic>
    </p:spTree>
    <p:extLst>
      <p:ext uri="{BB962C8B-B14F-4D97-AF65-F5344CB8AC3E}">
        <p14:creationId xmlns:p14="http://schemas.microsoft.com/office/powerpoint/2010/main" val="294198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8C691B-D84B-4E15-BBF1-E3577D449590}"/>
              </a:ext>
            </a:extLst>
          </p:cNvPr>
          <p:cNvSpPr txBox="1"/>
          <p:nvPr/>
        </p:nvSpPr>
        <p:spPr>
          <a:xfrm>
            <a:off x="833120" y="680474"/>
            <a:ext cx="10505439" cy="646331"/>
          </a:xfrm>
          <a:prstGeom prst="rect">
            <a:avLst/>
          </a:prstGeom>
          <a:noFill/>
        </p:spPr>
        <p:txBody>
          <a:bodyPr wrap="square">
            <a:spAutoFit/>
          </a:bodyPr>
          <a:lstStyle/>
          <a:p>
            <a:pPr marL="0" indent="0">
              <a:buNone/>
            </a:pPr>
            <a:r>
              <a:rPr lang="en-US" sz="1800" dirty="0"/>
              <a:t>3. You can use filter to sort out the captured packets or may not!. Now click on the option “View”. In View, select Time Display Format -&gt; First Select Time of Day and then select seconds as shown in the image.</a:t>
            </a:r>
          </a:p>
        </p:txBody>
      </p:sp>
      <p:pic>
        <p:nvPicPr>
          <p:cNvPr id="9" name="Picture 8">
            <a:extLst>
              <a:ext uri="{FF2B5EF4-FFF2-40B4-BE49-F238E27FC236}">
                <a16:creationId xmlns:a16="http://schemas.microsoft.com/office/drawing/2014/main" id="{41CF7A01-1B89-4844-838A-9E7B4B189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125" y="1575180"/>
            <a:ext cx="7813428" cy="4989697"/>
          </a:xfrm>
          <a:prstGeom prst="rect">
            <a:avLst/>
          </a:prstGeom>
        </p:spPr>
      </p:pic>
    </p:spTree>
    <p:extLst>
      <p:ext uri="{BB962C8B-B14F-4D97-AF65-F5344CB8AC3E}">
        <p14:creationId xmlns:p14="http://schemas.microsoft.com/office/powerpoint/2010/main" val="85866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AF66B-C41B-43CF-85BC-E8F2516F3919}"/>
              </a:ext>
            </a:extLst>
          </p:cNvPr>
          <p:cNvSpPr txBox="1"/>
          <p:nvPr/>
        </p:nvSpPr>
        <p:spPr>
          <a:xfrm>
            <a:off x="807378" y="823575"/>
            <a:ext cx="10943004" cy="646331"/>
          </a:xfrm>
          <a:prstGeom prst="rect">
            <a:avLst/>
          </a:prstGeom>
          <a:noFill/>
        </p:spPr>
        <p:txBody>
          <a:bodyPr wrap="square">
            <a:spAutoFit/>
          </a:bodyPr>
          <a:lstStyle/>
          <a:p>
            <a:pPr marL="0" indent="0">
              <a:buNone/>
            </a:pPr>
            <a:r>
              <a:rPr lang="en-US" sz="1800" dirty="0"/>
              <a:t>4. You could even see the packet size in bytes in the Length ”Column”. And when the packet is captured in general time (Human-readable Time Format) as shown in the image.</a:t>
            </a:r>
            <a:endParaRPr lang="en-IN" dirty="0"/>
          </a:p>
        </p:txBody>
      </p:sp>
      <p:pic>
        <p:nvPicPr>
          <p:cNvPr id="7" name="Picture 6">
            <a:extLst>
              <a:ext uri="{FF2B5EF4-FFF2-40B4-BE49-F238E27FC236}">
                <a16:creationId xmlns:a16="http://schemas.microsoft.com/office/drawing/2014/main" id="{B4FF80DD-99C7-4E9E-93D7-51421A023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378" y="1469906"/>
            <a:ext cx="7895004" cy="5258256"/>
          </a:xfrm>
          <a:prstGeom prst="rect">
            <a:avLst/>
          </a:prstGeom>
        </p:spPr>
      </p:pic>
    </p:spTree>
    <p:extLst>
      <p:ext uri="{BB962C8B-B14F-4D97-AF65-F5344CB8AC3E}">
        <p14:creationId xmlns:p14="http://schemas.microsoft.com/office/powerpoint/2010/main" val="81638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D43E-A5FB-493D-9CC4-51B5E50D06BD}"/>
              </a:ext>
            </a:extLst>
          </p:cNvPr>
          <p:cNvSpPr>
            <a:spLocks noGrp="1"/>
          </p:cNvSpPr>
          <p:nvPr>
            <p:ph type="title"/>
          </p:nvPr>
        </p:nvSpPr>
        <p:spPr>
          <a:xfrm>
            <a:off x="838200" y="2766218"/>
            <a:ext cx="10515600" cy="1325563"/>
          </a:xfrm>
        </p:spPr>
        <p:txBody>
          <a:bodyPr/>
          <a:lstStyle/>
          <a:p>
            <a:pPr algn="ctr"/>
            <a:r>
              <a:rPr lang="en-US" b="1" dirty="0"/>
              <a:t>Post - Class Task</a:t>
            </a:r>
            <a:endParaRPr lang="en-IN" b="1" dirty="0"/>
          </a:p>
        </p:txBody>
      </p:sp>
    </p:spTree>
    <p:extLst>
      <p:ext uri="{BB962C8B-B14F-4D97-AF65-F5344CB8AC3E}">
        <p14:creationId xmlns:p14="http://schemas.microsoft.com/office/powerpoint/2010/main" val="308969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3639-B4E1-4798-8A7B-09ACE1A9790F}"/>
              </a:ext>
            </a:extLst>
          </p:cNvPr>
          <p:cNvSpPr>
            <a:spLocks noGrp="1"/>
          </p:cNvSpPr>
          <p:nvPr>
            <p:ph type="title"/>
          </p:nvPr>
        </p:nvSpPr>
        <p:spPr>
          <a:xfrm>
            <a:off x="428625" y="349250"/>
            <a:ext cx="10515600" cy="611419"/>
          </a:xfrm>
        </p:spPr>
        <p:txBody>
          <a:bodyPr>
            <a:normAutofit/>
          </a:bodyPr>
          <a:lstStyle/>
          <a:p>
            <a:r>
              <a:rPr lang="en-US" sz="3000" b="1" dirty="0">
                <a:latin typeface="+mn-lt"/>
              </a:rPr>
              <a:t>Pre – Class Task</a:t>
            </a:r>
            <a:endParaRPr lang="en-IN" sz="3000" b="1" dirty="0">
              <a:latin typeface="+mn-lt"/>
            </a:endParaRPr>
          </a:p>
        </p:txBody>
      </p:sp>
      <p:sp>
        <p:nvSpPr>
          <p:cNvPr id="3" name="Content Placeholder 2">
            <a:extLst>
              <a:ext uri="{FF2B5EF4-FFF2-40B4-BE49-F238E27FC236}">
                <a16:creationId xmlns:a16="http://schemas.microsoft.com/office/drawing/2014/main" id="{1299D560-2267-4451-84DE-576416A3A30E}"/>
              </a:ext>
            </a:extLst>
          </p:cNvPr>
          <p:cNvSpPr>
            <a:spLocks noGrp="1"/>
          </p:cNvSpPr>
          <p:nvPr>
            <p:ph idx="1"/>
          </p:nvPr>
        </p:nvSpPr>
        <p:spPr>
          <a:xfrm>
            <a:off x="428625" y="987302"/>
            <a:ext cx="10515600" cy="5881456"/>
          </a:xfrm>
        </p:spPr>
        <p:txBody>
          <a:bodyPr>
            <a:normAutofit/>
          </a:bodyPr>
          <a:lstStyle/>
          <a:p>
            <a:pPr marL="0" indent="0">
              <a:buNone/>
            </a:pPr>
            <a:r>
              <a:rPr lang="en-US" sz="1500" b="1" dirty="0">
                <a:latin typeface="Times New Roman" panose="02020603050405020304" pitchFamily="18" charset="0"/>
                <a:cs typeface="Times New Roman" panose="02020603050405020304" pitchFamily="18" charset="0"/>
              </a:rPr>
              <a:t>1. What is the main purpose of Wireshark tool? How can we utilize the Wireshark tool and for what?</a:t>
            </a:r>
          </a:p>
          <a:p>
            <a:pPr marL="0" indent="0">
              <a:buNone/>
            </a:pPr>
            <a:r>
              <a:rPr lang="en-US" sz="1500" dirty="0">
                <a:latin typeface="Times New Roman" panose="02020603050405020304" pitchFamily="18" charset="0"/>
                <a:cs typeface="Times New Roman" panose="02020603050405020304" pitchFamily="18" charset="0"/>
              </a:rPr>
              <a:t>A. Wireshark is a packet sniffer and analysis tool. It captures network traffic on the local network and stores that data for offline analysis. Wireshark captures network traffic from Ethernet, Bluetooth, Wireless cards. Analyzing Data Packets on Wireshark.</a:t>
            </a:r>
            <a:br>
              <a:rPr lang="en-US" sz="1500" dirty="0">
                <a:latin typeface="Times New Roman" panose="02020603050405020304" pitchFamily="18" charset="0"/>
                <a:cs typeface="Times New Roman" panose="02020603050405020304" pitchFamily="18" charset="0"/>
              </a:rPr>
            </a:br>
            <a:endParaRPr lang="en-IN" sz="1500" dirty="0">
              <a:latin typeface="Times New Roman" panose="02020603050405020304" pitchFamily="18" charset="0"/>
              <a:cs typeface="Times New Roman" panose="02020603050405020304" pitchFamily="18" charset="0"/>
            </a:endParaRPr>
          </a:p>
          <a:p>
            <a:pPr marL="0" indent="0">
              <a:buNone/>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2. How we can capture the data packets using the Wireshark tool? Mention the procedure.</a:t>
            </a:r>
          </a:p>
          <a:p>
            <a:pPr marL="0" indent="0">
              <a:buNone/>
            </a:pPr>
            <a:r>
              <a:rPr lang="en-US" sz="1500" dirty="0"/>
              <a:t>A. </a:t>
            </a:r>
            <a:r>
              <a:rPr lang="en-US" sz="1600" dirty="0"/>
              <a:t>Open terminal in Kali Linux, In Terminal type “</a:t>
            </a:r>
            <a:r>
              <a:rPr lang="en-US" sz="1600" dirty="0" err="1"/>
              <a:t>sudo</a:t>
            </a:r>
            <a:r>
              <a:rPr lang="en-US" sz="1600" dirty="0"/>
              <a:t> </a:t>
            </a:r>
            <a:r>
              <a:rPr lang="en-US" sz="1600" dirty="0" err="1"/>
              <a:t>wireshark</a:t>
            </a:r>
            <a:r>
              <a:rPr lang="en-US" sz="1600" dirty="0"/>
              <a:t>” then Wireshark will be opened.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8FFA4F3-2AE4-4756-B1E6-0814D61D9BDF}"/>
              </a:ext>
            </a:extLst>
          </p:cNvPr>
          <p:cNvPicPr>
            <a:picLocks noChangeAspect="1"/>
          </p:cNvPicPr>
          <p:nvPr/>
        </p:nvPicPr>
        <p:blipFill rotWithShape="1">
          <a:blip r:embed="rId2">
            <a:extLst>
              <a:ext uri="{28A0092B-C50C-407E-A947-70E740481C1C}">
                <a14:useLocalDpi xmlns:a14="http://schemas.microsoft.com/office/drawing/2010/main" val="0"/>
              </a:ext>
            </a:extLst>
          </a:blip>
          <a:srcRect r="58579"/>
          <a:stretch/>
        </p:blipFill>
        <p:spPr>
          <a:xfrm>
            <a:off x="8110029" y="2925806"/>
            <a:ext cx="3886154" cy="3263348"/>
          </a:xfrm>
          <a:prstGeom prst="rect">
            <a:avLst/>
          </a:prstGeom>
        </p:spPr>
      </p:pic>
      <p:pic>
        <p:nvPicPr>
          <p:cNvPr id="6" name="Picture 5">
            <a:extLst>
              <a:ext uri="{FF2B5EF4-FFF2-40B4-BE49-F238E27FC236}">
                <a16:creationId xmlns:a16="http://schemas.microsoft.com/office/drawing/2014/main" id="{2DFA07C7-0567-407C-AC6C-EC028753C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63" y="3429000"/>
            <a:ext cx="7826418" cy="1867062"/>
          </a:xfrm>
          <a:prstGeom prst="rect">
            <a:avLst/>
          </a:prstGeom>
        </p:spPr>
      </p:pic>
    </p:spTree>
    <p:extLst>
      <p:ext uri="{BB962C8B-B14F-4D97-AF65-F5344CB8AC3E}">
        <p14:creationId xmlns:p14="http://schemas.microsoft.com/office/powerpoint/2010/main" val="1907070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53C4-B5C0-4D55-A8F9-B99A8C3F79D2}"/>
              </a:ext>
            </a:extLst>
          </p:cNvPr>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1. When you visit the above recommended websites a lot of traffic you can see. To do analysis it would be complicated work. So, Store the https and http packets separately using the Wireshark tool and also identify or fetch the post data when you perform a login activity in the http website.</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553348-1B8B-49E9-B035-E960EE0E5180}"/>
              </a:ext>
            </a:extLst>
          </p:cNvPr>
          <p:cNvSpPr>
            <a:spLocks noGrp="1"/>
          </p:cNvSpPr>
          <p:nvPr>
            <p:ph idx="1"/>
          </p:nvPr>
        </p:nvSpPr>
        <p:spPr/>
        <p:txBody>
          <a:bodyPr>
            <a:normAutofit/>
          </a:bodyPr>
          <a:lstStyle/>
          <a:p>
            <a:pPr marL="0" indent="0">
              <a:buNone/>
            </a:pPr>
            <a:r>
              <a:rPr lang="en-US" sz="1800" b="1" dirty="0"/>
              <a:t>Procedure:</a:t>
            </a:r>
          </a:p>
          <a:p>
            <a:pPr marL="0" indent="0">
              <a:buNone/>
            </a:pPr>
            <a:r>
              <a:rPr lang="en-US" sz="1800" dirty="0"/>
              <a:t>1. Open terminal in Kali Linux, In Terminal type “</a:t>
            </a:r>
            <a:r>
              <a:rPr lang="en-US" sz="1800" dirty="0" err="1"/>
              <a:t>sudo</a:t>
            </a:r>
            <a:r>
              <a:rPr lang="en-US" sz="1800" dirty="0"/>
              <a:t> </a:t>
            </a:r>
            <a:r>
              <a:rPr lang="en-US" sz="1800" dirty="0" err="1"/>
              <a:t>wireshark</a:t>
            </a:r>
            <a:r>
              <a:rPr lang="en-US" sz="1800" dirty="0"/>
              <a:t>” then Wireshark will be opened. Now click on start capture as shown in the picture.</a:t>
            </a:r>
          </a:p>
        </p:txBody>
      </p:sp>
      <p:pic>
        <p:nvPicPr>
          <p:cNvPr id="6" name="Picture 5">
            <a:extLst>
              <a:ext uri="{FF2B5EF4-FFF2-40B4-BE49-F238E27FC236}">
                <a16:creationId xmlns:a16="http://schemas.microsoft.com/office/drawing/2014/main" id="{C56A1A97-35C1-4093-9A85-623D27445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2913615"/>
            <a:ext cx="9382125" cy="3263348"/>
          </a:xfrm>
          <a:prstGeom prst="rect">
            <a:avLst/>
          </a:prstGeom>
        </p:spPr>
      </p:pic>
    </p:spTree>
    <p:extLst>
      <p:ext uri="{BB962C8B-B14F-4D97-AF65-F5344CB8AC3E}">
        <p14:creationId xmlns:p14="http://schemas.microsoft.com/office/powerpoint/2010/main" val="4230084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6B9B66-75F7-4D6B-840D-DE6325584CB9}"/>
              </a:ext>
            </a:extLst>
          </p:cNvPr>
          <p:cNvSpPr txBox="1"/>
          <p:nvPr/>
        </p:nvSpPr>
        <p:spPr>
          <a:xfrm>
            <a:off x="958691" y="563156"/>
            <a:ext cx="10369709" cy="369332"/>
          </a:xfrm>
          <a:prstGeom prst="rect">
            <a:avLst/>
          </a:prstGeom>
          <a:noFill/>
        </p:spPr>
        <p:txBody>
          <a:bodyPr wrap="square">
            <a:spAutoFit/>
          </a:bodyPr>
          <a:lstStyle/>
          <a:p>
            <a:pPr marL="0" indent="0">
              <a:buNone/>
            </a:pPr>
            <a:r>
              <a:rPr lang="en-IN" sz="1800" dirty="0"/>
              <a:t>2. Now visit the http server website i.e., </a:t>
            </a:r>
            <a:r>
              <a:rPr lang="en-IN" sz="1800" b="1" u="sng" dirty="0">
                <a:solidFill>
                  <a:srgbClr val="0563C1"/>
                </a:solidFill>
                <a:effectLst/>
                <a:ea typeface="Calibri" panose="020F0502020204030204" pitchFamily="34" charset="0"/>
                <a:cs typeface="Times New Roman" panose="02020603050405020304" pitchFamily="18" charset="0"/>
                <a:hlinkClick r:id="rId2"/>
              </a:rPr>
              <a:t>http://www.techpanda.org/</a:t>
            </a:r>
            <a:r>
              <a:rPr lang="en-IN" sz="1800" b="1" u="sng" dirty="0">
                <a:solidFill>
                  <a:srgbClr val="0563C1"/>
                </a:solidFill>
                <a:effectLst/>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Times New Roman" panose="02020603050405020304" pitchFamily="18" charset="0"/>
              </a:rPr>
              <a:t>in the browser as shown in the picture.</a:t>
            </a:r>
            <a:endParaRPr lang="en-IN" sz="1800" dirty="0"/>
          </a:p>
        </p:txBody>
      </p:sp>
      <p:pic>
        <p:nvPicPr>
          <p:cNvPr id="6" name="Picture 5">
            <a:extLst>
              <a:ext uri="{FF2B5EF4-FFF2-40B4-BE49-F238E27FC236}">
                <a16:creationId xmlns:a16="http://schemas.microsoft.com/office/drawing/2014/main" id="{BA06D6A3-981B-4538-A610-E84DEC9C7A22}"/>
              </a:ext>
            </a:extLst>
          </p:cNvPr>
          <p:cNvPicPr>
            <a:picLocks noChangeAspect="1"/>
          </p:cNvPicPr>
          <p:nvPr/>
        </p:nvPicPr>
        <p:blipFill>
          <a:blip r:embed="rId3"/>
          <a:stretch>
            <a:fillRect/>
          </a:stretch>
        </p:blipFill>
        <p:spPr>
          <a:xfrm>
            <a:off x="350520" y="1774380"/>
            <a:ext cx="11490960" cy="2896680"/>
          </a:xfrm>
          <a:prstGeom prst="rect">
            <a:avLst/>
          </a:prstGeom>
        </p:spPr>
      </p:pic>
    </p:spTree>
    <p:extLst>
      <p:ext uri="{BB962C8B-B14F-4D97-AF65-F5344CB8AC3E}">
        <p14:creationId xmlns:p14="http://schemas.microsoft.com/office/powerpoint/2010/main" val="410513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6B9B66-75F7-4D6B-840D-DE6325584CB9}"/>
              </a:ext>
            </a:extLst>
          </p:cNvPr>
          <p:cNvSpPr txBox="1"/>
          <p:nvPr/>
        </p:nvSpPr>
        <p:spPr>
          <a:xfrm>
            <a:off x="958691" y="563156"/>
            <a:ext cx="10369709" cy="646331"/>
          </a:xfrm>
          <a:prstGeom prst="rect">
            <a:avLst/>
          </a:prstGeom>
          <a:noFill/>
        </p:spPr>
        <p:txBody>
          <a:bodyPr wrap="square">
            <a:spAutoFit/>
          </a:bodyPr>
          <a:lstStyle/>
          <a:p>
            <a:pPr marL="0" indent="0">
              <a:buNone/>
            </a:pPr>
            <a:r>
              <a:rPr lang="en-IN" sz="1800" dirty="0"/>
              <a:t>3. Now visit the https server website i.e., </a:t>
            </a:r>
            <a:r>
              <a:rPr lang="en-IN" sz="1800" b="1" u="sng" dirty="0">
                <a:solidFill>
                  <a:srgbClr val="0563C1"/>
                </a:solidFill>
                <a:effectLst/>
                <a:ea typeface="Calibri" panose="020F0502020204030204" pitchFamily="34" charset="0"/>
                <a:cs typeface="Times New Roman" panose="02020603050405020304" pitchFamily="18" charset="0"/>
                <a:hlinkClick r:id="rId2"/>
              </a:rPr>
              <a:t>https://www.techpanda.org/</a:t>
            </a:r>
            <a:r>
              <a:rPr lang="en-IN" sz="1800" b="1" u="sng" dirty="0">
                <a:solidFill>
                  <a:srgbClr val="0563C1"/>
                </a:solidFill>
                <a:effectLst/>
                <a:ea typeface="Calibri" panose="020F0502020204030204" pitchFamily="34" charset="0"/>
                <a:cs typeface="Times New Roman" panose="02020603050405020304" pitchFamily="18" charset="0"/>
              </a:rPr>
              <a:t>index.php </a:t>
            </a:r>
            <a:r>
              <a:rPr lang="en-IN" sz="1800" dirty="0">
                <a:effectLst/>
                <a:ea typeface="Calibri" panose="020F0502020204030204" pitchFamily="34" charset="0"/>
                <a:cs typeface="Times New Roman" panose="02020603050405020304" pitchFamily="18" charset="0"/>
              </a:rPr>
              <a:t>in the browser as shown in the picture.</a:t>
            </a:r>
            <a:endParaRPr lang="en-IN" sz="1800" dirty="0"/>
          </a:p>
        </p:txBody>
      </p:sp>
      <p:pic>
        <p:nvPicPr>
          <p:cNvPr id="4" name="Picture 3">
            <a:extLst>
              <a:ext uri="{FF2B5EF4-FFF2-40B4-BE49-F238E27FC236}">
                <a16:creationId xmlns:a16="http://schemas.microsoft.com/office/drawing/2014/main" id="{EE9930B4-8ED2-4E81-A49B-F9A7E3E2FA14}"/>
              </a:ext>
            </a:extLst>
          </p:cNvPr>
          <p:cNvPicPr>
            <a:picLocks noChangeAspect="1"/>
          </p:cNvPicPr>
          <p:nvPr/>
        </p:nvPicPr>
        <p:blipFill>
          <a:blip r:embed="rId3"/>
          <a:stretch>
            <a:fillRect/>
          </a:stretch>
        </p:blipFill>
        <p:spPr>
          <a:xfrm>
            <a:off x="350520" y="1857970"/>
            <a:ext cx="11490960" cy="3142060"/>
          </a:xfrm>
          <a:prstGeom prst="rect">
            <a:avLst/>
          </a:prstGeom>
        </p:spPr>
      </p:pic>
    </p:spTree>
    <p:extLst>
      <p:ext uri="{BB962C8B-B14F-4D97-AF65-F5344CB8AC3E}">
        <p14:creationId xmlns:p14="http://schemas.microsoft.com/office/powerpoint/2010/main" val="2056421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21119-AC20-4188-99DF-070F8F7BF48D}"/>
              </a:ext>
            </a:extLst>
          </p:cNvPr>
          <p:cNvSpPr txBox="1"/>
          <p:nvPr/>
        </p:nvSpPr>
        <p:spPr>
          <a:xfrm>
            <a:off x="819149" y="600760"/>
            <a:ext cx="10753726" cy="646331"/>
          </a:xfrm>
          <a:prstGeom prst="rect">
            <a:avLst/>
          </a:prstGeom>
          <a:noFill/>
        </p:spPr>
        <p:txBody>
          <a:bodyPr wrap="square">
            <a:spAutoFit/>
          </a:bodyPr>
          <a:lstStyle/>
          <a:p>
            <a:r>
              <a:rPr lang="en-US" sz="1800" dirty="0"/>
              <a:t>4. After visiting the website stop capturing the packets by clicking on red color button i.e., Stop Capturing Packets</a:t>
            </a:r>
            <a:r>
              <a:rPr lang="en-US" dirty="0"/>
              <a:t> as shown in the picture.</a:t>
            </a:r>
            <a:endParaRPr lang="en-IN" dirty="0"/>
          </a:p>
        </p:txBody>
      </p:sp>
      <p:pic>
        <p:nvPicPr>
          <p:cNvPr id="7" name="Picture 6">
            <a:extLst>
              <a:ext uri="{FF2B5EF4-FFF2-40B4-BE49-F238E27FC236}">
                <a16:creationId xmlns:a16="http://schemas.microsoft.com/office/drawing/2014/main" id="{EBF78E39-F4C2-440B-BF91-1DB65A448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481" y="1392353"/>
            <a:ext cx="8055038" cy="4663844"/>
          </a:xfrm>
          <a:prstGeom prst="rect">
            <a:avLst/>
          </a:prstGeom>
        </p:spPr>
      </p:pic>
    </p:spTree>
    <p:extLst>
      <p:ext uri="{BB962C8B-B14F-4D97-AF65-F5344CB8AC3E}">
        <p14:creationId xmlns:p14="http://schemas.microsoft.com/office/powerpoint/2010/main" val="2593665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6B9B66-75F7-4D6B-840D-DE6325584CB9}"/>
              </a:ext>
            </a:extLst>
          </p:cNvPr>
          <p:cNvSpPr txBox="1"/>
          <p:nvPr/>
        </p:nvSpPr>
        <p:spPr>
          <a:xfrm>
            <a:off x="958691" y="563156"/>
            <a:ext cx="10274617" cy="646331"/>
          </a:xfrm>
          <a:prstGeom prst="rect">
            <a:avLst/>
          </a:prstGeom>
          <a:noFill/>
        </p:spPr>
        <p:txBody>
          <a:bodyPr wrap="square">
            <a:spAutoFit/>
          </a:bodyPr>
          <a:lstStyle/>
          <a:p>
            <a:pPr marL="0" indent="0">
              <a:buNone/>
            </a:pPr>
            <a:r>
              <a:rPr lang="en-IN" sz="1800" dirty="0"/>
              <a:t>5. Type “http” in the filter then you can see only http server packets as you can now it displays only the http protocol packets.</a:t>
            </a:r>
          </a:p>
        </p:txBody>
      </p:sp>
      <p:pic>
        <p:nvPicPr>
          <p:cNvPr id="3" name="Picture 2">
            <a:extLst>
              <a:ext uri="{FF2B5EF4-FFF2-40B4-BE49-F238E27FC236}">
                <a16:creationId xmlns:a16="http://schemas.microsoft.com/office/drawing/2014/main" id="{3B0A9FBE-AE5D-47F7-ABCE-4F6B34A4B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43" y="1209487"/>
            <a:ext cx="10516511" cy="5464013"/>
          </a:xfrm>
          <a:prstGeom prst="rect">
            <a:avLst/>
          </a:prstGeom>
        </p:spPr>
      </p:pic>
    </p:spTree>
    <p:extLst>
      <p:ext uri="{BB962C8B-B14F-4D97-AF65-F5344CB8AC3E}">
        <p14:creationId xmlns:p14="http://schemas.microsoft.com/office/powerpoint/2010/main" val="109605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53348-1B8B-49E9-B035-E960EE0E5180}"/>
              </a:ext>
            </a:extLst>
          </p:cNvPr>
          <p:cNvSpPr>
            <a:spLocks noGrp="1"/>
          </p:cNvSpPr>
          <p:nvPr>
            <p:ph idx="1"/>
          </p:nvPr>
        </p:nvSpPr>
        <p:spPr>
          <a:xfrm>
            <a:off x="795657" y="671512"/>
            <a:ext cx="10515600" cy="4351338"/>
          </a:xfrm>
        </p:spPr>
        <p:txBody>
          <a:bodyPr>
            <a:normAutofit/>
          </a:bodyPr>
          <a:lstStyle/>
          <a:p>
            <a:pPr marL="0" indent="0">
              <a:buNone/>
            </a:pPr>
            <a:r>
              <a:rPr lang="en-IN" sz="1800" dirty="0"/>
              <a:t>6. Click on the “File”. In File, Click on the “Export Specified Packets” as shown in the image.</a:t>
            </a:r>
          </a:p>
        </p:txBody>
      </p:sp>
      <p:pic>
        <p:nvPicPr>
          <p:cNvPr id="6" name="Picture 5">
            <a:extLst>
              <a:ext uri="{FF2B5EF4-FFF2-40B4-BE49-F238E27FC236}">
                <a16:creationId xmlns:a16="http://schemas.microsoft.com/office/drawing/2014/main" id="{A6E35FA7-F1F8-46B3-98EC-AAB1F1F0B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359" y="1196754"/>
            <a:ext cx="9604196" cy="4989734"/>
          </a:xfrm>
          <a:prstGeom prst="rect">
            <a:avLst/>
          </a:prstGeom>
        </p:spPr>
      </p:pic>
    </p:spTree>
    <p:extLst>
      <p:ext uri="{BB962C8B-B14F-4D97-AF65-F5344CB8AC3E}">
        <p14:creationId xmlns:p14="http://schemas.microsoft.com/office/powerpoint/2010/main" val="4249712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81D95-BB17-4B10-AFE2-BCE616058714}"/>
              </a:ext>
            </a:extLst>
          </p:cNvPr>
          <p:cNvSpPr txBox="1"/>
          <p:nvPr/>
        </p:nvSpPr>
        <p:spPr>
          <a:xfrm>
            <a:off x="975360" y="596315"/>
            <a:ext cx="11043920" cy="369332"/>
          </a:xfrm>
          <a:prstGeom prst="rect">
            <a:avLst/>
          </a:prstGeom>
          <a:noFill/>
        </p:spPr>
        <p:txBody>
          <a:bodyPr wrap="square">
            <a:spAutoFit/>
          </a:bodyPr>
          <a:lstStyle/>
          <a:p>
            <a:pPr marL="0" indent="0">
              <a:buNone/>
            </a:pPr>
            <a:r>
              <a:rPr lang="en-IN" sz="1800" dirty="0"/>
              <a:t>7. Type “</a:t>
            </a:r>
            <a:r>
              <a:rPr lang="en-IN" sz="1800" dirty="0" err="1"/>
              <a:t>tls</a:t>
            </a:r>
            <a:r>
              <a:rPr lang="en-IN" sz="1800" dirty="0"/>
              <a:t>” in the filter then you can see https packets and also </a:t>
            </a:r>
            <a:r>
              <a:rPr lang="en-IN" sz="1800" dirty="0" err="1"/>
              <a:t>tls</a:t>
            </a:r>
            <a:r>
              <a:rPr lang="en-IN" sz="1800" dirty="0"/>
              <a:t> packets.</a:t>
            </a:r>
          </a:p>
        </p:txBody>
      </p:sp>
      <p:pic>
        <p:nvPicPr>
          <p:cNvPr id="6" name="Picture 5">
            <a:extLst>
              <a:ext uri="{FF2B5EF4-FFF2-40B4-BE49-F238E27FC236}">
                <a16:creationId xmlns:a16="http://schemas.microsoft.com/office/drawing/2014/main" id="{BE3AE247-8689-4977-B8CF-EE79B0A27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00" y="1102498"/>
            <a:ext cx="9000000" cy="5159187"/>
          </a:xfrm>
          <a:prstGeom prst="rect">
            <a:avLst/>
          </a:prstGeom>
        </p:spPr>
      </p:pic>
    </p:spTree>
    <p:extLst>
      <p:ext uri="{BB962C8B-B14F-4D97-AF65-F5344CB8AC3E}">
        <p14:creationId xmlns:p14="http://schemas.microsoft.com/office/powerpoint/2010/main" val="1689184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553348-1B8B-49E9-B035-E960EE0E5180}"/>
              </a:ext>
            </a:extLst>
          </p:cNvPr>
          <p:cNvSpPr>
            <a:spLocks noGrp="1"/>
          </p:cNvSpPr>
          <p:nvPr>
            <p:ph idx="1"/>
          </p:nvPr>
        </p:nvSpPr>
        <p:spPr>
          <a:xfrm>
            <a:off x="795657" y="671512"/>
            <a:ext cx="10515600" cy="4351338"/>
          </a:xfrm>
        </p:spPr>
        <p:txBody>
          <a:bodyPr>
            <a:normAutofit/>
          </a:bodyPr>
          <a:lstStyle/>
          <a:p>
            <a:pPr marL="0" indent="0">
              <a:buNone/>
            </a:pPr>
            <a:r>
              <a:rPr lang="en-IN" sz="1800" dirty="0"/>
              <a:t>8. Click on the “File”. In File, Click on the “Export Specified Packets” as shown in the image.</a:t>
            </a:r>
          </a:p>
        </p:txBody>
      </p:sp>
      <p:pic>
        <p:nvPicPr>
          <p:cNvPr id="4" name="Picture 3">
            <a:extLst>
              <a:ext uri="{FF2B5EF4-FFF2-40B4-BE49-F238E27FC236}">
                <a16:creationId xmlns:a16="http://schemas.microsoft.com/office/drawing/2014/main" id="{6DD67A45-99B9-46BB-980A-7E4AA4F00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618" y="1133441"/>
            <a:ext cx="7184763" cy="5482273"/>
          </a:xfrm>
          <a:prstGeom prst="rect">
            <a:avLst/>
          </a:prstGeom>
        </p:spPr>
      </p:pic>
    </p:spTree>
    <p:extLst>
      <p:ext uri="{BB962C8B-B14F-4D97-AF65-F5344CB8AC3E}">
        <p14:creationId xmlns:p14="http://schemas.microsoft.com/office/powerpoint/2010/main" val="1199547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508ED6-15EE-42F9-9A53-C0B0EC745606}"/>
              </a:ext>
            </a:extLst>
          </p:cNvPr>
          <p:cNvSpPr txBox="1"/>
          <p:nvPr/>
        </p:nvSpPr>
        <p:spPr>
          <a:xfrm>
            <a:off x="655320" y="748715"/>
            <a:ext cx="10881360" cy="369332"/>
          </a:xfrm>
          <a:prstGeom prst="rect">
            <a:avLst/>
          </a:prstGeom>
          <a:noFill/>
        </p:spPr>
        <p:txBody>
          <a:bodyPr wrap="square">
            <a:spAutoFit/>
          </a:bodyPr>
          <a:lstStyle/>
          <a:p>
            <a:r>
              <a:rPr lang="en-US" sz="1800" dirty="0"/>
              <a:t>9. In filter type “ http.request.method == “POST” ” to filter out the http post data to the server from the client side.</a:t>
            </a:r>
            <a:endParaRPr lang="en-IN" dirty="0"/>
          </a:p>
        </p:txBody>
      </p:sp>
      <p:pic>
        <p:nvPicPr>
          <p:cNvPr id="9" name="Picture 8">
            <a:extLst>
              <a:ext uri="{FF2B5EF4-FFF2-40B4-BE49-F238E27FC236}">
                <a16:creationId xmlns:a16="http://schemas.microsoft.com/office/drawing/2014/main" id="{30054058-221C-4B90-A5F5-630C6C9F5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898" y="1141230"/>
            <a:ext cx="6880204" cy="5716770"/>
          </a:xfrm>
          <a:prstGeom prst="rect">
            <a:avLst/>
          </a:prstGeom>
        </p:spPr>
      </p:pic>
    </p:spTree>
    <p:extLst>
      <p:ext uri="{BB962C8B-B14F-4D97-AF65-F5344CB8AC3E}">
        <p14:creationId xmlns:p14="http://schemas.microsoft.com/office/powerpoint/2010/main" val="2102920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446D9-4687-47C8-B2B7-934B9E7A223F}"/>
              </a:ext>
            </a:extLst>
          </p:cNvPr>
          <p:cNvSpPr>
            <a:spLocks noGrp="1"/>
          </p:cNvSpPr>
          <p:nvPr>
            <p:ph idx="1"/>
          </p:nvPr>
        </p:nvSpPr>
        <p:spPr>
          <a:xfrm>
            <a:off x="838200" y="777875"/>
            <a:ext cx="10515600" cy="4351338"/>
          </a:xfrm>
        </p:spPr>
        <p:txBody>
          <a:bodyPr>
            <a:normAutofit/>
          </a:bodyPr>
          <a:lstStyle/>
          <a:p>
            <a:pPr marL="0" indent="0">
              <a:buNone/>
            </a:pPr>
            <a:r>
              <a:rPr lang="en-US" sz="1800" dirty="0"/>
              <a:t>10. Select the Post Packet. In Packet details section, Click on the </a:t>
            </a:r>
            <a:r>
              <a:rPr lang="en-US" sz="1800" b="1" dirty="0"/>
              <a:t>HTML Form URL Encoded: application/x-www-form-</a:t>
            </a:r>
            <a:r>
              <a:rPr lang="en-US" sz="1800" b="1" dirty="0" err="1"/>
              <a:t>urlencoded</a:t>
            </a:r>
            <a:r>
              <a:rPr lang="en-US" sz="1800" dirty="0"/>
              <a:t> where you can see Post Data i.e., Email and Password as plain text. As shown in the image.</a:t>
            </a:r>
            <a:endParaRPr lang="en-IN" sz="1800" dirty="0"/>
          </a:p>
          <a:p>
            <a:pPr marL="0" indent="0">
              <a:buNone/>
            </a:pPr>
            <a:endParaRPr lang="en-IN" sz="1800" dirty="0"/>
          </a:p>
        </p:txBody>
      </p:sp>
      <p:pic>
        <p:nvPicPr>
          <p:cNvPr id="5" name="Picture 4">
            <a:extLst>
              <a:ext uri="{FF2B5EF4-FFF2-40B4-BE49-F238E27FC236}">
                <a16:creationId xmlns:a16="http://schemas.microsoft.com/office/drawing/2014/main" id="{89D8DD21-10AE-47BB-AFC4-4DDC07ECE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218" y="1386046"/>
            <a:ext cx="6585564" cy="5471954"/>
          </a:xfrm>
          <a:prstGeom prst="rect">
            <a:avLst/>
          </a:prstGeom>
        </p:spPr>
      </p:pic>
    </p:spTree>
    <p:extLst>
      <p:ext uri="{BB962C8B-B14F-4D97-AF65-F5344CB8AC3E}">
        <p14:creationId xmlns:p14="http://schemas.microsoft.com/office/powerpoint/2010/main" val="357620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A635F36-9B8F-4EE2-A7F7-97B8FAE0EF5A}"/>
              </a:ext>
            </a:extLst>
          </p:cNvPr>
          <p:cNvSpPr>
            <a:spLocks noGrp="1"/>
          </p:cNvSpPr>
          <p:nvPr>
            <p:ph idx="1"/>
          </p:nvPr>
        </p:nvSpPr>
        <p:spPr>
          <a:xfrm>
            <a:off x="401992" y="383621"/>
            <a:ext cx="10515600" cy="5881456"/>
          </a:xfrm>
        </p:spPr>
        <p:txBody>
          <a:bodyPr>
            <a:normAutofit/>
          </a:bodyPr>
          <a:lstStyle/>
          <a:p>
            <a:pPr marL="0" indent="0">
              <a:buNone/>
            </a:pPr>
            <a:r>
              <a:rPr lang="en-US" sz="1500" dirty="0">
                <a:latin typeface="Times New Roman" panose="02020603050405020304" pitchFamily="18" charset="0"/>
                <a:cs typeface="Times New Roman" panose="02020603050405020304" pitchFamily="18" charset="0"/>
              </a:rPr>
              <a:t>3</a:t>
            </a:r>
            <a:r>
              <a:rPr lang="en-US" sz="1500" b="1" dirty="0">
                <a:latin typeface="Times New Roman" panose="02020603050405020304" pitchFamily="18" charset="0"/>
                <a:cs typeface="Times New Roman" panose="02020603050405020304" pitchFamily="18" charset="0"/>
              </a:rPr>
              <a:t>. Describe about the each and every column in the top pane in Wireshark tool.</a:t>
            </a:r>
          </a:p>
          <a:p>
            <a:pPr marL="0" indent="0">
              <a:buNone/>
            </a:pPr>
            <a:r>
              <a:rPr lang="en-US" sz="1500" dirty="0">
                <a:latin typeface="Times New Roman" panose="02020603050405020304" pitchFamily="18" charset="0"/>
                <a:cs typeface="Times New Roman" panose="02020603050405020304" pitchFamily="18" charset="0"/>
              </a:rPr>
              <a:t>A. </a:t>
            </a:r>
            <a:r>
              <a:rPr lang="en-US" sz="1500" b="1" dirty="0">
                <a:latin typeface="Times New Roman" panose="02020603050405020304" pitchFamily="18" charset="0"/>
                <a:cs typeface="Times New Roman" panose="02020603050405020304" pitchFamily="18" charset="0"/>
              </a:rPr>
              <a:t>No.:</a:t>
            </a:r>
            <a:r>
              <a:rPr lang="en-US" sz="1500" dirty="0">
                <a:latin typeface="Times New Roman" panose="02020603050405020304" pitchFamily="18" charset="0"/>
                <a:cs typeface="Times New Roman" panose="02020603050405020304" pitchFamily="18" charset="0"/>
              </a:rPr>
              <a:t> This is the number order of the packet that got captured. The bracket indicates that this packet is part of a conversation.</a:t>
            </a:r>
          </a:p>
          <a:p>
            <a:pPr marL="0" indent="0">
              <a:buNone/>
            </a:pPr>
            <a:r>
              <a:rPr lang="en-US" sz="1500" b="1" dirty="0">
                <a:latin typeface="Times New Roman" panose="02020603050405020304" pitchFamily="18" charset="0"/>
                <a:cs typeface="Times New Roman" panose="02020603050405020304" pitchFamily="18" charset="0"/>
              </a:rPr>
              <a:t>     Time:</a:t>
            </a:r>
            <a:r>
              <a:rPr lang="en-US" sz="1500" dirty="0">
                <a:latin typeface="Times New Roman" panose="02020603050405020304" pitchFamily="18" charset="0"/>
                <a:cs typeface="Times New Roman" panose="02020603050405020304" pitchFamily="18" charset="0"/>
              </a:rPr>
              <a:t> This column shows you how long after you started the capture that this packet got captured. You can change this value in the Settings menu if you need something different displayed.</a:t>
            </a:r>
          </a:p>
          <a:p>
            <a:pPr marL="0" indent="0">
              <a:buNone/>
            </a:pPr>
            <a:r>
              <a:rPr lang="en-US" sz="1500" b="1" dirty="0">
                <a:latin typeface="Times New Roman" panose="02020603050405020304" pitchFamily="18" charset="0"/>
                <a:cs typeface="Times New Roman" panose="02020603050405020304" pitchFamily="18" charset="0"/>
              </a:rPr>
              <a:t>     Source:</a:t>
            </a:r>
            <a:r>
              <a:rPr lang="en-US" sz="1500" dirty="0">
                <a:latin typeface="Times New Roman" panose="02020603050405020304" pitchFamily="18" charset="0"/>
                <a:cs typeface="Times New Roman" panose="02020603050405020304" pitchFamily="18" charset="0"/>
              </a:rPr>
              <a:t> This is the address of the system that sent the packet.</a:t>
            </a:r>
          </a:p>
          <a:p>
            <a:pPr marL="0" indent="0">
              <a:buNone/>
            </a:pPr>
            <a:r>
              <a:rPr lang="en-US" sz="1500" b="1" dirty="0">
                <a:latin typeface="Times New Roman" panose="02020603050405020304" pitchFamily="18" charset="0"/>
                <a:cs typeface="Times New Roman" panose="02020603050405020304" pitchFamily="18" charset="0"/>
              </a:rPr>
              <a:t>     Destination:</a:t>
            </a:r>
            <a:r>
              <a:rPr lang="en-US" sz="1500" dirty="0">
                <a:latin typeface="Times New Roman" panose="02020603050405020304" pitchFamily="18" charset="0"/>
                <a:cs typeface="Times New Roman" panose="02020603050405020304" pitchFamily="18" charset="0"/>
              </a:rPr>
              <a:t> This is the address of the destination of that packet.</a:t>
            </a:r>
          </a:p>
          <a:p>
            <a:pPr marL="0" indent="0">
              <a:buNone/>
            </a:pPr>
            <a:r>
              <a:rPr lang="en-US" sz="1500" b="1" dirty="0">
                <a:latin typeface="Times New Roman" panose="02020603050405020304" pitchFamily="18" charset="0"/>
                <a:cs typeface="Times New Roman" panose="02020603050405020304" pitchFamily="18" charset="0"/>
              </a:rPr>
              <a:t>     Protocol:</a:t>
            </a:r>
            <a:r>
              <a:rPr lang="en-US" sz="1500" dirty="0">
                <a:latin typeface="Times New Roman" panose="02020603050405020304" pitchFamily="18" charset="0"/>
                <a:cs typeface="Times New Roman" panose="02020603050405020304" pitchFamily="18" charset="0"/>
              </a:rPr>
              <a:t> This is the type of packet, for example, TCP, DNS, DHCPv6, or ARP.</a:t>
            </a:r>
          </a:p>
          <a:p>
            <a:pPr marL="0" indent="0">
              <a:buNone/>
            </a:pPr>
            <a:r>
              <a:rPr lang="en-US" sz="1500" b="1" dirty="0">
                <a:latin typeface="Times New Roman" panose="02020603050405020304" pitchFamily="18" charset="0"/>
                <a:cs typeface="Times New Roman" panose="02020603050405020304" pitchFamily="18" charset="0"/>
              </a:rPr>
              <a:t>     Length:</a:t>
            </a:r>
            <a:r>
              <a:rPr lang="en-US" sz="1500" dirty="0">
                <a:latin typeface="Times New Roman" panose="02020603050405020304" pitchFamily="18" charset="0"/>
                <a:cs typeface="Times New Roman" panose="02020603050405020304" pitchFamily="18" charset="0"/>
              </a:rPr>
              <a:t> This column shows you the length of the packet in bytes.</a:t>
            </a:r>
          </a:p>
          <a:p>
            <a:pPr marL="0" indent="0">
              <a:buNone/>
            </a:pPr>
            <a:r>
              <a:rPr lang="en-US" sz="1500" b="1" dirty="0">
                <a:latin typeface="Times New Roman" panose="02020603050405020304" pitchFamily="18" charset="0"/>
                <a:cs typeface="Times New Roman" panose="02020603050405020304" pitchFamily="18" charset="0"/>
              </a:rPr>
              <a:t>     Info:</a:t>
            </a:r>
            <a:r>
              <a:rPr lang="en-US" sz="1500" dirty="0">
                <a:latin typeface="Times New Roman" panose="02020603050405020304" pitchFamily="18" charset="0"/>
                <a:cs typeface="Times New Roman" panose="02020603050405020304" pitchFamily="18" charset="0"/>
              </a:rPr>
              <a:t> This column shows you more information about the packet contents, and will vary depending on what kind of packet it is.</a:t>
            </a:r>
          </a:p>
        </p:txBody>
      </p:sp>
    </p:spTree>
    <p:extLst>
      <p:ext uri="{BB962C8B-B14F-4D97-AF65-F5344CB8AC3E}">
        <p14:creationId xmlns:p14="http://schemas.microsoft.com/office/powerpoint/2010/main" val="36968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86EA-F2AE-4D05-9A37-2B7C409E3594}"/>
              </a:ext>
            </a:extLst>
          </p:cNvPr>
          <p:cNvSpPr>
            <a:spLocks noGrp="1"/>
          </p:cNvSpPr>
          <p:nvPr>
            <p:ph type="title"/>
          </p:nvPr>
        </p:nvSpPr>
        <p:spPr/>
        <p:txBody>
          <a:bodyPr>
            <a:noAutofit/>
          </a:bodyPr>
          <a:lstStyle/>
          <a:p>
            <a:r>
              <a:rPr lang="en-US" sz="1800" b="1" dirty="0">
                <a:latin typeface="Times New Roman" panose="02020603050405020304" pitchFamily="18" charset="0"/>
                <a:cs typeface="Times New Roman" panose="02020603050405020304" pitchFamily="18" charset="0"/>
              </a:rPr>
              <a:t>2. Visit the site https://www.google.com/ . On visiting the site as usually can observe different kind of packets. And a connection is also established between client system and host (servers). Using Wireshark, capture the network packets of a virtual port (Port 443).</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0B2E45-A069-45DF-9B67-7F02CEB8AF6B}"/>
              </a:ext>
            </a:extLst>
          </p:cNvPr>
          <p:cNvSpPr>
            <a:spLocks noGrp="1"/>
          </p:cNvSpPr>
          <p:nvPr>
            <p:ph idx="1"/>
          </p:nvPr>
        </p:nvSpPr>
        <p:spPr/>
        <p:txBody>
          <a:bodyPr>
            <a:normAutofit/>
          </a:bodyPr>
          <a:lstStyle/>
          <a:p>
            <a:pPr marL="0" indent="0">
              <a:buNone/>
            </a:pPr>
            <a:r>
              <a:rPr lang="en-US" sz="1800" b="1" dirty="0"/>
              <a:t>Procedure:</a:t>
            </a:r>
            <a:br>
              <a:rPr lang="en-US" sz="1800" b="1" dirty="0"/>
            </a:br>
            <a:r>
              <a:rPr lang="en-US" sz="1800" dirty="0"/>
              <a:t>1. Open terminal in Kali Linux, In Terminal type “</a:t>
            </a:r>
            <a:r>
              <a:rPr lang="en-US" sz="1800" dirty="0" err="1"/>
              <a:t>sudo</a:t>
            </a:r>
            <a:r>
              <a:rPr lang="en-US" sz="1800" dirty="0"/>
              <a:t> </a:t>
            </a:r>
            <a:r>
              <a:rPr lang="en-US" sz="1800" dirty="0" err="1"/>
              <a:t>wireshark</a:t>
            </a:r>
            <a:r>
              <a:rPr lang="en-US" sz="1800" dirty="0"/>
              <a:t>” then Wireshark will be opened. Now click on start capture as shown in the picture.</a:t>
            </a:r>
          </a:p>
        </p:txBody>
      </p:sp>
      <p:pic>
        <p:nvPicPr>
          <p:cNvPr id="6" name="Picture 5">
            <a:extLst>
              <a:ext uri="{FF2B5EF4-FFF2-40B4-BE49-F238E27FC236}">
                <a16:creationId xmlns:a16="http://schemas.microsoft.com/office/drawing/2014/main" id="{A6682C1B-0698-44C6-BB28-FDA7105C3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37" y="2913615"/>
            <a:ext cx="9382125" cy="3263348"/>
          </a:xfrm>
          <a:prstGeom prst="rect">
            <a:avLst/>
          </a:prstGeom>
        </p:spPr>
      </p:pic>
    </p:spTree>
    <p:extLst>
      <p:ext uri="{BB962C8B-B14F-4D97-AF65-F5344CB8AC3E}">
        <p14:creationId xmlns:p14="http://schemas.microsoft.com/office/powerpoint/2010/main" val="2078047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C9B5F5-929E-4384-A032-D21E8362228C}"/>
              </a:ext>
            </a:extLst>
          </p:cNvPr>
          <p:cNvSpPr txBox="1"/>
          <p:nvPr/>
        </p:nvSpPr>
        <p:spPr>
          <a:xfrm>
            <a:off x="600074" y="542062"/>
            <a:ext cx="10753725" cy="369332"/>
          </a:xfrm>
          <a:prstGeom prst="rect">
            <a:avLst/>
          </a:prstGeom>
          <a:noFill/>
        </p:spPr>
        <p:txBody>
          <a:bodyPr wrap="square">
            <a:spAutoFit/>
          </a:bodyPr>
          <a:lstStyle/>
          <a:p>
            <a:pPr marL="0" indent="0">
              <a:buNone/>
            </a:pPr>
            <a:r>
              <a:rPr lang="en-US" sz="1800" dirty="0"/>
              <a:t>2. Now open a web </a:t>
            </a:r>
            <a:r>
              <a:rPr lang="en-US" dirty="0"/>
              <a:t>browser and </a:t>
            </a:r>
            <a:r>
              <a:rPr lang="en-US" sz="1800" dirty="0"/>
              <a:t>visit the provided website i.e., </a:t>
            </a:r>
            <a:r>
              <a:rPr lang="en-US" sz="1800" dirty="0">
                <a:hlinkClick r:id="rId2"/>
              </a:rPr>
              <a:t>https://www.google.com/</a:t>
            </a:r>
            <a:endParaRPr lang="en-US" sz="1800" dirty="0"/>
          </a:p>
        </p:txBody>
      </p:sp>
      <p:pic>
        <p:nvPicPr>
          <p:cNvPr id="7" name="Picture 6">
            <a:extLst>
              <a:ext uri="{FF2B5EF4-FFF2-40B4-BE49-F238E27FC236}">
                <a16:creationId xmlns:a16="http://schemas.microsoft.com/office/drawing/2014/main" id="{2965361A-E6FE-4B7E-A408-3185E5861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208" y="1123949"/>
            <a:ext cx="9659092" cy="4915069"/>
          </a:xfrm>
          <a:prstGeom prst="rect">
            <a:avLst/>
          </a:prstGeom>
        </p:spPr>
      </p:pic>
    </p:spTree>
    <p:extLst>
      <p:ext uri="{BB962C8B-B14F-4D97-AF65-F5344CB8AC3E}">
        <p14:creationId xmlns:p14="http://schemas.microsoft.com/office/powerpoint/2010/main" val="2326341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21119-AC20-4188-99DF-070F8F7BF48D}"/>
              </a:ext>
            </a:extLst>
          </p:cNvPr>
          <p:cNvSpPr txBox="1"/>
          <p:nvPr/>
        </p:nvSpPr>
        <p:spPr>
          <a:xfrm>
            <a:off x="819149" y="600760"/>
            <a:ext cx="10753726" cy="646331"/>
          </a:xfrm>
          <a:prstGeom prst="rect">
            <a:avLst/>
          </a:prstGeom>
          <a:noFill/>
        </p:spPr>
        <p:txBody>
          <a:bodyPr wrap="square">
            <a:spAutoFit/>
          </a:bodyPr>
          <a:lstStyle/>
          <a:p>
            <a:r>
              <a:rPr lang="en-US" sz="1800" dirty="0"/>
              <a:t>3. After visiting the website stop capturing the packets by clicking on red color button i.e., Stop Capturing Packets</a:t>
            </a:r>
            <a:r>
              <a:rPr lang="en-US" dirty="0"/>
              <a:t> as shown in the picture.</a:t>
            </a:r>
            <a:endParaRPr lang="en-IN" dirty="0"/>
          </a:p>
        </p:txBody>
      </p:sp>
      <p:pic>
        <p:nvPicPr>
          <p:cNvPr id="7" name="Picture 6">
            <a:extLst>
              <a:ext uri="{FF2B5EF4-FFF2-40B4-BE49-F238E27FC236}">
                <a16:creationId xmlns:a16="http://schemas.microsoft.com/office/drawing/2014/main" id="{EBF78E39-F4C2-440B-BF91-1DB65A448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481" y="1392353"/>
            <a:ext cx="8055038" cy="4663844"/>
          </a:xfrm>
          <a:prstGeom prst="rect">
            <a:avLst/>
          </a:prstGeom>
        </p:spPr>
      </p:pic>
    </p:spTree>
    <p:extLst>
      <p:ext uri="{BB962C8B-B14F-4D97-AF65-F5344CB8AC3E}">
        <p14:creationId xmlns:p14="http://schemas.microsoft.com/office/powerpoint/2010/main" val="1945949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CB2714-00A5-457B-B563-30131755F111}"/>
              </a:ext>
            </a:extLst>
          </p:cNvPr>
          <p:cNvPicPr>
            <a:picLocks noChangeAspect="1"/>
          </p:cNvPicPr>
          <p:nvPr/>
        </p:nvPicPr>
        <p:blipFill rotWithShape="1">
          <a:blip r:embed="rId2"/>
          <a:srcRect t="6108"/>
          <a:stretch/>
        </p:blipFill>
        <p:spPr>
          <a:xfrm>
            <a:off x="3753765" y="1776717"/>
            <a:ext cx="4684470" cy="4725035"/>
          </a:xfrm>
          <a:prstGeom prst="rect">
            <a:avLst/>
          </a:prstGeom>
        </p:spPr>
      </p:pic>
      <p:sp>
        <p:nvSpPr>
          <p:cNvPr id="4" name="TextBox 3">
            <a:extLst>
              <a:ext uri="{FF2B5EF4-FFF2-40B4-BE49-F238E27FC236}">
                <a16:creationId xmlns:a16="http://schemas.microsoft.com/office/drawing/2014/main" id="{A3704E85-7937-4CFD-99E5-F39F7433D890}"/>
              </a:ext>
            </a:extLst>
          </p:cNvPr>
          <p:cNvSpPr txBox="1"/>
          <p:nvPr/>
        </p:nvSpPr>
        <p:spPr>
          <a:xfrm>
            <a:off x="723900" y="871143"/>
            <a:ext cx="10744200" cy="646331"/>
          </a:xfrm>
          <a:prstGeom prst="rect">
            <a:avLst/>
          </a:prstGeom>
          <a:noFill/>
        </p:spPr>
        <p:txBody>
          <a:bodyPr wrap="square">
            <a:spAutoFit/>
          </a:bodyPr>
          <a:lstStyle/>
          <a:p>
            <a:pPr marL="0" indent="0">
              <a:buNone/>
            </a:pPr>
            <a:r>
              <a:rPr lang="en-US" sz="1800" dirty="0"/>
              <a:t>4. In filter type “</a:t>
            </a:r>
            <a:r>
              <a:rPr lang="en-US" sz="1800" dirty="0" err="1"/>
              <a:t>tcp.port</a:t>
            </a:r>
            <a:r>
              <a:rPr lang="en-US" sz="1800" dirty="0"/>
              <a:t> == 443” It is virtual port. Where it will display the packets in </a:t>
            </a:r>
            <a:r>
              <a:rPr lang="en-US" sz="1800" dirty="0" err="1"/>
              <a:t>tcp</a:t>
            </a:r>
            <a:r>
              <a:rPr lang="en-US" sz="1800" dirty="0"/>
              <a:t> of port is 443 which is a </a:t>
            </a:r>
            <a:br>
              <a:rPr lang="en-US" sz="1800" dirty="0"/>
            </a:br>
            <a:r>
              <a:rPr lang="en-US" sz="1800" dirty="0"/>
              <a:t>virtual port as shown in the image.</a:t>
            </a:r>
          </a:p>
        </p:txBody>
      </p:sp>
    </p:spTree>
    <p:extLst>
      <p:ext uri="{BB962C8B-B14F-4D97-AF65-F5344CB8AC3E}">
        <p14:creationId xmlns:p14="http://schemas.microsoft.com/office/powerpoint/2010/main" val="384810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D43E-A5FB-493D-9CC4-51B5E50D06BD}"/>
              </a:ext>
            </a:extLst>
          </p:cNvPr>
          <p:cNvSpPr>
            <a:spLocks noGrp="1"/>
          </p:cNvSpPr>
          <p:nvPr>
            <p:ph type="title"/>
          </p:nvPr>
        </p:nvSpPr>
        <p:spPr>
          <a:xfrm>
            <a:off x="838200" y="2766218"/>
            <a:ext cx="10515600" cy="1325563"/>
          </a:xfrm>
        </p:spPr>
        <p:txBody>
          <a:bodyPr/>
          <a:lstStyle/>
          <a:p>
            <a:pPr algn="ctr"/>
            <a:r>
              <a:rPr lang="en-US" b="1" dirty="0"/>
              <a:t>In - Class Task</a:t>
            </a:r>
            <a:endParaRPr lang="en-IN" b="1" dirty="0"/>
          </a:p>
        </p:txBody>
      </p:sp>
    </p:spTree>
    <p:extLst>
      <p:ext uri="{BB962C8B-B14F-4D97-AF65-F5344CB8AC3E}">
        <p14:creationId xmlns:p14="http://schemas.microsoft.com/office/powerpoint/2010/main" val="127365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F023-41B9-4A84-9578-7163C4ACA1BE}"/>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1. By default, the network card will only communicate with the network which is directed to your MAC Address. So, Using the Wireshark, capture the network which will be communicate with your MAC Address only but not the whole network from the Host or not even the network of other devices.</a:t>
            </a:r>
            <a:endParaRPr lang="en-IN" b="1" dirty="0"/>
          </a:p>
        </p:txBody>
      </p:sp>
      <p:sp>
        <p:nvSpPr>
          <p:cNvPr id="3" name="Content Placeholder 2">
            <a:extLst>
              <a:ext uri="{FF2B5EF4-FFF2-40B4-BE49-F238E27FC236}">
                <a16:creationId xmlns:a16="http://schemas.microsoft.com/office/drawing/2014/main" id="{30927681-4FE9-4486-8CF2-083321C7C704}"/>
              </a:ext>
            </a:extLst>
          </p:cNvPr>
          <p:cNvSpPr>
            <a:spLocks noGrp="1"/>
          </p:cNvSpPr>
          <p:nvPr>
            <p:ph idx="1"/>
          </p:nvPr>
        </p:nvSpPr>
        <p:spPr/>
        <p:txBody>
          <a:bodyPr>
            <a:normAutofit/>
          </a:bodyPr>
          <a:lstStyle/>
          <a:p>
            <a:pPr marL="0" indent="0">
              <a:buNone/>
            </a:pPr>
            <a:r>
              <a:rPr lang="en-US" sz="1800" b="1" dirty="0"/>
              <a:t>Procedure:</a:t>
            </a:r>
            <a:br>
              <a:rPr lang="en-US" sz="1800" dirty="0"/>
            </a:br>
            <a:r>
              <a:rPr lang="en-US" sz="1800" dirty="0"/>
              <a:t>1. Open terminal in Kali Linux, In Terminal type “</a:t>
            </a:r>
            <a:r>
              <a:rPr lang="en-US" sz="1800" dirty="0" err="1"/>
              <a:t>sudo</a:t>
            </a:r>
            <a:r>
              <a:rPr lang="en-US" sz="1800" dirty="0"/>
              <a:t> </a:t>
            </a:r>
            <a:r>
              <a:rPr lang="en-US" sz="1800" dirty="0" err="1"/>
              <a:t>wireshark</a:t>
            </a:r>
            <a:r>
              <a:rPr lang="en-US" sz="1800" dirty="0"/>
              <a:t>” then Wireshark will be opened.</a:t>
            </a:r>
            <a:br>
              <a:rPr lang="en-US" sz="1800" dirty="0"/>
            </a:br>
            <a:endParaRPr lang="en-US" sz="1800" dirty="0"/>
          </a:p>
          <a:p>
            <a:pPr marL="0" indent="0">
              <a:buNone/>
            </a:pPr>
            <a:endParaRPr lang="en-US" sz="1800" dirty="0"/>
          </a:p>
          <a:p>
            <a:pPr marL="0" indent="0">
              <a:buNone/>
            </a:pPr>
            <a:endParaRPr lang="en-US" sz="1800" dirty="0"/>
          </a:p>
          <a:p>
            <a:pPr marL="0" indent="0">
              <a:buNone/>
            </a:pPr>
            <a:endParaRPr lang="en-US" sz="1800" dirty="0"/>
          </a:p>
        </p:txBody>
      </p:sp>
      <p:pic>
        <p:nvPicPr>
          <p:cNvPr id="16" name="Picture 15">
            <a:extLst>
              <a:ext uri="{FF2B5EF4-FFF2-40B4-BE49-F238E27FC236}">
                <a16:creationId xmlns:a16="http://schemas.microsoft.com/office/drawing/2014/main" id="{39B8AE05-FDFD-49F1-A3D9-CBCF69598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341" y="2581194"/>
            <a:ext cx="7826418" cy="1867062"/>
          </a:xfrm>
          <a:prstGeom prst="rect">
            <a:avLst/>
          </a:prstGeom>
        </p:spPr>
      </p:pic>
    </p:spTree>
    <p:extLst>
      <p:ext uri="{BB962C8B-B14F-4D97-AF65-F5344CB8AC3E}">
        <p14:creationId xmlns:p14="http://schemas.microsoft.com/office/powerpoint/2010/main" val="275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F6878-ECF2-4D6A-936B-7FF36A8B43BE}"/>
              </a:ext>
            </a:extLst>
          </p:cNvPr>
          <p:cNvSpPr txBox="1"/>
          <p:nvPr/>
        </p:nvSpPr>
        <p:spPr>
          <a:xfrm>
            <a:off x="742949" y="829360"/>
            <a:ext cx="10848975" cy="369332"/>
          </a:xfrm>
          <a:prstGeom prst="rect">
            <a:avLst/>
          </a:prstGeom>
          <a:noFill/>
        </p:spPr>
        <p:txBody>
          <a:bodyPr wrap="square">
            <a:spAutoFit/>
          </a:bodyPr>
          <a:lstStyle/>
          <a:p>
            <a:pPr marL="0" indent="0">
              <a:buNone/>
            </a:pPr>
            <a:r>
              <a:rPr lang="en-US" sz="1800" dirty="0"/>
              <a:t>2. </a:t>
            </a:r>
            <a:r>
              <a:rPr lang="en-US" dirty="0"/>
              <a:t>Y</a:t>
            </a:r>
            <a:r>
              <a:rPr lang="en-US" sz="1800" dirty="0"/>
              <a:t>ou can see the interface of the </a:t>
            </a:r>
            <a:r>
              <a:rPr lang="en-US" sz="1800" dirty="0" err="1"/>
              <a:t>wireshark</a:t>
            </a:r>
            <a:r>
              <a:rPr lang="en-US" dirty="0"/>
              <a:t> as shown in the image.</a:t>
            </a:r>
            <a:endParaRPr lang="en-US" sz="1800" dirty="0"/>
          </a:p>
        </p:txBody>
      </p:sp>
      <p:pic>
        <p:nvPicPr>
          <p:cNvPr id="7" name="Picture 6">
            <a:extLst>
              <a:ext uri="{FF2B5EF4-FFF2-40B4-BE49-F238E27FC236}">
                <a16:creationId xmlns:a16="http://schemas.microsoft.com/office/drawing/2014/main" id="{759338E8-A510-442A-8F3C-8442AE0FEAA0}"/>
              </a:ext>
            </a:extLst>
          </p:cNvPr>
          <p:cNvPicPr>
            <a:picLocks noChangeAspect="1"/>
          </p:cNvPicPr>
          <p:nvPr/>
        </p:nvPicPr>
        <p:blipFill>
          <a:blip r:embed="rId2"/>
          <a:stretch>
            <a:fillRect/>
          </a:stretch>
        </p:blipFill>
        <p:spPr>
          <a:xfrm>
            <a:off x="809624" y="1322671"/>
            <a:ext cx="10782300" cy="5535329"/>
          </a:xfrm>
          <a:prstGeom prst="rect">
            <a:avLst/>
          </a:prstGeom>
        </p:spPr>
      </p:pic>
    </p:spTree>
    <p:extLst>
      <p:ext uri="{BB962C8B-B14F-4D97-AF65-F5344CB8AC3E}">
        <p14:creationId xmlns:p14="http://schemas.microsoft.com/office/powerpoint/2010/main" val="252211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4B2D2-CC4E-4961-ADB9-9C6D92116749}"/>
              </a:ext>
            </a:extLst>
          </p:cNvPr>
          <p:cNvSpPr>
            <a:spLocks noGrp="1"/>
          </p:cNvSpPr>
          <p:nvPr>
            <p:ph idx="1"/>
          </p:nvPr>
        </p:nvSpPr>
        <p:spPr>
          <a:xfrm>
            <a:off x="838200" y="643897"/>
            <a:ext cx="10515600" cy="4351338"/>
          </a:xfrm>
        </p:spPr>
        <p:txBody>
          <a:bodyPr>
            <a:normAutofit/>
          </a:bodyPr>
          <a:lstStyle/>
          <a:p>
            <a:pPr marL="0" indent="0">
              <a:buNone/>
            </a:pPr>
            <a:r>
              <a:rPr lang="en-US" sz="1800" dirty="0"/>
              <a:t>3. Click on Capture options as shown in the picture which is marked.</a:t>
            </a:r>
          </a:p>
        </p:txBody>
      </p:sp>
      <p:pic>
        <p:nvPicPr>
          <p:cNvPr id="11" name="Picture 10">
            <a:extLst>
              <a:ext uri="{FF2B5EF4-FFF2-40B4-BE49-F238E27FC236}">
                <a16:creationId xmlns:a16="http://schemas.microsoft.com/office/drawing/2014/main" id="{93A546BF-D058-463D-80B2-1EF80AB02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256" y="1268543"/>
            <a:ext cx="7925487" cy="4320914"/>
          </a:xfrm>
          <a:prstGeom prst="rect">
            <a:avLst/>
          </a:prstGeom>
        </p:spPr>
      </p:pic>
    </p:spTree>
    <p:extLst>
      <p:ext uri="{BB962C8B-B14F-4D97-AF65-F5344CB8AC3E}">
        <p14:creationId xmlns:p14="http://schemas.microsoft.com/office/powerpoint/2010/main" val="385660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68604-EC5C-4D07-A92D-93D40CF09A9A}"/>
              </a:ext>
            </a:extLst>
          </p:cNvPr>
          <p:cNvSpPr txBox="1"/>
          <p:nvPr/>
        </p:nvSpPr>
        <p:spPr>
          <a:xfrm>
            <a:off x="681037" y="472202"/>
            <a:ext cx="10829925" cy="646331"/>
          </a:xfrm>
          <a:prstGeom prst="rect">
            <a:avLst/>
          </a:prstGeom>
          <a:noFill/>
        </p:spPr>
        <p:txBody>
          <a:bodyPr wrap="square">
            <a:spAutoFit/>
          </a:bodyPr>
          <a:lstStyle/>
          <a:p>
            <a:pPr marL="0" indent="0">
              <a:buNone/>
            </a:pPr>
            <a:r>
              <a:rPr lang="en-US" sz="1800" dirty="0"/>
              <a:t>4. On Clicking Capture options a pop-out window will be appear as shown in the picture.</a:t>
            </a:r>
            <a:r>
              <a:rPr lang="en-US" dirty="0"/>
              <a:t> And </a:t>
            </a:r>
            <a:r>
              <a:rPr lang="en-US" sz="1800" dirty="0"/>
              <a:t>Now You can see all the interfaces of your network card in your system in the appeared pop-up windows as shown below.</a:t>
            </a:r>
          </a:p>
        </p:txBody>
      </p:sp>
      <p:pic>
        <p:nvPicPr>
          <p:cNvPr id="9" name="Picture 8">
            <a:extLst>
              <a:ext uri="{FF2B5EF4-FFF2-40B4-BE49-F238E27FC236}">
                <a16:creationId xmlns:a16="http://schemas.microsoft.com/office/drawing/2014/main" id="{53A51C0B-A1DA-4C9F-ADC1-AAB3C2F0B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762" y="1359924"/>
            <a:ext cx="9036473" cy="5098026"/>
          </a:xfrm>
          <a:prstGeom prst="rect">
            <a:avLst/>
          </a:prstGeom>
        </p:spPr>
      </p:pic>
    </p:spTree>
    <p:extLst>
      <p:ext uri="{BB962C8B-B14F-4D97-AF65-F5344CB8AC3E}">
        <p14:creationId xmlns:p14="http://schemas.microsoft.com/office/powerpoint/2010/main" val="254125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82D784-C7F2-48EA-8659-F6A5547011AD}"/>
              </a:ext>
            </a:extLst>
          </p:cNvPr>
          <p:cNvSpPr txBox="1"/>
          <p:nvPr/>
        </p:nvSpPr>
        <p:spPr>
          <a:xfrm>
            <a:off x="800099" y="660738"/>
            <a:ext cx="10639425" cy="369332"/>
          </a:xfrm>
          <a:prstGeom prst="rect">
            <a:avLst/>
          </a:prstGeom>
          <a:noFill/>
        </p:spPr>
        <p:txBody>
          <a:bodyPr wrap="square">
            <a:spAutoFit/>
          </a:bodyPr>
          <a:lstStyle/>
          <a:p>
            <a:pPr marL="0" indent="0">
              <a:buNone/>
            </a:pPr>
            <a:r>
              <a:rPr lang="en-US" sz="1800" dirty="0"/>
              <a:t>5. By default, Tick Mark will be applied on the “Enable Promiscuous mode on all interfaces”. </a:t>
            </a:r>
          </a:p>
        </p:txBody>
      </p:sp>
      <p:pic>
        <p:nvPicPr>
          <p:cNvPr id="8" name="Picture 7">
            <a:extLst>
              <a:ext uri="{FF2B5EF4-FFF2-40B4-BE49-F238E27FC236}">
                <a16:creationId xmlns:a16="http://schemas.microsoft.com/office/drawing/2014/main" id="{70A943B4-B58E-41C3-BAC3-DF9334DCA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26" y="1493319"/>
            <a:ext cx="11636748" cy="4633362"/>
          </a:xfrm>
          <a:prstGeom prst="rect">
            <a:avLst/>
          </a:prstGeom>
        </p:spPr>
      </p:pic>
    </p:spTree>
    <p:extLst>
      <p:ext uri="{BB962C8B-B14F-4D97-AF65-F5344CB8AC3E}">
        <p14:creationId xmlns:p14="http://schemas.microsoft.com/office/powerpoint/2010/main" val="2716936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1457</Words>
  <Application>Microsoft Office PowerPoint</Application>
  <PresentationFormat>Widescreen</PresentationFormat>
  <Paragraphs>53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Wireshark Skilling</vt:lpstr>
      <vt:lpstr>Pre – Class Task</vt:lpstr>
      <vt:lpstr>PowerPoint Presentation</vt:lpstr>
      <vt:lpstr>In - Class Task</vt:lpstr>
      <vt:lpstr>1. By default, the network card will only communicate with the network which is directed to your MAC Address. So, Using the Wireshark, capture the network which will be communicate with your MAC Address only but not the whole network from the Host or not even the network of other devices.</vt:lpstr>
      <vt:lpstr>PowerPoint Presentation</vt:lpstr>
      <vt:lpstr>PowerPoint Presentation</vt:lpstr>
      <vt:lpstr>PowerPoint Presentation</vt:lpstr>
      <vt:lpstr>PowerPoint Presentation</vt:lpstr>
      <vt:lpstr>PowerPoint Presentation</vt:lpstr>
      <vt:lpstr>2. For every network connection there will be a host which mean a sender and also a receiver. If you ever visit a website then a connection will be made from your device to servers of that host. So, Using Wireshark, find the destination computer’s IP address and also the MAC Address of the destination computer where the packet is delivered. Website: https://www.google.com/</vt:lpstr>
      <vt:lpstr>PowerPoint Presentation</vt:lpstr>
      <vt:lpstr>PowerPoint Presentation</vt:lpstr>
      <vt:lpstr>PowerPoint Presentation</vt:lpstr>
      <vt:lpstr>3. In the above task you might have already captured the packet data. Among that packet data filter out the initial or the main packet. And now store the meta data like when the packet is captured, size of the packet and all other relevant information.</vt:lpstr>
      <vt:lpstr>PowerPoint Presentation</vt:lpstr>
      <vt:lpstr>PowerPoint Presentation</vt:lpstr>
      <vt:lpstr>PowerPoint Presentation</vt:lpstr>
      <vt:lpstr>Post - Class Task</vt:lpstr>
      <vt:lpstr>1. When you visit the above recommended websites a lot of traffic you can see. To do analysis it would be complicated work. So, Store the https and http packets separately using the Wireshark tool and also identify or fetch the post data when you perform a login activity in the http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Visit the site https://www.google.com/ . On visiting the site as usually can observe different kind of packets. And a connection is also established between client system and host (servers). Using Wireshark, capture the network packets of a virtual port (Port 443).</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Wireshark Skilling</dc:title>
  <dc:creator>Sai Akhil Kumar Reddy Nallamilli</dc:creator>
  <cp:lastModifiedBy>Sai Akhil Kumar Reddy Nallamilli</cp:lastModifiedBy>
  <cp:revision>188</cp:revision>
  <dcterms:created xsi:type="dcterms:W3CDTF">2021-08-10T19:22:41Z</dcterms:created>
  <dcterms:modified xsi:type="dcterms:W3CDTF">2021-08-14T07:08:20Z</dcterms:modified>
</cp:coreProperties>
</file>