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80" r:id="rId5"/>
    <p:sldId id="282" r:id="rId6"/>
    <p:sldId id="283" r:id="rId7"/>
    <p:sldId id="264" r:id="rId8"/>
    <p:sldId id="281" r:id="rId9"/>
    <p:sldId id="284" r:id="rId10"/>
    <p:sldId id="285" r:id="rId11"/>
    <p:sldId id="286" r:id="rId12"/>
    <p:sldId id="288" r:id="rId13"/>
    <p:sldId id="289" r:id="rId14"/>
    <p:sldId id="29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DB68D4-CCB3-403B-ACC6-862A09378852}">
          <p14:sldIdLst>
            <p14:sldId id="256"/>
            <p14:sldId id="257"/>
            <p14:sldId id="266"/>
            <p14:sldId id="280"/>
            <p14:sldId id="282"/>
            <p14:sldId id="283"/>
            <p14:sldId id="264"/>
            <p14:sldId id="281"/>
            <p14:sldId id="284"/>
            <p14:sldId id="285"/>
            <p14:sldId id="286"/>
            <p14:sldId id="288"/>
            <p14:sldId id="289"/>
            <p14:sldId id="29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0" autoAdjust="0"/>
    <p:restoredTop sz="94660"/>
  </p:normalViewPr>
  <p:slideViewPr>
    <p:cSldViewPr snapToGrid="0">
      <p:cViewPr>
        <p:scale>
          <a:sx n="66" d="100"/>
          <a:sy n="66" d="100"/>
        </p:scale>
        <p:origin x="73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D2CA-1043-44DD-993F-F11CCE665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8E4ED-B031-47B6-884E-3FF3CF195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E751-969C-41D1-BB24-0A041A62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05537-52D6-4E01-B186-4750C2BF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70BE-3FD5-4FE7-9F9E-63818926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3F7E-1B5C-47CC-94CC-0621E314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59789-5835-42DC-AD0F-BC8D4A96A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87AC-F491-4F9D-BB93-A9B46438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9FA-FE82-4FE8-9E59-82A6D287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1BB4-23A4-4924-8586-A93043C7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60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259BA-9A2E-451E-A34C-B209523CE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8EAEA-7EC2-4597-AF58-FDCB5982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3E31-6C76-44C5-A8EA-5224CC6D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93EE-C4FC-408D-B2EC-F83CC520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D8C8-AA85-4FBE-A2FC-4C39F899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7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7BD9-1E0D-4212-9140-0B29B80E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DAC8-C64E-4C83-86A5-3370EFCE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5E13-4891-42C9-91DF-C992B8C8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92D3-4D73-44AD-8A68-5678DEC6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126A-AD3D-45C7-B9C2-DFC8828F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2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A39C-AEE1-447D-B144-21A5F243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5DA37-37EE-4BC7-97AD-09D0FB0A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4785-E9B3-42F4-9BE6-A6C61D35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12A7-D7C3-44DB-A3EC-0644862C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2054-031A-4D3D-AE7F-982A9328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7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048-E247-4B00-99CA-38806B02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2A39-60FE-4198-ADC4-549399BD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87F15-1DA3-4FD9-8469-6784C627D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8FFE1-05CF-486D-8229-63F0033E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C972F-D163-4C29-A6EF-C7B4183B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F66E-79E2-458A-9FA4-EBC5B61B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8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163D-49E9-4764-B500-EDD44CE1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AB550-5354-4E5B-96F6-73D508552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CBE0B-0B5E-4385-877B-DDE1B9C4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666B5-90E2-4E02-90D8-3084CE79D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0883C-9649-4DEE-AE32-C8C82F362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14094-1786-4807-AC1D-BA925E44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05D6CC-6FCA-4551-B82A-973418DE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F98FE-F62B-4F46-804C-8858797D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D76C-83C9-4048-900B-7A391F9B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00106-3F22-4C3F-92D5-DD5BA7B2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9FD86-868B-430E-90EF-935D6BFA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5ED6C-868C-4E45-81E4-D19AA34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1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1FDF-C3BE-488C-AF96-3DC6D8FB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10D35-6864-4CB1-9123-AC032231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80059-45E5-4D5E-8B17-E198F998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6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9240-A2C7-4A23-BF57-38E82471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ADF9-10AD-4320-8C72-BDD988E0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B03C2-0DB9-47BF-852D-D0464FD33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66FA0-EB59-4A04-B004-D2391ED5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45724-4A56-4C57-86F9-6E0C5D0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D5C99-12E6-4391-9992-163DA19E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E2E9-27FA-4698-8FC2-66BE1EDD0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EF427-2895-4875-8868-107815811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6F1F1-01B9-4240-9F34-DE880B751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DE45-D3EC-412D-BB3B-67CF864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2885-751B-4999-B2D5-AB7BA9D1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E3CB-9AAC-41CD-AA11-5D06EA1C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0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9D70C-9E97-441C-B736-79B723A6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4ABC-0BD4-4C2A-AF9B-C0900273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A256-33F9-4FF8-AFCC-FA0C3EDA5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A130C-8EF8-4C92-9511-3BAA1FC0B205}" type="datetimeFigureOut">
              <a:rPr lang="en-IN" smtClean="0"/>
              <a:t>14-08-2021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1FBF-B289-4FD4-B0E3-76A57261E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6E4B-3025-4B81-B7B9-D81C7B5F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2CBC-55B9-4C86-AEA2-87AEA0657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7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5200454" y="2281287"/>
            <a:ext cx="1791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1335464" y="3112284"/>
            <a:ext cx="9521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Skill-5</a:t>
            </a:r>
          </a:p>
          <a:p>
            <a:pPr algn="ctr"/>
            <a:r>
              <a:rPr lang="en-IN" sz="2800" dirty="0"/>
              <a:t>Implementation of Password Cracking Using John The Ripper</a:t>
            </a:r>
          </a:p>
        </p:txBody>
      </p:sp>
      <p:sp>
        <p:nvSpPr>
          <p:cNvPr id="11" name="!!sub">
            <a:extLst>
              <a:ext uri="{FF2B5EF4-FFF2-40B4-BE49-F238E27FC236}">
                <a16:creationId xmlns:a16="http://schemas.microsoft.com/office/drawing/2014/main" id="{8978B7DB-7256-4907-B558-6A758FDEBC7D}"/>
              </a:ext>
            </a:extLst>
          </p:cNvPr>
          <p:cNvSpPr txBox="1"/>
          <p:nvPr/>
        </p:nvSpPr>
        <p:spPr>
          <a:xfrm>
            <a:off x="241955" y="-184184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</p:spTree>
    <p:extLst>
      <p:ext uri="{BB962C8B-B14F-4D97-AF65-F5344CB8AC3E}">
        <p14:creationId xmlns:p14="http://schemas.microsoft.com/office/powerpoint/2010/main" val="976178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40850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4531360" y="301658"/>
            <a:ext cx="312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John The Ripper</a:t>
            </a:r>
          </a:p>
        </p:txBody>
      </p:sp>
      <p:sp>
        <p:nvSpPr>
          <p:cNvPr id="3" name="!!point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477520" y="862982"/>
            <a:ext cx="1120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Now In The Next Line Use The Below Command To Get The Password Of The Zip File Using The Hash You Just Stored In The Text File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/>
              <a:t>Type “</a:t>
            </a:r>
            <a:r>
              <a:rPr lang="en-IN" b="1" i="1" dirty="0"/>
              <a:t>john --format=zip [text-File-Name].txt</a:t>
            </a:r>
            <a:r>
              <a:rPr lang="en-IN" dirty="0"/>
              <a:t>” To Get The Password Of The Zip File</a:t>
            </a:r>
          </a:p>
        </p:txBody>
      </p:sp>
      <p:pic>
        <p:nvPicPr>
          <p:cNvPr id="5" name="!!pic">
            <a:extLst>
              <a:ext uri="{FF2B5EF4-FFF2-40B4-BE49-F238E27FC236}">
                <a16:creationId xmlns:a16="http://schemas.microsoft.com/office/drawing/2014/main" id="{4EA95C36-F5FC-489B-9D89-91B7CF69A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" b="5287"/>
          <a:stretch/>
        </p:blipFill>
        <p:spPr>
          <a:xfrm>
            <a:off x="879838" y="1824416"/>
            <a:ext cx="10022623" cy="4388021"/>
          </a:xfrm>
          <a:prstGeom prst="rect">
            <a:avLst/>
          </a:prstGeom>
        </p:spPr>
      </p:pic>
      <p:pic>
        <p:nvPicPr>
          <p:cNvPr id="10" name="!!pic2">
            <a:extLst>
              <a:ext uri="{FF2B5EF4-FFF2-40B4-BE49-F238E27FC236}">
                <a16:creationId xmlns:a16="http://schemas.microsoft.com/office/drawing/2014/main" id="{DF3FA239-7222-4FC9-9AA0-EB7AB426A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r="414" b="848"/>
          <a:stretch/>
        </p:blipFill>
        <p:spPr>
          <a:xfrm>
            <a:off x="18335486" y="1509313"/>
            <a:ext cx="5498979" cy="45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7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40850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4531360" y="301658"/>
            <a:ext cx="312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John The Ripper</a:t>
            </a:r>
          </a:p>
        </p:txBody>
      </p:sp>
      <p:sp>
        <p:nvSpPr>
          <p:cNvPr id="3" name="!!point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477520" y="862982"/>
            <a:ext cx="1120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Now Let’s Check If We Can Extract The Files From The Encrypted Zip File Using The Password Cracked By John The Ripper</a:t>
            </a:r>
          </a:p>
        </p:txBody>
      </p:sp>
      <p:pic>
        <p:nvPicPr>
          <p:cNvPr id="5" name="!!pic">
            <a:extLst>
              <a:ext uri="{FF2B5EF4-FFF2-40B4-BE49-F238E27FC236}">
                <a16:creationId xmlns:a16="http://schemas.microsoft.com/office/drawing/2014/main" id="{4EA95C36-F5FC-489B-9D89-91B7CF69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9" r="47956" b="2392"/>
          <a:stretch/>
        </p:blipFill>
        <p:spPr>
          <a:xfrm>
            <a:off x="743155" y="1547418"/>
            <a:ext cx="5216162" cy="4559742"/>
          </a:xfrm>
          <a:prstGeom prst="rect">
            <a:avLst/>
          </a:prstGeom>
        </p:spPr>
      </p:pic>
      <p:pic>
        <p:nvPicPr>
          <p:cNvPr id="10" name="!!pic2">
            <a:extLst>
              <a:ext uri="{FF2B5EF4-FFF2-40B4-BE49-F238E27FC236}">
                <a16:creationId xmlns:a16="http://schemas.microsoft.com/office/drawing/2014/main" id="{DF3FA239-7222-4FC9-9AA0-EB7AB426A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3" r="20723"/>
          <a:stretch/>
        </p:blipFill>
        <p:spPr>
          <a:xfrm>
            <a:off x="6096000" y="1509313"/>
            <a:ext cx="5498979" cy="45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8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40850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4531360" y="301658"/>
            <a:ext cx="312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John The Ripper</a:t>
            </a:r>
          </a:p>
        </p:txBody>
      </p:sp>
      <p:sp>
        <p:nvSpPr>
          <p:cNvPr id="3" name="!!point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477520" y="862982"/>
            <a:ext cx="112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Yeah Cool, We Have Successfully Cracked Up The Password Using John The Ripper Tool</a:t>
            </a:r>
          </a:p>
        </p:txBody>
      </p:sp>
      <p:pic>
        <p:nvPicPr>
          <p:cNvPr id="5" name="!!pic">
            <a:extLst>
              <a:ext uri="{FF2B5EF4-FFF2-40B4-BE49-F238E27FC236}">
                <a16:creationId xmlns:a16="http://schemas.microsoft.com/office/drawing/2014/main" id="{4EA95C36-F5FC-489B-9D89-91B7CF69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94"/>
          <a:stretch/>
        </p:blipFill>
        <p:spPr>
          <a:xfrm>
            <a:off x="686594" y="1354135"/>
            <a:ext cx="5216162" cy="4559742"/>
          </a:xfrm>
          <a:prstGeom prst="rect">
            <a:avLst/>
          </a:prstGeom>
        </p:spPr>
      </p:pic>
      <p:pic>
        <p:nvPicPr>
          <p:cNvPr id="10" name="!!pic2">
            <a:extLst>
              <a:ext uri="{FF2B5EF4-FFF2-40B4-BE49-F238E27FC236}">
                <a16:creationId xmlns:a16="http://schemas.microsoft.com/office/drawing/2014/main" id="{DF3FA239-7222-4FC9-9AA0-EB7AB426A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t="-414" r="41278" b="414"/>
          <a:stretch/>
        </p:blipFill>
        <p:spPr>
          <a:xfrm>
            <a:off x="6039439" y="1316030"/>
            <a:ext cx="5498979" cy="45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7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23166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3" name="!!zphisher">
            <a:extLst>
              <a:ext uri="{FF2B5EF4-FFF2-40B4-BE49-F238E27FC236}">
                <a16:creationId xmlns:a16="http://schemas.microsoft.com/office/drawing/2014/main" id="{48A02616-8EA4-4F29-9164-D327C26C9342}"/>
              </a:ext>
            </a:extLst>
          </p:cNvPr>
          <p:cNvSpPr txBox="1"/>
          <p:nvPr/>
        </p:nvSpPr>
        <p:spPr>
          <a:xfrm>
            <a:off x="323654" y="2378672"/>
            <a:ext cx="3602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Pros Of John The Ripper:</a:t>
            </a:r>
          </a:p>
        </p:txBody>
      </p:sp>
      <p:pic>
        <p:nvPicPr>
          <p:cNvPr id="11" name="!!pic">
            <a:extLst>
              <a:ext uri="{FF2B5EF4-FFF2-40B4-BE49-F238E27FC236}">
                <a16:creationId xmlns:a16="http://schemas.microsoft.com/office/drawing/2014/main" id="{43CFFA93-B7A8-413A-AD25-04BEDD339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8470" y="387607"/>
            <a:ext cx="2239723" cy="2373287"/>
          </a:xfrm>
          <a:prstGeom prst="rect">
            <a:avLst/>
          </a:prstGeom>
        </p:spPr>
      </p:pic>
      <p:sp>
        <p:nvSpPr>
          <p:cNvPr id="4" name="!!point">
            <a:extLst>
              <a:ext uri="{FF2B5EF4-FFF2-40B4-BE49-F238E27FC236}">
                <a16:creationId xmlns:a16="http://schemas.microsoft.com/office/drawing/2014/main" id="{6A3EF3A9-365A-4556-9E73-C54320E7970F}"/>
              </a:ext>
            </a:extLst>
          </p:cNvPr>
          <p:cNvSpPr txBox="1"/>
          <p:nvPr/>
        </p:nvSpPr>
        <p:spPr>
          <a:xfrm>
            <a:off x="323654" y="2862250"/>
            <a:ext cx="1041168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If The Password Of The File You Are Trying To Crack Is In The Dictionary File It Is Using, Then The Time For Password Cracking Is Very Quick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John The Ripper Uses Many Approaches To Crack Password, Even If Cracking Password Fails In First Mode It Moves On To The Second Mode</a:t>
            </a:r>
          </a:p>
        </p:txBody>
      </p:sp>
    </p:spTree>
    <p:extLst>
      <p:ext uri="{BB962C8B-B14F-4D97-AF65-F5344CB8AC3E}">
        <p14:creationId xmlns:p14="http://schemas.microsoft.com/office/powerpoint/2010/main" val="141929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23166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3" name="!!zphisher">
            <a:extLst>
              <a:ext uri="{FF2B5EF4-FFF2-40B4-BE49-F238E27FC236}">
                <a16:creationId xmlns:a16="http://schemas.microsoft.com/office/drawing/2014/main" id="{48A02616-8EA4-4F29-9164-D327C26C9342}"/>
              </a:ext>
            </a:extLst>
          </p:cNvPr>
          <p:cNvSpPr txBox="1"/>
          <p:nvPr/>
        </p:nvSpPr>
        <p:spPr>
          <a:xfrm>
            <a:off x="323654" y="2378672"/>
            <a:ext cx="3602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Cons Of John The Ripper:</a:t>
            </a:r>
          </a:p>
        </p:txBody>
      </p:sp>
      <p:pic>
        <p:nvPicPr>
          <p:cNvPr id="11" name="!!pic">
            <a:extLst>
              <a:ext uri="{FF2B5EF4-FFF2-40B4-BE49-F238E27FC236}">
                <a16:creationId xmlns:a16="http://schemas.microsoft.com/office/drawing/2014/main" id="{43CFFA93-B7A8-413A-AD25-04BEDD339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8470" y="387607"/>
            <a:ext cx="2239723" cy="2373287"/>
          </a:xfrm>
          <a:prstGeom prst="rect">
            <a:avLst/>
          </a:prstGeom>
        </p:spPr>
      </p:pic>
      <p:sp>
        <p:nvSpPr>
          <p:cNvPr id="4" name="!!point">
            <a:extLst>
              <a:ext uri="{FF2B5EF4-FFF2-40B4-BE49-F238E27FC236}">
                <a16:creationId xmlns:a16="http://schemas.microsoft.com/office/drawing/2014/main" id="{6A3EF3A9-365A-4556-9E73-C54320E7970F}"/>
              </a:ext>
            </a:extLst>
          </p:cNvPr>
          <p:cNvSpPr txBox="1"/>
          <p:nvPr/>
        </p:nvSpPr>
        <p:spPr>
          <a:xfrm>
            <a:off x="323654" y="2862250"/>
            <a:ext cx="1041168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Basically, John The Ripper Uses The Basic And Most Common Passwords Wordlist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But If You Got A Zip File Containing Complex Password, To Crack It You Should Input A Different Third-Party Or Self-Made Wordlist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Once The Hash Is Cracked, If You Run It Again On The Same File – The John The Ripper Outputs You That The Password Hash Is Cracked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If The Password Is To Be Cracked By Brute Force, Then John The Ripper Takes So Long </a:t>
            </a:r>
            <a:r>
              <a:rPr lang="en-IN" dirty="0" err="1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941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289657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4531360" y="301658"/>
            <a:ext cx="312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John The Ripper</a:t>
            </a:r>
          </a:p>
        </p:txBody>
      </p:sp>
      <p:sp>
        <p:nvSpPr>
          <p:cNvPr id="3" name="!!phrase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3942708" y="2156490"/>
            <a:ext cx="427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/>
              <a:t>Boooom</a:t>
            </a:r>
            <a:r>
              <a:rPr lang="en-IN" sz="4000" b="1" dirty="0"/>
              <a:t>..!!!!!!!!</a:t>
            </a:r>
          </a:p>
        </p:txBody>
      </p:sp>
      <p:sp>
        <p:nvSpPr>
          <p:cNvPr id="11" name="!!point">
            <a:extLst>
              <a:ext uri="{FF2B5EF4-FFF2-40B4-BE49-F238E27FC236}">
                <a16:creationId xmlns:a16="http://schemas.microsoft.com/office/drawing/2014/main" id="{F8FAC0DE-6CE1-4556-B42A-B460D8EE874D}"/>
              </a:ext>
            </a:extLst>
          </p:cNvPr>
          <p:cNvSpPr txBox="1"/>
          <p:nvPr/>
        </p:nvSpPr>
        <p:spPr>
          <a:xfrm>
            <a:off x="427348" y="2864376"/>
            <a:ext cx="1106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 Have Successfully Cracked The Password Of The File, Now It’s Your Path On How To Use This….!!!!</a:t>
            </a:r>
          </a:p>
        </p:txBody>
      </p:sp>
      <p:pic>
        <p:nvPicPr>
          <p:cNvPr id="12" name="!!pic">
            <a:extLst>
              <a:ext uri="{FF2B5EF4-FFF2-40B4-BE49-F238E27FC236}">
                <a16:creationId xmlns:a16="http://schemas.microsoft.com/office/drawing/2014/main" id="{ACBB3B65-7D73-4E3A-8086-465755DEF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3892" y="3185070"/>
            <a:ext cx="2584215" cy="270481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0" name="!!warning">
            <a:extLst>
              <a:ext uri="{FF2B5EF4-FFF2-40B4-BE49-F238E27FC236}">
                <a16:creationId xmlns:a16="http://schemas.microsoft.com/office/drawing/2014/main" id="{8867D902-2D14-4C02-AAA9-19E4E09BBC85}"/>
              </a:ext>
            </a:extLst>
          </p:cNvPr>
          <p:cNvSpPr txBox="1"/>
          <p:nvPr/>
        </p:nvSpPr>
        <p:spPr>
          <a:xfrm>
            <a:off x="3689020" y="6187010"/>
            <a:ext cx="435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Warning: Hacking Is Illegal, Do It On Your Own Risk</a:t>
            </a:r>
          </a:p>
        </p:txBody>
      </p:sp>
    </p:spTree>
    <p:extLst>
      <p:ext uri="{BB962C8B-B14F-4D97-AF65-F5344CB8AC3E}">
        <p14:creationId xmlns:p14="http://schemas.microsoft.com/office/powerpoint/2010/main" val="2085538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23166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point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263951" y="486076"/>
            <a:ext cx="48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Now We Will Be Working On </a:t>
            </a:r>
            <a:r>
              <a:rPr lang="en-IN" b="1" dirty="0"/>
              <a:t>John The Ripper</a:t>
            </a:r>
          </a:p>
        </p:txBody>
      </p:sp>
      <p:sp>
        <p:nvSpPr>
          <p:cNvPr id="3" name="!!zphisher">
            <a:extLst>
              <a:ext uri="{FF2B5EF4-FFF2-40B4-BE49-F238E27FC236}">
                <a16:creationId xmlns:a16="http://schemas.microsoft.com/office/drawing/2014/main" id="{48A02616-8EA4-4F29-9164-D327C26C9342}"/>
              </a:ext>
            </a:extLst>
          </p:cNvPr>
          <p:cNvSpPr txBox="1"/>
          <p:nvPr/>
        </p:nvSpPr>
        <p:spPr>
          <a:xfrm>
            <a:off x="375919" y="1088795"/>
            <a:ext cx="3602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What Is John The Ripper ?</a:t>
            </a:r>
          </a:p>
        </p:txBody>
      </p:sp>
      <p:pic>
        <p:nvPicPr>
          <p:cNvPr id="11" name="!!pic">
            <a:extLst>
              <a:ext uri="{FF2B5EF4-FFF2-40B4-BE49-F238E27FC236}">
                <a16:creationId xmlns:a16="http://schemas.microsoft.com/office/drawing/2014/main" id="{43CFFA93-B7A8-413A-AD25-04BEDD339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8471" y="387608"/>
            <a:ext cx="1197530" cy="1268944"/>
          </a:xfrm>
          <a:prstGeom prst="rect">
            <a:avLst/>
          </a:prstGeom>
        </p:spPr>
      </p:pic>
      <p:sp>
        <p:nvSpPr>
          <p:cNvPr id="4" name="!!notePnt">
            <a:extLst>
              <a:ext uri="{FF2B5EF4-FFF2-40B4-BE49-F238E27FC236}">
                <a16:creationId xmlns:a16="http://schemas.microsoft.com/office/drawing/2014/main" id="{6A3EF3A9-365A-4556-9E73-C54320E7970F}"/>
              </a:ext>
            </a:extLst>
          </p:cNvPr>
          <p:cNvSpPr txBox="1"/>
          <p:nvPr/>
        </p:nvSpPr>
        <p:spPr>
          <a:xfrm>
            <a:off x="375919" y="1664420"/>
            <a:ext cx="10411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Basically John The Ripper Is A Free Password Cracking Software Tool Usually Used During </a:t>
            </a:r>
            <a:r>
              <a:rPr lang="en-IN" dirty="0" err="1"/>
              <a:t>Pentesting</a:t>
            </a:r>
            <a:r>
              <a:rPr lang="en-IN" dirty="0"/>
              <a:t> Exercises That Can Help IT Staff Spot Weak Passwords And Poor Password Policies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John The Ripper Uses Two Types Of Attacks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Dictionary Attack 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200" b="1" dirty="0">
                <a:sym typeface="Wingdings" panose="05000000000000000000" pitchFamily="2" charset="2"/>
              </a:rPr>
              <a:t>String samples are essentially taken from a specific wordlist, text file, a dictionary, or past cracked passwords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Brute Force Attack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200" b="1" dirty="0">
                <a:sym typeface="Wingdings" panose="05000000000000000000" pitchFamily="2" charset="2"/>
              </a:rPr>
              <a:t>All possible plaintexts composed of usernames with encrypted passwords are all exhausted to find the right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Rainbow Tables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200" b="1" dirty="0">
                <a:sym typeface="Wingdings" panose="05000000000000000000" pitchFamily="2" charset="2"/>
              </a:rPr>
              <a:t>A pre-computed password hashes Is compared against existing data dump to find correct password in its plaintext form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John The Ripper Uses Three Types Of Modes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Single Crack Mode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200" b="1" dirty="0">
                <a:sym typeface="Wingdings" panose="05000000000000000000" pitchFamily="2" charset="2"/>
              </a:rPr>
              <a:t>uses information from UNIX passwd files[passwd/shadow] files to guess passwords</a:t>
            </a:r>
            <a:endParaRPr lang="en-IN" b="1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Wordlist Mode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200" b="1" dirty="0">
                <a:sym typeface="Wingdings" panose="05000000000000000000" pitchFamily="2" charset="2"/>
              </a:rPr>
              <a:t>It relies on the user providing a text file with a list of passwords, ideally one per line and no duplicates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Incremental Mode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200" b="1" dirty="0">
                <a:sym typeface="Wingdings" panose="05000000000000000000" pitchFamily="2" charset="2"/>
              </a:rPr>
              <a:t>this mode will never terminate As number of combinations being too large And Uses All combinations To Crack</a:t>
            </a:r>
          </a:p>
          <a:p>
            <a:endParaRPr lang="en-IN" b="1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7883-E9E8-4275-995C-62502ABF7D9B}"/>
              </a:ext>
            </a:extLst>
          </p:cNvPr>
          <p:cNvSpPr txBox="1"/>
          <p:nvPr/>
        </p:nvSpPr>
        <p:spPr>
          <a:xfrm>
            <a:off x="1866116" y="5048237"/>
            <a:ext cx="84597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Warning: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Cracking Passwords Of Whatever Files You Like Might Lead You To The Risk, So You Better Be Careful Before Decrypting Anything That You Don’t Have Permission To</a:t>
            </a:r>
          </a:p>
          <a:p>
            <a:pPr lvl="1"/>
            <a:endParaRPr lang="en-IN" dirty="0">
              <a:solidFill>
                <a:srgbClr val="C00000"/>
              </a:solidFill>
            </a:endParaRPr>
          </a:p>
          <a:p>
            <a:pPr lvl="1" algn="ctr"/>
            <a:r>
              <a:rPr lang="en-IN" sz="2000" b="1" dirty="0"/>
              <a:t>Be Anonymous, Be Safe</a:t>
            </a:r>
          </a:p>
        </p:txBody>
      </p:sp>
    </p:spTree>
    <p:extLst>
      <p:ext uri="{BB962C8B-B14F-4D97-AF65-F5344CB8AC3E}">
        <p14:creationId xmlns:p14="http://schemas.microsoft.com/office/powerpoint/2010/main" val="229002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40850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976132" y="1330231"/>
            <a:ext cx="10239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u="sng" dirty="0" err="1"/>
              <a:t>Engrampa</a:t>
            </a:r>
            <a:r>
              <a:rPr lang="en-IN" sz="6600" b="1" u="sng" dirty="0"/>
              <a:t> Archive Manager</a:t>
            </a:r>
          </a:p>
        </p:txBody>
      </p:sp>
      <p:sp>
        <p:nvSpPr>
          <p:cNvPr id="3" name="!!point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3754055" y="2486697"/>
            <a:ext cx="468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Encrypted Zip File Creation</a:t>
            </a:r>
          </a:p>
        </p:txBody>
      </p:sp>
      <p:pic>
        <p:nvPicPr>
          <p:cNvPr id="14" name="!!pic">
            <a:extLst>
              <a:ext uri="{FF2B5EF4-FFF2-40B4-BE49-F238E27FC236}">
                <a16:creationId xmlns:a16="http://schemas.microsoft.com/office/drawing/2014/main" id="{6447E3E8-6D06-41A4-8F1F-9FCF4D929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b="5022"/>
          <a:stretch/>
        </p:blipFill>
        <p:spPr>
          <a:xfrm>
            <a:off x="4527174" y="2962418"/>
            <a:ext cx="3137652" cy="2822532"/>
          </a:xfrm>
          <a:prstGeom prst="rect">
            <a:avLst/>
          </a:prstGeom>
        </p:spPr>
      </p:pic>
      <p:sp>
        <p:nvSpPr>
          <p:cNvPr id="13" name="!!notePnt">
            <a:extLst>
              <a:ext uri="{FF2B5EF4-FFF2-40B4-BE49-F238E27FC236}">
                <a16:creationId xmlns:a16="http://schemas.microsoft.com/office/drawing/2014/main" id="{47F5C674-B3A3-44F2-8708-7F093C6D31B4}"/>
              </a:ext>
            </a:extLst>
          </p:cNvPr>
          <p:cNvSpPr txBox="1"/>
          <p:nvPr/>
        </p:nvSpPr>
        <p:spPr>
          <a:xfrm>
            <a:off x="1994704" y="5748353"/>
            <a:ext cx="820259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/>
              <a:t>Note:</a:t>
            </a:r>
            <a:r>
              <a:rPr lang="en-IN" sz="2000" dirty="0"/>
              <a:t> </a:t>
            </a:r>
            <a:r>
              <a:rPr lang="en-IN" sz="1900" dirty="0"/>
              <a:t>You Could Create Your Own Encrypted Zip File Using </a:t>
            </a:r>
            <a:r>
              <a:rPr lang="en-IN" sz="1900" dirty="0" err="1"/>
              <a:t>Engrampa</a:t>
            </a:r>
            <a:r>
              <a:rPr lang="en-IN" sz="1900" dirty="0"/>
              <a:t> Archive Manager Or Download A Temporary Encrypted File  From Here: </a:t>
            </a:r>
            <a:r>
              <a:rPr lang="en-IN" sz="1900" b="1" dirty="0"/>
              <a:t>bit.ly/skill5zip</a:t>
            </a:r>
          </a:p>
        </p:txBody>
      </p:sp>
      <p:pic>
        <p:nvPicPr>
          <p:cNvPr id="15" name="!!pic2">
            <a:extLst>
              <a:ext uri="{FF2B5EF4-FFF2-40B4-BE49-F238E27FC236}">
                <a16:creationId xmlns:a16="http://schemas.microsoft.com/office/drawing/2014/main" id="{CD7F1D51-B25A-4E0B-ADCE-51393F647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r="414" b="848"/>
          <a:stretch/>
        </p:blipFill>
        <p:spPr>
          <a:xfrm>
            <a:off x="18523055" y="1509313"/>
            <a:ext cx="5498979" cy="45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8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40850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3858228" y="301658"/>
            <a:ext cx="447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err="1"/>
              <a:t>Engrampa</a:t>
            </a:r>
            <a:r>
              <a:rPr lang="en-IN" sz="2800" b="1" u="sng" dirty="0"/>
              <a:t> Archive Manager</a:t>
            </a:r>
          </a:p>
        </p:txBody>
      </p:sp>
      <p:sp>
        <p:nvSpPr>
          <p:cNvPr id="3" name="!!point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477520" y="862982"/>
            <a:ext cx="836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Open </a:t>
            </a:r>
            <a:r>
              <a:rPr lang="en-IN" dirty="0" err="1"/>
              <a:t>Engrampa</a:t>
            </a:r>
            <a:r>
              <a:rPr lang="en-IN" dirty="0"/>
              <a:t> Archive Manager To Create A Encrypted Zip File </a:t>
            </a:r>
          </a:p>
        </p:txBody>
      </p:sp>
      <p:pic>
        <p:nvPicPr>
          <p:cNvPr id="11" name="!!pic2">
            <a:extLst>
              <a:ext uri="{FF2B5EF4-FFF2-40B4-BE49-F238E27FC236}">
                <a16:creationId xmlns:a16="http://schemas.microsoft.com/office/drawing/2014/main" id="{654A1981-0F1A-435B-AFEA-D55ACBCDD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r="414" b="848"/>
          <a:stretch/>
        </p:blipFill>
        <p:spPr>
          <a:xfrm>
            <a:off x="6215401" y="1363117"/>
            <a:ext cx="5498979" cy="4597846"/>
          </a:xfrm>
          <a:prstGeom prst="rect">
            <a:avLst/>
          </a:prstGeom>
        </p:spPr>
      </p:pic>
      <p:pic>
        <p:nvPicPr>
          <p:cNvPr id="5" name="!!pic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A95C36-F5FC-489B-9D89-91B7CF69A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807"/>
          <a:stretch/>
        </p:blipFill>
        <p:spPr>
          <a:xfrm>
            <a:off x="702284" y="1363118"/>
            <a:ext cx="5111171" cy="45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0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40850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3858228" y="301658"/>
            <a:ext cx="447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err="1"/>
              <a:t>Engrampa</a:t>
            </a:r>
            <a:r>
              <a:rPr lang="en-IN" sz="2800" b="1" u="sng" dirty="0"/>
              <a:t> Archive Manager</a:t>
            </a:r>
          </a:p>
        </p:txBody>
      </p:sp>
      <p:sp>
        <p:nvSpPr>
          <p:cNvPr id="3" name="!!point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477520" y="862982"/>
            <a:ext cx="1120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Create A New Archive With .zip Format And Enter A Password</a:t>
            </a:r>
            <a:r>
              <a:rPr lang="en-IN" sz="1600" b="1" dirty="0"/>
              <a:t>[In My Case The Password Is qwerty]</a:t>
            </a:r>
            <a:r>
              <a:rPr lang="en-IN" dirty="0"/>
              <a:t> In Other Options Section And Save It In Your Desired Path</a:t>
            </a:r>
          </a:p>
        </p:txBody>
      </p:sp>
      <p:pic>
        <p:nvPicPr>
          <p:cNvPr id="5" name="!!pic">
            <a:extLst>
              <a:ext uri="{FF2B5EF4-FFF2-40B4-BE49-F238E27FC236}">
                <a16:creationId xmlns:a16="http://schemas.microsoft.com/office/drawing/2014/main" id="{4EA95C36-F5FC-489B-9D89-91B7CF69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" b="-197"/>
          <a:stretch/>
        </p:blipFill>
        <p:spPr>
          <a:xfrm>
            <a:off x="702284" y="1509313"/>
            <a:ext cx="6566617" cy="4930952"/>
          </a:xfrm>
          <a:prstGeom prst="rect">
            <a:avLst/>
          </a:prstGeom>
        </p:spPr>
      </p:pic>
      <p:pic>
        <p:nvPicPr>
          <p:cNvPr id="10" name="!!pic2">
            <a:extLst>
              <a:ext uri="{FF2B5EF4-FFF2-40B4-BE49-F238E27FC236}">
                <a16:creationId xmlns:a16="http://schemas.microsoft.com/office/drawing/2014/main" id="{DF3FA239-7222-4FC9-9AA0-EB7AB426A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r="414" b="848"/>
          <a:stretch/>
        </p:blipFill>
        <p:spPr>
          <a:xfrm>
            <a:off x="18523055" y="1509313"/>
            <a:ext cx="5498979" cy="45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4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02746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3858228" y="339762"/>
            <a:ext cx="447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err="1"/>
              <a:t>Engrampa</a:t>
            </a:r>
            <a:r>
              <a:rPr lang="en-IN" sz="2800" b="1" u="sng" dirty="0"/>
              <a:t> Archive Manager</a:t>
            </a:r>
          </a:p>
        </p:txBody>
      </p:sp>
      <p:sp>
        <p:nvSpPr>
          <p:cNvPr id="3" name="!!point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477520" y="862982"/>
            <a:ext cx="11201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After Successfully Setting Up A Zip File With Password Encrypted, Try Adding Any Of The File In It So The Zip File Is Created In The Selected path</a:t>
            </a:r>
          </a:p>
        </p:txBody>
      </p:sp>
      <p:pic>
        <p:nvPicPr>
          <p:cNvPr id="5" name="!!pic">
            <a:extLst>
              <a:ext uri="{FF2B5EF4-FFF2-40B4-BE49-F238E27FC236}">
                <a16:creationId xmlns:a16="http://schemas.microsoft.com/office/drawing/2014/main" id="{4EA95C36-F5FC-489B-9D89-91B7CF69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1" t="-179" r="-529" b="412"/>
          <a:stretch/>
        </p:blipFill>
        <p:spPr>
          <a:xfrm>
            <a:off x="513144" y="1509313"/>
            <a:ext cx="5168237" cy="4293334"/>
          </a:xfrm>
          <a:prstGeom prst="rect">
            <a:avLst/>
          </a:prstGeom>
        </p:spPr>
      </p:pic>
      <p:pic>
        <p:nvPicPr>
          <p:cNvPr id="10" name="!!pic2">
            <a:extLst>
              <a:ext uri="{FF2B5EF4-FFF2-40B4-BE49-F238E27FC236}">
                <a16:creationId xmlns:a16="http://schemas.microsoft.com/office/drawing/2014/main" id="{DB1AD762-E19E-48E0-95B1-073C10BC4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3428"/>
          <a:stretch/>
        </p:blipFill>
        <p:spPr>
          <a:xfrm>
            <a:off x="5761292" y="1509313"/>
            <a:ext cx="5837653" cy="42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3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10" name="!!skillTitle">
            <a:extLst>
              <a:ext uri="{FF2B5EF4-FFF2-40B4-BE49-F238E27FC236}">
                <a16:creationId xmlns:a16="http://schemas.microsoft.com/office/drawing/2014/main" id="{B7D4CBA0-1D29-4829-9DB4-F7EB3435F612}"/>
              </a:ext>
            </a:extLst>
          </p:cNvPr>
          <p:cNvSpPr txBox="1"/>
          <p:nvPr/>
        </p:nvSpPr>
        <p:spPr>
          <a:xfrm>
            <a:off x="2799761" y="-340850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12" name="!!zphisher">
            <a:extLst>
              <a:ext uri="{FF2B5EF4-FFF2-40B4-BE49-F238E27FC236}">
                <a16:creationId xmlns:a16="http://schemas.microsoft.com/office/drawing/2014/main" id="{4BA1600E-894D-4F06-9309-C3FA7280B32A}"/>
              </a:ext>
            </a:extLst>
          </p:cNvPr>
          <p:cNvSpPr txBox="1"/>
          <p:nvPr/>
        </p:nvSpPr>
        <p:spPr>
          <a:xfrm>
            <a:off x="3858228" y="301658"/>
            <a:ext cx="4475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err="1"/>
              <a:t>Engrampa</a:t>
            </a:r>
            <a:r>
              <a:rPr lang="en-IN" sz="2800" b="1" u="sng" dirty="0"/>
              <a:t> Archive Manager</a:t>
            </a:r>
          </a:p>
        </p:txBody>
      </p:sp>
      <p:sp>
        <p:nvSpPr>
          <p:cNvPr id="3" name="!!phrase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3957634" y="2156490"/>
            <a:ext cx="427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Hurray..!!!!!!!!</a:t>
            </a:r>
          </a:p>
        </p:txBody>
      </p:sp>
      <p:sp>
        <p:nvSpPr>
          <p:cNvPr id="11" name="!!point">
            <a:extLst>
              <a:ext uri="{FF2B5EF4-FFF2-40B4-BE49-F238E27FC236}">
                <a16:creationId xmlns:a16="http://schemas.microsoft.com/office/drawing/2014/main" id="{F8FAC0DE-6CE1-4556-B42A-B460D8EE874D}"/>
              </a:ext>
            </a:extLst>
          </p:cNvPr>
          <p:cNvSpPr txBox="1"/>
          <p:nvPr/>
        </p:nvSpPr>
        <p:spPr>
          <a:xfrm>
            <a:off x="564194" y="2864376"/>
            <a:ext cx="1106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Successfully Done Up Creating The Encrypted Zip File. Now Let’s Go With Cracking That Zip File Password</a:t>
            </a:r>
          </a:p>
        </p:txBody>
      </p:sp>
      <p:pic>
        <p:nvPicPr>
          <p:cNvPr id="13" name="!!pic" descr="A close up of a toy&#10;&#10;Description automatically generated with medium confidence">
            <a:extLst>
              <a:ext uri="{FF2B5EF4-FFF2-40B4-BE49-F238E27FC236}">
                <a16:creationId xmlns:a16="http://schemas.microsoft.com/office/drawing/2014/main" id="{700DDF3A-DC67-4234-B394-B159F74EE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05" y="3429000"/>
            <a:ext cx="3317240" cy="3317240"/>
          </a:xfrm>
          <a:prstGeom prst="rect">
            <a:avLst/>
          </a:prstGeom>
        </p:spPr>
      </p:pic>
      <p:pic>
        <p:nvPicPr>
          <p:cNvPr id="14" name="!!pic2">
            <a:extLst>
              <a:ext uri="{FF2B5EF4-FFF2-40B4-BE49-F238E27FC236}">
                <a16:creationId xmlns:a16="http://schemas.microsoft.com/office/drawing/2014/main" id="{D85EBCB1-531E-4F06-B117-9CEFA71C9E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3428"/>
          <a:stretch/>
        </p:blipFill>
        <p:spPr>
          <a:xfrm>
            <a:off x="26106692" y="1509313"/>
            <a:ext cx="5837653" cy="42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40850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2260922" y="1136029"/>
            <a:ext cx="7670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u="sng" dirty="0"/>
              <a:t>John The Ripper</a:t>
            </a:r>
          </a:p>
        </p:txBody>
      </p:sp>
      <p:sp>
        <p:nvSpPr>
          <p:cNvPr id="3" name="!!point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2916024" y="2486697"/>
            <a:ext cx="6359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Cracking The Password Of The Encrypted Zip File</a:t>
            </a:r>
          </a:p>
        </p:txBody>
      </p:sp>
      <p:pic>
        <p:nvPicPr>
          <p:cNvPr id="5" name="!!pic">
            <a:extLst>
              <a:ext uri="{FF2B5EF4-FFF2-40B4-BE49-F238E27FC236}">
                <a16:creationId xmlns:a16="http://schemas.microsoft.com/office/drawing/2014/main" id="{4EA95C36-F5FC-489B-9D89-91B7CF69A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 b="7553"/>
          <a:stretch/>
        </p:blipFill>
        <p:spPr>
          <a:xfrm>
            <a:off x="4352582" y="3157194"/>
            <a:ext cx="3059488" cy="27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C0D9EE-28CB-4C7A-A870-AAEDC1A69B16}"/>
              </a:ext>
            </a:extLst>
          </p:cNvPr>
          <p:cNvSpPr/>
          <p:nvPr/>
        </p:nvSpPr>
        <p:spPr>
          <a:xfrm>
            <a:off x="263951" y="301658"/>
            <a:ext cx="11604395" cy="6278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!!SubTitle">
            <a:extLst>
              <a:ext uri="{FF2B5EF4-FFF2-40B4-BE49-F238E27FC236}">
                <a16:creationId xmlns:a16="http://schemas.microsoft.com/office/drawing/2014/main" id="{AA6E86D6-D1F9-4DA4-98D0-13C4DA8A5154}"/>
              </a:ext>
            </a:extLst>
          </p:cNvPr>
          <p:cNvSpPr txBox="1"/>
          <p:nvPr/>
        </p:nvSpPr>
        <p:spPr>
          <a:xfrm>
            <a:off x="686594" y="-28280"/>
            <a:ext cx="810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CACD</a:t>
            </a:r>
          </a:p>
        </p:txBody>
      </p:sp>
      <p:sp>
        <p:nvSpPr>
          <p:cNvPr id="9" name="!!skillTitle">
            <a:extLst>
              <a:ext uri="{FF2B5EF4-FFF2-40B4-BE49-F238E27FC236}">
                <a16:creationId xmlns:a16="http://schemas.microsoft.com/office/drawing/2014/main" id="{943D56BA-36C4-497B-925B-31E116B4BE03}"/>
              </a:ext>
            </a:extLst>
          </p:cNvPr>
          <p:cNvSpPr txBox="1"/>
          <p:nvPr/>
        </p:nvSpPr>
        <p:spPr>
          <a:xfrm>
            <a:off x="2799761" y="-340850"/>
            <a:ext cx="616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Skill-5</a:t>
            </a:r>
          </a:p>
          <a:p>
            <a:pPr algn="ctr"/>
            <a:r>
              <a:rPr lang="en-IN" sz="1800" dirty="0"/>
              <a:t>Implementation of Password Cracking Using John The Ripper</a:t>
            </a:r>
          </a:p>
        </p:txBody>
      </p:sp>
      <p:sp>
        <p:nvSpPr>
          <p:cNvPr id="6" name="!!sub">
            <a:extLst>
              <a:ext uri="{FF2B5EF4-FFF2-40B4-BE49-F238E27FC236}">
                <a16:creationId xmlns:a16="http://schemas.microsoft.com/office/drawing/2014/main" id="{868CE20F-8413-497E-9890-3635D63CD30E}"/>
              </a:ext>
            </a:extLst>
          </p:cNvPr>
          <p:cNvSpPr txBox="1"/>
          <p:nvPr/>
        </p:nvSpPr>
        <p:spPr>
          <a:xfrm>
            <a:off x="241955" y="-28280"/>
            <a:ext cx="637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Sub: </a:t>
            </a:r>
          </a:p>
        </p:txBody>
      </p:sp>
      <p:sp>
        <p:nvSpPr>
          <p:cNvPr id="2" name="!!zphisher">
            <a:extLst>
              <a:ext uri="{FF2B5EF4-FFF2-40B4-BE49-F238E27FC236}">
                <a16:creationId xmlns:a16="http://schemas.microsoft.com/office/drawing/2014/main" id="{B00558DE-DCF7-444C-A99D-7E233227DDAF}"/>
              </a:ext>
            </a:extLst>
          </p:cNvPr>
          <p:cNvSpPr txBox="1"/>
          <p:nvPr/>
        </p:nvSpPr>
        <p:spPr>
          <a:xfrm>
            <a:off x="4531360" y="301658"/>
            <a:ext cx="312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John The Ripper</a:t>
            </a:r>
          </a:p>
        </p:txBody>
      </p:sp>
      <p:sp>
        <p:nvSpPr>
          <p:cNvPr id="3" name="!!point">
            <a:extLst>
              <a:ext uri="{FF2B5EF4-FFF2-40B4-BE49-F238E27FC236}">
                <a16:creationId xmlns:a16="http://schemas.microsoft.com/office/drawing/2014/main" id="{A143ED21-E0D0-47A9-A799-678A3D6C8DBA}"/>
              </a:ext>
            </a:extLst>
          </p:cNvPr>
          <p:cNvSpPr txBox="1"/>
          <p:nvPr/>
        </p:nvSpPr>
        <p:spPr>
          <a:xfrm>
            <a:off x="477520" y="862982"/>
            <a:ext cx="1120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Now Open A Terminal At The Same Path Where You Saved The Encrypted Zip File Is Present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/>
              <a:t>Type “</a:t>
            </a:r>
            <a:r>
              <a:rPr lang="en-IN" b="1" i="1" dirty="0"/>
              <a:t>zip2john [zip-File-Name].zip</a:t>
            </a:r>
            <a:r>
              <a:rPr lang="en-IN" dirty="0"/>
              <a:t>” To See The Hash Generated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dirty="0"/>
              <a:t>Type “</a:t>
            </a:r>
            <a:r>
              <a:rPr lang="en-IN" b="1" i="1" dirty="0"/>
              <a:t>zip2john [zip-File-Name].zip &gt; [text-File-Name].txt</a:t>
            </a:r>
            <a:r>
              <a:rPr lang="en-IN" dirty="0"/>
              <a:t>” To Save The Hash Generated In The Text File</a:t>
            </a:r>
          </a:p>
        </p:txBody>
      </p:sp>
      <p:pic>
        <p:nvPicPr>
          <p:cNvPr id="5" name="!!pic">
            <a:extLst>
              <a:ext uri="{FF2B5EF4-FFF2-40B4-BE49-F238E27FC236}">
                <a16:creationId xmlns:a16="http://schemas.microsoft.com/office/drawing/2014/main" id="{4EA95C36-F5FC-489B-9D89-91B7CF69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" r="13511" b="22406"/>
          <a:stretch/>
        </p:blipFill>
        <p:spPr>
          <a:xfrm>
            <a:off x="879838" y="1824416"/>
            <a:ext cx="10022623" cy="4388021"/>
          </a:xfrm>
          <a:prstGeom prst="rect">
            <a:avLst/>
          </a:prstGeom>
        </p:spPr>
      </p:pic>
      <p:pic>
        <p:nvPicPr>
          <p:cNvPr id="10" name="!!pic2">
            <a:extLst>
              <a:ext uri="{FF2B5EF4-FFF2-40B4-BE49-F238E27FC236}">
                <a16:creationId xmlns:a16="http://schemas.microsoft.com/office/drawing/2014/main" id="{DF3FA239-7222-4FC9-9AA0-EB7AB426A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" r="414" b="848"/>
          <a:stretch/>
        </p:blipFill>
        <p:spPr>
          <a:xfrm>
            <a:off x="18335486" y="1509313"/>
            <a:ext cx="5498979" cy="45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889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Pamarthi</dc:creator>
  <cp:lastModifiedBy>Abhinav Pamarthi</cp:lastModifiedBy>
  <cp:revision>106</cp:revision>
  <dcterms:created xsi:type="dcterms:W3CDTF">2021-08-03T08:56:31Z</dcterms:created>
  <dcterms:modified xsi:type="dcterms:W3CDTF">2021-08-14T13:09:39Z</dcterms:modified>
</cp:coreProperties>
</file>