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80" r:id="rId5"/>
    <p:sldId id="282" r:id="rId6"/>
    <p:sldId id="291" r:id="rId7"/>
    <p:sldId id="293" r:id="rId8"/>
    <p:sldId id="292" r:id="rId9"/>
    <p:sldId id="294" r:id="rId10"/>
    <p:sldId id="296" r:id="rId11"/>
    <p:sldId id="297"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264" r:id="rId25"/>
    <p:sldId id="313" r:id="rId26"/>
    <p:sldId id="312" r:id="rId27"/>
    <p:sldId id="314" r:id="rId28"/>
    <p:sldId id="311" r:id="rId29"/>
    <p:sldId id="315" r:id="rId30"/>
    <p:sldId id="279"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DB68D4-CCB3-403B-ACC6-862A09378852}">
          <p14:sldIdLst>
            <p14:sldId id="256"/>
            <p14:sldId id="257"/>
            <p14:sldId id="266"/>
            <p14:sldId id="280"/>
            <p14:sldId id="282"/>
            <p14:sldId id="291"/>
            <p14:sldId id="293"/>
            <p14:sldId id="292"/>
            <p14:sldId id="294"/>
            <p14:sldId id="296"/>
            <p14:sldId id="297"/>
            <p14:sldId id="299"/>
            <p14:sldId id="300"/>
            <p14:sldId id="301"/>
            <p14:sldId id="302"/>
            <p14:sldId id="303"/>
            <p14:sldId id="304"/>
            <p14:sldId id="305"/>
            <p14:sldId id="306"/>
            <p14:sldId id="307"/>
            <p14:sldId id="308"/>
            <p14:sldId id="309"/>
            <p14:sldId id="310"/>
            <p14:sldId id="264"/>
            <p14:sldId id="313"/>
            <p14:sldId id="312"/>
            <p14:sldId id="314"/>
            <p14:sldId id="311"/>
            <p14:sldId id="315"/>
            <p14:sldId id="279"/>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1" d="100"/>
          <a:sy n="81" d="100"/>
        </p:scale>
        <p:origin x="8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D2CA-1043-44DD-993F-F11CCE665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88E4ED-B031-47B6-884E-3FF3CF195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7E751-969C-41D1-BB24-0A041A6275FC}"/>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7F905537-52D6-4E01-B186-4750C2BFA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2E70BE-3FD5-4FE7-9F9E-638189268742}"/>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2208375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3F7E-1B5C-47CC-94CC-0621E314D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59789-5835-42DC-AD0F-BC8D4A96A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487AC-F491-4F9D-BB93-A9B46438ECA6}"/>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4CF469FA-FE82-4FE8-9E59-82A6D2878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4B1BB4-23A4-4924-8586-A93043C704E5}"/>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366660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2259BA-9A2E-451E-A34C-B209523CE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08EAEA-7EC2-4597-AF58-FDCB5982F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FD3E31-6C76-44C5-A8EA-5224CC6DCA45}"/>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546293EE-C4FC-408D-B2EC-F83CC520F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8D8C8-AA85-4FBE-A2FC-4C39F89937DD}"/>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108277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7BD9-1E0D-4212-9140-0B29B80E1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2DAC8-C64E-4C83-86A5-3370EFCE4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F5E13-4891-42C9-91DF-C992B8C8437B}"/>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C70F92D3-4D73-44AD-8A68-5678DEC6C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0126A-AD3D-45C7-B9C2-DFC8828FB05B}"/>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62022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A39C-AEE1-447D-B144-21A5F24393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E5DA37-37EE-4BC7-97AD-09D0FB0A1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04785-E9B3-42F4-9BE6-A6C61D350738}"/>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60AE12A7-D7C3-44DB-A3EC-0644862C66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E2054-031A-4D3D-AE7F-982A9328E924}"/>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8121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E048-E247-4B00-99CA-38806B023F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02A39-60FE-4198-ADC4-549399BD1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87F15-1DA3-4FD9-8469-6784C627D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38FFE1-05CF-486D-8229-63F0033EB238}"/>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6" name="Footer Placeholder 5">
            <a:extLst>
              <a:ext uri="{FF2B5EF4-FFF2-40B4-BE49-F238E27FC236}">
                <a16:creationId xmlns:a16="http://schemas.microsoft.com/office/drawing/2014/main" id="{391C972F-D163-4C29-A6EF-C7B4183B7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3F66E-79E2-458A-9FA4-EBC5B61B3544}"/>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98308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163D-49E9-4764-B500-EDD44CE13A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CAB550-5354-4E5B-96F6-73D508552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0CBE0B-0B5E-4385-877B-DDE1B9C42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666B5-90E2-4E02-90D8-3084CE79D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A0883C-9649-4DEE-AE32-C8C82F362D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D14094-1786-4807-AC1D-BA925E448A8B}"/>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8" name="Footer Placeholder 7">
            <a:extLst>
              <a:ext uri="{FF2B5EF4-FFF2-40B4-BE49-F238E27FC236}">
                <a16:creationId xmlns:a16="http://schemas.microsoft.com/office/drawing/2014/main" id="{9805D6CC-6FCA-4551-B82A-973418DE4F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5F98FE-F62B-4F46-804C-8858797D5B5F}"/>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139440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D76C-83C9-4048-900B-7A391F9B9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B00106-3F22-4C3F-92D5-DD5BA7B257DB}"/>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4" name="Footer Placeholder 3">
            <a:extLst>
              <a:ext uri="{FF2B5EF4-FFF2-40B4-BE49-F238E27FC236}">
                <a16:creationId xmlns:a16="http://schemas.microsoft.com/office/drawing/2014/main" id="{EE79FD86-868B-430E-90EF-935D6BFA60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5ED6C-868C-4E45-81E4-D19AA34F45A0}"/>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387861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41FDF-C3BE-488C-AF96-3DC6D8FB12AF}"/>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3" name="Footer Placeholder 2">
            <a:extLst>
              <a:ext uri="{FF2B5EF4-FFF2-40B4-BE49-F238E27FC236}">
                <a16:creationId xmlns:a16="http://schemas.microsoft.com/office/drawing/2014/main" id="{83310D35-6864-4CB1-9123-AC032231F4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480059-45E5-4D5E-8B17-E198F998CFC4}"/>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3094160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9240-A2C7-4A23-BF57-38E824713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88ADF9-10AD-4320-8C72-BDD988E0C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2B03C2-0DB9-47BF-852D-D0464FD33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66FA0-EB59-4A04-B004-D2391ED53478}"/>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6" name="Footer Placeholder 5">
            <a:extLst>
              <a:ext uri="{FF2B5EF4-FFF2-40B4-BE49-F238E27FC236}">
                <a16:creationId xmlns:a16="http://schemas.microsoft.com/office/drawing/2014/main" id="{3F445724-4A56-4C57-86F9-6E0C5D032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D5C99-12E6-4391-9992-163DA19EF595}"/>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98500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E2E9-27FA-4698-8FC2-66BE1EDD0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4EF427-2895-4875-8868-107815811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B6F1F1-01B9-4240-9F34-DE880B751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BDE45-D3EC-412D-BB3B-67CF864BC752}"/>
              </a:ext>
            </a:extLst>
          </p:cNvPr>
          <p:cNvSpPr>
            <a:spLocks noGrp="1"/>
          </p:cNvSpPr>
          <p:nvPr>
            <p:ph type="dt" sz="half" idx="10"/>
          </p:nvPr>
        </p:nvSpPr>
        <p:spPr/>
        <p:txBody>
          <a:bodyPr/>
          <a:lstStyle/>
          <a:p>
            <a:fld id="{180A130C-8EF8-4C92-9511-3BAA1FC0B205}" type="datetimeFigureOut">
              <a:rPr lang="en-IN" smtClean="0"/>
              <a:t>27-09-2021</a:t>
            </a:fld>
            <a:endParaRPr lang="en-IN"/>
          </a:p>
        </p:txBody>
      </p:sp>
      <p:sp>
        <p:nvSpPr>
          <p:cNvPr id="6" name="Footer Placeholder 5">
            <a:extLst>
              <a:ext uri="{FF2B5EF4-FFF2-40B4-BE49-F238E27FC236}">
                <a16:creationId xmlns:a16="http://schemas.microsoft.com/office/drawing/2014/main" id="{69A92885-751B-4999-B2D5-AB7BA9D1E6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95E3CB-9AAC-41CD-AA11-5D06EA1C7E60}"/>
              </a:ext>
            </a:extLst>
          </p:cNvPr>
          <p:cNvSpPr>
            <a:spLocks noGrp="1"/>
          </p:cNvSpPr>
          <p:nvPr>
            <p:ph type="sldNum" sz="quarter" idx="12"/>
          </p:nvPr>
        </p:nvSpPr>
        <p:spPr/>
        <p:txBody>
          <a:bodyPr/>
          <a:lstStyle/>
          <a:p>
            <a:fld id="{73C22CBC-55B9-4C86-AEA2-87AEA0657F74}" type="slidenum">
              <a:rPr lang="en-IN" smtClean="0"/>
              <a:t>‹#›</a:t>
            </a:fld>
            <a:endParaRPr lang="en-IN"/>
          </a:p>
        </p:txBody>
      </p:sp>
    </p:spTree>
    <p:extLst>
      <p:ext uri="{BB962C8B-B14F-4D97-AF65-F5344CB8AC3E}">
        <p14:creationId xmlns:p14="http://schemas.microsoft.com/office/powerpoint/2010/main" val="304990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9D70C-9E97-441C-B736-79B723A60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A04ABC-0BD4-4C2A-AF9B-C09002738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0FA256-33F9-4FF8-AFCC-FA0C3EDA5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A130C-8EF8-4C92-9511-3BAA1FC0B205}" type="datetimeFigureOut">
              <a:rPr lang="en-IN" smtClean="0"/>
              <a:t>27-09-2021</a:t>
            </a:fld>
            <a:endParaRPr lang="en-IN"/>
          </a:p>
        </p:txBody>
      </p:sp>
      <p:sp>
        <p:nvSpPr>
          <p:cNvPr id="5" name="Footer Placeholder 4">
            <a:extLst>
              <a:ext uri="{FF2B5EF4-FFF2-40B4-BE49-F238E27FC236}">
                <a16:creationId xmlns:a16="http://schemas.microsoft.com/office/drawing/2014/main" id="{350F1FBF-B289-4FD4-B0E3-76A57261E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306E4B-3025-4B81-B7B9-D81C7B5FBC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22CBC-55B9-4C86-AEA2-87AEA0657F74}" type="slidenum">
              <a:rPr lang="en-IN" smtClean="0"/>
              <a:t>‹#›</a:t>
            </a:fld>
            <a:endParaRPr lang="en-IN"/>
          </a:p>
        </p:txBody>
      </p:sp>
    </p:spTree>
    <p:extLst>
      <p:ext uri="{BB962C8B-B14F-4D97-AF65-F5344CB8AC3E}">
        <p14:creationId xmlns:p14="http://schemas.microsoft.com/office/powerpoint/2010/main" val="123957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5200454" y="2281287"/>
            <a:ext cx="1791092" cy="830997"/>
          </a:xfrm>
          <a:prstGeom prst="rect">
            <a:avLst/>
          </a:prstGeom>
          <a:noFill/>
        </p:spPr>
        <p:txBody>
          <a:bodyPr wrap="square" rtlCol="0">
            <a:spAutoFit/>
          </a:bodyPr>
          <a:lstStyle/>
          <a:p>
            <a:pPr algn="ctr"/>
            <a:r>
              <a:rPr lang="en-IN" sz="48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1335464" y="3112284"/>
            <a:ext cx="9521072" cy="954107"/>
          </a:xfrm>
          <a:prstGeom prst="rect">
            <a:avLst/>
          </a:prstGeom>
          <a:noFill/>
        </p:spPr>
        <p:txBody>
          <a:bodyPr wrap="square" rtlCol="0">
            <a:spAutoFit/>
          </a:bodyPr>
          <a:lstStyle/>
          <a:p>
            <a:pPr algn="ctr"/>
            <a:r>
              <a:rPr lang="en-IN" sz="2800" dirty="0"/>
              <a:t>Skill-9</a:t>
            </a:r>
          </a:p>
          <a:p>
            <a:pPr algn="ctr"/>
            <a:r>
              <a:rPr lang="en-IN" sz="2800" dirty="0"/>
              <a:t>Implementation of ARP Poisoning Using Ettercap Tool</a:t>
            </a:r>
          </a:p>
        </p:txBody>
      </p:sp>
      <p:sp>
        <p:nvSpPr>
          <p:cNvPr id="11" name="!!sub">
            <a:extLst>
              <a:ext uri="{FF2B5EF4-FFF2-40B4-BE49-F238E27FC236}">
                <a16:creationId xmlns:a16="http://schemas.microsoft.com/office/drawing/2014/main" id="{8978B7DB-7256-4907-B558-6A758FDEBC7D}"/>
              </a:ext>
            </a:extLst>
          </p:cNvPr>
          <p:cNvSpPr txBox="1"/>
          <p:nvPr/>
        </p:nvSpPr>
        <p:spPr>
          <a:xfrm>
            <a:off x="241955" y="-1841840"/>
            <a:ext cx="637884" cy="400110"/>
          </a:xfrm>
          <a:prstGeom prst="rect">
            <a:avLst/>
          </a:prstGeom>
          <a:noFill/>
        </p:spPr>
        <p:txBody>
          <a:bodyPr wrap="square" rtlCol="0">
            <a:spAutoFit/>
          </a:bodyPr>
          <a:lstStyle/>
          <a:p>
            <a:pPr algn="ctr"/>
            <a:r>
              <a:rPr lang="en-IN" sz="2000" dirty="0"/>
              <a:t>Sub: </a:t>
            </a:r>
          </a:p>
        </p:txBody>
      </p:sp>
    </p:spTree>
    <p:extLst>
      <p:ext uri="{BB962C8B-B14F-4D97-AF65-F5344CB8AC3E}">
        <p14:creationId xmlns:p14="http://schemas.microsoft.com/office/powerpoint/2010/main" val="976178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You Can See Various Options In The Dropdown menu List, No Click On </a:t>
            </a:r>
            <a:r>
              <a:rPr lang="en-IN" b="1" i="1" u="sng" dirty="0"/>
              <a:t>Hosts</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58077" r="39" b="58038"/>
          <a:stretch/>
        </p:blipFill>
        <p:spPr>
          <a:xfrm>
            <a:off x="1884153" y="1344275"/>
            <a:ext cx="8423694" cy="5165812"/>
          </a:xfrm>
          <a:prstGeom prst="rect">
            <a:avLst/>
          </a:prstGeom>
        </p:spPr>
      </p:pic>
    </p:spTree>
    <p:extLst>
      <p:ext uri="{BB962C8B-B14F-4D97-AF65-F5344CB8AC3E}">
        <p14:creationId xmlns:p14="http://schemas.microsoft.com/office/powerpoint/2010/main" val="2459337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Now In The Hosts Section Click on Scan For Hosts, To Check For The Devices Connected To A Particular </a:t>
            </a:r>
            <a:r>
              <a:rPr lang="en-IN" dirty="0" err="1"/>
              <a:t>Wifi</a:t>
            </a:r>
            <a:endParaRPr lang="en-IN" b="1" i="1" u="sng"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51204" r="45" b="51159"/>
          <a:stretch/>
        </p:blipFill>
        <p:spPr>
          <a:xfrm>
            <a:off x="1884153" y="1344275"/>
            <a:ext cx="8423694" cy="5165812"/>
          </a:xfrm>
          <a:prstGeom prst="rect">
            <a:avLst/>
          </a:prstGeom>
        </p:spPr>
      </p:pic>
    </p:spTree>
    <p:extLst>
      <p:ext uri="{BB962C8B-B14F-4D97-AF65-F5344CB8AC3E}">
        <p14:creationId xmlns:p14="http://schemas.microsoft.com/office/powerpoint/2010/main" val="104996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Now In The Console Box, It Scans All The 255 Hosts Randomly And Adds The Connected Hosts To The Hosts List</a:t>
            </a:r>
            <a:endParaRPr lang="en-IN" b="1" i="1" u="sng"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36182" r="35530" b="653"/>
          <a:stretch/>
        </p:blipFill>
        <p:spPr>
          <a:xfrm>
            <a:off x="1884153" y="1344275"/>
            <a:ext cx="8423694" cy="5165812"/>
          </a:xfrm>
          <a:prstGeom prst="rect">
            <a:avLst/>
          </a:prstGeom>
        </p:spPr>
      </p:pic>
    </p:spTree>
    <p:extLst>
      <p:ext uri="{BB962C8B-B14F-4D97-AF65-F5344CB8AC3E}">
        <p14:creationId xmlns:p14="http://schemas.microsoft.com/office/powerpoint/2010/main" val="4276665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To View The Hosts Again Click On </a:t>
            </a:r>
            <a:r>
              <a:rPr lang="en-IN" b="1" dirty="0"/>
              <a:t>Three Dots(</a:t>
            </a:r>
            <a:r>
              <a:rPr lang="en-IN" b="1" i="0" dirty="0">
                <a:solidFill>
                  <a:srgbClr val="202124"/>
                </a:solidFill>
                <a:effectLst/>
                <a:latin typeface="arial" panose="020B0604020202020204" pitchFamily="34" charset="0"/>
              </a:rPr>
              <a:t>⋮) -&gt; Hosts -&gt; Hosts List</a:t>
            </a:r>
            <a:endParaRPr lang="en-IN" b="1" i="1"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35523" r="7" b="36835"/>
          <a:stretch/>
        </p:blipFill>
        <p:spPr>
          <a:xfrm>
            <a:off x="1884153" y="1344275"/>
            <a:ext cx="8423694" cy="5165812"/>
          </a:xfrm>
          <a:prstGeom prst="rect">
            <a:avLst/>
          </a:prstGeom>
        </p:spPr>
      </p:pic>
    </p:spTree>
    <p:extLst>
      <p:ext uri="{BB962C8B-B14F-4D97-AF65-F5344CB8AC3E}">
        <p14:creationId xmlns:p14="http://schemas.microsoft.com/office/powerpoint/2010/main" val="3948613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Here In the New Screen, you Could See The List Of All The Hosts That Scanned Up</a:t>
            </a:r>
            <a:endParaRPr lang="en-IN" b="1" i="1"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a:blip r:embed="rId2">
            <a:extLst>
              <a:ext uri="{28A0092B-C50C-407E-A947-70E740481C1C}">
                <a14:useLocalDpi xmlns:a14="http://schemas.microsoft.com/office/drawing/2010/main" val="0"/>
              </a:ext>
            </a:extLst>
          </a:blip>
          <a:srcRect t="1012" b="1012"/>
          <a:stretch/>
        </p:blipFill>
        <p:spPr>
          <a:xfrm>
            <a:off x="1884153" y="1344275"/>
            <a:ext cx="8423694" cy="5165812"/>
          </a:xfrm>
          <a:prstGeom prst="rect">
            <a:avLst/>
          </a:prstGeom>
        </p:spPr>
      </p:pic>
    </p:spTree>
    <p:extLst>
      <p:ext uri="{BB962C8B-B14F-4D97-AF65-F5344CB8AC3E}">
        <p14:creationId xmlns:p14="http://schemas.microsoft.com/office/powerpoint/2010/main" val="3638689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In The List Of All The Hosts You Got, Select Your Desired Host &amp; Click On </a:t>
            </a:r>
            <a:r>
              <a:rPr lang="en-IN" b="1" dirty="0"/>
              <a:t>“</a:t>
            </a:r>
            <a:r>
              <a:rPr lang="en-IN" b="1" i="1" dirty="0"/>
              <a:t>Add To Target1</a:t>
            </a:r>
            <a:r>
              <a:rPr lang="en-IN" b="1" dirty="0"/>
              <a:t>”</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a:blip r:embed="rId2">
            <a:extLst>
              <a:ext uri="{28A0092B-C50C-407E-A947-70E740481C1C}">
                <a14:useLocalDpi xmlns:a14="http://schemas.microsoft.com/office/drawing/2010/main" val="0"/>
              </a:ext>
            </a:extLst>
          </a:blip>
          <a:srcRect t="1012" b="1012"/>
          <a:stretch/>
        </p:blipFill>
        <p:spPr>
          <a:xfrm>
            <a:off x="1884153" y="1344275"/>
            <a:ext cx="8423694" cy="5165812"/>
          </a:xfrm>
          <a:prstGeom prst="rect">
            <a:avLst/>
          </a:prstGeom>
        </p:spPr>
      </p:pic>
    </p:spTree>
    <p:extLst>
      <p:ext uri="{BB962C8B-B14F-4D97-AF65-F5344CB8AC3E}">
        <p14:creationId xmlns:p14="http://schemas.microsoft.com/office/powerpoint/2010/main" val="2940867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646331"/>
          </a:xfrm>
          <a:prstGeom prst="rect">
            <a:avLst/>
          </a:prstGeom>
          <a:noFill/>
        </p:spPr>
        <p:txBody>
          <a:bodyPr wrap="square" rtlCol="0">
            <a:spAutoFit/>
          </a:bodyPr>
          <a:lstStyle/>
          <a:p>
            <a:pPr marL="342900" indent="-342900">
              <a:buFont typeface="+mj-lt"/>
              <a:buAutoNum type="arabicPeriod"/>
            </a:pPr>
            <a:r>
              <a:rPr lang="en-IN" dirty="0"/>
              <a:t>Now After Adding The Hosts To The Target Click On </a:t>
            </a:r>
            <a:r>
              <a:rPr lang="en-IN" b="1" dirty="0"/>
              <a:t>Three Dots(</a:t>
            </a:r>
            <a:r>
              <a:rPr lang="en-IN" b="1" i="0" dirty="0">
                <a:solidFill>
                  <a:srgbClr val="202124"/>
                </a:solidFill>
                <a:effectLst/>
                <a:latin typeface="arial" panose="020B0604020202020204" pitchFamily="34" charset="0"/>
              </a:rPr>
              <a:t>⋮) -&gt; Targets -&gt; Current targets</a:t>
            </a:r>
            <a:r>
              <a:rPr lang="en-IN" i="0" dirty="0">
                <a:solidFill>
                  <a:srgbClr val="202124"/>
                </a:solidFill>
                <a:effectLst/>
                <a:latin typeface="arial" panose="020B0604020202020204" pitchFamily="34" charset="0"/>
              </a:rPr>
              <a:t> To View The Targets List</a:t>
            </a:r>
            <a:endParaRPr lang="en-IN" i="1"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46550" t="541" r="1" b="47093"/>
          <a:stretch/>
        </p:blipFill>
        <p:spPr>
          <a:xfrm>
            <a:off x="2086698" y="1592695"/>
            <a:ext cx="8018604" cy="4917391"/>
          </a:xfrm>
          <a:prstGeom prst="rect">
            <a:avLst/>
          </a:prstGeom>
        </p:spPr>
      </p:pic>
    </p:spTree>
    <p:extLst>
      <p:ext uri="{BB962C8B-B14F-4D97-AF65-F5344CB8AC3E}">
        <p14:creationId xmlns:p14="http://schemas.microsoft.com/office/powerpoint/2010/main" val="415393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Here A New Tab Gets Opened, There You Could See The Targets You Have Been Added So Far</a:t>
            </a:r>
            <a:endParaRPr lang="en-IN" b="1"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a:blip r:embed="rId2">
            <a:extLst>
              <a:ext uri="{28A0092B-C50C-407E-A947-70E740481C1C}">
                <a14:useLocalDpi xmlns:a14="http://schemas.microsoft.com/office/drawing/2010/main" val="0"/>
              </a:ext>
            </a:extLst>
          </a:blip>
          <a:srcRect t="1012" b="1012"/>
          <a:stretch/>
        </p:blipFill>
        <p:spPr>
          <a:xfrm>
            <a:off x="1884153" y="1344275"/>
            <a:ext cx="8423694" cy="5165812"/>
          </a:xfrm>
          <a:prstGeom prst="rect">
            <a:avLst/>
          </a:prstGeom>
        </p:spPr>
      </p:pic>
    </p:spTree>
    <p:extLst>
      <p:ext uri="{BB962C8B-B14F-4D97-AF65-F5344CB8AC3E}">
        <p14:creationId xmlns:p14="http://schemas.microsoft.com/office/powerpoint/2010/main" val="152574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Now In The Targets Tab, Select Your Main Target You Wanted To Attack</a:t>
            </a:r>
            <a:endParaRPr lang="en-IN" b="1"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481" r="25625" b="27612"/>
          <a:stretch/>
        </p:blipFill>
        <p:spPr>
          <a:xfrm>
            <a:off x="1884153" y="1344275"/>
            <a:ext cx="8423694" cy="5165812"/>
          </a:xfrm>
          <a:prstGeom prst="rect">
            <a:avLst/>
          </a:prstGeom>
        </p:spPr>
      </p:pic>
    </p:spTree>
    <p:extLst>
      <p:ext uri="{BB962C8B-B14F-4D97-AF65-F5344CB8AC3E}">
        <p14:creationId xmlns:p14="http://schemas.microsoft.com/office/powerpoint/2010/main" val="266789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646331"/>
          </a:xfrm>
          <a:prstGeom prst="rect">
            <a:avLst/>
          </a:prstGeom>
          <a:noFill/>
        </p:spPr>
        <p:txBody>
          <a:bodyPr wrap="square" rtlCol="0">
            <a:spAutoFit/>
          </a:bodyPr>
          <a:lstStyle/>
          <a:p>
            <a:pPr marL="342900" indent="-342900">
              <a:buFont typeface="+mj-lt"/>
              <a:buAutoNum type="arabicPeriod"/>
            </a:pPr>
            <a:r>
              <a:rPr lang="en-IN" dirty="0"/>
              <a:t>Upon Selecting The Target Click On MITM Attacks Icon To Get The Various Lists Of MITM Attacks Menu, As Of Now We Will Be Dealing With ARP On This Skill, Click On </a:t>
            </a:r>
            <a:r>
              <a:rPr lang="en-IN" b="1" i="1" dirty="0"/>
              <a:t>ARP Poisoning</a:t>
            </a:r>
            <a:r>
              <a:rPr lang="en-IN" dirty="0"/>
              <a:t>.</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25595" t="-481" r="30" b="27612"/>
          <a:stretch/>
        </p:blipFill>
        <p:spPr>
          <a:xfrm>
            <a:off x="1951003" y="1467386"/>
            <a:ext cx="8289994" cy="5083821"/>
          </a:xfrm>
          <a:prstGeom prst="rect">
            <a:avLst/>
          </a:prstGeom>
        </p:spPr>
      </p:pic>
    </p:spTree>
    <p:extLst>
      <p:ext uri="{BB962C8B-B14F-4D97-AF65-F5344CB8AC3E}">
        <p14:creationId xmlns:p14="http://schemas.microsoft.com/office/powerpoint/2010/main" val="3626117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23166"/>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point">
            <a:extLst>
              <a:ext uri="{FF2B5EF4-FFF2-40B4-BE49-F238E27FC236}">
                <a16:creationId xmlns:a16="http://schemas.microsoft.com/office/drawing/2014/main" id="{B00558DE-DCF7-444C-A99D-7E233227DDAF}"/>
              </a:ext>
            </a:extLst>
          </p:cNvPr>
          <p:cNvSpPr txBox="1"/>
          <p:nvPr/>
        </p:nvSpPr>
        <p:spPr>
          <a:xfrm>
            <a:off x="263951" y="486076"/>
            <a:ext cx="4866640" cy="369332"/>
          </a:xfrm>
          <a:prstGeom prst="rect">
            <a:avLst/>
          </a:prstGeom>
          <a:noFill/>
        </p:spPr>
        <p:txBody>
          <a:bodyPr wrap="square" rtlCol="0">
            <a:spAutoFit/>
          </a:bodyPr>
          <a:lstStyle/>
          <a:p>
            <a:r>
              <a:rPr lang="en-IN" dirty="0"/>
              <a:t>So Now We Will Be Working On </a:t>
            </a:r>
            <a:r>
              <a:rPr lang="en-IN" b="1" dirty="0" err="1"/>
              <a:t>EtterCap</a:t>
            </a:r>
            <a:endParaRPr lang="en-IN" b="1" dirty="0"/>
          </a:p>
        </p:txBody>
      </p:sp>
      <p:sp>
        <p:nvSpPr>
          <p:cNvPr id="3" name="!!Tool">
            <a:extLst>
              <a:ext uri="{FF2B5EF4-FFF2-40B4-BE49-F238E27FC236}">
                <a16:creationId xmlns:a16="http://schemas.microsoft.com/office/drawing/2014/main" id="{48A02616-8EA4-4F29-9164-D327C26C9342}"/>
              </a:ext>
            </a:extLst>
          </p:cNvPr>
          <p:cNvSpPr txBox="1"/>
          <p:nvPr/>
        </p:nvSpPr>
        <p:spPr>
          <a:xfrm>
            <a:off x="375919" y="1088795"/>
            <a:ext cx="3602191" cy="430887"/>
          </a:xfrm>
          <a:prstGeom prst="rect">
            <a:avLst/>
          </a:prstGeom>
          <a:noFill/>
        </p:spPr>
        <p:txBody>
          <a:bodyPr wrap="square" rtlCol="0">
            <a:spAutoFit/>
          </a:bodyPr>
          <a:lstStyle/>
          <a:p>
            <a:r>
              <a:rPr lang="en-IN" sz="2200" b="1" dirty="0"/>
              <a:t>What Is Ettercap ?</a:t>
            </a:r>
          </a:p>
        </p:txBody>
      </p:sp>
      <p:pic>
        <p:nvPicPr>
          <p:cNvPr id="11" name="!!pic">
            <a:extLst>
              <a:ext uri="{FF2B5EF4-FFF2-40B4-BE49-F238E27FC236}">
                <a16:creationId xmlns:a16="http://schemas.microsoft.com/office/drawing/2014/main" id="{43CFFA93-B7A8-413A-AD25-04BEDD3392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8471" y="543068"/>
            <a:ext cx="1197530" cy="958024"/>
          </a:xfrm>
          <a:prstGeom prst="rect">
            <a:avLst/>
          </a:prstGeom>
        </p:spPr>
      </p:pic>
      <p:sp>
        <p:nvSpPr>
          <p:cNvPr id="4" name="!!notePnt">
            <a:extLst>
              <a:ext uri="{FF2B5EF4-FFF2-40B4-BE49-F238E27FC236}">
                <a16:creationId xmlns:a16="http://schemas.microsoft.com/office/drawing/2014/main" id="{6A3EF3A9-365A-4556-9E73-C54320E7970F}"/>
              </a:ext>
            </a:extLst>
          </p:cNvPr>
          <p:cNvSpPr txBox="1"/>
          <p:nvPr/>
        </p:nvSpPr>
        <p:spPr>
          <a:xfrm>
            <a:off x="375919" y="1664420"/>
            <a:ext cx="10411686" cy="2308324"/>
          </a:xfrm>
          <a:prstGeom prst="rect">
            <a:avLst/>
          </a:prstGeom>
          <a:noFill/>
        </p:spPr>
        <p:txBody>
          <a:bodyPr wrap="square" rtlCol="0">
            <a:spAutoFit/>
          </a:bodyPr>
          <a:lstStyle/>
          <a:p>
            <a:r>
              <a:rPr lang="en-IN" dirty="0"/>
              <a:t>So Basically, Ettercap Is A Combination Of MITM Tools Usually Used For Doing Man-In-The-Middle Attacks On The LAN Network That Can Help in Auditing Security &amp; Analysing Computer Network Protocols</a:t>
            </a:r>
          </a:p>
          <a:p>
            <a:endParaRPr lang="en-IN" dirty="0"/>
          </a:p>
          <a:p>
            <a:pPr marL="285750" indent="-285750">
              <a:buFont typeface="Wingdings" panose="05000000000000000000" pitchFamily="2" charset="2"/>
              <a:buChar char="Ø"/>
            </a:pPr>
            <a:r>
              <a:rPr lang="en-IN" dirty="0"/>
              <a:t>As Every Tool Got It’s Alternative, Ettercap Also Got Its Alternative Tool Too Named </a:t>
            </a:r>
            <a:r>
              <a:rPr lang="en-IN" b="1" i="1" u="sng" dirty="0" err="1"/>
              <a:t>Bettercap</a:t>
            </a:r>
            <a:r>
              <a:rPr lang="en-IN" dirty="0"/>
              <a:t>, Which Basically Named Like That To Show That It Is Better Than </a:t>
            </a:r>
            <a:r>
              <a:rPr lang="en-IN" b="1" i="1" u="sng" dirty="0"/>
              <a:t>Ettercap</a:t>
            </a:r>
            <a:r>
              <a:rPr lang="en-IN" dirty="0"/>
              <a:t>. So, Spell It As “Better-cap”</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sym typeface="Wingdings" panose="05000000000000000000" pitchFamily="2" charset="2"/>
              </a:rPr>
              <a:t>Thinking Why Still Ettercap Is Being Taught, Coz It Is The Standard And Easy For The Beginners To understand The Settings And Configurations</a:t>
            </a:r>
          </a:p>
        </p:txBody>
      </p:sp>
      <p:sp>
        <p:nvSpPr>
          <p:cNvPr id="5" name="TextBox 4">
            <a:extLst>
              <a:ext uri="{FF2B5EF4-FFF2-40B4-BE49-F238E27FC236}">
                <a16:creationId xmlns:a16="http://schemas.microsoft.com/office/drawing/2014/main" id="{E6477883-E9E8-4275-995C-62502ABF7D9B}"/>
              </a:ext>
            </a:extLst>
          </p:cNvPr>
          <p:cNvSpPr txBox="1"/>
          <p:nvPr/>
        </p:nvSpPr>
        <p:spPr>
          <a:xfrm>
            <a:off x="1866116" y="5048237"/>
            <a:ext cx="8459768" cy="1508105"/>
          </a:xfrm>
          <a:prstGeom prst="rect">
            <a:avLst/>
          </a:prstGeom>
          <a:noFill/>
        </p:spPr>
        <p:txBody>
          <a:bodyPr wrap="square" rtlCol="0">
            <a:spAutoFit/>
          </a:bodyPr>
          <a:lstStyle/>
          <a:p>
            <a:r>
              <a:rPr lang="en-IN" b="1" dirty="0">
                <a:solidFill>
                  <a:srgbClr val="FF0000"/>
                </a:solidFill>
              </a:rPr>
              <a:t>Warning:</a:t>
            </a:r>
          </a:p>
          <a:p>
            <a:pPr lvl="1"/>
            <a:r>
              <a:rPr lang="en-IN" dirty="0">
                <a:solidFill>
                  <a:srgbClr val="C00000"/>
                </a:solidFill>
              </a:rPr>
              <a:t>Doing MITM Attacks For Whatever LAN You Like Might Lead You To The Risk, So You Better Be Careful Before Attacking Anything That You Don’t Have Permissions To</a:t>
            </a:r>
          </a:p>
          <a:p>
            <a:pPr lvl="1"/>
            <a:endParaRPr lang="en-IN" dirty="0">
              <a:solidFill>
                <a:srgbClr val="C00000"/>
              </a:solidFill>
            </a:endParaRPr>
          </a:p>
          <a:p>
            <a:pPr lvl="1" algn="ctr"/>
            <a:r>
              <a:rPr lang="en-IN" sz="2000" b="1" dirty="0"/>
              <a:t>Be Anonymous, Be Safe</a:t>
            </a:r>
          </a:p>
        </p:txBody>
      </p:sp>
    </p:spTree>
    <p:extLst>
      <p:ext uri="{BB962C8B-B14F-4D97-AF65-F5344CB8AC3E}">
        <p14:creationId xmlns:p14="http://schemas.microsoft.com/office/powerpoint/2010/main" val="2290025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646331"/>
          </a:xfrm>
          <a:prstGeom prst="rect">
            <a:avLst/>
          </a:prstGeom>
          <a:noFill/>
        </p:spPr>
        <p:txBody>
          <a:bodyPr wrap="square" rtlCol="0">
            <a:spAutoFit/>
          </a:bodyPr>
          <a:lstStyle/>
          <a:p>
            <a:pPr marL="342900" indent="-342900">
              <a:buFont typeface="+mj-lt"/>
              <a:buAutoNum type="arabicPeriod"/>
            </a:pPr>
            <a:r>
              <a:rPr lang="en-IN" dirty="0"/>
              <a:t>On Selecting The Arp Poisoning You Will Seeing A Dialogue box With Two Check boxes, Ensure You Check The First Option</a:t>
            </a:r>
            <a:r>
              <a:rPr lang="en-IN" sz="1400" b="1" i="1" dirty="0"/>
              <a:t>[Sniff Remote Connections]</a:t>
            </a:r>
            <a:r>
              <a:rPr lang="en-IN" dirty="0"/>
              <a:t> . After Checking Click On </a:t>
            </a:r>
            <a:r>
              <a:rPr lang="en-IN" b="1" dirty="0"/>
              <a:t>“Ok”</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137" r="182"/>
          <a:stretch/>
        </p:blipFill>
        <p:spPr>
          <a:xfrm>
            <a:off x="1043747" y="2113717"/>
            <a:ext cx="10104506" cy="3628256"/>
          </a:xfrm>
          <a:prstGeom prst="rect">
            <a:avLst/>
          </a:prstGeom>
        </p:spPr>
      </p:pic>
    </p:spTree>
    <p:extLst>
      <p:ext uri="{BB962C8B-B14F-4D97-AF65-F5344CB8AC3E}">
        <p14:creationId xmlns:p14="http://schemas.microsoft.com/office/powerpoint/2010/main" val="3960498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After Completing The Previous Step, You Could See In The Console That ARP Poisoning Is Enabled For The Victim</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37721" r="37085" b="637"/>
          <a:stretch/>
        </p:blipFill>
        <p:spPr>
          <a:xfrm>
            <a:off x="1951003" y="1467386"/>
            <a:ext cx="8289994" cy="5083821"/>
          </a:xfrm>
          <a:prstGeom prst="rect">
            <a:avLst/>
          </a:prstGeom>
        </p:spPr>
      </p:pic>
    </p:spTree>
    <p:extLst>
      <p:ext uri="{BB962C8B-B14F-4D97-AF65-F5344CB8AC3E}">
        <p14:creationId xmlns:p14="http://schemas.microsoft.com/office/powerpoint/2010/main" val="951826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1" t="-371" r="54068" b="55369"/>
          <a:stretch/>
        </p:blipFill>
        <p:spPr>
          <a:xfrm>
            <a:off x="1951003" y="1467386"/>
            <a:ext cx="8289994" cy="5083821"/>
          </a:xfrm>
          <a:prstGeom prst="rect">
            <a:avLst/>
          </a:prstGeom>
        </p:spPr>
      </p:pic>
      <p:sp>
        <p:nvSpPr>
          <p:cNvPr id="4" name="!!arrow">
            <a:extLst>
              <a:ext uri="{FF2B5EF4-FFF2-40B4-BE49-F238E27FC236}">
                <a16:creationId xmlns:a16="http://schemas.microsoft.com/office/drawing/2014/main" id="{5928B2DB-62FF-4165-A126-B9B0BBEE3F79}"/>
              </a:ext>
            </a:extLst>
          </p:cNvPr>
          <p:cNvSpPr/>
          <p:nvPr/>
        </p:nvSpPr>
        <p:spPr>
          <a:xfrm rot="5400000">
            <a:off x="6331939" y="972045"/>
            <a:ext cx="159503" cy="9251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9"/>
            <a:ext cx="11201336" cy="646331"/>
          </a:xfrm>
          <a:prstGeom prst="rect">
            <a:avLst/>
          </a:prstGeom>
          <a:noFill/>
        </p:spPr>
        <p:txBody>
          <a:bodyPr wrap="square" rtlCol="0">
            <a:spAutoFit/>
          </a:bodyPr>
          <a:lstStyle/>
          <a:p>
            <a:pPr marL="342900" indent="-342900">
              <a:buFont typeface="+mj-lt"/>
              <a:buAutoNum type="arabicPeriod"/>
            </a:pPr>
            <a:r>
              <a:rPr lang="en-IN" dirty="0"/>
              <a:t>And Finally, To Start Sniffing Details. Click On Start Sniffing[  ], To Get The Login Details Of The Victim. If At All You See That Already Sniffing Has Been Started Just Restart The Sniffing</a:t>
            </a:r>
          </a:p>
        </p:txBody>
      </p:sp>
    </p:spTree>
    <p:extLst>
      <p:ext uri="{BB962C8B-B14F-4D97-AF65-F5344CB8AC3E}">
        <p14:creationId xmlns:p14="http://schemas.microsoft.com/office/powerpoint/2010/main" val="386769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0997"/>
          <a:stretch/>
        </p:blipFill>
        <p:spPr>
          <a:xfrm>
            <a:off x="1639715" y="1523343"/>
            <a:ext cx="8852865" cy="4875738"/>
          </a:xfrm>
          <a:prstGeom prst="rect">
            <a:avLst/>
          </a:prstGeom>
        </p:spPr>
      </p:pic>
      <p:sp>
        <p:nvSpPr>
          <p:cNvPr id="3" name="!!point">
            <a:extLst>
              <a:ext uri="{FF2B5EF4-FFF2-40B4-BE49-F238E27FC236}">
                <a16:creationId xmlns:a16="http://schemas.microsoft.com/office/drawing/2014/main" id="{A143ED21-E0D0-47A9-A799-678A3D6C8DBA}"/>
              </a:ext>
            </a:extLst>
          </p:cNvPr>
          <p:cNvSpPr txBox="1"/>
          <p:nvPr/>
        </p:nvSpPr>
        <p:spPr>
          <a:xfrm>
            <a:off x="495332" y="824879"/>
            <a:ext cx="11201336" cy="646331"/>
          </a:xfrm>
          <a:prstGeom prst="rect">
            <a:avLst/>
          </a:prstGeom>
          <a:noFill/>
        </p:spPr>
        <p:txBody>
          <a:bodyPr wrap="square" rtlCol="0">
            <a:spAutoFit/>
          </a:bodyPr>
          <a:lstStyle/>
          <a:p>
            <a:pPr marL="342900" indent="-342900">
              <a:buFont typeface="+mj-lt"/>
              <a:buAutoNum type="arabicPeriod"/>
            </a:pPr>
            <a:r>
              <a:rPr lang="en-IN" dirty="0"/>
              <a:t>And Now That You Could See That Unified Sniffing Has Been Started On The Victim Actions, Now The Only Thing You Should Do Is To Wait For The Victim To Login To Any Of The Site To Get The Details</a:t>
            </a:r>
          </a:p>
        </p:txBody>
      </p:sp>
    </p:spTree>
    <p:extLst>
      <p:ext uri="{BB962C8B-B14F-4D97-AF65-F5344CB8AC3E}">
        <p14:creationId xmlns:p14="http://schemas.microsoft.com/office/powerpoint/2010/main" val="416686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10" name="!!skillTitle">
            <a:extLst>
              <a:ext uri="{FF2B5EF4-FFF2-40B4-BE49-F238E27FC236}">
                <a16:creationId xmlns:a16="http://schemas.microsoft.com/office/drawing/2014/main" id="{B7D4CBA0-1D29-4829-9DB4-F7EB3435F612}"/>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12" name="!!Tool">
            <a:extLst>
              <a:ext uri="{FF2B5EF4-FFF2-40B4-BE49-F238E27FC236}">
                <a16:creationId xmlns:a16="http://schemas.microsoft.com/office/drawing/2014/main" id="{4BA1600E-894D-4F06-9309-C3FA7280B32A}"/>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hrase">
            <a:extLst>
              <a:ext uri="{FF2B5EF4-FFF2-40B4-BE49-F238E27FC236}">
                <a16:creationId xmlns:a16="http://schemas.microsoft.com/office/drawing/2014/main" id="{A143ED21-E0D0-47A9-A799-678A3D6C8DBA}"/>
              </a:ext>
            </a:extLst>
          </p:cNvPr>
          <p:cNvSpPr txBox="1"/>
          <p:nvPr/>
        </p:nvSpPr>
        <p:spPr>
          <a:xfrm>
            <a:off x="3957634" y="1990159"/>
            <a:ext cx="4276732" cy="707886"/>
          </a:xfrm>
          <a:prstGeom prst="rect">
            <a:avLst/>
          </a:prstGeom>
          <a:noFill/>
        </p:spPr>
        <p:txBody>
          <a:bodyPr wrap="square" rtlCol="0">
            <a:spAutoFit/>
          </a:bodyPr>
          <a:lstStyle/>
          <a:p>
            <a:pPr algn="ctr"/>
            <a:r>
              <a:rPr lang="en-IN" sz="4000" b="1" dirty="0"/>
              <a:t>Hurray..!!!!!!!!</a:t>
            </a:r>
          </a:p>
        </p:txBody>
      </p:sp>
      <p:sp>
        <p:nvSpPr>
          <p:cNvPr id="11" name="!!point">
            <a:extLst>
              <a:ext uri="{FF2B5EF4-FFF2-40B4-BE49-F238E27FC236}">
                <a16:creationId xmlns:a16="http://schemas.microsoft.com/office/drawing/2014/main" id="{F8FAC0DE-6CE1-4556-B42A-B460D8EE874D}"/>
              </a:ext>
            </a:extLst>
          </p:cNvPr>
          <p:cNvSpPr txBox="1"/>
          <p:nvPr/>
        </p:nvSpPr>
        <p:spPr>
          <a:xfrm>
            <a:off x="564194" y="2601858"/>
            <a:ext cx="11063612" cy="923330"/>
          </a:xfrm>
          <a:prstGeom prst="rect">
            <a:avLst/>
          </a:prstGeom>
          <a:noFill/>
        </p:spPr>
        <p:txBody>
          <a:bodyPr wrap="square" rtlCol="0">
            <a:spAutoFit/>
          </a:bodyPr>
          <a:lstStyle/>
          <a:p>
            <a:pPr algn="ctr"/>
            <a:r>
              <a:rPr lang="en-IN" dirty="0"/>
              <a:t>Successfully Done Up Setting Up The Groundwork Required For Capturing The Details Of The Victim</a:t>
            </a:r>
          </a:p>
          <a:p>
            <a:pPr algn="ctr"/>
            <a:br>
              <a:rPr lang="en-IN" dirty="0"/>
            </a:br>
            <a:r>
              <a:rPr lang="en-IN" dirty="0"/>
              <a:t>Now Let’s Go To The Victim Computer And Do The Login Work To Save The Time</a:t>
            </a:r>
          </a:p>
        </p:txBody>
      </p:sp>
      <p:pic>
        <p:nvPicPr>
          <p:cNvPr id="13" name="!!pic" descr="A close up of a toy&#10;&#10;Description automatically generated with medium confidence">
            <a:extLst>
              <a:ext uri="{FF2B5EF4-FFF2-40B4-BE49-F238E27FC236}">
                <a16:creationId xmlns:a16="http://schemas.microsoft.com/office/drawing/2014/main" id="{700DDF3A-DC67-4234-B394-B159F74EE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905" y="3429000"/>
            <a:ext cx="3317240" cy="3317240"/>
          </a:xfrm>
          <a:prstGeom prst="rect">
            <a:avLst/>
          </a:prstGeom>
        </p:spPr>
      </p:pic>
    </p:spTree>
    <p:extLst>
      <p:ext uri="{BB962C8B-B14F-4D97-AF65-F5344CB8AC3E}">
        <p14:creationId xmlns:p14="http://schemas.microsoft.com/office/powerpoint/2010/main" val="216804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9"/>
            <a:ext cx="11201336" cy="369332"/>
          </a:xfrm>
          <a:prstGeom prst="rect">
            <a:avLst/>
          </a:prstGeom>
          <a:noFill/>
        </p:spPr>
        <p:txBody>
          <a:bodyPr wrap="square" rtlCol="0">
            <a:spAutoFit/>
          </a:bodyPr>
          <a:lstStyle/>
          <a:p>
            <a:pPr marL="342900" indent="-342900">
              <a:buFont typeface="+mj-lt"/>
              <a:buAutoNum type="arabicPeriod"/>
            </a:pPr>
            <a:r>
              <a:rPr lang="en-US" dirty="0"/>
              <a:t>Open Any Of The Links From The Given URL</a:t>
            </a:r>
            <a:r>
              <a:rPr lang="en-IN" dirty="0"/>
              <a:t> [</a:t>
            </a:r>
            <a:r>
              <a:rPr lang="en-IN" sz="1800" b="1" dirty="0"/>
              <a:t>bit.ly/cacd-skill9</a:t>
            </a:r>
            <a:r>
              <a:rPr lang="en-IN" sz="1800" dirty="0"/>
              <a:t>]</a:t>
            </a:r>
            <a:endParaRPr lang="en-IN" dirty="0"/>
          </a:p>
        </p:txBody>
      </p:sp>
      <p:pic>
        <p:nvPicPr>
          <p:cNvPr id="15" name="!!pic">
            <a:extLst>
              <a:ext uri="{FF2B5EF4-FFF2-40B4-BE49-F238E27FC236}">
                <a16:creationId xmlns:a16="http://schemas.microsoft.com/office/drawing/2014/main" id="{9CA8D263-F347-49AC-A489-67881A0AD5D7}"/>
              </a:ext>
            </a:extLst>
          </p:cNvPr>
          <p:cNvPicPr>
            <a:picLocks noChangeAspect="1"/>
          </p:cNvPicPr>
          <p:nvPr/>
        </p:nvPicPr>
        <p:blipFill>
          <a:blip r:embed="rId2">
            <a:extLst>
              <a:ext uri="{28A0092B-C50C-407E-A947-70E740481C1C}">
                <a14:useLocalDpi xmlns:a14="http://schemas.microsoft.com/office/drawing/2010/main" val="0"/>
              </a:ext>
            </a:extLst>
          </a:blip>
          <a:srcRect l="4138" r="4138"/>
          <a:stretch/>
        </p:blipFill>
        <p:spPr>
          <a:xfrm>
            <a:off x="1951003" y="1467386"/>
            <a:ext cx="8289994" cy="5083821"/>
          </a:xfrm>
          <a:prstGeom prst="rect">
            <a:avLst/>
          </a:prstGeom>
        </p:spPr>
      </p:pic>
    </p:spTree>
    <p:extLst>
      <p:ext uri="{BB962C8B-B14F-4D97-AF65-F5344CB8AC3E}">
        <p14:creationId xmlns:p14="http://schemas.microsoft.com/office/powerpoint/2010/main" val="83074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9"/>
            <a:ext cx="11201336" cy="646331"/>
          </a:xfrm>
          <a:prstGeom prst="rect">
            <a:avLst/>
          </a:prstGeom>
          <a:noFill/>
        </p:spPr>
        <p:txBody>
          <a:bodyPr wrap="square" rtlCol="0">
            <a:spAutoFit/>
          </a:bodyPr>
          <a:lstStyle/>
          <a:p>
            <a:pPr marL="342900" indent="-342900">
              <a:buFont typeface="+mj-lt"/>
              <a:buAutoNum type="arabicPeriod"/>
            </a:pPr>
            <a:r>
              <a:rPr lang="en-IN" sz="1800" dirty="0"/>
              <a:t>Fill Some Random Details In The Username &amp; password Input And Click Login. Nothing Happens In Frontend, But A Request Is Generated In Back, But That Request Is Sniffed By The Attacker Who Is Waitin</a:t>
            </a:r>
            <a:r>
              <a:rPr lang="en-IN" dirty="0"/>
              <a:t>g In Ettercap</a:t>
            </a:r>
          </a:p>
        </p:txBody>
      </p:sp>
      <p:pic>
        <p:nvPicPr>
          <p:cNvPr id="15" name="!!pic">
            <a:extLst>
              <a:ext uri="{FF2B5EF4-FFF2-40B4-BE49-F238E27FC236}">
                <a16:creationId xmlns:a16="http://schemas.microsoft.com/office/drawing/2014/main" id="{9CA8D263-F347-49AC-A489-67881A0AD5D7}"/>
              </a:ext>
            </a:extLst>
          </p:cNvPr>
          <p:cNvPicPr>
            <a:picLocks noChangeAspect="1"/>
          </p:cNvPicPr>
          <p:nvPr/>
        </p:nvPicPr>
        <p:blipFill>
          <a:blip r:embed="rId2">
            <a:extLst>
              <a:ext uri="{28A0092B-C50C-407E-A947-70E740481C1C}">
                <a14:useLocalDpi xmlns:a14="http://schemas.microsoft.com/office/drawing/2010/main" val="0"/>
              </a:ext>
            </a:extLst>
          </a:blip>
          <a:srcRect l="4138" r="4138"/>
          <a:stretch/>
        </p:blipFill>
        <p:spPr>
          <a:xfrm>
            <a:off x="1951003" y="1467386"/>
            <a:ext cx="8289994" cy="5083821"/>
          </a:xfrm>
          <a:prstGeom prst="rect">
            <a:avLst/>
          </a:prstGeom>
        </p:spPr>
      </p:pic>
    </p:spTree>
    <p:extLst>
      <p:ext uri="{BB962C8B-B14F-4D97-AF65-F5344CB8AC3E}">
        <p14:creationId xmlns:p14="http://schemas.microsoft.com/office/powerpoint/2010/main" val="1388547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3105834"/>
            <a:ext cx="11201336" cy="707886"/>
          </a:xfrm>
          <a:prstGeom prst="rect">
            <a:avLst/>
          </a:prstGeom>
          <a:noFill/>
        </p:spPr>
        <p:txBody>
          <a:bodyPr wrap="square" rtlCol="0">
            <a:spAutoFit/>
          </a:bodyPr>
          <a:lstStyle/>
          <a:p>
            <a:pPr algn="ctr"/>
            <a:r>
              <a:rPr lang="en-US" sz="2000" dirty="0"/>
              <a:t>Now Let’s Move On To The Attacker’s System Check Whether Attacker Got The Details Of The Victim From The Generated Request</a:t>
            </a:r>
            <a:endParaRPr lang="en-IN" sz="2000" dirty="0"/>
          </a:p>
        </p:txBody>
      </p:sp>
    </p:spTree>
    <p:extLst>
      <p:ext uri="{BB962C8B-B14F-4D97-AF65-F5344CB8AC3E}">
        <p14:creationId xmlns:p14="http://schemas.microsoft.com/office/powerpoint/2010/main" val="401255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148" b="656"/>
          <a:stretch/>
        </p:blipFill>
        <p:spPr>
          <a:xfrm>
            <a:off x="2003497" y="1344276"/>
            <a:ext cx="8185005" cy="5081900"/>
          </a:xfrm>
          <a:prstGeom prst="rect">
            <a:avLst/>
          </a:prstGeom>
        </p:spPr>
      </p:pic>
      <p:sp>
        <p:nvSpPr>
          <p:cNvPr id="3" name="!!point">
            <a:extLst>
              <a:ext uri="{FF2B5EF4-FFF2-40B4-BE49-F238E27FC236}">
                <a16:creationId xmlns:a16="http://schemas.microsoft.com/office/drawing/2014/main" id="{A143ED21-E0D0-47A9-A799-678A3D6C8DBA}"/>
              </a:ext>
            </a:extLst>
          </p:cNvPr>
          <p:cNvSpPr txBox="1"/>
          <p:nvPr/>
        </p:nvSpPr>
        <p:spPr>
          <a:xfrm>
            <a:off x="495332" y="824879"/>
            <a:ext cx="11201336" cy="369332"/>
          </a:xfrm>
          <a:prstGeom prst="rect">
            <a:avLst/>
          </a:prstGeom>
          <a:noFill/>
        </p:spPr>
        <p:txBody>
          <a:bodyPr wrap="square" rtlCol="0">
            <a:spAutoFit/>
          </a:bodyPr>
          <a:lstStyle/>
          <a:p>
            <a:pPr marL="342900" indent="-342900">
              <a:buFont typeface="+mj-lt"/>
              <a:buAutoNum type="arabicPeriod"/>
            </a:pPr>
            <a:r>
              <a:rPr lang="en-IN" dirty="0"/>
              <a:t>That’s It, You Got The Login Credentials Of The Victim In The Console Box. It’s Your Turn Now On How To Use Them.</a:t>
            </a:r>
            <a:endParaRPr lang="en-IN" dirty="0">
              <a:latin typeface="Hydrogen" panose="00000400000000000000" pitchFamily="2" charset="0"/>
            </a:endParaRPr>
          </a:p>
        </p:txBody>
      </p:sp>
      <p:sp>
        <p:nvSpPr>
          <p:cNvPr id="11" name="!!extra">
            <a:extLst>
              <a:ext uri="{FF2B5EF4-FFF2-40B4-BE49-F238E27FC236}">
                <a16:creationId xmlns:a16="http://schemas.microsoft.com/office/drawing/2014/main" id="{93556306-4318-4E4C-A49F-57D64F264243}"/>
              </a:ext>
            </a:extLst>
          </p:cNvPr>
          <p:cNvSpPr txBox="1"/>
          <p:nvPr/>
        </p:nvSpPr>
        <p:spPr>
          <a:xfrm>
            <a:off x="4529236" y="2274838"/>
            <a:ext cx="3133528" cy="2308324"/>
          </a:xfrm>
          <a:prstGeom prst="rect">
            <a:avLst/>
          </a:prstGeom>
          <a:noFill/>
        </p:spPr>
        <p:txBody>
          <a:bodyPr wrap="square">
            <a:spAutoFit/>
          </a:bodyPr>
          <a:lstStyle/>
          <a:p>
            <a:pPr algn="ctr"/>
            <a:r>
              <a:rPr lang="en-IN" sz="7200" b="1" dirty="0">
                <a:solidFill>
                  <a:srgbClr val="FF0000"/>
                </a:solidFill>
                <a:latin typeface="Hydrogen" panose="00000400000000000000" pitchFamily="2" charset="0"/>
              </a:rPr>
              <a:t>Game Over</a:t>
            </a:r>
            <a:endParaRPr lang="en-IN" sz="7200" dirty="0"/>
          </a:p>
        </p:txBody>
      </p:sp>
    </p:spTree>
    <p:extLst>
      <p:ext uri="{BB962C8B-B14F-4D97-AF65-F5344CB8AC3E}">
        <p14:creationId xmlns:p14="http://schemas.microsoft.com/office/powerpoint/2010/main" val="4172084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t="33029" r="32929" b="440"/>
          <a:stretch/>
        </p:blipFill>
        <p:spPr>
          <a:xfrm>
            <a:off x="3511663" y="1344276"/>
            <a:ext cx="8185005" cy="5081900"/>
          </a:xfrm>
          <a:prstGeom prst="rect">
            <a:avLst/>
          </a:prstGeom>
        </p:spPr>
      </p:pic>
      <p:sp>
        <p:nvSpPr>
          <p:cNvPr id="3" name="!!point">
            <a:extLst>
              <a:ext uri="{FF2B5EF4-FFF2-40B4-BE49-F238E27FC236}">
                <a16:creationId xmlns:a16="http://schemas.microsoft.com/office/drawing/2014/main" id="{A143ED21-E0D0-47A9-A799-678A3D6C8DBA}"/>
              </a:ext>
            </a:extLst>
          </p:cNvPr>
          <p:cNvSpPr txBox="1"/>
          <p:nvPr/>
        </p:nvSpPr>
        <p:spPr>
          <a:xfrm>
            <a:off x="495332" y="862979"/>
            <a:ext cx="11201336" cy="369332"/>
          </a:xfrm>
          <a:prstGeom prst="rect">
            <a:avLst/>
          </a:prstGeom>
          <a:noFill/>
        </p:spPr>
        <p:txBody>
          <a:bodyPr wrap="square" rtlCol="0">
            <a:spAutoFit/>
          </a:bodyPr>
          <a:lstStyle/>
          <a:p>
            <a:pPr marL="342900" indent="-342900">
              <a:buFont typeface="+mj-lt"/>
              <a:buAutoNum type="arabicPeriod"/>
            </a:pPr>
            <a:r>
              <a:rPr lang="en-IN" dirty="0"/>
              <a:t>Let’s Analyse Deeper On Sniffed Data We Got In The console</a:t>
            </a:r>
            <a:endParaRPr lang="en-IN" dirty="0">
              <a:latin typeface="Hydrogen" panose="00000400000000000000" pitchFamily="2" charset="0"/>
            </a:endParaRPr>
          </a:p>
        </p:txBody>
      </p:sp>
      <p:sp>
        <p:nvSpPr>
          <p:cNvPr id="10" name="!!extra">
            <a:extLst>
              <a:ext uri="{FF2B5EF4-FFF2-40B4-BE49-F238E27FC236}">
                <a16:creationId xmlns:a16="http://schemas.microsoft.com/office/drawing/2014/main" id="{BA573ABF-6AB2-4BC3-A853-BD5C149FEF91}"/>
              </a:ext>
            </a:extLst>
          </p:cNvPr>
          <p:cNvSpPr txBox="1"/>
          <p:nvPr/>
        </p:nvSpPr>
        <p:spPr>
          <a:xfrm>
            <a:off x="495332" y="1495327"/>
            <a:ext cx="2928588" cy="4031873"/>
          </a:xfrm>
          <a:prstGeom prst="rect">
            <a:avLst/>
          </a:prstGeom>
          <a:noFill/>
        </p:spPr>
        <p:txBody>
          <a:bodyPr wrap="square">
            <a:spAutoFit/>
          </a:bodyPr>
          <a:lstStyle/>
          <a:p>
            <a:pPr marL="342900" indent="-342900">
              <a:buFont typeface="Wingdings" panose="05000000000000000000" pitchFamily="2" charset="2"/>
              <a:buChar char="q"/>
            </a:pPr>
            <a:r>
              <a:rPr lang="en-IN" sz="1600" b="1" i="1" u="sng" dirty="0"/>
              <a:t>HTTP:</a:t>
            </a:r>
            <a:r>
              <a:rPr lang="en-IN" sz="1600" dirty="0"/>
              <a:t> Gives The IP Address Of The Site, Where The Request Came From</a:t>
            </a:r>
          </a:p>
          <a:p>
            <a:pPr marL="342900" indent="-342900">
              <a:buFont typeface="Wingdings" panose="05000000000000000000" pitchFamily="2" charset="2"/>
              <a:buChar char="q"/>
            </a:pPr>
            <a:endParaRPr lang="en-IN" sz="1600" dirty="0"/>
          </a:p>
          <a:p>
            <a:pPr marL="342900" indent="-342900">
              <a:buFont typeface="Wingdings" panose="05000000000000000000" pitchFamily="2" charset="2"/>
              <a:buChar char="q"/>
            </a:pPr>
            <a:r>
              <a:rPr lang="en-IN" sz="1600" b="1" i="1" u="sng" dirty="0"/>
              <a:t>USER:</a:t>
            </a:r>
            <a:r>
              <a:rPr lang="en-IN" sz="1600" dirty="0"/>
              <a:t> Shows The Username Input Field Value</a:t>
            </a:r>
          </a:p>
          <a:p>
            <a:pPr marL="342900" indent="-342900">
              <a:buFont typeface="Wingdings" panose="05000000000000000000" pitchFamily="2" charset="2"/>
              <a:buChar char="q"/>
            </a:pPr>
            <a:endParaRPr lang="en-IN" sz="1600" b="1" i="1" u="sng" dirty="0"/>
          </a:p>
          <a:p>
            <a:pPr marL="342900" indent="-342900">
              <a:buFont typeface="Wingdings" panose="05000000000000000000" pitchFamily="2" charset="2"/>
              <a:buChar char="q"/>
            </a:pPr>
            <a:r>
              <a:rPr lang="en-IN" sz="1600" b="1" i="1" u="sng" dirty="0"/>
              <a:t>PASS:</a:t>
            </a:r>
            <a:r>
              <a:rPr lang="en-IN" sz="1600" dirty="0"/>
              <a:t> Shows The Password Input Field Value</a:t>
            </a:r>
          </a:p>
          <a:p>
            <a:pPr marL="342900" indent="-342900">
              <a:buFont typeface="Wingdings" panose="05000000000000000000" pitchFamily="2" charset="2"/>
              <a:buChar char="q"/>
            </a:pPr>
            <a:endParaRPr lang="en-IN" sz="1600" b="1" i="1" u="sng" dirty="0"/>
          </a:p>
          <a:p>
            <a:pPr marL="342900" indent="-342900">
              <a:buFont typeface="Wingdings" panose="05000000000000000000" pitchFamily="2" charset="2"/>
              <a:buChar char="q"/>
            </a:pPr>
            <a:r>
              <a:rPr lang="en-IN" sz="1600" b="1" i="1" u="sng" dirty="0"/>
              <a:t>INFO:</a:t>
            </a:r>
            <a:r>
              <a:rPr lang="en-IN" sz="1600" dirty="0"/>
              <a:t> Gives The URL Where The Request Is Coming From in A Readable Format</a:t>
            </a:r>
          </a:p>
          <a:p>
            <a:pPr marL="342900" indent="-342900">
              <a:buFont typeface="Wingdings" panose="05000000000000000000" pitchFamily="2" charset="2"/>
              <a:buChar char="q"/>
            </a:pPr>
            <a:endParaRPr lang="en-IN" sz="1600" b="1" i="1" u="sng" dirty="0"/>
          </a:p>
          <a:p>
            <a:pPr marL="342900" indent="-342900">
              <a:buFont typeface="Wingdings" panose="05000000000000000000" pitchFamily="2" charset="2"/>
              <a:buChar char="q"/>
            </a:pPr>
            <a:r>
              <a:rPr lang="en-IN" sz="1600" b="1" i="1" u="sng" dirty="0"/>
              <a:t>CONTENT:</a:t>
            </a:r>
            <a:r>
              <a:rPr lang="en-IN" sz="1600" dirty="0"/>
              <a:t> Shows What Is Being Passed In The Request</a:t>
            </a:r>
          </a:p>
        </p:txBody>
      </p:sp>
    </p:spTree>
    <p:extLst>
      <p:ext uri="{BB962C8B-B14F-4D97-AF65-F5344CB8AC3E}">
        <p14:creationId xmlns:p14="http://schemas.microsoft.com/office/powerpoint/2010/main" val="1839127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976132" y="1330231"/>
            <a:ext cx="10239736" cy="1107996"/>
          </a:xfrm>
          <a:prstGeom prst="rect">
            <a:avLst/>
          </a:prstGeom>
          <a:noFill/>
        </p:spPr>
        <p:txBody>
          <a:bodyPr wrap="square" rtlCol="0">
            <a:spAutoFit/>
          </a:bodyPr>
          <a:lstStyle/>
          <a:p>
            <a:pPr algn="ctr"/>
            <a:r>
              <a:rPr lang="en-IN" sz="6600" b="1" u="sng" spc="300"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3754055" y="2486697"/>
            <a:ext cx="4683890" cy="400110"/>
          </a:xfrm>
          <a:prstGeom prst="rect">
            <a:avLst/>
          </a:prstGeom>
          <a:noFill/>
        </p:spPr>
        <p:txBody>
          <a:bodyPr wrap="square" rtlCol="0">
            <a:spAutoFit/>
          </a:bodyPr>
          <a:lstStyle/>
          <a:p>
            <a:pPr algn="ctr"/>
            <a:r>
              <a:rPr lang="en-IN" sz="2000" dirty="0"/>
              <a:t>Multipurpose Sniffer/Interceptor/Logger</a:t>
            </a:r>
          </a:p>
        </p:txBody>
      </p:sp>
      <p:pic>
        <p:nvPicPr>
          <p:cNvPr id="14" name="!!pic">
            <a:extLst>
              <a:ext uri="{FF2B5EF4-FFF2-40B4-BE49-F238E27FC236}">
                <a16:creationId xmlns:a16="http://schemas.microsoft.com/office/drawing/2014/main" id="{6447E3E8-6D06-41A4-8F1F-9FCF4D9298A2}"/>
              </a:ext>
            </a:extLst>
          </p:cNvPr>
          <p:cNvPicPr>
            <a:picLocks noChangeAspect="1"/>
          </p:cNvPicPr>
          <p:nvPr/>
        </p:nvPicPr>
        <p:blipFill>
          <a:blip r:embed="rId2">
            <a:extLst>
              <a:ext uri="{28A0092B-C50C-407E-A947-70E740481C1C}">
                <a14:useLocalDpi xmlns:a14="http://schemas.microsoft.com/office/drawing/2010/main" val="0"/>
              </a:ext>
            </a:extLst>
          </a:blip>
          <a:srcRect l="5534" r="5534"/>
          <a:stretch/>
        </p:blipFill>
        <p:spPr>
          <a:xfrm>
            <a:off x="4527174" y="2962418"/>
            <a:ext cx="3137652" cy="2822532"/>
          </a:xfrm>
          <a:prstGeom prst="rect">
            <a:avLst/>
          </a:prstGeom>
        </p:spPr>
      </p:pic>
      <p:sp>
        <p:nvSpPr>
          <p:cNvPr id="13" name="!!notePnt">
            <a:extLst>
              <a:ext uri="{FF2B5EF4-FFF2-40B4-BE49-F238E27FC236}">
                <a16:creationId xmlns:a16="http://schemas.microsoft.com/office/drawing/2014/main" id="{47F5C674-B3A3-44F2-8708-7F093C6D31B4}"/>
              </a:ext>
            </a:extLst>
          </p:cNvPr>
          <p:cNvSpPr txBox="1"/>
          <p:nvPr/>
        </p:nvSpPr>
        <p:spPr>
          <a:xfrm>
            <a:off x="1994704" y="5748353"/>
            <a:ext cx="8202592" cy="754053"/>
          </a:xfrm>
          <a:prstGeom prst="rect">
            <a:avLst/>
          </a:prstGeom>
          <a:noFill/>
        </p:spPr>
        <p:txBody>
          <a:bodyPr wrap="square" rtlCol="0">
            <a:spAutoFit/>
          </a:bodyPr>
          <a:lstStyle/>
          <a:p>
            <a:r>
              <a:rPr lang="en-IN" sz="2400" b="1" i="1" u="sng" dirty="0"/>
              <a:t>Note:</a:t>
            </a:r>
            <a:r>
              <a:rPr lang="en-IN" sz="2000" dirty="0"/>
              <a:t> </a:t>
            </a:r>
            <a:r>
              <a:rPr lang="en-IN" sz="1900" dirty="0"/>
              <a:t>For This You Have To Use Some Fake Login Request Sending Sites, Try Searching Some Sites Or Use Some From Here: </a:t>
            </a:r>
            <a:r>
              <a:rPr lang="en-IN" sz="1900" b="1" dirty="0"/>
              <a:t>bit.ly/cacd-skill9</a:t>
            </a:r>
          </a:p>
        </p:txBody>
      </p:sp>
    </p:spTree>
    <p:extLst>
      <p:ext uri="{BB962C8B-B14F-4D97-AF65-F5344CB8AC3E}">
        <p14:creationId xmlns:p14="http://schemas.microsoft.com/office/powerpoint/2010/main" val="1968738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289657"/>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zphisher">
            <a:extLst>
              <a:ext uri="{FF2B5EF4-FFF2-40B4-BE49-F238E27FC236}">
                <a16:creationId xmlns:a16="http://schemas.microsoft.com/office/drawing/2014/main" id="{B00558DE-DCF7-444C-A99D-7E233227DDAF}"/>
              </a:ext>
            </a:extLst>
          </p:cNvPr>
          <p:cNvSpPr txBox="1"/>
          <p:nvPr/>
        </p:nvSpPr>
        <p:spPr>
          <a:xfrm>
            <a:off x="4531360" y="301658"/>
            <a:ext cx="3129280" cy="523220"/>
          </a:xfrm>
          <a:prstGeom prst="rect">
            <a:avLst/>
          </a:prstGeom>
          <a:noFill/>
        </p:spPr>
        <p:txBody>
          <a:bodyPr wrap="square" rtlCol="0">
            <a:spAutoFit/>
          </a:bodyPr>
          <a:lstStyle/>
          <a:p>
            <a:pPr algn="ctr"/>
            <a:r>
              <a:rPr lang="en-IN" sz="2800" b="1" u="sng" dirty="0"/>
              <a:t>ETTERCAP</a:t>
            </a:r>
          </a:p>
        </p:txBody>
      </p:sp>
      <p:sp>
        <p:nvSpPr>
          <p:cNvPr id="3" name="!!phrase">
            <a:extLst>
              <a:ext uri="{FF2B5EF4-FFF2-40B4-BE49-F238E27FC236}">
                <a16:creationId xmlns:a16="http://schemas.microsoft.com/office/drawing/2014/main" id="{A143ED21-E0D0-47A9-A799-678A3D6C8DBA}"/>
              </a:ext>
            </a:extLst>
          </p:cNvPr>
          <p:cNvSpPr txBox="1"/>
          <p:nvPr/>
        </p:nvSpPr>
        <p:spPr>
          <a:xfrm>
            <a:off x="3942708" y="2156490"/>
            <a:ext cx="4276732" cy="707886"/>
          </a:xfrm>
          <a:prstGeom prst="rect">
            <a:avLst/>
          </a:prstGeom>
          <a:noFill/>
        </p:spPr>
        <p:txBody>
          <a:bodyPr wrap="square" rtlCol="0">
            <a:spAutoFit/>
          </a:bodyPr>
          <a:lstStyle/>
          <a:p>
            <a:pPr algn="ctr"/>
            <a:r>
              <a:rPr lang="en-IN" sz="4000" b="1" dirty="0" err="1"/>
              <a:t>Boooom</a:t>
            </a:r>
            <a:r>
              <a:rPr lang="en-IN" sz="4000" b="1" dirty="0"/>
              <a:t>..!!!!!!!!</a:t>
            </a:r>
          </a:p>
        </p:txBody>
      </p:sp>
      <p:sp>
        <p:nvSpPr>
          <p:cNvPr id="11" name="!!point">
            <a:extLst>
              <a:ext uri="{FF2B5EF4-FFF2-40B4-BE49-F238E27FC236}">
                <a16:creationId xmlns:a16="http://schemas.microsoft.com/office/drawing/2014/main" id="{F8FAC0DE-6CE1-4556-B42A-B460D8EE874D}"/>
              </a:ext>
            </a:extLst>
          </p:cNvPr>
          <p:cNvSpPr txBox="1"/>
          <p:nvPr/>
        </p:nvSpPr>
        <p:spPr>
          <a:xfrm>
            <a:off x="427348" y="2864376"/>
            <a:ext cx="11063612" cy="369332"/>
          </a:xfrm>
          <a:prstGeom prst="rect">
            <a:avLst/>
          </a:prstGeom>
          <a:noFill/>
        </p:spPr>
        <p:txBody>
          <a:bodyPr wrap="square" rtlCol="0">
            <a:spAutoFit/>
          </a:bodyPr>
          <a:lstStyle/>
          <a:p>
            <a:pPr algn="ctr"/>
            <a:r>
              <a:rPr lang="en-IN" dirty="0"/>
              <a:t>We Have Successfully Completed The ARP Poisoning And Pulled In The Credentials Of The Victim Using Ettercap</a:t>
            </a:r>
          </a:p>
        </p:txBody>
      </p:sp>
      <p:pic>
        <p:nvPicPr>
          <p:cNvPr id="12" name="!!pic">
            <a:extLst>
              <a:ext uri="{FF2B5EF4-FFF2-40B4-BE49-F238E27FC236}">
                <a16:creationId xmlns:a16="http://schemas.microsoft.com/office/drawing/2014/main" id="{ACBB3B65-7D73-4E3A-8086-465755DEF8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03892" y="3185070"/>
            <a:ext cx="2584215" cy="2704812"/>
          </a:xfrm>
          <a:prstGeom prst="rect">
            <a:avLst/>
          </a:prstGeom>
          <a:effectLst>
            <a:outerShdw blurRad="76200" dir="13500000" sy="23000" kx="1200000" algn="br" rotWithShape="0">
              <a:prstClr val="black">
                <a:alpha val="20000"/>
              </a:prstClr>
            </a:outerShdw>
          </a:effectLst>
        </p:spPr>
      </p:pic>
      <p:sp>
        <p:nvSpPr>
          <p:cNvPr id="10" name="!!warning">
            <a:extLst>
              <a:ext uri="{FF2B5EF4-FFF2-40B4-BE49-F238E27FC236}">
                <a16:creationId xmlns:a16="http://schemas.microsoft.com/office/drawing/2014/main" id="{8867D902-2D14-4C02-AAA9-19E4E09BBC85}"/>
              </a:ext>
            </a:extLst>
          </p:cNvPr>
          <p:cNvSpPr txBox="1"/>
          <p:nvPr/>
        </p:nvSpPr>
        <p:spPr>
          <a:xfrm>
            <a:off x="3689020" y="6187010"/>
            <a:ext cx="4352044" cy="338554"/>
          </a:xfrm>
          <a:prstGeom prst="rect">
            <a:avLst/>
          </a:prstGeom>
          <a:noFill/>
        </p:spPr>
        <p:txBody>
          <a:bodyPr wrap="square" rtlCol="0">
            <a:spAutoFit/>
          </a:bodyPr>
          <a:lstStyle/>
          <a:p>
            <a:pPr algn="ctr"/>
            <a:r>
              <a:rPr lang="en-IN" sz="1600" dirty="0">
                <a:solidFill>
                  <a:srgbClr val="FF0000"/>
                </a:solidFill>
              </a:rPr>
              <a:t>Warning: Hacking Is Illegal, Do It On Your Own Risk</a:t>
            </a:r>
          </a:p>
        </p:txBody>
      </p:sp>
    </p:spTree>
    <p:extLst>
      <p:ext uri="{BB962C8B-B14F-4D97-AF65-F5344CB8AC3E}">
        <p14:creationId xmlns:p14="http://schemas.microsoft.com/office/powerpoint/2010/main" val="2085538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600"/>
                            </p:stCondLst>
                            <p:childTnLst>
                              <p:par>
                                <p:cTn id="9" presetID="6" presetClass="emph" presetSubtype="0" fill="hold" grpId="1" nodeType="afterEffect">
                                  <p:stCondLst>
                                    <p:cond delay="100"/>
                                  </p:stCondLst>
                                  <p:childTnLst>
                                    <p:animScale>
                                      <p:cBhvr>
                                        <p:cTn id="10" dur="1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23166"/>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3" name="!!zphisher">
            <a:extLst>
              <a:ext uri="{FF2B5EF4-FFF2-40B4-BE49-F238E27FC236}">
                <a16:creationId xmlns:a16="http://schemas.microsoft.com/office/drawing/2014/main" id="{48A02616-8EA4-4F29-9164-D327C26C9342}"/>
              </a:ext>
            </a:extLst>
          </p:cNvPr>
          <p:cNvSpPr txBox="1"/>
          <p:nvPr/>
        </p:nvSpPr>
        <p:spPr>
          <a:xfrm>
            <a:off x="323654" y="2378672"/>
            <a:ext cx="3602191" cy="430887"/>
          </a:xfrm>
          <a:prstGeom prst="rect">
            <a:avLst/>
          </a:prstGeom>
          <a:noFill/>
        </p:spPr>
        <p:txBody>
          <a:bodyPr wrap="square" rtlCol="0">
            <a:spAutoFit/>
          </a:bodyPr>
          <a:lstStyle/>
          <a:p>
            <a:r>
              <a:rPr lang="en-IN" sz="2200" b="1" dirty="0"/>
              <a:t>Pros Of Ettercap:</a:t>
            </a:r>
          </a:p>
        </p:txBody>
      </p:sp>
      <p:pic>
        <p:nvPicPr>
          <p:cNvPr id="11" name="!!pic">
            <a:extLst>
              <a:ext uri="{FF2B5EF4-FFF2-40B4-BE49-F238E27FC236}">
                <a16:creationId xmlns:a16="http://schemas.microsoft.com/office/drawing/2014/main" id="{43CFFA93-B7A8-413A-AD25-04BEDD3392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8470" y="678361"/>
            <a:ext cx="2239723" cy="1791778"/>
          </a:xfrm>
          <a:prstGeom prst="rect">
            <a:avLst/>
          </a:prstGeom>
        </p:spPr>
      </p:pic>
      <p:sp>
        <p:nvSpPr>
          <p:cNvPr id="4" name="!!point">
            <a:extLst>
              <a:ext uri="{FF2B5EF4-FFF2-40B4-BE49-F238E27FC236}">
                <a16:creationId xmlns:a16="http://schemas.microsoft.com/office/drawing/2014/main" id="{6A3EF3A9-365A-4556-9E73-C54320E7970F}"/>
              </a:ext>
            </a:extLst>
          </p:cNvPr>
          <p:cNvSpPr txBox="1"/>
          <p:nvPr/>
        </p:nvSpPr>
        <p:spPr>
          <a:xfrm>
            <a:off x="323654" y="2862250"/>
            <a:ext cx="104116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Ease of access. Beginners can easily cope up with the tool, with easy navigations and understandability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Amongst all these, the wide range of features in Ettercap makes it easy for a malicious actor to perform reconnaissance on a network before starting session hijacking attack</a:t>
            </a:r>
          </a:p>
        </p:txBody>
      </p:sp>
    </p:spTree>
    <p:extLst>
      <p:ext uri="{BB962C8B-B14F-4D97-AF65-F5344CB8AC3E}">
        <p14:creationId xmlns:p14="http://schemas.microsoft.com/office/powerpoint/2010/main" val="141929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23166"/>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3" name="!!zphisher">
            <a:extLst>
              <a:ext uri="{FF2B5EF4-FFF2-40B4-BE49-F238E27FC236}">
                <a16:creationId xmlns:a16="http://schemas.microsoft.com/office/drawing/2014/main" id="{48A02616-8EA4-4F29-9164-D327C26C9342}"/>
              </a:ext>
            </a:extLst>
          </p:cNvPr>
          <p:cNvSpPr txBox="1"/>
          <p:nvPr/>
        </p:nvSpPr>
        <p:spPr>
          <a:xfrm>
            <a:off x="323654" y="2378672"/>
            <a:ext cx="3602191" cy="430887"/>
          </a:xfrm>
          <a:prstGeom prst="rect">
            <a:avLst/>
          </a:prstGeom>
          <a:noFill/>
        </p:spPr>
        <p:txBody>
          <a:bodyPr wrap="square" rtlCol="0">
            <a:spAutoFit/>
          </a:bodyPr>
          <a:lstStyle/>
          <a:p>
            <a:r>
              <a:rPr lang="en-IN" sz="2200" b="1" dirty="0"/>
              <a:t>Cons Of Ettercap:</a:t>
            </a:r>
          </a:p>
        </p:txBody>
      </p:sp>
      <p:pic>
        <p:nvPicPr>
          <p:cNvPr id="11" name="!!pic">
            <a:extLst>
              <a:ext uri="{FF2B5EF4-FFF2-40B4-BE49-F238E27FC236}">
                <a16:creationId xmlns:a16="http://schemas.microsoft.com/office/drawing/2014/main" id="{43CFFA93-B7A8-413A-AD25-04BEDD3392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8470" y="678361"/>
            <a:ext cx="2239723" cy="1791778"/>
          </a:xfrm>
          <a:prstGeom prst="rect">
            <a:avLst/>
          </a:prstGeom>
        </p:spPr>
      </p:pic>
      <p:sp>
        <p:nvSpPr>
          <p:cNvPr id="4" name="!!point">
            <a:extLst>
              <a:ext uri="{FF2B5EF4-FFF2-40B4-BE49-F238E27FC236}">
                <a16:creationId xmlns:a16="http://schemas.microsoft.com/office/drawing/2014/main" id="{6A3EF3A9-365A-4556-9E73-C54320E7970F}"/>
              </a:ext>
            </a:extLst>
          </p:cNvPr>
          <p:cNvSpPr txBox="1"/>
          <p:nvPr/>
        </p:nvSpPr>
        <p:spPr>
          <a:xfrm>
            <a:off x="323654" y="2862250"/>
            <a:ext cx="10411686"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Outdated Version, It Has Been Over Four Years Since It’s Last Update Has Been Pushed Out To Users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Only Supported In MAC &amp; Linux, Sad To hear If You Use Any Other OS, You Are Not Able To Have A Hands On It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It Requires A Lot Of Internal Storage. As It Deals With Several Dependencies &amp; Developer Libraries In Order To Function Properly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If Any Of The Dependency Or Library Gets Removed The Whole App Gets Ruined Off, Reinstallation is the Only Option For Fixing It Which Takes A Lot Of Time</a:t>
            </a:r>
          </a:p>
        </p:txBody>
      </p:sp>
    </p:spTree>
    <p:extLst>
      <p:ext uri="{BB962C8B-B14F-4D97-AF65-F5344CB8AC3E}">
        <p14:creationId xmlns:p14="http://schemas.microsoft.com/office/powerpoint/2010/main" val="353294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77520" y="862982"/>
            <a:ext cx="11004566" cy="646331"/>
          </a:xfrm>
          <a:prstGeom prst="rect">
            <a:avLst/>
          </a:prstGeom>
          <a:noFill/>
        </p:spPr>
        <p:txBody>
          <a:bodyPr wrap="square" rtlCol="0">
            <a:spAutoFit/>
          </a:bodyPr>
          <a:lstStyle/>
          <a:p>
            <a:pPr marL="342900" indent="-342900">
              <a:buFont typeface="+mj-lt"/>
              <a:buAutoNum type="arabicPeriod"/>
            </a:pPr>
            <a:r>
              <a:rPr lang="en-IN" dirty="0"/>
              <a:t>Open Command Prompt And Type </a:t>
            </a:r>
            <a:r>
              <a:rPr lang="en-IN" b="1" i="1" u="sng" dirty="0" err="1"/>
              <a:t>sudo</a:t>
            </a:r>
            <a:r>
              <a:rPr lang="en-IN" b="1" i="1" u="sng" dirty="0"/>
              <a:t> Ettercap –G</a:t>
            </a:r>
            <a:r>
              <a:rPr lang="en-IN" dirty="0"/>
              <a:t>. Which Is Nothing But Opening Ettercap In Graphical Mode With Administrator Permission</a:t>
            </a:r>
            <a:endParaRPr lang="en-IN" b="1" i="1" u="sng" dirty="0"/>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r="507" b="32004"/>
          <a:stretch/>
        </p:blipFill>
        <p:spPr>
          <a:xfrm>
            <a:off x="1382556" y="1839251"/>
            <a:ext cx="9426887" cy="4054730"/>
          </a:xfrm>
          <a:prstGeom prst="rect">
            <a:avLst/>
          </a:prstGeom>
        </p:spPr>
      </p:pic>
    </p:spTree>
    <p:extLst>
      <p:ext uri="{BB962C8B-B14F-4D97-AF65-F5344CB8AC3E}">
        <p14:creationId xmlns:p14="http://schemas.microsoft.com/office/powerpoint/2010/main" val="255460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77520" y="862982"/>
            <a:ext cx="11201336" cy="369332"/>
          </a:xfrm>
          <a:prstGeom prst="rect">
            <a:avLst/>
          </a:prstGeom>
          <a:noFill/>
        </p:spPr>
        <p:txBody>
          <a:bodyPr wrap="square" rtlCol="0">
            <a:spAutoFit/>
          </a:bodyPr>
          <a:lstStyle/>
          <a:p>
            <a:pPr marL="342900" indent="-342900">
              <a:buFont typeface="+mj-lt"/>
              <a:buAutoNum type="arabicPeriod" startAt="2"/>
            </a:pPr>
            <a:r>
              <a:rPr lang="en-IN" dirty="0"/>
              <a:t>After Executing The Previous Command, You Would Be Seeing An Ettercap Tool Like The Below Popping Out</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r="186"/>
          <a:stretch/>
        </p:blipFill>
        <p:spPr>
          <a:xfrm>
            <a:off x="2075641" y="1382379"/>
            <a:ext cx="8040717" cy="4930952"/>
          </a:xfrm>
          <a:prstGeom prst="rect">
            <a:avLst/>
          </a:prstGeom>
        </p:spPr>
      </p:pic>
    </p:spTree>
    <p:extLst>
      <p:ext uri="{BB962C8B-B14F-4D97-AF65-F5344CB8AC3E}">
        <p14:creationId xmlns:p14="http://schemas.microsoft.com/office/powerpoint/2010/main" val="74224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77520" y="862982"/>
            <a:ext cx="11201336" cy="646331"/>
          </a:xfrm>
          <a:prstGeom prst="rect">
            <a:avLst/>
          </a:prstGeom>
          <a:noFill/>
        </p:spPr>
        <p:txBody>
          <a:bodyPr wrap="square" rtlCol="0">
            <a:spAutoFit/>
          </a:bodyPr>
          <a:lstStyle/>
          <a:p>
            <a:pPr marL="342900" indent="-342900">
              <a:buFont typeface="+mj-lt"/>
              <a:buAutoNum type="arabicPeriod" startAt="3"/>
            </a:pPr>
            <a:r>
              <a:rPr lang="en-IN" dirty="0"/>
              <a:t>In The Box You Could See A Small Setup Dialogue Box, There Set The Primary Interface To Your Respective LAN Type </a:t>
            </a:r>
            <a:r>
              <a:rPr lang="en-IN" sz="1600" b="1" i="1" u="sng" dirty="0"/>
              <a:t>[eth0 or wlan0]</a:t>
            </a:r>
            <a:r>
              <a:rPr lang="en-IN" dirty="0"/>
              <a:t> And Everything As Default. Now Click On The Accept Box{}</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33683" t="-1" r="25575" b="59182"/>
          <a:stretch/>
        </p:blipFill>
        <p:spPr>
          <a:xfrm>
            <a:off x="2075641" y="1579135"/>
            <a:ext cx="8040717" cy="4930952"/>
          </a:xfrm>
          <a:prstGeom prst="rect">
            <a:avLst/>
          </a:prstGeom>
        </p:spPr>
      </p:pic>
    </p:spTree>
    <p:extLst>
      <p:ext uri="{BB962C8B-B14F-4D97-AF65-F5344CB8AC3E}">
        <p14:creationId xmlns:p14="http://schemas.microsoft.com/office/powerpoint/2010/main" val="229091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400110"/>
          </a:xfrm>
          <a:prstGeom prst="rect">
            <a:avLst/>
          </a:prstGeom>
          <a:noFill/>
        </p:spPr>
        <p:txBody>
          <a:bodyPr wrap="square" rtlCol="0">
            <a:spAutoFit/>
          </a:bodyPr>
          <a:lstStyle/>
          <a:p>
            <a:pPr marL="342900" indent="-342900">
              <a:buFont typeface="+mj-lt"/>
              <a:buAutoNum type="arabicPeriod" startAt="4"/>
            </a:pPr>
            <a:r>
              <a:rPr lang="en-IN" dirty="0"/>
              <a:t>Now After You Are Done With Setting Up The Setup, Click On The Tick[</a:t>
            </a:r>
            <a:r>
              <a:rPr lang="en-IN" sz="2000" b="1" i="0" dirty="0">
                <a:solidFill>
                  <a:srgbClr val="202124"/>
                </a:solidFill>
                <a:effectLst/>
                <a:latin typeface="arial" panose="020B0604020202020204" pitchFamily="34" charset="0"/>
              </a:rPr>
              <a:t>✓</a:t>
            </a:r>
            <a:r>
              <a:rPr lang="en-IN" dirty="0"/>
              <a:t>] Box To Confirm The Setup</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45148" t="-1" r="243" b="45289"/>
          <a:stretch/>
        </p:blipFill>
        <p:spPr>
          <a:xfrm>
            <a:off x="2075641" y="1579135"/>
            <a:ext cx="8040717" cy="4930952"/>
          </a:xfrm>
          <a:prstGeom prst="rect">
            <a:avLst/>
          </a:prstGeom>
        </p:spPr>
      </p:pic>
    </p:spTree>
    <p:extLst>
      <p:ext uri="{BB962C8B-B14F-4D97-AF65-F5344CB8AC3E}">
        <p14:creationId xmlns:p14="http://schemas.microsoft.com/office/powerpoint/2010/main" val="825625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400110"/>
          </a:xfrm>
          <a:prstGeom prst="rect">
            <a:avLst/>
          </a:prstGeom>
          <a:noFill/>
        </p:spPr>
        <p:txBody>
          <a:bodyPr wrap="square" rtlCol="0">
            <a:spAutoFit/>
          </a:bodyPr>
          <a:lstStyle/>
          <a:p>
            <a:pPr marL="342900" indent="-342900">
              <a:buFont typeface="+mj-lt"/>
              <a:buAutoNum type="arabicPeriod"/>
            </a:pPr>
            <a:r>
              <a:rPr lang="en-IN" dirty="0"/>
              <a:t>After Clicking The Tick[</a:t>
            </a:r>
            <a:r>
              <a:rPr lang="en-IN" sz="2000" b="1" i="0" dirty="0">
                <a:solidFill>
                  <a:srgbClr val="202124"/>
                </a:solidFill>
                <a:effectLst/>
                <a:latin typeface="arial" panose="020B0604020202020204" pitchFamily="34" charset="0"/>
              </a:rPr>
              <a:t>✓</a:t>
            </a:r>
            <a:r>
              <a:rPr lang="en-IN" dirty="0"/>
              <a:t>] Box, You Could See A New Unified Sniffing Process Gets Started As Seen In Below Pic</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a:blip r:embed="rId2">
            <a:extLst>
              <a:ext uri="{28A0092B-C50C-407E-A947-70E740481C1C}">
                <a14:useLocalDpi xmlns:a14="http://schemas.microsoft.com/office/drawing/2010/main" val="0"/>
              </a:ext>
            </a:extLst>
          </a:blip>
          <a:srcRect l="93" r="93"/>
          <a:stretch/>
        </p:blipFill>
        <p:spPr>
          <a:xfrm>
            <a:off x="1884153" y="1344275"/>
            <a:ext cx="8423694" cy="5165812"/>
          </a:xfrm>
          <a:prstGeom prst="rect">
            <a:avLst/>
          </a:prstGeom>
        </p:spPr>
      </p:pic>
    </p:spTree>
    <p:extLst>
      <p:ext uri="{BB962C8B-B14F-4D97-AF65-F5344CB8AC3E}">
        <p14:creationId xmlns:p14="http://schemas.microsoft.com/office/powerpoint/2010/main" val="451066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C0D9EE-28CB-4C7A-A870-AAEDC1A69B16}"/>
              </a:ext>
            </a:extLst>
          </p:cNvPr>
          <p:cNvSpPr/>
          <p:nvPr/>
        </p:nvSpPr>
        <p:spPr>
          <a:xfrm>
            <a:off x="263951" y="301658"/>
            <a:ext cx="11604395" cy="62782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ubTitle">
            <a:extLst>
              <a:ext uri="{FF2B5EF4-FFF2-40B4-BE49-F238E27FC236}">
                <a16:creationId xmlns:a16="http://schemas.microsoft.com/office/drawing/2014/main" id="{AA6E86D6-D1F9-4DA4-98D0-13C4DA8A5154}"/>
              </a:ext>
            </a:extLst>
          </p:cNvPr>
          <p:cNvSpPr txBox="1"/>
          <p:nvPr/>
        </p:nvSpPr>
        <p:spPr>
          <a:xfrm>
            <a:off x="686594" y="-28280"/>
            <a:ext cx="810704" cy="400110"/>
          </a:xfrm>
          <a:prstGeom prst="rect">
            <a:avLst/>
          </a:prstGeom>
          <a:noFill/>
        </p:spPr>
        <p:txBody>
          <a:bodyPr wrap="square" rtlCol="0">
            <a:spAutoFit/>
          </a:bodyPr>
          <a:lstStyle/>
          <a:p>
            <a:pPr algn="ctr"/>
            <a:r>
              <a:rPr lang="en-IN" sz="2000" b="1" dirty="0"/>
              <a:t>CACD</a:t>
            </a:r>
          </a:p>
        </p:txBody>
      </p:sp>
      <p:sp>
        <p:nvSpPr>
          <p:cNvPr id="9" name="!!skillTitle">
            <a:extLst>
              <a:ext uri="{FF2B5EF4-FFF2-40B4-BE49-F238E27FC236}">
                <a16:creationId xmlns:a16="http://schemas.microsoft.com/office/drawing/2014/main" id="{943D56BA-36C4-497B-925B-31E116B4BE03}"/>
              </a:ext>
            </a:extLst>
          </p:cNvPr>
          <p:cNvSpPr txBox="1"/>
          <p:nvPr/>
        </p:nvSpPr>
        <p:spPr>
          <a:xfrm>
            <a:off x="2799761" y="-340850"/>
            <a:ext cx="6165130" cy="646331"/>
          </a:xfrm>
          <a:prstGeom prst="rect">
            <a:avLst/>
          </a:prstGeom>
          <a:noFill/>
        </p:spPr>
        <p:txBody>
          <a:bodyPr wrap="square" rtlCol="0">
            <a:spAutoFit/>
          </a:bodyPr>
          <a:lstStyle/>
          <a:p>
            <a:pPr algn="ctr"/>
            <a:r>
              <a:rPr lang="en-IN" sz="1800" dirty="0"/>
              <a:t>Skill-9</a:t>
            </a:r>
          </a:p>
          <a:p>
            <a:pPr algn="ctr"/>
            <a:r>
              <a:rPr lang="en-IN" sz="1800" dirty="0"/>
              <a:t>Implementation of ARP Poisoning Using Ettercap Tool</a:t>
            </a:r>
          </a:p>
        </p:txBody>
      </p:sp>
      <p:sp>
        <p:nvSpPr>
          <p:cNvPr id="6" name="!!sub">
            <a:extLst>
              <a:ext uri="{FF2B5EF4-FFF2-40B4-BE49-F238E27FC236}">
                <a16:creationId xmlns:a16="http://schemas.microsoft.com/office/drawing/2014/main" id="{868CE20F-8413-497E-9890-3635D63CD30E}"/>
              </a:ext>
            </a:extLst>
          </p:cNvPr>
          <p:cNvSpPr txBox="1"/>
          <p:nvPr/>
        </p:nvSpPr>
        <p:spPr>
          <a:xfrm>
            <a:off x="241955" y="-28280"/>
            <a:ext cx="637884" cy="400110"/>
          </a:xfrm>
          <a:prstGeom prst="rect">
            <a:avLst/>
          </a:prstGeom>
          <a:noFill/>
        </p:spPr>
        <p:txBody>
          <a:bodyPr wrap="square" rtlCol="0">
            <a:spAutoFit/>
          </a:bodyPr>
          <a:lstStyle/>
          <a:p>
            <a:pPr algn="ctr"/>
            <a:r>
              <a:rPr lang="en-IN" sz="2000" dirty="0"/>
              <a:t>Sub: </a:t>
            </a:r>
          </a:p>
        </p:txBody>
      </p:sp>
      <p:sp>
        <p:nvSpPr>
          <p:cNvPr id="2" name="!!Tool">
            <a:extLst>
              <a:ext uri="{FF2B5EF4-FFF2-40B4-BE49-F238E27FC236}">
                <a16:creationId xmlns:a16="http://schemas.microsoft.com/office/drawing/2014/main" id="{B00558DE-DCF7-444C-A99D-7E233227DDAF}"/>
              </a:ext>
            </a:extLst>
          </p:cNvPr>
          <p:cNvSpPr txBox="1"/>
          <p:nvPr/>
        </p:nvSpPr>
        <p:spPr>
          <a:xfrm>
            <a:off x="3858228" y="301658"/>
            <a:ext cx="4475544" cy="523220"/>
          </a:xfrm>
          <a:prstGeom prst="rect">
            <a:avLst/>
          </a:prstGeom>
          <a:noFill/>
        </p:spPr>
        <p:txBody>
          <a:bodyPr wrap="square" rtlCol="0">
            <a:spAutoFit/>
          </a:bodyPr>
          <a:lstStyle/>
          <a:p>
            <a:pPr algn="ctr"/>
            <a:r>
              <a:rPr lang="en-IN" sz="2800" b="1" u="sng" dirty="0"/>
              <a:t>ETTERCAP</a:t>
            </a:r>
          </a:p>
        </p:txBody>
      </p:sp>
      <p:sp>
        <p:nvSpPr>
          <p:cNvPr id="3" name="!!point">
            <a:extLst>
              <a:ext uri="{FF2B5EF4-FFF2-40B4-BE49-F238E27FC236}">
                <a16:creationId xmlns:a16="http://schemas.microsoft.com/office/drawing/2014/main" id="{A143ED21-E0D0-47A9-A799-678A3D6C8DBA}"/>
              </a:ext>
            </a:extLst>
          </p:cNvPr>
          <p:cNvSpPr txBox="1"/>
          <p:nvPr/>
        </p:nvSpPr>
        <p:spPr>
          <a:xfrm>
            <a:off x="495332" y="824878"/>
            <a:ext cx="11201336" cy="369332"/>
          </a:xfrm>
          <a:prstGeom prst="rect">
            <a:avLst/>
          </a:prstGeom>
          <a:noFill/>
        </p:spPr>
        <p:txBody>
          <a:bodyPr wrap="square" rtlCol="0">
            <a:spAutoFit/>
          </a:bodyPr>
          <a:lstStyle/>
          <a:p>
            <a:pPr marL="342900" indent="-342900">
              <a:buFont typeface="+mj-lt"/>
              <a:buAutoNum type="arabicPeriod"/>
            </a:pPr>
            <a:r>
              <a:rPr lang="en-IN" dirty="0"/>
              <a:t>Click On The Three Dots At The Top Right Corner To See The Menu List</a:t>
            </a:r>
          </a:p>
        </p:txBody>
      </p:sp>
      <p:pic>
        <p:nvPicPr>
          <p:cNvPr id="5" name="!!pic">
            <a:extLst>
              <a:ext uri="{FF2B5EF4-FFF2-40B4-BE49-F238E27FC236}">
                <a16:creationId xmlns:a16="http://schemas.microsoft.com/office/drawing/2014/main" id="{4EA95C36-F5FC-489B-9D89-91B7CF69A1F7}"/>
              </a:ext>
            </a:extLst>
          </p:cNvPr>
          <p:cNvPicPr>
            <a:picLocks noChangeAspect="1"/>
          </p:cNvPicPr>
          <p:nvPr/>
        </p:nvPicPr>
        <p:blipFill rotWithShape="1">
          <a:blip r:embed="rId2">
            <a:extLst>
              <a:ext uri="{28A0092B-C50C-407E-A947-70E740481C1C}">
                <a14:useLocalDpi xmlns:a14="http://schemas.microsoft.com/office/drawing/2010/main" val="0"/>
              </a:ext>
            </a:extLst>
          </a:blip>
          <a:srcRect l="74668" t="-1" r="24" b="74644"/>
          <a:stretch/>
        </p:blipFill>
        <p:spPr>
          <a:xfrm>
            <a:off x="1884153" y="1344275"/>
            <a:ext cx="8423694" cy="5165812"/>
          </a:xfrm>
          <a:prstGeom prst="rect">
            <a:avLst/>
          </a:prstGeom>
        </p:spPr>
      </p:pic>
    </p:spTree>
    <p:extLst>
      <p:ext uri="{BB962C8B-B14F-4D97-AF65-F5344CB8AC3E}">
        <p14:creationId xmlns:p14="http://schemas.microsoft.com/office/powerpoint/2010/main" val="171034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TotalTime>
  <Words>1433</Words>
  <Application>Microsoft Office PowerPoint</Application>
  <PresentationFormat>Widescreen</PresentationFormat>
  <Paragraphs>222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vt:lpstr>
      <vt:lpstr>Calibri</vt:lpstr>
      <vt:lpstr>Calibri Light</vt:lpstr>
      <vt:lpstr>Hydrogen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Pamarthi</dc:creator>
  <cp:lastModifiedBy>PAMARTHI ABHINAV P</cp:lastModifiedBy>
  <cp:revision>125</cp:revision>
  <dcterms:created xsi:type="dcterms:W3CDTF">2021-08-03T08:56:31Z</dcterms:created>
  <dcterms:modified xsi:type="dcterms:W3CDTF">2021-09-27T07:43:29Z</dcterms:modified>
</cp:coreProperties>
</file>