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Lst>
  <p:sldSz cx="7562850" cy="1069181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3" d="100"/>
          <a:sy n="53" d="100"/>
        </p:scale>
        <p:origin x="257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nmap.org"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nmap.org"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nmap.org"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nmap.org" TargetMode="External"/><Relationship Id="rId2" Type="http://schemas.openxmlformats.org/officeDocument/2006/relationships/hyperlink" Target="http://nnap.org"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www.insecure.org/nmap/" TargetMode="External"/><Relationship Id="rId2" Type="http://schemas.openxmlformats.org/officeDocument/2006/relationships/hyperlink" Target="https://nnap.org"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www.insecure.org/nmap/"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08304" y="990600"/>
            <a:ext cx="5288280" cy="2682240"/>
          </a:xfrm>
          <a:prstGeom prst="rect">
            <a:avLst/>
          </a:prstGeom>
        </p:spPr>
        <p:txBody>
          <a:bodyPr lIns="0" tIns="0" rIns="0" bIns="0">
            <a:noAutofit/>
          </a:bodyPr>
          <a:lstStyle/>
          <a:p>
            <a:pPr indent="0" algn="ctr">
              <a:spcAft>
                <a:spcPts val="1050"/>
              </a:spcAft>
            </a:pPr>
            <a:r>
              <a:rPr lang="en-US" sz="2600">
                <a:latin typeface="Calibri"/>
              </a:rPr>
              <a:t>Implementation of NMAP Scanning</a:t>
            </a:r>
          </a:p>
          <a:p>
            <a:pPr indent="0" algn="ctr">
              <a:spcAft>
                <a:spcPts val="630"/>
              </a:spcAft>
            </a:pPr>
            <a:r>
              <a:rPr lang="en-US" sz="2600">
                <a:latin typeface="Calibri"/>
              </a:rPr>
              <a:t>Techniques</a:t>
            </a:r>
          </a:p>
          <a:p>
            <a:pPr indent="0">
              <a:spcAft>
                <a:spcPts val="1050"/>
              </a:spcAft>
            </a:pPr>
            <a:r>
              <a:rPr lang="en-US" sz="1400" b="1">
                <a:latin typeface="Calibri"/>
              </a:rPr>
              <a:t>PRELab:</a:t>
            </a:r>
          </a:p>
          <a:p>
            <a:pPr marL="273304" indent="0" algn="just">
              <a:spcAft>
                <a:spcPts val="1050"/>
              </a:spcAft>
            </a:pPr>
            <a:r>
              <a:rPr lang="en-US" sz="1400" b="1">
                <a:latin typeface="Calibri"/>
              </a:rPr>
              <a:t>1) Write a Nmap command to scan targets from a file.</a:t>
            </a:r>
          </a:p>
          <a:p>
            <a:pPr marL="273304" indent="0" algn="just">
              <a:spcAft>
                <a:spcPts val="420"/>
              </a:spcAft>
            </a:pPr>
            <a:r>
              <a:rPr lang="en-US" sz="1400" b="1">
                <a:latin typeface="Calibri"/>
              </a:rPr>
              <a:t>Ans) $nmap -iL &lt;target-file&gt;</a:t>
            </a:r>
          </a:p>
          <a:p>
            <a:pPr marL="654304" indent="0">
              <a:spcAft>
                <a:spcPts val="1050"/>
              </a:spcAft>
            </a:pPr>
            <a:r>
              <a:rPr lang="en-US" sz="1200">
                <a:latin typeface="Arial"/>
              </a:rPr>
              <a:t>&lt;target-file&gt; indicates list of IP</a:t>
            </a:r>
          </a:p>
          <a:p>
            <a:pPr marL="654304" indent="0">
              <a:lnSpc>
                <a:spcPts val="1680"/>
              </a:lnSpc>
            </a:pPr>
            <a:r>
              <a:rPr lang="en-US" sz="1400" b="1">
                <a:latin typeface="Calibri"/>
              </a:rPr>
              <a:t>$cat &lt;target-file&gt;</a:t>
            </a:r>
          </a:p>
          <a:p>
            <a:pPr marL="654304" indent="0">
              <a:lnSpc>
                <a:spcPts val="1680"/>
              </a:lnSpc>
            </a:pPr>
            <a:r>
              <a:rPr lang="en-US" sz="1200">
                <a:latin typeface="Arial"/>
              </a:rPr>
              <a:t>192.168.1.1</a:t>
            </a:r>
          </a:p>
          <a:p>
            <a:pPr marL="654304" indent="0">
              <a:lnSpc>
                <a:spcPts val="1680"/>
              </a:lnSpc>
              <a:spcAft>
                <a:spcPts val="1470"/>
              </a:spcAft>
            </a:pPr>
            <a:r>
              <a:rPr lang="en-US" sz="1200">
                <a:latin typeface="Arial"/>
              </a:rPr>
              <a:t>192.168.1.10-100</a:t>
            </a:r>
          </a:p>
        </p:txBody>
      </p:sp>
      <p:sp>
        <p:nvSpPr>
          <p:cNvPr id="3" name="Rectangle 2"/>
          <p:cNvSpPr/>
          <p:nvPr/>
        </p:nvSpPr>
        <p:spPr>
          <a:xfrm>
            <a:off x="902208" y="4011168"/>
            <a:ext cx="5641848" cy="4041648"/>
          </a:xfrm>
          <a:prstGeom prst="rect">
            <a:avLst/>
          </a:prstGeom>
        </p:spPr>
        <p:txBody>
          <a:bodyPr lIns="0" tIns="0" rIns="0" bIns="0">
            <a:noAutofit/>
          </a:bodyPr>
          <a:lstStyle/>
          <a:p>
            <a:pPr indent="279400">
              <a:lnSpc>
                <a:spcPts val="1704"/>
              </a:lnSpc>
              <a:spcBef>
                <a:spcPts val="1470"/>
              </a:spcBef>
            </a:pPr>
            <a:r>
              <a:rPr lang="en-US" sz="1400" b="1">
                <a:latin typeface="Calibri"/>
              </a:rPr>
              <a:t>2)    Write a command to print a summary while sending and receiving every packet.</a:t>
            </a:r>
          </a:p>
          <a:p>
            <a:pPr marL="279400" indent="0" algn="just">
              <a:lnSpc>
                <a:spcPts val="1704"/>
              </a:lnSpc>
            </a:pPr>
            <a:r>
              <a:rPr lang="en-US" sz="1400" b="1">
                <a:latin typeface="Calibri"/>
              </a:rPr>
              <a:t>Ans) </a:t>
            </a:r>
            <a:r>
              <a:rPr lang="en-US" sz="1200">
                <a:latin typeface="Arial"/>
              </a:rPr>
              <a:t>This command is useful in understand how Nmap works.</a:t>
            </a:r>
          </a:p>
          <a:p>
            <a:pPr marL="736600" indent="0">
              <a:lnSpc>
                <a:spcPts val="1704"/>
              </a:lnSpc>
              <a:spcAft>
                <a:spcPts val="1470"/>
              </a:spcAft>
            </a:pPr>
            <a:r>
              <a:rPr lang="en-US" sz="1400" b="1">
                <a:latin typeface="Calibri"/>
              </a:rPr>
              <a:t>#nmap - packet-trace -n -sn &lt;target&gt;</a:t>
            </a:r>
          </a:p>
          <a:p>
            <a:pPr marL="279400" indent="0" algn="just">
              <a:lnSpc>
                <a:spcPts val="1704"/>
              </a:lnSpc>
            </a:pPr>
            <a:r>
              <a:rPr lang="en-US" sz="1400" b="1">
                <a:latin typeface="Calibri"/>
              </a:rPr>
              <a:t>3)    Write nmap query for OS detection.</a:t>
            </a:r>
          </a:p>
          <a:p>
            <a:pPr marL="279400" indent="0" algn="just">
              <a:lnSpc>
                <a:spcPts val="1704"/>
              </a:lnSpc>
            </a:pPr>
            <a:r>
              <a:rPr lang="en-US" sz="1400" b="1">
                <a:latin typeface="Calibri"/>
              </a:rPr>
              <a:t>Ans)</a:t>
            </a:r>
          </a:p>
          <a:p>
            <a:pPr marL="863600" indent="0">
              <a:lnSpc>
                <a:spcPts val="1704"/>
              </a:lnSpc>
              <a:spcAft>
                <a:spcPts val="1050"/>
              </a:spcAft>
            </a:pPr>
            <a:r>
              <a:rPr lang="en-US" sz="1400" b="1">
                <a:latin typeface="Calibri"/>
              </a:rPr>
              <a:t>$ nmap -O &lt;target&gt;</a:t>
            </a:r>
          </a:p>
          <a:p>
            <a:pPr marL="863600" indent="0">
              <a:lnSpc>
                <a:spcPts val="3408"/>
              </a:lnSpc>
            </a:pPr>
            <a:r>
              <a:rPr lang="en-US" sz="1400" b="1">
                <a:latin typeface="Calibri"/>
              </a:rPr>
              <a:t>$nmap -O - osscan-guess &lt;target&gt;</a:t>
            </a:r>
          </a:p>
          <a:p>
            <a:pPr marL="863600" indent="0">
              <a:lnSpc>
                <a:spcPts val="3408"/>
              </a:lnSpc>
            </a:pPr>
            <a:r>
              <a:rPr lang="en-US" sz="1400" b="1">
                <a:latin typeface="Calibri"/>
              </a:rPr>
              <a:t>$nmap -O - osscan-limit &lt;target&gt;</a:t>
            </a:r>
          </a:p>
          <a:p>
            <a:pPr marL="863600" indent="0">
              <a:lnSpc>
                <a:spcPts val="3408"/>
              </a:lnSpc>
            </a:pPr>
            <a:r>
              <a:rPr lang="en-US" sz="1400" b="1">
                <a:latin typeface="Calibri"/>
              </a:rPr>
              <a:t>$nmap -O -v &lt;target&gt;</a:t>
            </a:r>
          </a:p>
          <a:p>
            <a:pPr marL="977900" indent="0">
              <a:lnSpc>
                <a:spcPts val="2904"/>
              </a:lnSpc>
            </a:pPr>
            <a:r>
              <a:rPr lang="en-US" sz="1200">
                <a:latin typeface="Arial"/>
              </a:rPr>
              <a:t>-v option use for verbose mode</a:t>
            </a:r>
          </a:p>
          <a:p>
            <a:pPr marL="977900" indent="0">
              <a:lnSpc>
                <a:spcPts val="2904"/>
              </a:lnSpc>
            </a:pPr>
            <a:r>
              <a:rPr lang="en-US" sz="1200">
                <a:latin typeface="Arial"/>
              </a:rPr>
              <a:t>-osscan-guess option force Nmap to guess OS</a:t>
            </a:r>
          </a:p>
          <a:p>
            <a:pPr marL="977900" indent="0">
              <a:lnSpc>
                <a:spcPts val="2904"/>
              </a:lnSpc>
              <a:spcAft>
                <a:spcPts val="1680"/>
              </a:spcAft>
            </a:pPr>
            <a:r>
              <a:rPr lang="en-US" sz="1200">
                <a:latin typeface="Arial"/>
              </a:rPr>
              <a:t>-osscan-limit option give results for OS if meet by ideal condition</a:t>
            </a:r>
          </a:p>
        </p:txBody>
      </p:sp>
      <p:sp>
        <p:nvSpPr>
          <p:cNvPr id="4" name="Rectangle 3"/>
          <p:cNvSpPr/>
          <p:nvPr/>
        </p:nvSpPr>
        <p:spPr>
          <a:xfrm>
            <a:off x="844876" y="9156192"/>
            <a:ext cx="1255776" cy="679704"/>
          </a:xfrm>
          <a:prstGeom prst="rect">
            <a:avLst/>
          </a:prstGeom>
        </p:spPr>
        <p:txBody>
          <a:bodyPr lIns="0" tIns="0" rIns="0" bIns="0">
            <a:noAutofit/>
          </a:bodyPr>
          <a:lstStyle/>
          <a:p>
            <a:pPr indent="0">
              <a:spcBef>
                <a:spcPts val="1680"/>
              </a:spcBef>
              <a:spcAft>
                <a:spcPts val="1470"/>
              </a:spcAft>
            </a:pPr>
            <a:endParaRPr lang="en-US" sz="2000" dirty="0">
              <a:latin typeface="Calibri"/>
            </a:endParaRP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711200" y="580571"/>
            <a:ext cx="5918200" cy="4354286"/>
          </a:xfrm>
          <a:prstGeom prst="rect">
            <a:avLst/>
          </a:prstGeom>
        </p:spPr>
        <p:txBody>
          <a:bodyPr lIns="0" tIns="0" rIns="0" bIns="0">
            <a:noAutofit/>
          </a:bodyPr>
          <a:lstStyle/>
          <a:p>
            <a:pPr indent="0">
              <a:spcBef>
                <a:spcPts val="1680"/>
              </a:spcBef>
              <a:spcAft>
                <a:spcPts val="1470"/>
              </a:spcAft>
            </a:pPr>
            <a:r>
              <a:rPr lang="en-US" sz="2000" b="1" dirty="0">
                <a:latin typeface="Calibri"/>
              </a:rPr>
              <a:t>INLAB</a:t>
            </a:r>
          </a:p>
          <a:p>
            <a:pPr indent="0"/>
            <a:r>
              <a:rPr lang="en-US" sz="2000" b="1" dirty="0">
                <a:latin typeface="Calibri"/>
              </a:rPr>
              <a:t>Experiment:</a:t>
            </a:r>
          </a:p>
          <a:p>
            <a:pPr indent="0">
              <a:lnSpc>
                <a:spcPts val="1632"/>
              </a:lnSpc>
              <a:spcAft>
                <a:spcPts val="420"/>
              </a:spcAft>
            </a:pPr>
            <a:r>
              <a:rPr lang="en-US" sz="1300" dirty="0">
                <a:latin typeface="Arial"/>
              </a:rPr>
              <a:t>Vicky came to know that NMAP (Network Mapper) is </a:t>
            </a:r>
            <a:r>
              <a:rPr lang="en-US" sz="1300" dirty="0">
                <a:solidFill>
                  <a:srgbClr val="3A3A3A"/>
                </a:solidFill>
                <a:latin typeface="Arial"/>
              </a:rPr>
              <a:t>a very versatile tool for Linux system/network administrators and is used for exploring networks, perform security scans, network audit and finding open ports on remote machine, Live hosts and Operating systems. So, he decided to work on the tool. Help him in performing the following scans:</a:t>
            </a:r>
          </a:p>
          <a:p>
            <a:pPr indent="0" algn="just">
              <a:lnSpc>
                <a:spcPts val="2400"/>
              </a:lnSpc>
            </a:pPr>
            <a:r>
              <a:rPr lang="en-US" sz="1300" dirty="0">
                <a:solidFill>
                  <a:srgbClr val="3A3A3A"/>
                </a:solidFill>
                <a:latin typeface="Arial"/>
              </a:rPr>
              <a:t>a.    Ping sweep</a:t>
            </a:r>
          </a:p>
          <a:p>
            <a:pPr indent="0" algn="just">
              <a:lnSpc>
                <a:spcPts val="2400"/>
              </a:lnSpc>
            </a:pPr>
            <a:r>
              <a:rPr lang="en-US" sz="1300" dirty="0">
                <a:solidFill>
                  <a:srgbClr val="3A3A3A"/>
                </a:solidFill>
                <a:latin typeface="Arial"/>
              </a:rPr>
              <a:t>b.    Port scan</a:t>
            </a:r>
          </a:p>
          <a:p>
            <a:pPr indent="0" algn="just">
              <a:lnSpc>
                <a:spcPts val="2400"/>
              </a:lnSpc>
            </a:pPr>
            <a:r>
              <a:rPr lang="en-US" sz="1300" dirty="0">
                <a:solidFill>
                  <a:srgbClr val="3A3A3A"/>
                </a:solidFill>
                <a:latin typeface="Arial"/>
              </a:rPr>
              <a:t>c.    TCP full open scan</a:t>
            </a:r>
          </a:p>
          <a:p>
            <a:pPr indent="0" algn="just">
              <a:lnSpc>
                <a:spcPts val="2400"/>
              </a:lnSpc>
            </a:pPr>
            <a:r>
              <a:rPr lang="en-US" sz="1300" dirty="0">
                <a:solidFill>
                  <a:srgbClr val="3A3A3A"/>
                </a:solidFill>
                <a:latin typeface="Arial"/>
              </a:rPr>
              <a:t>d.    TCP SYN scan</a:t>
            </a:r>
          </a:p>
          <a:p>
            <a:pPr indent="0" algn="just">
              <a:lnSpc>
                <a:spcPts val="2400"/>
              </a:lnSpc>
            </a:pPr>
            <a:r>
              <a:rPr lang="en-US" sz="1300" dirty="0">
                <a:solidFill>
                  <a:srgbClr val="3A3A3A"/>
                </a:solidFill>
                <a:latin typeface="Arial"/>
              </a:rPr>
              <a:t>e.    UDP scan</a:t>
            </a:r>
          </a:p>
          <a:p>
            <a:pPr indent="0" algn="just">
              <a:lnSpc>
                <a:spcPts val="2400"/>
              </a:lnSpc>
            </a:pPr>
            <a:r>
              <a:rPr lang="en-US" sz="1300" dirty="0">
                <a:solidFill>
                  <a:srgbClr val="3A3A3A"/>
                </a:solidFill>
                <a:latin typeface="Arial"/>
              </a:rPr>
              <a:t>f.    Version detection scan</a:t>
            </a:r>
          </a:p>
          <a:p>
            <a:pPr indent="0" algn="just">
              <a:lnSpc>
                <a:spcPts val="2400"/>
              </a:lnSpc>
            </a:pPr>
            <a:r>
              <a:rPr lang="en-US" sz="1300" dirty="0">
                <a:solidFill>
                  <a:srgbClr val="3A3A3A"/>
                </a:solidFill>
                <a:latin typeface="Arial"/>
              </a:rPr>
              <a:t>g.    OS detection scan and</a:t>
            </a:r>
          </a:p>
          <a:p>
            <a:pPr indent="0" algn="just">
              <a:lnSpc>
                <a:spcPts val="2400"/>
              </a:lnSpc>
              <a:spcAft>
                <a:spcPts val="1470"/>
              </a:spcAft>
            </a:pPr>
            <a:r>
              <a:rPr lang="en-US" sz="1300" dirty="0">
                <a:solidFill>
                  <a:srgbClr val="3A3A3A"/>
                </a:solidFill>
                <a:latin typeface="Arial"/>
              </a:rPr>
              <a:t>h.    Aggressive scan.</a:t>
            </a:r>
          </a:p>
        </p:txBody>
      </p:sp>
      <p:sp>
        <p:nvSpPr>
          <p:cNvPr id="3" name="Rectangle 2"/>
          <p:cNvSpPr/>
          <p:nvPr/>
        </p:nvSpPr>
        <p:spPr>
          <a:xfrm>
            <a:off x="896112" y="4846320"/>
            <a:ext cx="1642872" cy="1722120"/>
          </a:xfrm>
          <a:prstGeom prst="rect">
            <a:avLst/>
          </a:prstGeom>
        </p:spPr>
        <p:txBody>
          <a:bodyPr lIns="0" tIns="0" rIns="0" bIns="0">
            <a:noAutofit/>
          </a:bodyPr>
          <a:lstStyle/>
          <a:p>
            <a:pPr indent="0" algn="just">
              <a:lnSpc>
                <a:spcPts val="2400"/>
              </a:lnSpc>
              <a:spcBef>
                <a:spcPts val="1470"/>
              </a:spcBef>
            </a:pPr>
            <a:r>
              <a:rPr lang="en-US" sz="1300" dirty="0">
                <a:solidFill>
                  <a:srgbClr val="3A3A3A"/>
                </a:solidFill>
                <a:latin typeface="Arial"/>
              </a:rPr>
              <a:t>Ans:</a:t>
            </a:r>
          </a:p>
          <a:p>
            <a:pPr marR="354584" indent="0">
              <a:lnSpc>
                <a:spcPts val="2400"/>
              </a:lnSpc>
            </a:pPr>
            <a:r>
              <a:rPr lang="en-US" sz="1300" dirty="0">
                <a:solidFill>
                  <a:srgbClr val="3A3A3A"/>
                </a:solidFill>
                <a:latin typeface="Arial"/>
              </a:rPr>
              <a:t>a.</a:t>
            </a:r>
            <a:r>
              <a:rPr lang="en-US" sz="1300" dirty="0">
                <a:latin typeface="Arial"/>
              </a:rPr>
              <a:t> </a:t>
            </a:r>
            <a:r>
              <a:rPr lang="en-US" sz="1300" dirty="0">
                <a:solidFill>
                  <a:srgbClr val="3A3A3A"/>
                </a:solidFill>
                <a:latin typeface="Arial"/>
              </a:rPr>
              <a:t>Ping sweep: command:</a:t>
            </a:r>
          </a:p>
          <a:p>
            <a:pPr indent="0">
              <a:lnSpc>
                <a:spcPts val="2400"/>
              </a:lnSpc>
            </a:pPr>
            <a:r>
              <a:rPr lang="en-US" sz="1300" dirty="0" err="1">
                <a:solidFill>
                  <a:srgbClr val="3A3A3A"/>
                </a:solidFill>
                <a:latin typeface="Arial"/>
              </a:rPr>
              <a:t>nmap</a:t>
            </a:r>
            <a:r>
              <a:rPr lang="en-US" sz="1300" dirty="0">
                <a:solidFill>
                  <a:srgbClr val="3A3A3A"/>
                </a:solidFill>
                <a:latin typeface="Arial"/>
              </a:rPr>
              <a:t> -</a:t>
            </a:r>
            <a:r>
              <a:rPr lang="en-US" sz="1300" dirty="0" err="1">
                <a:solidFill>
                  <a:srgbClr val="3A3A3A"/>
                </a:solidFill>
                <a:latin typeface="Arial"/>
              </a:rPr>
              <a:t>sP</a:t>
            </a:r>
            <a:r>
              <a:rPr lang="en-US" sz="1300" dirty="0">
                <a:solidFill>
                  <a:srgbClr val="3A3A3A"/>
                </a:solidFill>
                <a:latin typeface="Arial"/>
              </a:rPr>
              <a:t> &lt;target IP&gt; example:</a:t>
            </a:r>
          </a:p>
          <a:p>
            <a:pPr indent="0" algn="just">
              <a:lnSpc>
                <a:spcPts val="2400"/>
              </a:lnSpc>
            </a:pPr>
            <a:r>
              <a:rPr lang="en-US" sz="1300" dirty="0" err="1">
                <a:solidFill>
                  <a:srgbClr val="3A3A3A"/>
                </a:solidFill>
                <a:latin typeface="Arial"/>
              </a:rPr>
              <a:t>nmap</a:t>
            </a:r>
            <a:r>
              <a:rPr lang="en-US" sz="1300" dirty="0">
                <a:solidFill>
                  <a:srgbClr val="3A3A3A"/>
                </a:solidFill>
                <a:latin typeface="Arial"/>
              </a:rPr>
              <a:t> -</a:t>
            </a:r>
            <a:r>
              <a:rPr lang="en-US" sz="1300" dirty="0" err="1">
                <a:solidFill>
                  <a:srgbClr val="3A3A3A"/>
                </a:solidFill>
                <a:latin typeface="Arial"/>
              </a:rPr>
              <a:t>sP</a:t>
            </a:r>
            <a:r>
              <a:rPr lang="en-US" sz="1300" dirty="0">
                <a:solidFill>
                  <a:srgbClr val="3A3A3A"/>
                </a:solidFill>
                <a:latin typeface="Arial"/>
              </a:rPr>
              <a:t> 192.168.1.1</a:t>
            </a:r>
          </a:p>
        </p:txBody>
      </p:sp>
      <p:sp>
        <p:nvSpPr>
          <p:cNvPr id="4" name="Rectangle 3"/>
          <p:cNvSpPr/>
          <p:nvPr/>
        </p:nvSpPr>
        <p:spPr>
          <a:xfrm>
            <a:off x="914400" y="6669024"/>
            <a:ext cx="2651760" cy="560832"/>
          </a:xfrm>
          <a:prstGeom prst="rect">
            <a:avLst/>
          </a:prstGeom>
          <a:solidFill>
            <a:srgbClr val="23272D"/>
          </a:solidFill>
        </p:spPr>
        <p:txBody>
          <a:bodyPr lIns="0" tIns="0" rIns="0" bIns="0">
            <a:noAutofit/>
          </a:bodyPr>
          <a:lstStyle/>
          <a:p>
            <a:pPr marL="388112" indent="0">
              <a:lnSpc>
                <a:spcPts val="696"/>
              </a:lnSpc>
            </a:pPr>
            <a:r>
              <a:rPr lang="en-US" sz="550">
                <a:solidFill>
                  <a:srgbClr val="D3D4D6"/>
                </a:solidFill>
                <a:latin typeface="Courier New"/>
              </a:rPr>
              <a:t>:-# nmap -sP 192.168.1.1</a:t>
            </a:r>
          </a:p>
          <a:p>
            <a:pPr indent="0">
              <a:lnSpc>
                <a:spcPts val="696"/>
              </a:lnSpc>
            </a:pPr>
            <a:r>
              <a:rPr lang="en-US" sz="550">
                <a:solidFill>
                  <a:srgbClr val="D3D4D6"/>
                </a:solidFill>
                <a:latin typeface="Courier New"/>
              </a:rPr>
              <a:t>Starting Nmap 7.80 ( </a:t>
            </a:r>
            <a:r>
              <a:rPr lang="en-US" sz="550">
                <a:solidFill>
                  <a:srgbClr val="D3D4D6"/>
                </a:solidFill>
                <a:latin typeface="Courier New"/>
                <a:hlinkClick r:id="rId2"/>
              </a:rPr>
              <a:t>https://nmap.org</a:t>
            </a:r>
            <a:r>
              <a:rPr lang="en-US" sz="550">
                <a:solidFill>
                  <a:srgbClr val="D3D4D6"/>
                </a:solidFill>
                <a:latin typeface="Courier New"/>
              </a:rPr>
              <a:t> ) at 2021-07-04 13:11 EDT Nmap scan report for 192.168.1.1 Host is up (0.00071s latency).</a:t>
            </a:r>
          </a:p>
          <a:p>
            <a:pPr indent="0">
              <a:lnSpc>
                <a:spcPts val="696"/>
              </a:lnSpc>
            </a:pPr>
            <a:r>
              <a:rPr lang="en-US" sz="550">
                <a:solidFill>
                  <a:srgbClr val="D3D4D6"/>
                </a:solidFill>
                <a:latin typeface="Courier New"/>
              </a:rPr>
              <a:t>Nmap done: </a:t>
            </a:r>
            <a:r>
              <a:rPr lang="en-US" sz="550">
                <a:solidFill>
                  <a:srgbClr val="FFFFFF"/>
                </a:solidFill>
                <a:latin typeface="Courier New"/>
              </a:rPr>
              <a:t>1 IP </a:t>
            </a:r>
            <a:r>
              <a:rPr lang="en-US" sz="550">
                <a:solidFill>
                  <a:srgbClr val="D3D4D6"/>
                </a:solidFill>
                <a:latin typeface="Courier New"/>
              </a:rPr>
              <a:t>address (1 host up) scanned in 0.01 seconds</a:t>
            </a:r>
          </a:p>
          <a:p>
            <a:pPr marL="540512" indent="0">
              <a:spcAft>
                <a:spcPts val="2520"/>
              </a:spcAft>
            </a:pPr>
            <a:r>
              <a:rPr lang="en-US" sz="1000" b="1">
                <a:solidFill>
                  <a:srgbClr val="FFFFFF"/>
                </a:solidFill>
                <a:latin typeface="Constantia"/>
              </a:rPr>
              <a:t>I</a:t>
            </a:r>
          </a:p>
        </p:txBody>
      </p:sp>
      <p:sp>
        <p:nvSpPr>
          <p:cNvPr id="5" name="Rectangle 4"/>
          <p:cNvSpPr/>
          <p:nvPr/>
        </p:nvSpPr>
        <p:spPr>
          <a:xfrm>
            <a:off x="902208" y="7677912"/>
            <a:ext cx="1328928" cy="1417320"/>
          </a:xfrm>
          <a:prstGeom prst="rect">
            <a:avLst/>
          </a:prstGeom>
        </p:spPr>
        <p:txBody>
          <a:bodyPr lIns="0" tIns="0" rIns="0" bIns="0">
            <a:noAutofit/>
          </a:bodyPr>
          <a:lstStyle/>
          <a:p>
            <a:pPr indent="0">
              <a:lnSpc>
                <a:spcPts val="2400"/>
              </a:lnSpc>
              <a:spcBef>
                <a:spcPts val="2520"/>
              </a:spcBef>
            </a:pPr>
            <a:r>
              <a:rPr lang="en-US" sz="1300">
                <a:solidFill>
                  <a:srgbClr val="3A3A3A"/>
                </a:solidFill>
                <a:latin typeface="Arial"/>
              </a:rPr>
              <a:t>b.</a:t>
            </a:r>
            <a:r>
              <a:rPr lang="en-US" sz="1300">
                <a:latin typeface="Arial"/>
              </a:rPr>
              <a:t> </a:t>
            </a:r>
            <a:r>
              <a:rPr lang="en-US" sz="1300">
                <a:solidFill>
                  <a:srgbClr val="3A3A3A"/>
                </a:solidFill>
                <a:latin typeface="Arial"/>
              </a:rPr>
              <a:t>Port scan: command: nmap &lt;target IP&gt; example: nmap 192.168.1.1</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14400" y="932688"/>
            <a:ext cx="2660904" cy="810768"/>
          </a:xfrm>
          <a:prstGeom prst="rect">
            <a:avLst/>
          </a:prstGeom>
          <a:solidFill>
            <a:srgbClr val="23272D"/>
          </a:solidFill>
        </p:spPr>
        <p:txBody>
          <a:bodyPr lIns="0" tIns="0" rIns="0" bIns="0">
            <a:noAutofit/>
          </a:bodyPr>
          <a:lstStyle/>
          <a:p>
            <a:pPr marL="388112" indent="0">
              <a:lnSpc>
                <a:spcPts val="696"/>
              </a:lnSpc>
            </a:pPr>
            <a:r>
              <a:rPr lang="en-US" sz="550">
                <a:solidFill>
                  <a:srgbClr val="D3D4D6"/>
                </a:solidFill>
                <a:latin typeface="Courier New"/>
              </a:rPr>
              <a:t>:~# nmap 192.168.1.1</a:t>
            </a:r>
          </a:p>
          <a:p>
            <a:pPr indent="0">
              <a:lnSpc>
                <a:spcPts val="696"/>
              </a:lnSpc>
            </a:pPr>
            <a:r>
              <a:rPr lang="en-US" sz="550">
                <a:solidFill>
                  <a:srgbClr val="D3D4D6"/>
                </a:solidFill>
                <a:latin typeface="Courier New"/>
              </a:rPr>
              <a:t>Starting Nmap 7,80 </a:t>
            </a:r>
            <a:r>
              <a:rPr lang="en-US" sz="550">
                <a:solidFill>
                  <a:srgbClr val="C3C3C0"/>
                </a:solidFill>
                <a:latin typeface="Courier New"/>
              </a:rPr>
              <a:t>( </a:t>
            </a:r>
            <a:r>
              <a:rPr lang="en-US" sz="550">
                <a:solidFill>
                  <a:srgbClr val="D3D4D6"/>
                </a:solidFill>
                <a:latin typeface="Courier New"/>
                <a:hlinkClick r:id="rId2"/>
              </a:rPr>
              <a:t>https://nmap.org</a:t>
            </a:r>
            <a:r>
              <a:rPr lang="en-US" sz="550">
                <a:solidFill>
                  <a:srgbClr val="D3D4D6"/>
                </a:solidFill>
                <a:latin typeface="Courier New"/>
              </a:rPr>
              <a:t> ) at 2021-07-04 13:09 </a:t>
            </a:r>
            <a:r>
              <a:rPr lang="en-US" sz="550">
                <a:solidFill>
                  <a:srgbClr val="C3C3C0"/>
                </a:solidFill>
                <a:latin typeface="Courier New"/>
              </a:rPr>
              <a:t>EDT </a:t>
            </a:r>
            <a:r>
              <a:rPr lang="en-US" sz="550">
                <a:solidFill>
                  <a:srgbClr val="D3D4D6"/>
                </a:solidFill>
                <a:latin typeface="Courier New"/>
              </a:rPr>
              <a:t>Nmap </a:t>
            </a:r>
            <a:r>
              <a:rPr lang="en-US" sz="550">
                <a:solidFill>
                  <a:srgbClr val="C3C3C0"/>
                </a:solidFill>
                <a:latin typeface="Courier New"/>
              </a:rPr>
              <a:t>scan </a:t>
            </a:r>
            <a:r>
              <a:rPr lang="en-US" sz="550">
                <a:solidFill>
                  <a:srgbClr val="D3D4D6"/>
                </a:solidFill>
                <a:latin typeface="Courier New"/>
              </a:rPr>
              <a:t>report for 192,168.1.1 </a:t>
            </a:r>
            <a:r>
              <a:rPr lang="en-US" sz="550">
                <a:solidFill>
                  <a:srgbClr val="C3C3C0"/>
                </a:solidFill>
                <a:latin typeface="Courier New"/>
              </a:rPr>
              <a:t>Host is up (0.022s latency).</a:t>
            </a:r>
          </a:p>
          <a:p>
            <a:pPr indent="0">
              <a:lnSpc>
                <a:spcPts val="696"/>
              </a:lnSpc>
              <a:spcAft>
                <a:spcPts val="420"/>
              </a:spcAft>
            </a:pPr>
            <a:r>
              <a:rPr lang="en-US" sz="550">
                <a:solidFill>
                  <a:srgbClr val="D3D4D6"/>
                </a:solidFill>
                <a:latin typeface="Courier New"/>
              </a:rPr>
              <a:t>Not shown: 999 </a:t>
            </a:r>
            <a:r>
              <a:rPr lang="en-US" sz="550">
                <a:solidFill>
                  <a:srgbClr val="C3C3C0"/>
                </a:solidFill>
                <a:latin typeface="Courier New"/>
              </a:rPr>
              <a:t>filtered </a:t>
            </a:r>
            <a:r>
              <a:rPr lang="en-US" sz="550">
                <a:solidFill>
                  <a:srgbClr val="D3D4D6"/>
                </a:solidFill>
                <a:latin typeface="Courier New"/>
              </a:rPr>
              <a:t>ports PORT </a:t>
            </a:r>
            <a:r>
              <a:rPr lang="en-US" sz="550">
                <a:solidFill>
                  <a:srgbClr val="C3C3C0"/>
                </a:solidFill>
                <a:latin typeface="Courier New"/>
              </a:rPr>
              <a:t>STATE </a:t>
            </a:r>
            <a:r>
              <a:rPr lang="en-US" sz="550">
                <a:solidFill>
                  <a:srgbClr val="D3D4D6"/>
                </a:solidFill>
                <a:latin typeface="Courier New"/>
              </a:rPr>
              <a:t>SERVICE </a:t>
            </a:r>
            <a:r>
              <a:rPr lang="en-US" sz="550">
                <a:solidFill>
                  <a:srgbClr val="C3C3C0"/>
                </a:solidFill>
                <a:latin typeface="Courier New"/>
              </a:rPr>
              <a:t>110/tcp open </a:t>
            </a:r>
            <a:r>
              <a:rPr lang="en-US" sz="550">
                <a:solidFill>
                  <a:srgbClr val="D3D4D6"/>
                </a:solidFill>
                <a:latin typeface="Courier New"/>
              </a:rPr>
              <a:t>pop3</a:t>
            </a:r>
          </a:p>
          <a:p>
            <a:pPr indent="0">
              <a:spcAft>
                <a:spcPts val="2520"/>
              </a:spcAft>
            </a:pPr>
            <a:r>
              <a:rPr lang="en-US" sz="550">
                <a:solidFill>
                  <a:srgbClr val="D3D4D6"/>
                </a:solidFill>
                <a:latin typeface="Courier New"/>
              </a:rPr>
              <a:t>Nmap done: 1 IP address </a:t>
            </a:r>
            <a:r>
              <a:rPr lang="en-US" sz="550">
                <a:solidFill>
                  <a:srgbClr val="C3C3C0"/>
                </a:solidFill>
                <a:latin typeface="Courier New"/>
              </a:rPr>
              <a:t>(1 host </a:t>
            </a:r>
            <a:r>
              <a:rPr lang="en-US" sz="550">
                <a:solidFill>
                  <a:srgbClr val="D3D4D6"/>
                </a:solidFill>
                <a:latin typeface="Courier New"/>
              </a:rPr>
              <a:t>up) scanned in </a:t>
            </a:r>
            <a:r>
              <a:rPr lang="en-US" sz="550">
                <a:solidFill>
                  <a:srgbClr val="C3C3C0"/>
                </a:solidFill>
                <a:latin typeface="Courier New"/>
              </a:rPr>
              <a:t>5.73 </a:t>
            </a:r>
            <a:r>
              <a:rPr lang="en-US" sz="550">
                <a:solidFill>
                  <a:srgbClr val="D3D4D6"/>
                </a:solidFill>
                <a:latin typeface="Courier New"/>
              </a:rPr>
              <a:t>seconds</a:t>
            </a:r>
          </a:p>
        </p:txBody>
      </p:sp>
      <p:sp>
        <p:nvSpPr>
          <p:cNvPr id="3" name="Rectangle 2"/>
          <p:cNvSpPr/>
          <p:nvPr/>
        </p:nvSpPr>
        <p:spPr>
          <a:xfrm>
            <a:off x="899160" y="2182368"/>
            <a:ext cx="2621280" cy="1414272"/>
          </a:xfrm>
          <a:prstGeom prst="rect">
            <a:avLst/>
          </a:prstGeom>
        </p:spPr>
        <p:txBody>
          <a:bodyPr lIns="0" tIns="0" rIns="0" bIns="0">
            <a:noAutofit/>
          </a:bodyPr>
          <a:lstStyle/>
          <a:p>
            <a:pPr indent="0">
              <a:lnSpc>
                <a:spcPts val="2400"/>
              </a:lnSpc>
              <a:spcBef>
                <a:spcPts val="2520"/>
              </a:spcBef>
            </a:pPr>
            <a:r>
              <a:rPr lang="en-US" sz="1300">
                <a:solidFill>
                  <a:srgbClr val="3A3A3A"/>
                </a:solidFill>
                <a:latin typeface="Arial"/>
              </a:rPr>
              <a:t>To scan for a single port:</a:t>
            </a:r>
          </a:p>
          <a:p>
            <a:pPr indent="0">
              <a:lnSpc>
                <a:spcPts val="2400"/>
              </a:lnSpc>
            </a:pPr>
            <a:r>
              <a:rPr lang="en-US" sz="1300">
                <a:solidFill>
                  <a:srgbClr val="3A3A3A"/>
                </a:solidFill>
                <a:latin typeface="Arial"/>
              </a:rPr>
              <a:t>Command:</a:t>
            </a:r>
          </a:p>
          <a:p>
            <a:pPr indent="0">
              <a:lnSpc>
                <a:spcPts val="2400"/>
              </a:lnSpc>
            </a:pPr>
            <a:r>
              <a:rPr lang="en-US" sz="1300">
                <a:solidFill>
                  <a:srgbClr val="3A3A3A"/>
                </a:solidFill>
                <a:latin typeface="Arial"/>
              </a:rPr>
              <a:t>nmap -p &lt;port number&gt; &lt;target IP&gt; example:</a:t>
            </a:r>
          </a:p>
          <a:p>
            <a:pPr indent="0">
              <a:lnSpc>
                <a:spcPts val="2400"/>
              </a:lnSpc>
            </a:pPr>
            <a:r>
              <a:rPr lang="en-US" sz="1300">
                <a:solidFill>
                  <a:srgbClr val="3A3A3A"/>
                </a:solidFill>
                <a:latin typeface="Arial"/>
              </a:rPr>
              <a:t>nmap -p 80 192.168.1.1</a:t>
            </a:r>
          </a:p>
        </p:txBody>
      </p:sp>
      <p:sp>
        <p:nvSpPr>
          <p:cNvPr id="4" name="Rectangle 3"/>
          <p:cNvSpPr/>
          <p:nvPr/>
        </p:nvSpPr>
        <p:spPr>
          <a:xfrm>
            <a:off x="914400" y="3703320"/>
            <a:ext cx="2654808" cy="890016"/>
          </a:xfrm>
          <a:prstGeom prst="rect">
            <a:avLst/>
          </a:prstGeom>
          <a:solidFill>
            <a:srgbClr val="23272D"/>
          </a:solidFill>
        </p:spPr>
        <p:txBody>
          <a:bodyPr lIns="0" tIns="0" rIns="0" bIns="0">
            <a:noAutofit/>
          </a:bodyPr>
          <a:lstStyle/>
          <a:p>
            <a:pPr marL="553212" indent="0"/>
            <a:r>
              <a:rPr lang="en-US" sz="550">
                <a:solidFill>
                  <a:srgbClr val="D3D4D6"/>
                </a:solidFill>
                <a:latin typeface="Courier New"/>
              </a:rPr>
              <a:t>nmap -p 80 192.168.1.1</a:t>
            </a:r>
          </a:p>
          <a:p>
            <a:pPr indent="0">
              <a:lnSpc>
                <a:spcPts val="696"/>
              </a:lnSpc>
              <a:spcAft>
                <a:spcPts val="420"/>
              </a:spcAft>
            </a:pPr>
            <a:r>
              <a:rPr lang="en-US" sz="550">
                <a:solidFill>
                  <a:srgbClr val="D3D4D6"/>
                </a:solidFill>
                <a:latin typeface="Courier New"/>
              </a:rPr>
              <a:t>Starting Nmap 7.80 ( </a:t>
            </a:r>
            <a:r>
              <a:rPr lang="en-US" sz="550">
                <a:solidFill>
                  <a:srgbClr val="D3D4D6"/>
                </a:solidFill>
                <a:latin typeface="Courier New"/>
                <a:hlinkClick r:id="rId2"/>
              </a:rPr>
              <a:t>https://nmap.org</a:t>
            </a:r>
            <a:r>
              <a:rPr lang="en-US" sz="550">
                <a:solidFill>
                  <a:srgbClr val="D3D4D6"/>
                </a:solidFill>
                <a:latin typeface="Courier New"/>
              </a:rPr>
              <a:t> ) at 2021-07-04 13:12 EDT Nmap scan report for 192.168.1.1 Host is up (0.00076s latency).</a:t>
            </a:r>
          </a:p>
          <a:p>
            <a:pPr indent="0">
              <a:lnSpc>
                <a:spcPts val="696"/>
              </a:lnSpc>
              <a:spcAft>
                <a:spcPts val="420"/>
              </a:spcAft>
            </a:pPr>
            <a:r>
              <a:rPr lang="en-US" sz="550">
                <a:solidFill>
                  <a:srgbClr val="D3D4D6"/>
                </a:solidFill>
                <a:latin typeface="Courier New"/>
              </a:rPr>
              <a:t>PORT STATE SERVICE 80/tcp filtered http</a:t>
            </a:r>
          </a:p>
          <a:p>
            <a:pPr indent="0">
              <a:lnSpc>
                <a:spcPts val="792"/>
              </a:lnSpc>
              <a:spcAft>
                <a:spcPts val="2520"/>
              </a:spcAft>
            </a:pPr>
            <a:r>
              <a:rPr lang="en-US" sz="550">
                <a:solidFill>
                  <a:srgbClr val="D3D4D6"/>
                </a:solidFill>
                <a:latin typeface="Courier New"/>
              </a:rPr>
              <a:t>Nmap done: 1 IP address (1 host up) scanned in 0.26 seconds </a:t>
            </a:r>
            <a:r>
              <a:rPr lang="en-US" sz="550">
                <a:solidFill>
                  <a:srgbClr val="FFFFFF"/>
                </a:solidFill>
                <a:latin typeface="Courier New"/>
              </a:rPr>
              <a:t>_L_S_I_</a:t>
            </a:r>
          </a:p>
        </p:txBody>
      </p:sp>
      <p:sp>
        <p:nvSpPr>
          <p:cNvPr id="5" name="Rectangle 4"/>
          <p:cNvSpPr/>
          <p:nvPr/>
        </p:nvSpPr>
        <p:spPr>
          <a:xfrm>
            <a:off x="899160" y="5035296"/>
            <a:ext cx="1581912" cy="1414272"/>
          </a:xfrm>
          <a:prstGeom prst="rect">
            <a:avLst/>
          </a:prstGeom>
        </p:spPr>
        <p:txBody>
          <a:bodyPr lIns="0" tIns="0" rIns="0" bIns="0">
            <a:noAutofit/>
          </a:bodyPr>
          <a:lstStyle/>
          <a:p>
            <a:pPr indent="0">
              <a:lnSpc>
                <a:spcPts val="2400"/>
              </a:lnSpc>
              <a:spcBef>
                <a:spcPts val="2520"/>
              </a:spcBef>
            </a:pPr>
            <a:r>
              <a:rPr lang="en-US" sz="1300">
                <a:solidFill>
                  <a:srgbClr val="3A3A3A"/>
                </a:solidFill>
                <a:latin typeface="Arial"/>
              </a:rPr>
              <a:t>To scan for all ports: Command: nmap -p- &lt;target IP&gt; Example:</a:t>
            </a:r>
          </a:p>
          <a:p>
            <a:pPr indent="0">
              <a:lnSpc>
                <a:spcPts val="2400"/>
              </a:lnSpc>
              <a:spcAft>
                <a:spcPts val="1470"/>
              </a:spcAft>
            </a:pPr>
            <a:r>
              <a:rPr lang="en-US" sz="1300">
                <a:solidFill>
                  <a:srgbClr val="3A3A3A"/>
                </a:solidFill>
                <a:latin typeface="Arial"/>
              </a:rPr>
              <a:t>nmap -p- 192.168.1.1</a:t>
            </a:r>
          </a:p>
        </p:txBody>
      </p:sp>
      <p:sp>
        <p:nvSpPr>
          <p:cNvPr id="6" name="Rectangle 5"/>
          <p:cNvSpPr/>
          <p:nvPr/>
        </p:nvSpPr>
        <p:spPr>
          <a:xfrm>
            <a:off x="902208" y="6870192"/>
            <a:ext cx="1630680" cy="1417320"/>
          </a:xfrm>
          <a:prstGeom prst="rect">
            <a:avLst/>
          </a:prstGeom>
        </p:spPr>
        <p:txBody>
          <a:bodyPr lIns="0" tIns="0" rIns="0" bIns="0">
            <a:noAutofit/>
          </a:bodyPr>
          <a:lstStyle/>
          <a:p>
            <a:pPr indent="0" algn="just">
              <a:lnSpc>
                <a:spcPts val="2400"/>
              </a:lnSpc>
              <a:spcBef>
                <a:spcPts val="1470"/>
              </a:spcBef>
            </a:pPr>
            <a:r>
              <a:rPr lang="en-US" sz="1300">
                <a:solidFill>
                  <a:srgbClr val="3A3A3A"/>
                </a:solidFill>
                <a:latin typeface="Arial"/>
              </a:rPr>
              <a:t>c.</a:t>
            </a:r>
            <a:r>
              <a:rPr lang="en-US" sz="1300">
                <a:latin typeface="Arial"/>
              </a:rPr>
              <a:t> </a:t>
            </a:r>
            <a:r>
              <a:rPr lang="en-US" sz="1300">
                <a:solidFill>
                  <a:srgbClr val="3A3A3A"/>
                </a:solidFill>
                <a:latin typeface="Arial"/>
              </a:rPr>
              <a:t>TCP full open scan:</a:t>
            </a:r>
          </a:p>
          <a:p>
            <a:pPr indent="0" algn="just">
              <a:lnSpc>
                <a:spcPts val="2400"/>
              </a:lnSpc>
            </a:pPr>
            <a:r>
              <a:rPr lang="en-US" sz="1300">
                <a:solidFill>
                  <a:srgbClr val="3A3A3A"/>
                </a:solidFill>
                <a:latin typeface="Arial"/>
              </a:rPr>
              <a:t>Command:</a:t>
            </a:r>
          </a:p>
          <a:p>
            <a:pPr indent="0" algn="just">
              <a:lnSpc>
                <a:spcPts val="2400"/>
              </a:lnSpc>
            </a:pPr>
            <a:r>
              <a:rPr lang="en-US" sz="1300">
                <a:solidFill>
                  <a:srgbClr val="3A3A3A"/>
                </a:solidFill>
                <a:latin typeface="Arial"/>
              </a:rPr>
              <a:t>nmap -sT &lt;target IP&gt;</a:t>
            </a:r>
          </a:p>
          <a:p>
            <a:pPr indent="0" algn="just">
              <a:lnSpc>
                <a:spcPts val="2400"/>
              </a:lnSpc>
            </a:pPr>
            <a:r>
              <a:rPr lang="en-US" sz="1300">
                <a:solidFill>
                  <a:srgbClr val="3A3A3A"/>
                </a:solidFill>
                <a:latin typeface="Arial"/>
              </a:rPr>
              <a:t>Example:</a:t>
            </a:r>
          </a:p>
          <a:p>
            <a:pPr indent="0" algn="just">
              <a:lnSpc>
                <a:spcPts val="2400"/>
              </a:lnSpc>
            </a:pPr>
            <a:r>
              <a:rPr lang="en-US" sz="1300">
                <a:solidFill>
                  <a:srgbClr val="3A3A3A"/>
                </a:solidFill>
                <a:latin typeface="Arial"/>
              </a:rPr>
              <a:t>nmap -sT 192.168.1.1</a:t>
            </a:r>
          </a:p>
        </p:txBody>
      </p:sp>
      <p:sp>
        <p:nvSpPr>
          <p:cNvPr id="7" name="Rectangle 6"/>
          <p:cNvSpPr/>
          <p:nvPr/>
        </p:nvSpPr>
        <p:spPr>
          <a:xfrm>
            <a:off x="905256" y="8391144"/>
            <a:ext cx="2663952" cy="917448"/>
          </a:xfrm>
          <a:prstGeom prst="rect">
            <a:avLst/>
          </a:prstGeom>
          <a:solidFill>
            <a:srgbClr val="23272D"/>
          </a:solidFill>
        </p:spPr>
        <p:txBody>
          <a:bodyPr lIns="0" tIns="0" rIns="0" bIns="0">
            <a:noAutofit/>
          </a:bodyPr>
          <a:lstStyle/>
          <a:p>
            <a:pPr marL="562356" indent="0">
              <a:lnSpc>
                <a:spcPts val="696"/>
              </a:lnSpc>
            </a:pPr>
            <a:r>
              <a:rPr lang="en-US" sz="550">
                <a:solidFill>
                  <a:srgbClr val="D3D4D6"/>
                </a:solidFill>
                <a:latin typeface="Courier New"/>
              </a:rPr>
              <a:t>nmap -sT 192.168.1.1</a:t>
            </a:r>
          </a:p>
          <a:p>
            <a:pPr indent="0">
              <a:lnSpc>
                <a:spcPts val="696"/>
              </a:lnSpc>
            </a:pPr>
            <a:r>
              <a:rPr lang="en-US" sz="550">
                <a:solidFill>
                  <a:srgbClr val="D3D4D6"/>
                </a:solidFill>
                <a:latin typeface="Courier New"/>
              </a:rPr>
              <a:t>Starting Nmap 7.80 ( </a:t>
            </a:r>
            <a:r>
              <a:rPr lang="en-US" sz="550">
                <a:solidFill>
                  <a:srgbClr val="D3D4D6"/>
                </a:solidFill>
                <a:latin typeface="Courier New"/>
                <a:hlinkClick r:id="rId2"/>
              </a:rPr>
              <a:t>https://nmap.org</a:t>
            </a:r>
            <a:r>
              <a:rPr lang="en-US" sz="550">
                <a:solidFill>
                  <a:srgbClr val="D3D4D6"/>
                </a:solidFill>
                <a:latin typeface="Courier New"/>
              </a:rPr>
              <a:t> ) at 2021-07-04 13:13 EDT Nmap scan report for 192.168.1.1 Host is up (0.0027s latency).</a:t>
            </a:r>
          </a:p>
          <a:p>
            <a:pPr indent="0">
              <a:lnSpc>
                <a:spcPts val="696"/>
              </a:lnSpc>
              <a:spcAft>
                <a:spcPts val="420"/>
              </a:spcAft>
            </a:pPr>
            <a:r>
              <a:rPr lang="en-US" sz="550">
                <a:solidFill>
                  <a:srgbClr val="D3D4D6"/>
                </a:solidFill>
                <a:latin typeface="Courier New"/>
              </a:rPr>
              <a:t>Not shown: 999 filtered ports PORT STATE SERVICE 110/tcp open pop3</a:t>
            </a:r>
          </a:p>
          <a:p>
            <a:pPr indent="0">
              <a:lnSpc>
                <a:spcPts val="720"/>
              </a:lnSpc>
            </a:pPr>
            <a:r>
              <a:rPr lang="en-US" sz="550">
                <a:solidFill>
                  <a:srgbClr val="D3D4D6"/>
                </a:solidFill>
                <a:latin typeface="Courier New"/>
              </a:rPr>
              <a:t>Nmap done: 1 IP address (l host up) scanned in 4.82 seconds</a:t>
            </a:r>
          </a:p>
          <a:p>
            <a:pPr marL="397256" indent="0">
              <a:lnSpc>
                <a:spcPts val="720"/>
              </a:lnSpc>
            </a:pPr>
            <a:r>
              <a:rPr lang="en-US" sz="750">
                <a:solidFill>
                  <a:srgbClr val="D3D4D6"/>
                </a:solidFill>
                <a:latin typeface="Arial"/>
              </a:rPr>
              <a:t>: </a:t>
            </a:r>
            <a:r>
              <a:rPr lang="en-US" sz="750">
                <a:solidFill>
                  <a:srgbClr val="FFFFFF"/>
                </a:solidFill>
                <a:latin typeface="Arial"/>
              </a:rPr>
              <a:t>|</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02208" y="929640"/>
            <a:ext cx="1624584" cy="1417320"/>
          </a:xfrm>
          <a:prstGeom prst="rect">
            <a:avLst/>
          </a:prstGeom>
        </p:spPr>
        <p:txBody>
          <a:bodyPr lIns="0" tIns="0" rIns="0" bIns="0">
            <a:noAutofit/>
          </a:bodyPr>
          <a:lstStyle/>
          <a:p>
            <a:pPr indent="0" algn="just">
              <a:lnSpc>
                <a:spcPts val="2400"/>
              </a:lnSpc>
            </a:pPr>
            <a:r>
              <a:rPr lang="en-US" sz="1300">
                <a:solidFill>
                  <a:srgbClr val="3A3A3A"/>
                </a:solidFill>
                <a:latin typeface="Arial"/>
              </a:rPr>
              <a:t>d.</a:t>
            </a:r>
            <a:r>
              <a:rPr lang="en-US" sz="1300">
                <a:latin typeface="Arial"/>
              </a:rPr>
              <a:t> </a:t>
            </a:r>
            <a:r>
              <a:rPr lang="en-US" sz="1300">
                <a:solidFill>
                  <a:srgbClr val="3A3A3A"/>
                </a:solidFill>
                <a:latin typeface="Arial"/>
              </a:rPr>
              <a:t>TCP SYN scan</a:t>
            </a:r>
          </a:p>
          <a:p>
            <a:pPr indent="0" algn="just">
              <a:lnSpc>
                <a:spcPts val="2400"/>
              </a:lnSpc>
            </a:pPr>
            <a:r>
              <a:rPr lang="en-US" sz="1300">
                <a:solidFill>
                  <a:srgbClr val="3A3A3A"/>
                </a:solidFill>
                <a:latin typeface="Arial"/>
              </a:rPr>
              <a:t>Command:</a:t>
            </a:r>
          </a:p>
          <a:p>
            <a:pPr indent="0" algn="just">
              <a:lnSpc>
                <a:spcPts val="2400"/>
              </a:lnSpc>
            </a:pPr>
            <a:r>
              <a:rPr lang="en-US" sz="1300">
                <a:solidFill>
                  <a:srgbClr val="3A3A3A"/>
                </a:solidFill>
                <a:latin typeface="Arial"/>
              </a:rPr>
              <a:t>nmap -sS &lt;target IP&gt;</a:t>
            </a:r>
          </a:p>
          <a:p>
            <a:pPr indent="0" algn="just">
              <a:lnSpc>
                <a:spcPts val="2400"/>
              </a:lnSpc>
            </a:pPr>
            <a:r>
              <a:rPr lang="en-US" sz="1300">
                <a:solidFill>
                  <a:srgbClr val="3A3A3A"/>
                </a:solidFill>
                <a:latin typeface="Arial"/>
              </a:rPr>
              <a:t>Example</a:t>
            </a:r>
          </a:p>
          <a:p>
            <a:pPr indent="0" algn="just">
              <a:lnSpc>
                <a:spcPts val="2400"/>
              </a:lnSpc>
            </a:pPr>
            <a:r>
              <a:rPr lang="en-US" sz="1300">
                <a:solidFill>
                  <a:srgbClr val="3A3A3A"/>
                </a:solidFill>
                <a:latin typeface="Arial"/>
              </a:rPr>
              <a:t>nmap -sS 192.168.1.1</a:t>
            </a:r>
          </a:p>
        </p:txBody>
      </p:sp>
      <p:sp>
        <p:nvSpPr>
          <p:cNvPr id="3" name="Rectangle 2"/>
          <p:cNvSpPr/>
          <p:nvPr/>
        </p:nvSpPr>
        <p:spPr>
          <a:xfrm>
            <a:off x="914400" y="2444496"/>
            <a:ext cx="2663952" cy="917448"/>
          </a:xfrm>
          <a:prstGeom prst="rect">
            <a:avLst/>
          </a:prstGeom>
          <a:solidFill>
            <a:srgbClr val="23272D"/>
          </a:solidFill>
        </p:spPr>
        <p:txBody>
          <a:bodyPr lIns="0" tIns="0" rIns="0" bIns="0">
            <a:noAutofit/>
          </a:bodyPr>
          <a:lstStyle/>
          <a:p>
            <a:pPr marL="388112" indent="0" algn="just">
              <a:lnSpc>
                <a:spcPts val="696"/>
              </a:lnSpc>
            </a:pPr>
            <a:r>
              <a:rPr lang="en-US" sz="550">
                <a:solidFill>
                  <a:srgbClr val="D3D4D6"/>
                </a:solidFill>
                <a:latin typeface="Courier New"/>
              </a:rPr>
              <a:t>: # nmap -sS 192.168.1.1</a:t>
            </a:r>
          </a:p>
          <a:p>
            <a:pPr indent="0">
              <a:lnSpc>
                <a:spcPts val="696"/>
              </a:lnSpc>
            </a:pPr>
            <a:r>
              <a:rPr lang="en-US" sz="550">
                <a:solidFill>
                  <a:srgbClr val="D3D4D6"/>
                </a:solidFill>
                <a:latin typeface="Courier New"/>
              </a:rPr>
              <a:t>Starting Nmap 7.80 ( </a:t>
            </a:r>
            <a:r>
              <a:rPr lang="en-US" sz="550">
                <a:solidFill>
                  <a:srgbClr val="D3D4D6"/>
                </a:solidFill>
                <a:latin typeface="Courier New"/>
                <a:hlinkClick r:id="rId2"/>
              </a:rPr>
              <a:t>https://nmap.org</a:t>
            </a:r>
            <a:r>
              <a:rPr lang="en-US" sz="550">
                <a:solidFill>
                  <a:srgbClr val="D3D4D6"/>
                </a:solidFill>
                <a:latin typeface="Courier New"/>
              </a:rPr>
              <a:t> ) at 2021-07-04 13:14 EDT Nmap scan report for 192.168.1.1 Host is up (0.0014s latency).</a:t>
            </a:r>
          </a:p>
          <a:p>
            <a:pPr indent="0">
              <a:lnSpc>
                <a:spcPts val="696"/>
              </a:lnSpc>
              <a:spcAft>
                <a:spcPts val="420"/>
              </a:spcAft>
            </a:pPr>
            <a:r>
              <a:rPr lang="en-US" sz="550">
                <a:solidFill>
                  <a:srgbClr val="D3D4D6"/>
                </a:solidFill>
                <a:latin typeface="Courier New"/>
              </a:rPr>
              <a:t>Not shown: 999 filtered ports PORT STATE SERVICE 110/tcp open pop3</a:t>
            </a:r>
          </a:p>
          <a:p>
            <a:pPr indent="0"/>
            <a:r>
              <a:rPr lang="en-US" sz="550">
                <a:solidFill>
                  <a:srgbClr val="D3D4D6"/>
                </a:solidFill>
                <a:latin typeface="Courier New"/>
              </a:rPr>
              <a:t>Nmap done: 1 IP address (1 host up) scanned in 4.78 seconds</a:t>
            </a:r>
          </a:p>
          <a:p>
            <a:pPr marL="388112" indent="0" algn="just">
              <a:spcAft>
                <a:spcPts val="2310"/>
              </a:spcAft>
            </a:pPr>
            <a:r>
              <a:rPr lang="en-US" sz="850" b="1">
                <a:solidFill>
                  <a:srgbClr val="FFFFFF"/>
                </a:solidFill>
                <a:latin typeface="Georgia"/>
              </a:rPr>
              <a:t>: U_</a:t>
            </a:r>
          </a:p>
        </p:txBody>
      </p:sp>
      <p:sp>
        <p:nvSpPr>
          <p:cNvPr id="4" name="Rectangle 3"/>
          <p:cNvSpPr/>
          <p:nvPr/>
        </p:nvSpPr>
        <p:spPr>
          <a:xfrm>
            <a:off x="902208" y="3800856"/>
            <a:ext cx="1633728" cy="1417320"/>
          </a:xfrm>
          <a:prstGeom prst="rect">
            <a:avLst/>
          </a:prstGeom>
        </p:spPr>
        <p:txBody>
          <a:bodyPr lIns="0" tIns="0" rIns="0" bIns="0">
            <a:noAutofit/>
          </a:bodyPr>
          <a:lstStyle/>
          <a:p>
            <a:pPr marR="719836" indent="0">
              <a:lnSpc>
                <a:spcPts val="2400"/>
              </a:lnSpc>
              <a:spcBef>
                <a:spcPts val="2310"/>
              </a:spcBef>
            </a:pPr>
            <a:r>
              <a:rPr lang="en-US" sz="1300">
                <a:solidFill>
                  <a:srgbClr val="3A3A3A"/>
                </a:solidFill>
                <a:latin typeface="Arial"/>
              </a:rPr>
              <a:t>e.</a:t>
            </a:r>
            <a:r>
              <a:rPr lang="en-US" sz="1300">
                <a:latin typeface="Arial"/>
              </a:rPr>
              <a:t> </a:t>
            </a:r>
            <a:r>
              <a:rPr lang="en-US" sz="1300">
                <a:solidFill>
                  <a:srgbClr val="3A3A3A"/>
                </a:solidFill>
                <a:latin typeface="Arial"/>
              </a:rPr>
              <a:t>UDP scan command:</a:t>
            </a:r>
          </a:p>
          <a:p>
            <a:pPr indent="0">
              <a:lnSpc>
                <a:spcPts val="2400"/>
              </a:lnSpc>
            </a:pPr>
            <a:r>
              <a:rPr lang="en-US" sz="1300">
                <a:solidFill>
                  <a:srgbClr val="3A3A3A"/>
                </a:solidFill>
                <a:latin typeface="Arial"/>
              </a:rPr>
              <a:t>nmap -sU &lt;target IP&gt; example</a:t>
            </a:r>
          </a:p>
          <a:p>
            <a:pPr indent="0" algn="just">
              <a:lnSpc>
                <a:spcPts val="2400"/>
              </a:lnSpc>
            </a:pPr>
            <a:r>
              <a:rPr lang="en-US" sz="1300">
                <a:solidFill>
                  <a:srgbClr val="3A3A3A"/>
                </a:solidFill>
                <a:latin typeface="Arial"/>
              </a:rPr>
              <a:t>nmap -sU 192.168.1.1</a:t>
            </a:r>
          </a:p>
        </p:txBody>
      </p:sp>
      <p:sp>
        <p:nvSpPr>
          <p:cNvPr id="5" name="Rectangle 4"/>
          <p:cNvSpPr/>
          <p:nvPr/>
        </p:nvSpPr>
        <p:spPr>
          <a:xfrm>
            <a:off x="914400" y="5321808"/>
            <a:ext cx="2654808" cy="740664"/>
          </a:xfrm>
          <a:prstGeom prst="rect">
            <a:avLst/>
          </a:prstGeom>
          <a:solidFill>
            <a:srgbClr val="23272D"/>
          </a:solidFill>
        </p:spPr>
        <p:txBody>
          <a:bodyPr lIns="0" tIns="0" rIns="0" bIns="0">
            <a:noAutofit/>
          </a:bodyPr>
          <a:lstStyle/>
          <a:p>
            <a:pPr marL="388112" indent="0" algn="just">
              <a:lnSpc>
                <a:spcPts val="696"/>
              </a:lnSpc>
            </a:pPr>
            <a:r>
              <a:rPr lang="en-US" sz="550">
                <a:solidFill>
                  <a:srgbClr val="D3D4D6"/>
                </a:solidFill>
                <a:latin typeface="Courier New"/>
              </a:rPr>
              <a:t>:-# nmap -sU 192.168.1.1</a:t>
            </a:r>
          </a:p>
          <a:p>
            <a:pPr indent="0">
              <a:lnSpc>
                <a:spcPts val="696"/>
              </a:lnSpc>
            </a:pPr>
            <a:r>
              <a:rPr lang="en-US" sz="550">
                <a:solidFill>
                  <a:srgbClr val="D3D4D6"/>
                </a:solidFill>
                <a:latin typeface="Courier New"/>
              </a:rPr>
              <a:t>Starting Nmap 7.80 ( </a:t>
            </a:r>
            <a:r>
              <a:rPr lang="en-US" sz="550">
                <a:solidFill>
                  <a:srgbClr val="D3D4D6"/>
                </a:solidFill>
                <a:latin typeface="Courier New"/>
                <a:hlinkClick r:id="rId2"/>
              </a:rPr>
              <a:t>https://nmap.org</a:t>
            </a:r>
            <a:r>
              <a:rPr lang="en-US" sz="550">
                <a:solidFill>
                  <a:srgbClr val="D3D4D6"/>
                </a:solidFill>
                <a:latin typeface="Courier New"/>
              </a:rPr>
              <a:t> ) at 2021-07-04 13:15 EDT Imap scan report for 192.168.1,1 lost is up (0.00064s latency).</a:t>
            </a:r>
          </a:p>
          <a:p>
            <a:pPr indent="0">
              <a:lnSpc>
                <a:spcPts val="696"/>
              </a:lnSpc>
              <a:spcAft>
                <a:spcPts val="420"/>
              </a:spcAft>
            </a:pPr>
            <a:r>
              <a:rPr lang="en-US" sz="550">
                <a:solidFill>
                  <a:srgbClr val="D3D4D6"/>
                </a:solidFill>
                <a:latin typeface="Courier New"/>
              </a:rPr>
              <a:t>Ml 1000 scanned ports on 192.168.1.1 are open|filtered</a:t>
            </a:r>
          </a:p>
          <a:p>
            <a:pPr indent="0">
              <a:spcAft>
                <a:spcPts val="420"/>
              </a:spcAft>
            </a:pPr>
            <a:r>
              <a:rPr lang="en-US" sz="550">
                <a:solidFill>
                  <a:srgbClr val="D3D4D6"/>
                </a:solidFill>
                <a:latin typeface="Courier New"/>
              </a:rPr>
              <a:t>Imap done: </a:t>
            </a:r>
            <a:r>
              <a:rPr lang="en-US" sz="550">
                <a:solidFill>
                  <a:srgbClr val="FFFFFF"/>
                </a:solidFill>
                <a:latin typeface="Courier New"/>
              </a:rPr>
              <a:t>1 </a:t>
            </a:r>
            <a:r>
              <a:rPr lang="en-US" sz="550">
                <a:solidFill>
                  <a:srgbClr val="D3D4D6"/>
                </a:solidFill>
                <a:latin typeface="Courier New"/>
              </a:rPr>
              <a:t>IP address (1 host up) scanned in 4.12 seconds</a:t>
            </a:r>
          </a:p>
          <a:p>
            <a:pPr marL="578612" indent="0" algn="just">
              <a:spcAft>
                <a:spcPts val="2310"/>
              </a:spcAft>
            </a:pPr>
            <a:r>
              <a:rPr lang="en-US" sz="1000">
                <a:solidFill>
                  <a:srgbClr val="FFFFFF"/>
                </a:solidFill>
                <a:latin typeface="Courier New"/>
              </a:rPr>
              <a:t>_</a:t>
            </a:r>
          </a:p>
        </p:txBody>
      </p:sp>
      <p:sp>
        <p:nvSpPr>
          <p:cNvPr id="6" name="Rectangle 5"/>
          <p:cNvSpPr/>
          <p:nvPr/>
        </p:nvSpPr>
        <p:spPr>
          <a:xfrm>
            <a:off x="896112" y="6501384"/>
            <a:ext cx="1874520" cy="3252216"/>
          </a:xfrm>
          <a:prstGeom prst="rect">
            <a:avLst/>
          </a:prstGeom>
        </p:spPr>
        <p:txBody>
          <a:bodyPr lIns="0" tIns="0" rIns="0" bIns="0">
            <a:noAutofit/>
          </a:bodyPr>
          <a:lstStyle/>
          <a:p>
            <a:pPr indent="0">
              <a:lnSpc>
                <a:spcPts val="2400"/>
              </a:lnSpc>
              <a:spcBef>
                <a:spcPts val="2310"/>
              </a:spcBef>
            </a:pPr>
            <a:r>
              <a:rPr lang="en-US" sz="1300">
                <a:solidFill>
                  <a:srgbClr val="3A3A3A"/>
                </a:solidFill>
                <a:latin typeface="Arial"/>
              </a:rPr>
              <a:t>f.    Version detection scan: command:</a:t>
            </a:r>
          </a:p>
          <a:p>
            <a:pPr marR="281432" indent="0">
              <a:lnSpc>
                <a:spcPts val="2400"/>
              </a:lnSpc>
            </a:pPr>
            <a:r>
              <a:rPr lang="en-US" sz="1300">
                <a:solidFill>
                  <a:srgbClr val="3A3A3A"/>
                </a:solidFill>
                <a:latin typeface="Arial"/>
              </a:rPr>
              <a:t>nmap -sV &lt;target IP&gt; example:</a:t>
            </a:r>
          </a:p>
          <a:p>
            <a:pPr indent="0" algn="just">
              <a:lnSpc>
                <a:spcPts val="2400"/>
              </a:lnSpc>
              <a:spcAft>
                <a:spcPts val="1470"/>
              </a:spcAft>
            </a:pPr>
            <a:r>
              <a:rPr lang="en-US" sz="1300">
                <a:solidFill>
                  <a:srgbClr val="3A3A3A"/>
                </a:solidFill>
                <a:latin typeface="Arial"/>
              </a:rPr>
              <a:t>nmap -sV 192.168.1.1</a:t>
            </a:r>
          </a:p>
          <a:p>
            <a:pPr marR="344932" indent="0">
              <a:lnSpc>
                <a:spcPts val="2400"/>
              </a:lnSpc>
            </a:pPr>
            <a:r>
              <a:rPr lang="en-US" sz="1300">
                <a:solidFill>
                  <a:srgbClr val="3A3A3A"/>
                </a:solidFill>
                <a:latin typeface="Arial"/>
              </a:rPr>
              <a:t>g.    OS detection scan command:</a:t>
            </a:r>
          </a:p>
          <a:p>
            <a:pPr marR="344932" indent="0">
              <a:lnSpc>
                <a:spcPts val="2400"/>
              </a:lnSpc>
            </a:pPr>
            <a:r>
              <a:rPr lang="en-US" sz="1300">
                <a:solidFill>
                  <a:srgbClr val="3A3A3A"/>
                </a:solidFill>
                <a:latin typeface="Arial"/>
              </a:rPr>
              <a:t>nmap -O &lt;target IP&gt; example:</a:t>
            </a:r>
          </a:p>
          <a:p>
            <a:pPr indent="0" algn="just">
              <a:lnSpc>
                <a:spcPts val="2400"/>
              </a:lnSpc>
            </a:pPr>
            <a:r>
              <a:rPr lang="en-US" sz="1300">
                <a:solidFill>
                  <a:srgbClr val="3A3A3A"/>
                </a:solidFill>
                <a:latin typeface="Arial"/>
              </a:rPr>
              <a:t>nmap -O 192.168.1.1</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11352" y="914400"/>
            <a:ext cx="5468112" cy="3813048"/>
          </a:xfrm>
          <a:prstGeom prst="rect">
            <a:avLst/>
          </a:prstGeom>
          <a:solidFill>
            <a:srgbClr val="000000"/>
          </a:solidFill>
        </p:spPr>
        <p:txBody>
          <a:bodyPr lIns="0" tIns="0" rIns="0" bIns="0">
            <a:noAutofit/>
          </a:bodyPr>
          <a:lstStyle/>
          <a:p>
            <a:pPr indent="0" algn="just">
              <a:spcAft>
                <a:spcPts val="630"/>
              </a:spcAft>
            </a:pPr>
            <a:r>
              <a:rPr lang="en-US" sz="850" b="1">
                <a:solidFill>
                  <a:srgbClr val="AEAEAC"/>
                </a:solidFill>
                <a:latin typeface="Courier New"/>
              </a:rPr>
              <a:t>’:\Nmap&gt;nmap -6 192.168.10.252</a:t>
            </a:r>
          </a:p>
          <a:p>
            <a:pPr indent="0" algn="just">
              <a:spcAft>
                <a:spcPts val="630"/>
              </a:spcAft>
            </a:pPr>
            <a:r>
              <a:rPr lang="en-US" sz="850" b="1">
                <a:solidFill>
                  <a:srgbClr val="AEAEAC"/>
                </a:solidFill>
                <a:latin typeface="Courier New"/>
              </a:rPr>
              <a:t>Starting Nnap 4.76 &lt; </a:t>
            </a:r>
            <a:r>
              <a:rPr lang="en-US" sz="850" b="1">
                <a:solidFill>
                  <a:srgbClr val="AEAEAC"/>
                </a:solidFill>
                <a:latin typeface="Courier New"/>
                <a:hlinkClick r:id="rId2"/>
              </a:rPr>
              <a:t>http://nnap.org</a:t>
            </a:r>
            <a:r>
              <a:rPr lang="en-US" sz="850" b="1">
                <a:solidFill>
                  <a:srgbClr val="AEAEAC"/>
                </a:solidFill>
                <a:latin typeface="Courier New"/>
              </a:rPr>
              <a:t> &gt; at 2010-04-24 14:20 Eastern Daylight Tii</a:t>
            </a:r>
          </a:p>
          <a:p>
            <a:pPr indent="0" algn="just">
              <a:lnSpc>
                <a:spcPts val="816"/>
              </a:lnSpc>
            </a:pPr>
            <a:r>
              <a:rPr lang="en-US" sz="850" b="1">
                <a:solidFill>
                  <a:srgbClr val="AEAEAC"/>
                </a:solidFill>
                <a:latin typeface="Courier New"/>
              </a:rPr>
              <a:t>Interesting ports on 192.168.10.252:</a:t>
            </a:r>
          </a:p>
          <a:p>
            <a:pPr indent="0" algn="just">
              <a:lnSpc>
                <a:spcPts val="816"/>
              </a:lnSpc>
            </a:pPr>
            <a:r>
              <a:rPr lang="en-US" sz="850" b="1">
                <a:solidFill>
                  <a:srgbClr val="AEAEAC"/>
                </a:solidFill>
                <a:latin typeface="Courier New"/>
              </a:rPr>
              <a:t>■lot shown: 987 closed ports</a:t>
            </a:r>
          </a:p>
          <a:p>
            <a:pPr indent="0" algn="just">
              <a:lnSpc>
                <a:spcPts val="816"/>
              </a:lnSpc>
            </a:pPr>
            <a:r>
              <a:rPr lang="en-US" sz="950" b="1" baseline="30000">
                <a:solidFill>
                  <a:srgbClr val="AEAEAC"/>
                </a:solidFill>
                <a:latin typeface="Courier New"/>
              </a:rPr>
              <a:t>5</a:t>
            </a:r>
            <a:r>
              <a:rPr lang="en-US" sz="950" b="1">
                <a:solidFill>
                  <a:srgbClr val="AEAEAC"/>
                </a:solidFill>
                <a:latin typeface="Courier New"/>
              </a:rPr>
              <a:t>0RT    STATE SERUICE</a:t>
            </a:r>
          </a:p>
          <a:p>
            <a:pPr indent="0" algn="just">
              <a:lnSpc>
                <a:spcPts val="816"/>
              </a:lnSpc>
            </a:pPr>
            <a:r>
              <a:rPr lang="en-US" sz="850" b="1">
                <a:solidFill>
                  <a:srgbClr val="AEAEAC"/>
                </a:solidFill>
                <a:latin typeface="Courier New"/>
              </a:rPr>
              <a:t>)0/tcp open http</a:t>
            </a:r>
          </a:p>
          <a:p>
            <a:pPr indent="0" algn="just">
              <a:lnSpc>
                <a:spcPts val="816"/>
              </a:lnSpc>
            </a:pPr>
            <a:r>
              <a:rPr lang="en-US" sz="850" b="1">
                <a:solidFill>
                  <a:srgbClr val="AEAEAC"/>
                </a:solidFill>
                <a:latin typeface="Courier New"/>
              </a:rPr>
              <a:t>J5/tcp open mit-ml-deu</a:t>
            </a:r>
          </a:p>
          <a:p>
            <a:pPr indent="0" algn="just">
              <a:lnSpc>
                <a:spcPts val="816"/>
              </a:lnSpc>
            </a:pPr>
            <a:r>
              <a:rPr lang="en-US" sz="850" b="1">
                <a:solidFill>
                  <a:srgbClr val="AEAEAC"/>
                </a:solidFill>
                <a:latin typeface="Courier New"/>
              </a:rPr>
              <a:t>L35/tcp open nsrpc</a:t>
            </a:r>
          </a:p>
          <a:p>
            <a:pPr indent="0" algn="just">
              <a:lnSpc>
                <a:spcPts val="816"/>
              </a:lnSpc>
            </a:pPr>
            <a:r>
              <a:rPr lang="en-US" sz="850" b="1">
                <a:solidFill>
                  <a:srgbClr val="AEAEAC"/>
                </a:solidFill>
                <a:latin typeface="Courier New"/>
              </a:rPr>
              <a:t>L39/tcp open netbios-ssn</a:t>
            </a:r>
          </a:p>
          <a:p>
            <a:pPr indent="0" algn="just">
              <a:lnSpc>
                <a:spcPts val="816"/>
              </a:lnSpc>
            </a:pPr>
            <a:r>
              <a:rPr lang="en-US" sz="850" b="1">
                <a:solidFill>
                  <a:srgbClr val="AEAEAC"/>
                </a:solidFill>
                <a:latin typeface="Courier New"/>
              </a:rPr>
              <a:t>145/tcp open nicrosoft-ds</a:t>
            </a:r>
          </a:p>
          <a:p>
            <a:pPr indent="0" algn="just">
              <a:lnSpc>
                <a:spcPts val="816"/>
              </a:lnSpc>
            </a:pPr>
            <a:r>
              <a:rPr lang="en-US" sz="850" b="1">
                <a:solidFill>
                  <a:srgbClr val="AEAEAC"/>
                </a:solidFill>
                <a:latin typeface="Courier New"/>
              </a:rPr>
              <a:t>&gt;357/tcp open unknown</a:t>
            </a:r>
          </a:p>
          <a:p>
            <a:pPr indent="0" algn="just">
              <a:lnSpc>
                <a:spcPts val="816"/>
              </a:lnSpc>
            </a:pPr>
            <a:r>
              <a:rPr lang="en-US" sz="850" b="1">
                <a:solidFill>
                  <a:srgbClr val="AEAEAC"/>
                </a:solidFill>
                <a:latin typeface="Courier New"/>
              </a:rPr>
              <a:t>19152/tcp open unknown</a:t>
            </a:r>
          </a:p>
          <a:p>
            <a:pPr indent="0" algn="just">
              <a:lnSpc>
                <a:spcPts val="816"/>
              </a:lnSpc>
            </a:pPr>
            <a:r>
              <a:rPr lang="en-US" sz="850" b="1">
                <a:solidFill>
                  <a:srgbClr val="AEAEAC"/>
                </a:solidFill>
                <a:latin typeface="Courier New"/>
              </a:rPr>
              <a:t>19153/tcp open unknown</a:t>
            </a:r>
          </a:p>
          <a:p>
            <a:pPr indent="0" algn="just">
              <a:lnSpc>
                <a:spcPts val="816"/>
              </a:lnSpc>
            </a:pPr>
            <a:r>
              <a:rPr lang="en-US" sz="850" b="1">
                <a:solidFill>
                  <a:srgbClr val="AEAEAC"/>
                </a:solidFill>
                <a:latin typeface="Courier New"/>
              </a:rPr>
              <a:t>19154/tcp open unknown</a:t>
            </a:r>
          </a:p>
          <a:p>
            <a:pPr indent="0" algn="just">
              <a:lnSpc>
                <a:spcPts val="816"/>
              </a:lnSpc>
            </a:pPr>
            <a:r>
              <a:rPr lang="en-US" sz="850" b="1">
                <a:solidFill>
                  <a:srgbClr val="AEAEAC"/>
                </a:solidFill>
                <a:latin typeface="Courier New"/>
              </a:rPr>
              <a:t>19155/tcp open unknown</a:t>
            </a:r>
          </a:p>
          <a:p>
            <a:pPr indent="0" algn="just">
              <a:lnSpc>
                <a:spcPts val="816"/>
              </a:lnSpc>
            </a:pPr>
            <a:r>
              <a:rPr lang="en-US" sz="850" b="1">
                <a:solidFill>
                  <a:srgbClr val="AEAEAC"/>
                </a:solidFill>
                <a:latin typeface="Courier New"/>
              </a:rPr>
              <a:t>19156/tcp open unknown</a:t>
            </a:r>
          </a:p>
          <a:p>
            <a:pPr indent="0" algn="just">
              <a:lnSpc>
                <a:spcPts val="816"/>
              </a:lnSpc>
            </a:pPr>
            <a:r>
              <a:rPr lang="en-US" sz="850" b="1">
                <a:solidFill>
                  <a:srgbClr val="AEAEAC"/>
                </a:solidFill>
                <a:latin typeface="Courier New"/>
              </a:rPr>
              <a:t>19157/tcp open unknown</a:t>
            </a:r>
          </a:p>
          <a:p>
            <a:pPr indent="0" algn="just">
              <a:lnSpc>
                <a:spcPts val="816"/>
              </a:lnSpc>
            </a:pPr>
            <a:r>
              <a:rPr lang="en-US" sz="850" b="1">
                <a:solidFill>
                  <a:srgbClr val="AEAEAC"/>
                </a:solidFill>
                <a:latin typeface="Courier New"/>
              </a:rPr>
              <a:t>19158/tcp open unknown</a:t>
            </a:r>
          </a:p>
          <a:p>
            <a:pPr indent="0" algn="just">
              <a:lnSpc>
                <a:spcPts val="816"/>
              </a:lnSpc>
            </a:pPr>
            <a:r>
              <a:rPr lang="en-US" sz="850" b="1">
                <a:solidFill>
                  <a:srgbClr val="AEAEAC"/>
                </a:solidFill>
                <a:latin typeface="Courier New"/>
              </a:rPr>
              <a:t>1AC Address: 00:0C:29:41:A3:2E &lt;UMware&gt;</a:t>
            </a:r>
          </a:p>
          <a:p>
            <a:pPr indent="0">
              <a:lnSpc>
                <a:spcPts val="816"/>
              </a:lnSpc>
            </a:pPr>
            <a:r>
              <a:rPr lang="en-US" sz="850" b="1">
                <a:solidFill>
                  <a:srgbClr val="AEAEAC"/>
                </a:solidFill>
                <a:latin typeface="Courier New"/>
              </a:rPr>
              <a:t>■lo exact OS Hatches for host &lt;If you know what OS is running on it, see http:/. nap.org/submit/ ). rCP/IP fingerprint:</a:t>
            </a:r>
          </a:p>
          <a:p>
            <a:pPr marR="232664" indent="0" algn="just">
              <a:lnSpc>
                <a:spcPts val="816"/>
              </a:lnSpc>
            </a:pPr>
            <a:r>
              <a:rPr lang="en-US" sz="950" b="1">
                <a:solidFill>
                  <a:srgbClr val="AEAEAC"/>
                </a:solidFill>
                <a:latin typeface="Courier New"/>
              </a:rPr>
              <a:t>)S:SCAN&lt;U=4.76xD=4/24xOT=80xCT=l/CU=43019xPU=Y/DS=lxG=YxM=000C29zTM=4BD3368 )S :2/P=i686-pc</a:t>
            </a:r>
            <a:r>
              <a:rPr lang="en-US" sz="850" b="1">
                <a:solidFill>
                  <a:srgbClr val="AEAEAC"/>
                </a:solidFill>
                <a:latin typeface="Courier New"/>
              </a:rPr>
              <a:t>-windows-windows </a:t>
            </a:r>
            <a:r>
              <a:rPr lang="en-US" sz="950" b="1">
                <a:solidFill>
                  <a:srgbClr val="AEAEAC"/>
                </a:solidFill>
                <a:latin typeface="Courier New"/>
              </a:rPr>
              <a:t>&gt;SEQ&lt;SP=101zGCD=l/ISR=109xT I =1x11 =IzSS=SxTS=7 )S:&gt;0PS&lt;01=M5B4NU8STllz02 =M5B4NU8STllz03 =M5B4NlJ8NNTllx04=M5B4NU8ST 11/05 =MSB )S:4NW8STllxO6=M5B4STll&gt;WIN&lt;Wl=2000xU2=2000xV«=2000xW4=2000xW5=2000xW6=2000 &gt;S:&gt;ECN&lt;R=YxDF=YxT=81zW=2000xO=f15B4NW8NNSxCC=Nx&lt;i=&gt;Tl&lt;R=YxDF=YzT=81xS=OxA=S +</a:t>
            </a:r>
          </a:p>
          <a:p>
            <a:pPr marR="232664" indent="0" algn="just">
              <a:lnSpc>
                <a:spcPts val="816"/>
              </a:lnSpc>
              <a:spcAft>
                <a:spcPts val="1050"/>
              </a:spcAft>
            </a:pPr>
            <a:r>
              <a:rPr lang="en-US" sz="950" b="1">
                <a:solidFill>
                  <a:srgbClr val="AEAEAC"/>
                </a:solidFill>
                <a:latin typeface="Courier New"/>
              </a:rPr>
              <a:t>)S:xF=ASxRD=0xQ=&gt;T2&lt;R=YxDF=VxT=81xU=0xS=ZxA=SxF=ARxO=xRD=0zQ=&gt;T3&lt;R=YxDF=YxT )S:=81xW=0zS=ZxA=OxF=ARzO=xRD=0xQ=&gt;T4&lt;R=YxDF=YxT =81xW=0xS=AxA=OxF=RxO=xRD=0 )S :xQ=&gt;T5&lt;R=yxDF=YxT =81zlJ=0xS=ZzA =S ♦zF=ARxO-xRD=0zQ=&gt;T6&lt;R=YxDF=YzT =81xU=0xS )S : =AzA =OxF=RxO=xRD=0xQ=)T6&lt;R=YxDF=YxT =81xU=0xS=OzA=OxF=RxO=xRD=0xQ=&gt;T7&lt;R=Y )S:xDF=VxT=81xW=0xS=ZxA=S+xF=ARzO=xRD=0xQ=&gt;T?&lt;R=YzDF=YxT=81xW=0zS=ZxA=OxF=A )S:RxO=xRD=0xQ=&gt;Ul&lt;R=YxDF=NxT=81xTOS=0xIPL=164xUN=0xRIPL=GxRID=GxRIPCK=GxRU )S:CK=GxRUL=GxRUD=G&gt;IE&lt;R=YxDFI=NxT=81xT0SI=ZxCD=ZxSI=SxDLI=S)</a:t>
            </a:r>
          </a:p>
        </p:txBody>
      </p:sp>
      <p:sp>
        <p:nvSpPr>
          <p:cNvPr id="3" name="Rectangle 2"/>
          <p:cNvSpPr/>
          <p:nvPr/>
        </p:nvSpPr>
        <p:spPr>
          <a:xfrm>
            <a:off x="911352" y="4922520"/>
            <a:ext cx="5471160" cy="557784"/>
          </a:xfrm>
          <a:prstGeom prst="rect">
            <a:avLst/>
          </a:prstGeom>
          <a:solidFill>
            <a:srgbClr val="000000"/>
          </a:solidFill>
        </p:spPr>
        <p:txBody>
          <a:bodyPr lIns="0" tIns="0" rIns="0" bIns="0">
            <a:noAutofit/>
          </a:bodyPr>
          <a:lstStyle/>
          <a:p>
            <a:pPr indent="0" algn="just">
              <a:spcBef>
                <a:spcPts val="1050"/>
              </a:spcBef>
              <a:spcAft>
                <a:spcPts val="630"/>
              </a:spcAft>
            </a:pPr>
            <a:r>
              <a:rPr lang="en-US" sz="850" b="1">
                <a:solidFill>
                  <a:srgbClr val="AEAEAC"/>
                </a:solidFill>
                <a:latin typeface="Courier New"/>
              </a:rPr>
              <a:t>Network Distance: 1 hop</a:t>
            </a:r>
          </a:p>
          <a:p>
            <a:pPr indent="0">
              <a:lnSpc>
                <a:spcPts val="840"/>
              </a:lnSpc>
            </a:pPr>
            <a:r>
              <a:rPr lang="en-US" sz="850" b="1">
                <a:solidFill>
                  <a:srgbClr val="AEAEAC"/>
                </a:solidFill>
                <a:latin typeface="Courier New"/>
              </a:rPr>
              <a:t>)S detection performed. Please report any incorrect results at </a:t>
            </a:r>
            <a:r>
              <a:rPr lang="en-US" sz="850" b="1">
                <a:solidFill>
                  <a:srgbClr val="AEAEAC"/>
                </a:solidFill>
                <a:latin typeface="Courier New"/>
                <a:hlinkClick r:id="rId3"/>
              </a:rPr>
              <a:t>http://nmap.org</a:t>
            </a:r>
            <a:r>
              <a:rPr lang="en-US" sz="850" b="1">
                <a:solidFill>
                  <a:srgbClr val="AEAEAC"/>
                </a:solidFill>
                <a:latin typeface="Courier New"/>
              </a:rPr>
              <a:t>. ibmit/ .</a:t>
            </a:r>
          </a:p>
          <a:p>
            <a:pPr indent="0" algn="just">
              <a:lnSpc>
                <a:spcPts val="840"/>
              </a:lnSpc>
              <a:spcAft>
                <a:spcPts val="2730"/>
              </a:spcAft>
            </a:pPr>
            <a:r>
              <a:rPr lang="en-US" sz="850" b="1">
                <a:solidFill>
                  <a:srgbClr val="AEAEAC"/>
                </a:solidFill>
                <a:latin typeface="Courier New"/>
              </a:rPr>
              <a:t>imap done: 1 IP address &lt;1 host up&gt; scanned in 27.00 seconds</a:t>
            </a:r>
          </a:p>
        </p:txBody>
      </p:sp>
      <p:sp>
        <p:nvSpPr>
          <p:cNvPr id="4" name="Rectangle 3"/>
          <p:cNvSpPr/>
          <p:nvPr/>
        </p:nvSpPr>
        <p:spPr>
          <a:xfrm>
            <a:off x="905256" y="5946648"/>
            <a:ext cx="1536192" cy="1414272"/>
          </a:xfrm>
          <a:prstGeom prst="rect">
            <a:avLst/>
          </a:prstGeom>
        </p:spPr>
        <p:txBody>
          <a:bodyPr lIns="0" tIns="0" rIns="0" bIns="0">
            <a:noAutofit/>
          </a:bodyPr>
          <a:lstStyle/>
          <a:p>
            <a:pPr indent="0">
              <a:lnSpc>
                <a:spcPts val="2400"/>
              </a:lnSpc>
              <a:spcBef>
                <a:spcPts val="2730"/>
              </a:spcBef>
            </a:pPr>
            <a:r>
              <a:rPr lang="en-US" sz="1300">
                <a:solidFill>
                  <a:srgbClr val="3A3A3A"/>
                </a:solidFill>
                <a:latin typeface="Arial"/>
              </a:rPr>
              <a:t>h.Aggressive scan. Command: nmap -A &lt;target IP&gt; Example:</a:t>
            </a:r>
          </a:p>
          <a:p>
            <a:pPr indent="0" algn="just">
              <a:lnSpc>
                <a:spcPts val="2400"/>
              </a:lnSpc>
            </a:pPr>
            <a:r>
              <a:rPr lang="en-US" sz="1300">
                <a:solidFill>
                  <a:srgbClr val="3A3A3A"/>
                </a:solidFill>
                <a:latin typeface="Arial"/>
              </a:rPr>
              <a:t>nmap -A 192.168.1.1</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14400" y="911352"/>
            <a:ext cx="5654040" cy="73152"/>
          </a:xfrm>
          <a:prstGeom prst="rect">
            <a:avLst/>
          </a:prstGeom>
          <a:solidFill>
            <a:srgbClr val="000000"/>
          </a:solidFill>
        </p:spPr>
        <p:txBody>
          <a:bodyPr wrap="none" lIns="0" tIns="0" rIns="0" bIns="0">
            <a:noAutofit/>
          </a:bodyPr>
          <a:lstStyle/>
          <a:p>
            <a:pPr indent="0"/>
            <a:r>
              <a:rPr lang="en-US" sz="550">
                <a:solidFill>
                  <a:srgbClr val="8DBD52"/>
                </a:solidFill>
                <a:latin typeface="Courier New"/>
              </a:rPr>
              <a:t>:oder@codex:~$ </a:t>
            </a:r>
            <a:r>
              <a:rPr lang="en-US" sz="550">
                <a:solidFill>
                  <a:srgbClr val="AEAEAC"/>
                </a:solidFill>
                <a:latin typeface="Courier New"/>
              </a:rPr>
              <a:t>nmap </a:t>
            </a:r>
            <a:r>
              <a:rPr lang="en-US" sz="550">
                <a:solidFill>
                  <a:srgbClr val="C3C3C0"/>
                </a:solidFill>
                <a:latin typeface="Courier New"/>
              </a:rPr>
              <a:t>-T4 </a:t>
            </a:r>
            <a:r>
              <a:rPr lang="en-US" sz="550">
                <a:solidFill>
                  <a:srgbClr val="AEAEAC"/>
                </a:solidFill>
                <a:latin typeface="Courier New"/>
              </a:rPr>
              <a:t>-A 192.168.213.129</a:t>
            </a:r>
          </a:p>
        </p:txBody>
      </p:sp>
      <p:sp>
        <p:nvSpPr>
          <p:cNvPr id="3" name="Rectangle 2"/>
          <p:cNvSpPr/>
          <p:nvPr/>
        </p:nvSpPr>
        <p:spPr>
          <a:xfrm>
            <a:off x="914400" y="1063752"/>
            <a:ext cx="5654040" cy="1865376"/>
          </a:xfrm>
          <a:prstGeom prst="rect">
            <a:avLst/>
          </a:prstGeom>
          <a:solidFill>
            <a:srgbClr val="000000"/>
          </a:solidFill>
        </p:spPr>
        <p:txBody>
          <a:bodyPr lIns="0" tIns="0" rIns="0" bIns="0">
            <a:noAutofit/>
          </a:bodyPr>
          <a:lstStyle/>
          <a:p>
            <a:pPr indent="0" algn="just">
              <a:lnSpc>
                <a:spcPts val="552"/>
              </a:lnSpc>
            </a:pPr>
            <a:r>
              <a:rPr lang="en-US" sz="450">
                <a:solidFill>
                  <a:srgbClr val="AEAEAC"/>
                </a:solidFill>
                <a:latin typeface="Courier New"/>
              </a:rPr>
              <a:t>starting Nnap 7.01 ( </a:t>
            </a:r>
            <a:r>
              <a:rPr lang="en-US" sz="450">
                <a:solidFill>
                  <a:srgbClr val="AEAEAC"/>
                </a:solidFill>
                <a:latin typeface="Courier New"/>
                <a:hlinkClick r:id="rId2"/>
              </a:rPr>
              <a:t>https://nnap.org</a:t>
            </a:r>
            <a:r>
              <a:rPr lang="en-US" sz="450">
                <a:solidFill>
                  <a:srgbClr val="AEAEAC"/>
                </a:solidFill>
                <a:latin typeface="Courier New"/>
              </a:rPr>
              <a:t> ) at 2017-10-05 21:55 1ST</a:t>
            </a:r>
          </a:p>
          <a:p>
            <a:pPr indent="0" algn="just">
              <a:lnSpc>
                <a:spcPts val="552"/>
              </a:lnSpc>
            </a:pPr>
            <a:r>
              <a:rPr lang="en-US" sz="450">
                <a:solidFill>
                  <a:srgbClr val="AEAEAC"/>
                </a:solidFill>
                <a:latin typeface="Courier New"/>
              </a:rPr>
              <a:t>Inap scan report for 192.168.213.129</a:t>
            </a:r>
          </a:p>
          <a:p>
            <a:pPr indent="0" algn="just">
              <a:lnSpc>
                <a:spcPts val="552"/>
              </a:lnSpc>
            </a:pPr>
            <a:r>
              <a:rPr lang="en-US" sz="450">
                <a:solidFill>
                  <a:srgbClr val="AEAEAC"/>
                </a:solidFill>
                <a:latin typeface="Courier New"/>
              </a:rPr>
              <a:t>lost is up (6.6612s latency).</a:t>
            </a:r>
          </a:p>
          <a:p>
            <a:pPr indent="0" algn="just">
              <a:lnSpc>
                <a:spcPts val="552"/>
              </a:lnSpc>
            </a:pPr>
            <a:r>
              <a:rPr lang="en-US" sz="450">
                <a:solidFill>
                  <a:srgbClr val="AEAEAC"/>
                </a:solidFill>
                <a:latin typeface="Courier New"/>
              </a:rPr>
              <a:t>lot shown: 977 closed ports</a:t>
            </a:r>
          </a:p>
          <a:p>
            <a:pPr indent="0" algn="just">
              <a:lnSpc>
                <a:spcPts val="552"/>
              </a:lnSpc>
            </a:pPr>
            <a:r>
              <a:rPr lang="en-US" sz="450">
                <a:solidFill>
                  <a:srgbClr val="AEAEAC"/>
                </a:solidFill>
                <a:latin typeface="Courier New"/>
              </a:rPr>
              <a:t>&gt;ORT    STATE    SERVICE    VERSION</a:t>
            </a:r>
          </a:p>
          <a:p>
            <a:pPr indent="0" algn="just">
              <a:lnSpc>
                <a:spcPts val="552"/>
              </a:lnSpc>
            </a:pPr>
            <a:r>
              <a:rPr lang="en-US" sz="450">
                <a:solidFill>
                  <a:srgbClr val="AEAEAC"/>
                </a:solidFill>
                <a:latin typeface="Courier New"/>
              </a:rPr>
              <a:t>!l/tcp    open    ftp    vsftpd </a:t>
            </a:r>
            <a:r>
              <a:rPr lang="en-US" sz="450">
                <a:solidFill>
                  <a:srgbClr val="C3C3C0"/>
                </a:solidFill>
                <a:latin typeface="Courier New"/>
              </a:rPr>
              <a:t>2.3.4</a:t>
            </a:r>
          </a:p>
          <a:p>
            <a:pPr indent="0" algn="just">
              <a:lnSpc>
                <a:spcPts val="552"/>
              </a:lnSpc>
            </a:pPr>
            <a:r>
              <a:rPr lang="en-US" sz="450">
                <a:solidFill>
                  <a:srgbClr val="AEAEAC"/>
                </a:solidFill>
                <a:latin typeface="Courier New"/>
              </a:rPr>
              <a:t>_ftp-anon: Anonymous FTP login allowed (FTP code 230)</a:t>
            </a:r>
          </a:p>
          <a:p>
            <a:pPr indent="0" algn="just">
              <a:lnSpc>
                <a:spcPts val="552"/>
              </a:lnSpc>
            </a:pPr>
            <a:r>
              <a:rPr lang="en-US" sz="450">
                <a:solidFill>
                  <a:srgbClr val="AEAEAC"/>
                </a:solidFill>
                <a:latin typeface="Courier New"/>
              </a:rPr>
              <a:t>!2/tcp open ssh    OpenSSH 4.7pl Debian Subuntul (protocol 2.0)</a:t>
            </a:r>
          </a:p>
          <a:p>
            <a:pPr indent="0">
              <a:lnSpc>
                <a:spcPts val="552"/>
              </a:lnSpc>
            </a:pPr>
            <a:r>
              <a:rPr lang="en-US" sz="450">
                <a:solidFill>
                  <a:srgbClr val="AEAEAC"/>
                </a:solidFill>
                <a:latin typeface="Courier New"/>
              </a:rPr>
              <a:t>ssh-hostkey:</a:t>
            </a:r>
          </a:p>
          <a:p>
            <a:pPr marL="134112" indent="0">
              <a:lnSpc>
                <a:spcPts val="552"/>
              </a:lnSpc>
            </a:pPr>
            <a:r>
              <a:rPr lang="en-US" sz="450">
                <a:solidFill>
                  <a:srgbClr val="C3C3C0"/>
                </a:solidFill>
                <a:latin typeface="Courier New"/>
              </a:rPr>
              <a:t>1024 </a:t>
            </a:r>
            <a:r>
              <a:rPr lang="en-US" sz="450">
                <a:solidFill>
                  <a:srgbClr val="AEAEAC"/>
                </a:solidFill>
                <a:latin typeface="Courier New"/>
              </a:rPr>
              <a:t>60:0f</a:t>
            </a:r>
            <a:r>
              <a:rPr lang="en-US" sz="450">
                <a:solidFill>
                  <a:srgbClr val="C3C3C0"/>
                </a:solidFill>
                <a:latin typeface="Courier New"/>
              </a:rPr>
              <a:t>:cf</a:t>
            </a:r>
            <a:r>
              <a:rPr lang="en-US" sz="450">
                <a:solidFill>
                  <a:srgbClr val="AEAEAC"/>
                </a:solidFill>
                <a:latin typeface="Courier New"/>
              </a:rPr>
              <a:t>:el:c0:5f:6a:74:d6:90:24:fa:c4:d5:6c:cd (DSA)</a:t>
            </a:r>
          </a:p>
          <a:p>
            <a:pPr indent="0" algn="just">
              <a:lnSpc>
                <a:spcPts val="552"/>
              </a:lnSpc>
            </a:pPr>
            <a:r>
              <a:rPr lang="en-US" sz="450">
                <a:solidFill>
                  <a:srgbClr val="AEAEAC"/>
                </a:solidFill>
                <a:latin typeface="Courier New"/>
              </a:rPr>
              <a:t>_    2048 56:56:24:Of:21:Id:de:a7:2b:ae:61:bl:24:3d:e8:f3 (RSA)</a:t>
            </a:r>
          </a:p>
          <a:p>
            <a:pPr indent="0" algn="just">
              <a:lnSpc>
                <a:spcPts val="552"/>
              </a:lnSpc>
            </a:pPr>
            <a:r>
              <a:rPr lang="en-US" sz="450">
                <a:solidFill>
                  <a:srgbClr val="AEAEAC"/>
                </a:solidFill>
                <a:latin typeface="Courier New"/>
              </a:rPr>
              <a:t>!3/tcp    open    telnet    Linux telnetd</a:t>
            </a:r>
          </a:p>
          <a:p>
            <a:pPr indent="0" algn="just">
              <a:lnSpc>
                <a:spcPts val="552"/>
              </a:lnSpc>
            </a:pPr>
            <a:r>
              <a:rPr lang="en-US" sz="450">
                <a:solidFill>
                  <a:srgbClr val="AEAEAC"/>
                </a:solidFill>
                <a:latin typeface="Courier New"/>
              </a:rPr>
              <a:t>L5/tcp    open    sntp    Postfix sntpd</a:t>
            </a:r>
          </a:p>
          <a:p>
            <a:pPr indent="0">
              <a:lnSpc>
                <a:spcPts val="552"/>
              </a:lnSpc>
            </a:pPr>
            <a:r>
              <a:rPr lang="en-US" sz="450">
                <a:solidFill>
                  <a:srgbClr val="AEAEAC"/>
                </a:solidFill>
                <a:latin typeface="Courier New"/>
              </a:rPr>
              <a:t>_smtp-commands: netasploitable.localdonain</a:t>
            </a:r>
            <a:r>
              <a:rPr lang="en-US" sz="450">
                <a:solidFill>
                  <a:srgbClr val="C3C3C0"/>
                </a:solidFill>
                <a:latin typeface="Courier New"/>
              </a:rPr>
              <a:t>, </a:t>
            </a:r>
            <a:r>
              <a:rPr lang="en-US" sz="450">
                <a:solidFill>
                  <a:srgbClr val="AEAEAC"/>
                </a:solidFill>
                <a:latin typeface="Courier New"/>
              </a:rPr>
              <a:t>PIPELINING, SIZE 10240000, VRFY, </a:t>
            </a:r>
            <a:r>
              <a:rPr lang="en-US" sz="450">
                <a:solidFill>
                  <a:srgbClr val="C3C3C0"/>
                </a:solidFill>
                <a:latin typeface="Courier New"/>
              </a:rPr>
              <a:t>ETRN, </a:t>
            </a:r>
            <a:r>
              <a:rPr lang="en-US" sz="450">
                <a:solidFill>
                  <a:srgbClr val="AEAEAC"/>
                </a:solidFill>
                <a:latin typeface="Courier New"/>
              </a:rPr>
              <a:t>STARTTLS, ENHANCEDSTATUSCODES, 8BITMIME</a:t>
            </a:r>
            <a:r>
              <a:rPr lang="en-US" sz="450">
                <a:solidFill>
                  <a:srgbClr val="C3C3C0"/>
                </a:solidFill>
                <a:latin typeface="Courier New"/>
              </a:rPr>
              <a:t>, </a:t>
            </a:r>
            <a:r>
              <a:rPr lang="en-US" sz="450">
                <a:solidFill>
                  <a:srgbClr val="AEAEAC"/>
                </a:solidFill>
                <a:latin typeface="Courier New"/>
              </a:rPr>
              <a:t>DSN, ssl-cert: Subject: connonNane=ubuntu804-base.localdonain/organizationNane=OCOSA/stateOrProvinceNane=There is no such thing outside US/countryName=XX Not valid before: 2010-03-17T14:07:4S _Not </a:t>
            </a:r>
            <a:r>
              <a:rPr lang="en-US" sz="450">
                <a:solidFill>
                  <a:srgbClr val="C3C3C0"/>
                </a:solidFill>
                <a:latin typeface="Courier New"/>
              </a:rPr>
              <a:t>valid after: </a:t>
            </a:r>
            <a:r>
              <a:rPr lang="en-US" sz="450">
                <a:solidFill>
                  <a:srgbClr val="AEAEAC"/>
                </a:solidFill>
                <a:latin typeface="Courier New"/>
              </a:rPr>
              <a:t>2010-04-l6T14:07:45</a:t>
            </a:r>
          </a:p>
          <a:p>
            <a:pPr indent="0" algn="just">
              <a:lnSpc>
                <a:spcPts val="552"/>
              </a:lnSpc>
            </a:pPr>
            <a:r>
              <a:rPr lang="en-US" sz="450">
                <a:solidFill>
                  <a:srgbClr val="AEAEAC"/>
                </a:solidFill>
                <a:latin typeface="Courier New"/>
              </a:rPr>
              <a:t>_ssl-date: 2017-l6-05Tl2:13:55+00:00; -4hl2n0is from scanner tine.</a:t>
            </a:r>
          </a:p>
          <a:p>
            <a:pPr indent="0" algn="just">
              <a:lnSpc>
                <a:spcPts val="552"/>
              </a:lnSpc>
            </a:pPr>
            <a:r>
              <a:rPr lang="en-US" sz="450">
                <a:solidFill>
                  <a:srgbClr val="AEAEAC"/>
                </a:solidFill>
                <a:latin typeface="Courier New"/>
              </a:rPr>
              <a:t>&gt;3/tcp    open    domain    ISC BIND 9.4.2</a:t>
            </a:r>
          </a:p>
          <a:p>
            <a:pPr indent="0">
              <a:lnSpc>
                <a:spcPts val="552"/>
              </a:lnSpc>
            </a:pPr>
            <a:r>
              <a:rPr lang="en-US" sz="450">
                <a:solidFill>
                  <a:srgbClr val="AEAEAC"/>
                </a:solidFill>
                <a:latin typeface="Courier New"/>
              </a:rPr>
              <a:t>dns-nsid:</a:t>
            </a:r>
          </a:p>
          <a:p>
            <a:pPr indent="0" algn="just">
              <a:lnSpc>
                <a:spcPts val="552"/>
              </a:lnSpc>
            </a:pPr>
            <a:r>
              <a:rPr lang="en-US" sz="450">
                <a:solidFill>
                  <a:srgbClr val="AEAEAC"/>
                </a:solidFill>
                <a:latin typeface="Courier New"/>
              </a:rPr>
              <a:t>_ bind.version: 9.4.2</a:t>
            </a:r>
          </a:p>
          <a:p>
            <a:pPr indent="0" algn="just">
              <a:lnSpc>
                <a:spcPts val="552"/>
              </a:lnSpc>
            </a:pPr>
            <a:r>
              <a:rPr lang="en-US" sz="450">
                <a:solidFill>
                  <a:srgbClr val="AEAEAC"/>
                </a:solidFill>
                <a:latin typeface="Courier New"/>
              </a:rPr>
              <a:t>16/tcp    open    http    Apache httpd 2.2.8    ((Ubuntu) DAV/2)</a:t>
            </a:r>
          </a:p>
          <a:p>
            <a:pPr marR="3829812" indent="0">
              <a:lnSpc>
                <a:spcPts val="552"/>
              </a:lnSpc>
            </a:pPr>
            <a:r>
              <a:rPr lang="en-US" sz="450">
                <a:solidFill>
                  <a:srgbClr val="AEAEAC"/>
                </a:solidFill>
                <a:latin typeface="Courier New"/>
              </a:rPr>
              <a:t>_http-server-header</a:t>
            </a:r>
            <a:r>
              <a:rPr lang="en-US" sz="450">
                <a:solidFill>
                  <a:srgbClr val="C3C3C0"/>
                </a:solidFill>
                <a:latin typeface="Courier New"/>
              </a:rPr>
              <a:t>: </a:t>
            </a:r>
            <a:r>
              <a:rPr lang="en-US" sz="450">
                <a:solidFill>
                  <a:srgbClr val="AEAEAC"/>
                </a:solidFill>
                <a:latin typeface="Courier New"/>
              </a:rPr>
              <a:t>Apache/2.2.8 (Ubuntu) DAV/2 _http-title: Metasploitable2 - Linux lll/tcp    open    rpcbind    2 (RPC #100000)</a:t>
            </a:r>
          </a:p>
          <a:p>
            <a:pPr indent="0">
              <a:lnSpc>
                <a:spcPts val="552"/>
              </a:lnSpc>
              <a:spcAft>
                <a:spcPts val="4200"/>
              </a:spcAft>
            </a:pPr>
            <a:r>
              <a:rPr lang="en-US" sz="450">
                <a:solidFill>
                  <a:srgbClr val="AEAEAC"/>
                </a:solidFill>
                <a:latin typeface="Courier New"/>
              </a:rPr>
              <a:t>rpcinfo:</a:t>
            </a:r>
          </a:p>
        </p:txBody>
      </p:sp>
      <p:graphicFrame>
        <p:nvGraphicFramePr>
          <p:cNvPr id="4" name="Table 3"/>
          <p:cNvGraphicFramePr>
            <a:graphicFrameLocks noGrp="1"/>
          </p:cNvGraphicFramePr>
          <p:nvPr/>
        </p:nvGraphicFramePr>
        <p:xfrm>
          <a:off x="1030224" y="2904744"/>
          <a:ext cx="1463040" cy="813816"/>
        </p:xfrm>
        <a:graphic>
          <a:graphicData uri="http://schemas.openxmlformats.org/drawingml/2006/table">
            <a:tbl>
              <a:tblPr/>
              <a:tblGrid>
                <a:gridCol w="295656">
                  <a:extLst>
                    <a:ext uri="{9D8B030D-6E8A-4147-A177-3AD203B41FA5}">
                      <a16:colId xmlns:a16="http://schemas.microsoft.com/office/drawing/2014/main" val="20000"/>
                    </a:ext>
                  </a:extLst>
                </a:gridCol>
                <a:gridCol w="341376">
                  <a:extLst>
                    <a:ext uri="{9D8B030D-6E8A-4147-A177-3AD203B41FA5}">
                      <a16:colId xmlns:a16="http://schemas.microsoft.com/office/drawing/2014/main" val="20001"/>
                    </a:ext>
                  </a:extLst>
                </a:gridCol>
                <a:gridCol w="472440">
                  <a:extLst>
                    <a:ext uri="{9D8B030D-6E8A-4147-A177-3AD203B41FA5}">
                      <a16:colId xmlns:a16="http://schemas.microsoft.com/office/drawing/2014/main" val="20002"/>
                    </a:ext>
                  </a:extLst>
                </a:gridCol>
                <a:gridCol w="353568">
                  <a:extLst>
                    <a:ext uri="{9D8B030D-6E8A-4147-A177-3AD203B41FA5}">
                      <a16:colId xmlns:a16="http://schemas.microsoft.com/office/drawing/2014/main" val="20003"/>
                    </a:ext>
                  </a:extLst>
                </a:gridCol>
              </a:tblGrid>
              <a:tr h="85344">
                <a:tc>
                  <a:txBody>
                    <a:bodyPr/>
                    <a:lstStyle/>
                    <a:p>
                      <a:pPr indent="0"/>
                      <a:r>
                        <a:rPr lang="en-US" sz="450">
                          <a:solidFill>
                            <a:srgbClr val="AEAEAC"/>
                          </a:solidFill>
                          <a:latin typeface="Courier New"/>
                        </a:rPr>
                        <a:t>program</a:t>
                      </a:r>
                    </a:p>
                  </a:txBody>
                  <a:tcPr marL="0" marR="0" marT="0" marB="0" anchor="b">
                    <a:solidFill>
                      <a:srgbClr val="000000"/>
                    </a:solidFill>
                  </a:tcPr>
                </a:tc>
                <a:tc>
                  <a:txBody>
                    <a:bodyPr/>
                    <a:lstStyle/>
                    <a:p>
                      <a:pPr indent="0"/>
                      <a:r>
                        <a:rPr lang="en-US" sz="450">
                          <a:solidFill>
                            <a:srgbClr val="AEAEAC"/>
                          </a:solidFill>
                          <a:latin typeface="Courier New"/>
                        </a:rPr>
                        <a:t>version</a:t>
                      </a:r>
                    </a:p>
                  </a:txBody>
                  <a:tcPr marL="0" marR="0" marT="0" marB="0" anchor="b">
                    <a:solidFill>
                      <a:srgbClr val="000000"/>
                    </a:solidFill>
                  </a:tcPr>
                </a:tc>
                <a:tc>
                  <a:txBody>
                    <a:bodyPr/>
                    <a:lstStyle/>
                    <a:p>
                      <a:pPr indent="0" algn="r"/>
                      <a:r>
                        <a:rPr lang="en-US" sz="450">
                          <a:solidFill>
                            <a:srgbClr val="AEAEAC"/>
                          </a:solidFill>
                          <a:latin typeface="Courier New"/>
                        </a:rPr>
                        <a:t>port/proto</a:t>
                      </a:r>
                    </a:p>
                  </a:txBody>
                  <a:tcPr marL="0" marR="0" marT="0" marB="0" anchor="b">
                    <a:solidFill>
                      <a:srgbClr val="000000"/>
                    </a:solidFill>
                  </a:tcPr>
                </a:tc>
                <a:tc>
                  <a:txBody>
                    <a:bodyPr/>
                    <a:lstStyle/>
                    <a:p>
                      <a:pPr indent="0"/>
                      <a:r>
                        <a:rPr lang="en-US" sz="450">
                          <a:solidFill>
                            <a:srgbClr val="AEAEAC"/>
                          </a:solidFill>
                          <a:latin typeface="Courier New"/>
                        </a:rPr>
                        <a:t>service</a:t>
                      </a:r>
                    </a:p>
                  </a:txBody>
                  <a:tcPr marL="0" marR="0" marT="0" marB="0" anchor="b">
                    <a:solidFill>
                      <a:srgbClr val="000000"/>
                    </a:solidFill>
                  </a:tcPr>
                </a:tc>
                <a:extLst>
                  <a:ext uri="{0D108BD9-81ED-4DB2-BD59-A6C34878D82A}">
                    <a16:rowId xmlns:a16="http://schemas.microsoft.com/office/drawing/2014/main" val="10000"/>
                  </a:ext>
                </a:extLst>
              </a:tr>
              <a:tr h="67056">
                <a:tc>
                  <a:txBody>
                    <a:bodyPr/>
                    <a:lstStyle/>
                    <a:p>
                      <a:pPr indent="0"/>
                      <a:r>
                        <a:rPr lang="en-US" sz="450">
                          <a:solidFill>
                            <a:srgbClr val="AEAEAC"/>
                          </a:solidFill>
                          <a:latin typeface="Courier New"/>
                        </a:rPr>
                        <a:t>100000</a:t>
                      </a:r>
                    </a:p>
                  </a:txBody>
                  <a:tcPr marL="0" marR="0" marT="0" marB="0" anchor="b">
                    <a:solidFill>
                      <a:srgbClr val="000000"/>
                    </a:solidFill>
                  </a:tcPr>
                </a:tc>
                <a:tc>
                  <a:txBody>
                    <a:bodyPr/>
                    <a:lstStyle/>
                    <a:p>
                      <a:pPr indent="0"/>
                      <a:r>
                        <a:rPr lang="en-US" sz="450">
                          <a:solidFill>
                            <a:srgbClr val="AEAEAC"/>
                          </a:solidFill>
                          <a:latin typeface="Courier New"/>
                        </a:rPr>
                        <a:t>2</a:t>
                      </a:r>
                    </a:p>
                  </a:txBody>
                  <a:tcPr marL="0" marR="0" marT="0" marB="0" anchor="b">
                    <a:solidFill>
                      <a:srgbClr val="000000"/>
                    </a:solidFill>
                  </a:tcPr>
                </a:tc>
                <a:tc>
                  <a:txBody>
                    <a:bodyPr/>
                    <a:lstStyle/>
                    <a:p>
                      <a:pPr indent="0" algn="r"/>
                      <a:r>
                        <a:rPr lang="en-US" sz="450">
                          <a:solidFill>
                            <a:srgbClr val="AEAEAC"/>
                          </a:solidFill>
                          <a:latin typeface="Courier New"/>
                        </a:rPr>
                        <a:t>lll/tcp</a:t>
                      </a:r>
                    </a:p>
                  </a:txBody>
                  <a:tcPr marL="0" marR="0" marT="0" marB="0">
                    <a:solidFill>
                      <a:srgbClr val="000000"/>
                    </a:solidFill>
                  </a:tcPr>
                </a:tc>
                <a:tc>
                  <a:txBody>
                    <a:bodyPr/>
                    <a:lstStyle/>
                    <a:p>
                      <a:pPr indent="0"/>
                      <a:r>
                        <a:rPr lang="en-US" sz="450">
                          <a:solidFill>
                            <a:srgbClr val="AEAEAC"/>
                          </a:solidFill>
                          <a:latin typeface="Courier New"/>
                        </a:rPr>
                        <a:t>rpcbind</a:t>
                      </a:r>
                    </a:p>
                  </a:txBody>
                  <a:tcPr marL="0" marR="0" marT="0" marB="0">
                    <a:solidFill>
                      <a:srgbClr val="000000"/>
                    </a:solidFill>
                  </a:tcPr>
                </a:tc>
                <a:extLst>
                  <a:ext uri="{0D108BD9-81ED-4DB2-BD59-A6C34878D82A}">
                    <a16:rowId xmlns:a16="http://schemas.microsoft.com/office/drawing/2014/main" val="10001"/>
                  </a:ext>
                </a:extLst>
              </a:tr>
              <a:tr h="73152">
                <a:tc>
                  <a:txBody>
                    <a:bodyPr/>
                    <a:lstStyle/>
                    <a:p>
                      <a:pPr indent="0"/>
                      <a:r>
                        <a:rPr lang="en-US" sz="450">
                          <a:solidFill>
                            <a:srgbClr val="AEAEAC"/>
                          </a:solidFill>
                          <a:latin typeface="Courier New"/>
                        </a:rPr>
                        <a:t>100000</a:t>
                      </a:r>
                    </a:p>
                  </a:txBody>
                  <a:tcPr marL="0" marR="0" marT="0" marB="0" anchor="b">
                    <a:solidFill>
                      <a:srgbClr val="000000"/>
                    </a:solidFill>
                  </a:tcPr>
                </a:tc>
                <a:tc>
                  <a:txBody>
                    <a:bodyPr/>
                    <a:lstStyle/>
                    <a:p>
                      <a:pPr indent="0"/>
                      <a:r>
                        <a:rPr lang="en-US" sz="450">
                          <a:solidFill>
                            <a:srgbClr val="AEAEAC"/>
                          </a:solidFill>
                          <a:latin typeface="Courier New"/>
                        </a:rPr>
                        <a:t>2</a:t>
                      </a:r>
                    </a:p>
                  </a:txBody>
                  <a:tcPr marL="0" marR="0" marT="0" marB="0" anchor="b">
                    <a:solidFill>
                      <a:srgbClr val="000000"/>
                    </a:solidFill>
                  </a:tcPr>
                </a:tc>
                <a:tc>
                  <a:txBody>
                    <a:bodyPr/>
                    <a:lstStyle/>
                    <a:p>
                      <a:pPr indent="0" algn="r"/>
                      <a:r>
                        <a:rPr lang="en-US" sz="400" spc="50">
                          <a:solidFill>
                            <a:srgbClr val="AEAEAC"/>
                          </a:solidFill>
                          <a:latin typeface="Georgia"/>
                        </a:rPr>
                        <a:t>111</a:t>
                      </a:r>
                      <a:r>
                        <a:rPr lang="en-US" sz="450">
                          <a:solidFill>
                            <a:srgbClr val="AEAEAC"/>
                          </a:solidFill>
                          <a:latin typeface="Courier New"/>
                        </a:rPr>
                        <a:t>/udp</a:t>
                      </a:r>
                    </a:p>
                  </a:txBody>
                  <a:tcPr marL="0" marR="0" marT="0" marB="0">
                    <a:solidFill>
                      <a:srgbClr val="000000"/>
                    </a:solidFill>
                  </a:tcPr>
                </a:tc>
                <a:tc>
                  <a:txBody>
                    <a:bodyPr/>
                    <a:lstStyle/>
                    <a:p>
                      <a:pPr indent="0"/>
                      <a:r>
                        <a:rPr lang="en-US" sz="450">
                          <a:solidFill>
                            <a:srgbClr val="AEAEAC"/>
                          </a:solidFill>
                          <a:latin typeface="Courier New"/>
                        </a:rPr>
                        <a:t>rpcbind</a:t>
                      </a:r>
                    </a:p>
                  </a:txBody>
                  <a:tcPr marL="0" marR="0" marT="0" marB="0">
                    <a:solidFill>
                      <a:srgbClr val="000000"/>
                    </a:solidFill>
                  </a:tcPr>
                </a:tc>
                <a:extLst>
                  <a:ext uri="{0D108BD9-81ED-4DB2-BD59-A6C34878D82A}">
                    <a16:rowId xmlns:a16="http://schemas.microsoft.com/office/drawing/2014/main" val="10002"/>
                  </a:ext>
                </a:extLst>
              </a:tr>
              <a:tr h="70104">
                <a:tc>
                  <a:txBody>
                    <a:bodyPr/>
                    <a:lstStyle/>
                    <a:p>
                      <a:pPr indent="0"/>
                      <a:r>
                        <a:rPr lang="en-US" sz="450">
                          <a:solidFill>
                            <a:srgbClr val="AEAEAC"/>
                          </a:solidFill>
                          <a:latin typeface="Courier New"/>
                        </a:rPr>
                        <a:t>100003</a:t>
                      </a:r>
                    </a:p>
                  </a:txBody>
                  <a:tcPr marL="0" marR="0" marT="0" marB="0">
                    <a:solidFill>
                      <a:srgbClr val="000000"/>
                    </a:solidFill>
                  </a:tcPr>
                </a:tc>
                <a:tc>
                  <a:txBody>
                    <a:bodyPr/>
                    <a:lstStyle/>
                    <a:p>
                      <a:pPr indent="0"/>
                      <a:r>
                        <a:rPr lang="en-US" sz="450">
                          <a:solidFill>
                            <a:srgbClr val="C3C3C0"/>
                          </a:solidFill>
                          <a:latin typeface="Courier New"/>
                        </a:rPr>
                        <a:t>2,3,4</a:t>
                      </a:r>
                    </a:p>
                  </a:txBody>
                  <a:tcPr marL="0" marR="0" marT="0" marB="0">
                    <a:solidFill>
                      <a:srgbClr val="000000"/>
                    </a:solidFill>
                  </a:tcPr>
                </a:tc>
                <a:tc>
                  <a:txBody>
                    <a:bodyPr/>
                    <a:lstStyle/>
                    <a:p>
                      <a:pPr indent="0" algn="r"/>
                      <a:r>
                        <a:rPr lang="en-US" sz="450">
                          <a:solidFill>
                            <a:srgbClr val="AEAEAC"/>
                          </a:solidFill>
                          <a:latin typeface="Courier New"/>
                        </a:rPr>
                        <a:t>2049/tcp</a:t>
                      </a:r>
                    </a:p>
                  </a:txBody>
                  <a:tcPr marL="0" marR="0" marT="0" marB="0">
                    <a:solidFill>
                      <a:srgbClr val="000000"/>
                    </a:solidFill>
                  </a:tcPr>
                </a:tc>
                <a:tc>
                  <a:txBody>
                    <a:bodyPr/>
                    <a:lstStyle/>
                    <a:p>
                      <a:pPr indent="0"/>
                      <a:r>
                        <a:rPr lang="en-US" sz="450">
                          <a:solidFill>
                            <a:srgbClr val="C3C3C0"/>
                          </a:solidFill>
                          <a:latin typeface="Courier New"/>
                        </a:rPr>
                        <a:t>nfs</a:t>
                      </a:r>
                    </a:p>
                  </a:txBody>
                  <a:tcPr marL="0" marR="0" marT="0" marB="0">
                    <a:solidFill>
                      <a:srgbClr val="000000"/>
                    </a:solidFill>
                  </a:tcPr>
                </a:tc>
                <a:extLst>
                  <a:ext uri="{0D108BD9-81ED-4DB2-BD59-A6C34878D82A}">
                    <a16:rowId xmlns:a16="http://schemas.microsoft.com/office/drawing/2014/main" val="10003"/>
                  </a:ext>
                </a:extLst>
              </a:tr>
              <a:tr h="70104">
                <a:tc>
                  <a:txBody>
                    <a:bodyPr/>
                    <a:lstStyle/>
                    <a:p>
                      <a:pPr indent="0"/>
                      <a:r>
                        <a:rPr lang="en-US" sz="450">
                          <a:solidFill>
                            <a:srgbClr val="AEAEAC"/>
                          </a:solidFill>
                          <a:latin typeface="Courier New"/>
                        </a:rPr>
                        <a:t>100003</a:t>
                      </a:r>
                    </a:p>
                  </a:txBody>
                  <a:tcPr marL="0" marR="0" marT="0" marB="0">
                    <a:solidFill>
                      <a:srgbClr val="000000"/>
                    </a:solidFill>
                  </a:tcPr>
                </a:tc>
                <a:tc>
                  <a:txBody>
                    <a:bodyPr/>
                    <a:lstStyle/>
                    <a:p>
                      <a:pPr indent="0"/>
                      <a:r>
                        <a:rPr lang="en-US" sz="450">
                          <a:solidFill>
                            <a:srgbClr val="C3C3C0"/>
                          </a:solidFill>
                          <a:latin typeface="Courier New"/>
                        </a:rPr>
                        <a:t>2,3,4</a:t>
                      </a:r>
                    </a:p>
                  </a:txBody>
                  <a:tcPr marL="0" marR="0" marT="0" marB="0">
                    <a:solidFill>
                      <a:srgbClr val="000000"/>
                    </a:solidFill>
                  </a:tcPr>
                </a:tc>
                <a:tc>
                  <a:txBody>
                    <a:bodyPr/>
                    <a:lstStyle/>
                    <a:p>
                      <a:pPr indent="0" algn="r"/>
                      <a:r>
                        <a:rPr lang="en-US" sz="450">
                          <a:solidFill>
                            <a:srgbClr val="C3C3C0"/>
                          </a:solidFill>
                          <a:latin typeface="Courier New"/>
                        </a:rPr>
                        <a:t>2049/udp</a:t>
                      </a:r>
                    </a:p>
                  </a:txBody>
                  <a:tcPr marL="0" marR="0" marT="0" marB="0">
                    <a:solidFill>
                      <a:srgbClr val="000000"/>
                    </a:solidFill>
                  </a:tcPr>
                </a:tc>
                <a:tc>
                  <a:txBody>
                    <a:bodyPr/>
                    <a:lstStyle/>
                    <a:p>
                      <a:pPr indent="0"/>
                      <a:r>
                        <a:rPr lang="en-US" sz="450">
                          <a:solidFill>
                            <a:srgbClr val="C3C3C0"/>
                          </a:solidFill>
                          <a:latin typeface="Courier New"/>
                        </a:rPr>
                        <a:t>nfs</a:t>
                      </a:r>
                    </a:p>
                  </a:txBody>
                  <a:tcPr marL="0" marR="0" marT="0" marB="0">
                    <a:solidFill>
                      <a:srgbClr val="000000"/>
                    </a:solidFill>
                  </a:tcPr>
                </a:tc>
                <a:extLst>
                  <a:ext uri="{0D108BD9-81ED-4DB2-BD59-A6C34878D82A}">
                    <a16:rowId xmlns:a16="http://schemas.microsoft.com/office/drawing/2014/main" val="10004"/>
                  </a:ext>
                </a:extLst>
              </a:tr>
              <a:tr h="73152">
                <a:tc>
                  <a:txBody>
                    <a:bodyPr/>
                    <a:lstStyle/>
                    <a:p>
                      <a:pPr indent="0"/>
                      <a:r>
                        <a:rPr lang="en-US" sz="450">
                          <a:solidFill>
                            <a:srgbClr val="AEAEAC"/>
                          </a:solidFill>
                          <a:latin typeface="Courier New"/>
                        </a:rPr>
                        <a:t>100005</a:t>
                      </a:r>
                    </a:p>
                  </a:txBody>
                  <a:tcPr marL="0" marR="0" marT="0" marB="0">
                    <a:solidFill>
                      <a:srgbClr val="000000"/>
                    </a:solidFill>
                  </a:tcPr>
                </a:tc>
                <a:tc>
                  <a:txBody>
                    <a:bodyPr/>
                    <a:lstStyle/>
                    <a:p>
                      <a:pPr indent="0"/>
                      <a:r>
                        <a:rPr lang="en-US" sz="450">
                          <a:solidFill>
                            <a:srgbClr val="C3C3C0"/>
                          </a:solidFill>
                          <a:latin typeface="Courier New"/>
                        </a:rPr>
                        <a:t>1,2,3</a:t>
                      </a:r>
                    </a:p>
                  </a:txBody>
                  <a:tcPr marL="0" marR="0" marT="0" marB="0">
                    <a:solidFill>
                      <a:srgbClr val="000000"/>
                    </a:solidFill>
                  </a:tcPr>
                </a:tc>
                <a:tc>
                  <a:txBody>
                    <a:bodyPr/>
                    <a:lstStyle/>
                    <a:p>
                      <a:pPr indent="0" algn="r"/>
                      <a:r>
                        <a:rPr lang="en-US" sz="450">
                          <a:solidFill>
                            <a:srgbClr val="AEAEAC"/>
                          </a:solidFill>
                          <a:latin typeface="Courier New"/>
                        </a:rPr>
                        <a:t>48129/tcp</a:t>
                      </a:r>
                    </a:p>
                  </a:txBody>
                  <a:tcPr marL="0" marR="0" marT="0" marB="0">
                    <a:solidFill>
                      <a:srgbClr val="000000"/>
                    </a:solidFill>
                  </a:tcPr>
                </a:tc>
                <a:tc>
                  <a:txBody>
                    <a:bodyPr/>
                    <a:lstStyle/>
                    <a:p>
                      <a:pPr indent="0"/>
                      <a:r>
                        <a:rPr lang="en-US" sz="450">
                          <a:solidFill>
                            <a:srgbClr val="AEAEAC"/>
                          </a:solidFill>
                          <a:latin typeface="Courier New"/>
                        </a:rPr>
                        <a:t>mountd</a:t>
                      </a:r>
                    </a:p>
                  </a:txBody>
                  <a:tcPr marL="0" marR="0" marT="0" marB="0">
                    <a:solidFill>
                      <a:srgbClr val="000000"/>
                    </a:solidFill>
                  </a:tcPr>
                </a:tc>
                <a:extLst>
                  <a:ext uri="{0D108BD9-81ED-4DB2-BD59-A6C34878D82A}">
                    <a16:rowId xmlns:a16="http://schemas.microsoft.com/office/drawing/2014/main" val="10005"/>
                  </a:ext>
                </a:extLst>
              </a:tr>
              <a:tr h="70104">
                <a:tc>
                  <a:txBody>
                    <a:bodyPr/>
                    <a:lstStyle/>
                    <a:p>
                      <a:pPr indent="0"/>
                      <a:r>
                        <a:rPr lang="en-US" sz="450">
                          <a:solidFill>
                            <a:srgbClr val="AEAEAC"/>
                          </a:solidFill>
                          <a:latin typeface="Courier New"/>
                        </a:rPr>
                        <a:t>160005</a:t>
                      </a:r>
                    </a:p>
                  </a:txBody>
                  <a:tcPr marL="0" marR="0" marT="0" marB="0">
                    <a:solidFill>
                      <a:srgbClr val="000000"/>
                    </a:solidFill>
                  </a:tcPr>
                </a:tc>
                <a:tc>
                  <a:txBody>
                    <a:bodyPr/>
                    <a:lstStyle/>
                    <a:p>
                      <a:pPr indent="0"/>
                      <a:r>
                        <a:rPr lang="en-US" sz="450">
                          <a:solidFill>
                            <a:srgbClr val="C3C3C0"/>
                          </a:solidFill>
                          <a:latin typeface="Courier New"/>
                        </a:rPr>
                        <a:t>1,2,3</a:t>
                      </a:r>
                    </a:p>
                  </a:txBody>
                  <a:tcPr marL="0" marR="0" marT="0" marB="0">
                    <a:solidFill>
                      <a:srgbClr val="000000"/>
                    </a:solidFill>
                  </a:tcPr>
                </a:tc>
                <a:tc>
                  <a:txBody>
                    <a:bodyPr/>
                    <a:lstStyle/>
                    <a:p>
                      <a:pPr indent="0" algn="r"/>
                      <a:r>
                        <a:rPr lang="en-US" sz="450">
                          <a:solidFill>
                            <a:srgbClr val="AEAEAC"/>
                          </a:solidFill>
                          <a:latin typeface="Courier New"/>
                        </a:rPr>
                        <a:t>53931/udp</a:t>
                      </a:r>
                    </a:p>
                  </a:txBody>
                  <a:tcPr marL="0" marR="0" marT="0" marB="0">
                    <a:solidFill>
                      <a:srgbClr val="000000"/>
                    </a:solidFill>
                  </a:tcPr>
                </a:tc>
                <a:tc>
                  <a:txBody>
                    <a:bodyPr/>
                    <a:lstStyle/>
                    <a:p>
                      <a:pPr indent="0"/>
                      <a:r>
                        <a:rPr lang="en-US" sz="450">
                          <a:solidFill>
                            <a:srgbClr val="AEAEAC"/>
                          </a:solidFill>
                          <a:latin typeface="Courier New"/>
                        </a:rPr>
                        <a:t>mountd</a:t>
                      </a:r>
                    </a:p>
                  </a:txBody>
                  <a:tcPr marL="0" marR="0" marT="0" marB="0">
                    <a:solidFill>
                      <a:srgbClr val="000000"/>
                    </a:solidFill>
                  </a:tcPr>
                </a:tc>
                <a:extLst>
                  <a:ext uri="{0D108BD9-81ED-4DB2-BD59-A6C34878D82A}">
                    <a16:rowId xmlns:a16="http://schemas.microsoft.com/office/drawing/2014/main" val="10006"/>
                  </a:ext>
                </a:extLst>
              </a:tr>
              <a:tr h="73152">
                <a:tc>
                  <a:txBody>
                    <a:bodyPr/>
                    <a:lstStyle/>
                    <a:p>
                      <a:pPr indent="0"/>
                      <a:r>
                        <a:rPr lang="en-US" sz="450">
                          <a:solidFill>
                            <a:srgbClr val="AEAEAC"/>
                          </a:solidFill>
                          <a:latin typeface="Courier New"/>
                        </a:rPr>
                        <a:t>100021</a:t>
                      </a:r>
                    </a:p>
                  </a:txBody>
                  <a:tcPr marL="0" marR="0" marT="0" marB="0" anchor="b">
                    <a:solidFill>
                      <a:srgbClr val="000000"/>
                    </a:solidFill>
                  </a:tcPr>
                </a:tc>
                <a:tc>
                  <a:txBody>
                    <a:bodyPr/>
                    <a:lstStyle/>
                    <a:p>
                      <a:pPr indent="0"/>
                      <a:r>
                        <a:rPr lang="en-US" sz="450">
                          <a:solidFill>
                            <a:srgbClr val="C3C3C0"/>
                          </a:solidFill>
                          <a:latin typeface="Courier New"/>
                        </a:rPr>
                        <a:t>1,3,4</a:t>
                      </a:r>
                    </a:p>
                  </a:txBody>
                  <a:tcPr marL="0" marR="0" marT="0" marB="0">
                    <a:solidFill>
                      <a:srgbClr val="000000"/>
                    </a:solidFill>
                  </a:tcPr>
                </a:tc>
                <a:tc>
                  <a:txBody>
                    <a:bodyPr/>
                    <a:lstStyle/>
                    <a:p>
                      <a:pPr indent="0" algn="r"/>
                      <a:r>
                        <a:rPr lang="en-US" sz="450">
                          <a:solidFill>
                            <a:srgbClr val="AEAEAC"/>
                          </a:solidFill>
                          <a:latin typeface="Courier New"/>
                        </a:rPr>
                        <a:t>35811/tcp</a:t>
                      </a:r>
                    </a:p>
                  </a:txBody>
                  <a:tcPr marL="0" marR="0" marT="0" marB="0">
                    <a:solidFill>
                      <a:srgbClr val="000000"/>
                    </a:solidFill>
                  </a:tcPr>
                </a:tc>
                <a:tc>
                  <a:txBody>
                    <a:bodyPr/>
                    <a:lstStyle/>
                    <a:p>
                      <a:pPr indent="0"/>
                      <a:r>
                        <a:rPr lang="en-US" sz="450">
                          <a:solidFill>
                            <a:srgbClr val="AEAEAC"/>
                          </a:solidFill>
                          <a:latin typeface="Courier New"/>
                        </a:rPr>
                        <a:t>nlockmgr</a:t>
                      </a:r>
                    </a:p>
                  </a:txBody>
                  <a:tcPr marL="0" marR="0" marT="0" marB="0">
                    <a:solidFill>
                      <a:srgbClr val="000000"/>
                    </a:solidFill>
                  </a:tcPr>
                </a:tc>
                <a:extLst>
                  <a:ext uri="{0D108BD9-81ED-4DB2-BD59-A6C34878D82A}">
                    <a16:rowId xmlns:a16="http://schemas.microsoft.com/office/drawing/2014/main" val="10007"/>
                  </a:ext>
                </a:extLst>
              </a:tr>
              <a:tr h="73152">
                <a:tc>
                  <a:txBody>
                    <a:bodyPr/>
                    <a:lstStyle/>
                    <a:p>
                      <a:pPr indent="0"/>
                      <a:r>
                        <a:rPr lang="en-US" sz="450">
                          <a:solidFill>
                            <a:srgbClr val="AEAEAC"/>
                          </a:solidFill>
                          <a:latin typeface="Courier New"/>
                        </a:rPr>
                        <a:t>100021</a:t>
                      </a:r>
                    </a:p>
                  </a:txBody>
                  <a:tcPr marL="0" marR="0" marT="0" marB="0" anchor="b">
                    <a:solidFill>
                      <a:srgbClr val="000000"/>
                    </a:solidFill>
                  </a:tcPr>
                </a:tc>
                <a:tc>
                  <a:txBody>
                    <a:bodyPr/>
                    <a:lstStyle/>
                    <a:p>
                      <a:pPr indent="0"/>
                      <a:r>
                        <a:rPr lang="en-US" sz="450">
                          <a:solidFill>
                            <a:srgbClr val="C3C3C0"/>
                          </a:solidFill>
                          <a:latin typeface="Courier New"/>
                        </a:rPr>
                        <a:t>1,3,4</a:t>
                      </a:r>
                    </a:p>
                  </a:txBody>
                  <a:tcPr marL="0" marR="0" marT="0" marB="0">
                    <a:solidFill>
                      <a:srgbClr val="000000"/>
                    </a:solidFill>
                  </a:tcPr>
                </a:tc>
                <a:tc>
                  <a:txBody>
                    <a:bodyPr/>
                    <a:lstStyle/>
                    <a:p>
                      <a:pPr indent="0" algn="r"/>
                      <a:r>
                        <a:rPr lang="en-US" sz="450">
                          <a:solidFill>
                            <a:srgbClr val="AEAEAC"/>
                          </a:solidFill>
                          <a:latin typeface="Courier New"/>
                        </a:rPr>
                        <a:t>57822/udp</a:t>
                      </a:r>
                    </a:p>
                  </a:txBody>
                  <a:tcPr marL="0" marR="0" marT="0" marB="0">
                    <a:solidFill>
                      <a:srgbClr val="000000"/>
                    </a:solidFill>
                  </a:tcPr>
                </a:tc>
                <a:tc>
                  <a:txBody>
                    <a:bodyPr/>
                    <a:lstStyle/>
                    <a:p>
                      <a:pPr indent="0"/>
                      <a:r>
                        <a:rPr lang="en-US" sz="450">
                          <a:solidFill>
                            <a:srgbClr val="C3C3C0"/>
                          </a:solidFill>
                          <a:latin typeface="Courier New"/>
                        </a:rPr>
                        <a:t>nlockmgr</a:t>
                      </a:r>
                    </a:p>
                  </a:txBody>
                  <a:tcPr marL="0" marR="0" marT="0" marB="0">
                    <a:solidFill>
                      <a:srgbClr val="000000"/>
                    </a:solidFill>
                  </a:tcPr>
                </a:tc>
                <a:extLst>
                  <a:ext uri="{0D108BD9-81ED-4DB2-BD59-A6C34878D82A}">
                    <a16:rowId xmlns:a16="http://schemas.microsoft.com/office/drawing/2014/main" val="10008"/>
                  </a:ext>
                </a:extLst>
              </a:tr>
              <a:tr h="67056">
                <a:tc>
                  <a:txBody>
                    <a:bodyPr/>
                    <a:lstStyle/>
                    <a:p>
                      <a:pPr indent="0"/>
                      <a:r>
                        <a:rPr lang="en-US" sz="450">
                          <a:solidFill>
                            <a:srgbClr val="AEAEAC"/>
                          </a:solidFill>
                          <a:latin typeface="Courier New"/>
                        </a:rPr>
                        <a:t>100024</a:t>
                      </a:r>
                    </a:p>
                  </a:txBody>
                  <a:tcPr marL="0" marR="0" marT="0" marB="0">
                    <a:solidFill>
                      <a:srgbClr val="000000"/>
                    </a:solidFill>
                  </a:tcPr>
                </a:tc>
                <a:tc>
                  <a:txBody>
                    <a:bodyPr/>
                    <a:lstStyle/>
                    <a:p>
                      <a:pPr indent="0"/>
                      <a:r>
                        <a:rPr lang="en-US" sz="450">
                          <a:solidFill>
                            <a:srgbClr val="C3C3C0"/>
                          </a:solidFill>
                          <a:latin typeface="Courier New"/>
                        </a:rPr>
                        <a:t>1</a:t>
                      </a:r>
                    </a:p>
                  </a:txBody>
                  <a:tcPr marL="0" marR="0" marT="0" marB="0" anchor="b">
                    <a:solidFill>
                      <a:srgbClr val="000000"/>
                    </a:solidFill>
                  </a:tcPr>
                </a:tc>
                <a:tc>
                  <a:txBody>
                    <a:bodyPr/>
                    <a:lstStyle/>
                    <a:p>
                      <a:pPr indent="0" algn="r"/>
                      <a:r>
                        <a:rPr lang="en-US" sz="450">
                          <a:solidFill>
                            <a:srgbClr val="AEAEAC"/>
                          </a:solidFill>
                          <a:latin typeface="Courier New"/>
                        </a:rPr>
                        <a:t>47518/tcp</a:t>
                      </a:r>
                    </a:p>
                  </a:txBody>
                  <a:tcPr marL="0" marR="0" marT="0" marB="0">
                    <a:solidFill>
                      <a:srgbClr val="000000"/>
                    </a:solidFill>
                  </a:tcPr>
                </a:tc>
                <a:tc>
                  <a:txBody>
                    <a:bodyPr/>
                    <a:lstStyle/>
                    <a:p>
                      <a:pPr indent="0"/>
                      <a:r>
                        <a:rPr lang="en-US" sz="450">
                          <a:solidFill>
                            <a:srgbClr val="AEAEAC"/>
                          </a:solidFill>
                          <a:latin typeface="Courier New"/>
                        </a:rPr>
                        <a:t>status</a:t>
                      </a:r>
                    </a:p>
                  </a:txBody>
                  <a:tcPr marL="0" marR="0" marT="0" marB="0">
                    <a:solidFill>
                      <a:srgbClr val="000000"/>
                    </a:solidFill>
                  </a:tcPr>
                </a:tc>
                <a:extLst>
                  <a:ext uri="{0D108BD9-81ED-4DB2-BD59-A6C34878D82A}">
                    <a16:rowId xmlns:a16="http://schemas.microsoft.com/office/drawing/2014/main" val="10009"/>
                  </a:ext>
                </a:extLst>
              </a:tr>
              <a:tr h="88392">
                <a:tc>
                  <a:txBody>
                    <a:bodyPr/>
                    <a:lstStyle/>
                    <a:p>
                      <a:pPr indent="0"/>
                      <a:r>
                        <a:rPr lang="en-US" sz="450">
                          <a:solidFill>
                            <a:srgbClr val="AEAEAC"/>
                          </a:solidFill>
                          <a:latin typeface="Courier New"/>
                        </a:rPr>
                        <a:t>100024</a:t>
                      </a:r>
                    </a:p>
                  </a:txBody>
                  <a:tcPr marL="0" marR="0" marT="0" marB="0">
                    <a:solidFill>
                      <a:srgbClr val="000000"/>
                    </a:solidFill>
                  </a:tcPr>
                </a:tc>
                <a:tc>
                  <a:txBody>
                    <a:bodyPr/>
                    <a:lstStyle/>
                    <a:p>
                      <a:pPr indent="0"/>
                      <a:r>
                        <a:rPr lang="en-US" sz="450">
                          <a:solidFill>
                            <a:srgbClr val="C3C3C0"/>
                          </a:solidFill>
                          <a:latin typeface="Courier New"/>
                        </a:rPr>
                        <a:t>1</a:t>
                      </a:r>
                    </a:p>
                  </a:txBody>
                  <a:tcPr marL="0" marR="0" marT="0" marB="0" anchor="ctr">
                    <a:solidFill>
                      <a:srgbClr val="000000"/>
                    </a:solidFill>
                  </a:tcPr>
                </a:tc>
                <a:tc>
                  <a:txBody>
                    <a:bodyPr/>
                    <a:lstStyle/>
                    <a:p>
                      <a:pPr indent="0" algn="r"/>
                      <a:r>
                        <a:rPr lang="en-US" sz="450">
                          <a:solidFill>
                            <a:srgbClr val="AEAEAC"/>
                          </a:solidFill>
                          <a:latin typeface="Courier New"/>
                        </a:rPr>
                        <a:t>54839/udp</a:t>
                      </a:r>
                    </a:p>
                  </a:txBody>
                  <a:tcPr marL="0" marR="0" marT="0" marB="0">
                    <a:solidFill>
                      <a:srgbClr val="000000"/>
                    </a:solidFill>
                  </a:tcPr>
                </a:tc>
                <a:tc>
                  <a:txBody>
                    <a:bodyPr/>
                    <a:lstStyle/>
                    <a:p>
                      <a:pPr indent="0"/>
                      <a:r>
                        <a:rPr lang="en-US" sz="450">
                          <a:solidFill>
                            <a:srgbClr val="C3C3C0"/>
                          </a:solidFill>
                          <a:latin typeface="Courier New"/>
                        </a:rPr>
                        <a:t>status</a:t>
                      </a:r>
                    </a:p>
                  </a:txBody>
                  <a:tcPr marL="0" marR="0" marT="0" marB="0">
                    <a:solidFill>
                      <a:srgbClr val="000000"/>
                    </a:solidFill>
                  </a:tcPr>
                </a:tc>
                <a:extLst>
                  <a:ext uri="{0D108BD9-81ED-4DB2-BD59-A6C34878D82A}">
                    <a16:rowId xmlns:a16="http://schemas.microsoft.com/office/drawing/2014/main" val="10010"/>
                  </a:ext>
                </a:extLst>
              </a:tr>
            </a:tbl>
          </a:graphicData>
        </a:graphic>
      </p:graphicFrame>
      <p:sp>
        <p:nvSpPr>
          <p:cNvPr id="5" name="Rectangle 4"/>
          <p:cNvSpPr/>
          <p:nvPr/>
        </p:nvSpPr>
        <p:spPr>
          <a:xfrm>
            <a:off x="914400" y="3688080"/>
            <a:ext cx="2404872" cy="313944"/>
          </a:xfrm>
          <a:prstGeom prst="rect">
            <a:avLst/>
          </a:prstGeom>
          <a:solidFill>
            <a:srgbClr val="000000"/>
          </a:solidFill>
        </p:spPr>
        <p:txBody>
          <a:bodyPr lIns="0" tIns="0" rIns="0" bIns="0">
            <a:noAutofit/>
          </a:bodyPr>
          <a:lstStyle/>
          <a:p>
            <a:pPr indent="0" algn="just">
              <a:lnSpc>
                <a:spcPts val="552"/>
              </a:lnSpc>
              <a:spcBef>
                <a:spcPts val="4200"/>
              </a:spcBef>
            </a:pPr>
            <a:r>
              <a:rPr lang="en-US" sz="450">
                <a:solidFill>
                  <a:srgbClr val="AEAEAC"/>
                </a:solidFill>
                <a:latin typeface="Courier New"/>
              </a:rPr>
              <a:t>L39/tcp    open    netbios-ssn    Sanba    snbd    3.X    (workgroup:    WORKGROUP)</a:t>
            </a:r>
          </a:p>
          <a:p>
            <a:pPr indent="0" algn="just">
              <a:lnSpc>
                <a:spcPts val="552"/>
              </a:lnSpc>
            </a:pPr>
            <a:r>
              <a:rPr lang="en-US" sz="450">
                <a:solidFill>
                  <a:srgbClr val="AEAEAC"/>
                </a:solidFill>
                <a:latin typeface="Courier New"/>
              </a:rPr>
              <a:t>145/tcp    open    netbios-ssn    Sanba    snbd    3.X    (workgroup:    WORKGROUP)</a:t>
            </a:r>
          </a:p>
          <a:p>
            <a:pPr indent="0" algn="just">
              <a:lnSpc>
                <a:spcPts val="552"/>
              </a:lnSpc>
            </a:pPr>
            <a:r>
              <a:rPr lang="en-US" sz="450">
                <a:solidFill>
                  <a:srgbClr val="AEAEAC"/>
                </a:solidFill>
                <a:latin typeface="Courier New"/>
              </a:rPr>
              <a:t>»12/tcp    open    exec    netkit-rsh    rexecd</a:t>
            </a:r>
          </a:p>
          <a:p>
            <a:pPr indent="0" algn="just">
              <a:lnSpc>
                <a:spcPts val="552"/>
              </a:lnSpc>
              <a:spcAft>
                <a:spcPts val="3360"/>
              </a:spcAft>
            </a:pPr>
            <a:r>
              <a:rPr lang="en-US" sz="450">
                <a:solidFill>
                  <a:srgbClr val="AEAEAC"/>
                </a:solidFill>
                <a:latin typeface="Courier New"/>
              </a:rPr>
              <a:t>&gt;l3/tcp    open    login</a:t>
            </a:r>
          </a:p>
        </p:txBody>
      </p:sp>
      <p:sp>
        <p:nvSpPr>
          <p:cNvPr id="6" name="Rectangle 5"/>
          <p:cNvSpPr/>
          <p:nvPr/>
        </p:nvSpPr>
        <p:spPr>
          <a:xfrm>
            <a:off x="896112" y="4535424"/>
            <a:ext cx="5766816" cy="2538984"/>
          </a:xfrm>
          <a:prstGeom prst="rect">
            <a:avLst/>
          </a:prstGeom>
        </p:spPr>
        <p:txBody>
          <a:bodyPr lIns="0" tIns="0" rIns="0" bIns="0">
            <a:noAutofit/>
          </a:bodyPr>
          <a:lstStyle/>
          <a:p>
            <a:pPr indent="0">
              <a:spcBef>
                <a:spcPts val="3360"/>
              </a:spcBef>
              <a:spcAft>
                <a:spcPts val="1050"/>
              </a:spcAft>
            </a:pPr>
            <a:r>
              <a:rPr lang="en-US" sz="1400" b="1">
                <a:latin typeface="Calibri"/>
              </a:rPr>
              <a:t>POSTlab:</a:t>
            </a:r>
          </a:p>
          <a:p>
            <a:pPr indent="0">
              <a:lnSpc>
                <a:spcPts val="1704"/>
              </a:lnSpc>
              <a:spcAft>
                <a:spcPts val="630"/>
              </a:spcAft>
            </a:pPr>
            <a:r>
              <a:rPr lang="en-US" sz="1400" b="1">
                <a:latin typeface="Calibri"/>
              </a:rPr>
              <a:t>4)BiMy is trying to understand how "-v" option is used in NMAP scanning technique.Explain him the use of the option "-v" by working on it.</a:t>
            </a:r>
          </a:p>
          <a:p>
            <a:pPr indent="0">
              <a:lnSpc>
                <a:spcPts val="1728"/>
              </a:lnSpc>
              <a:spcAft>
                <a:spcPts val="630"/>
              </a:spcAft>
            </a:pPr>
            <a:r>
              <a:rPr lang="en-US" sz="1400" b="1">
                <a:latin typeface="Calibri"/>
              </a:rPr>
              <a:t>Ans) </a:t>
            </a:r>
            <a:r>
              <a:rPr lang="en-US" sz="1200">
                <a:latin typeface="Arial"/>
              </a:rPr>
              <a:t>The command with "</a:t>
            </a:r>
            <a:r>
              <a:rPr lang="en-US" sz="1400" b="1">
                <a:latin typeface="Calibri"/>
              </a:rPr>
              <a:t>-v</a:t>
            </a:r>
            <a:r>
              <a:rPr lang="en-US" sz="1200">
                <a:latin typeface="Arial"/>
              </a:rPr>
              <a:t>" option is giving more detailed information about the remote machine.</a:t>
            </a:r>
          </a:p>
          <a:p>
            <a:pPr indent="0">
              <a:lnSpc>
                <a:spcPts val="1704"/>
              </a:lnSpc>
              <a:spcAft>
                <a:spcPts val="630"/>
              </a:spcAft>
            </a:pPr>
            <a:r>
              <a:rPr lang="en-US" sz="1200">
                <a:latin typeface="Arial"/>
              </a:rPr>
              <a:t>I am performing a scan using hostname as </a:t>
            </a:r>
            <a:r>
              <a:rPr lang="en-US" sz="1400" b="1">
                <a:latin typeface="Calibri"/>
              </a:rPr>
              <a:t>server2.tecmint.com </a:t>
            </a:r>
            <a:r>
              <a:rPr lang="en-US" sz="1200">
                <a:latin typeface="Arial"/>
              </a:rPr>
              <a:t>to find out all open ports, services and MAC address on the system.</a:t>
            </a:r>
          </a:p>
          <a:p>
            <a:pPr indent="0">
              <a:lnSpc>
                <a:spcPts val="1728"/>
              </a:lnSpc>
              <a:spcAft>
                <a:spcPts val="1050"/>
              </a:spcAft>
            </a:pPr>
            <a:r>
              <a:rPr lang="en-US" sz="1200">
                <a:latin typeface="Arial"/>
              </a:rPr>
              <a:t>This option scans all reserved TCP ports on the machine scanme.nmap.org . The -v option enables verbose mode.</a:t>
            </a:r>
          </a:p>
        </p:txBody>
      </p:sp>
      <p:sp>
        <p:nvSpPr>
          <p:cNvPr id="7" name="Rectangle 6"/>
          <p:cNvSpPr/>
          <p:nvPr/>
        </p:nvSpPr>
        <p:spPr>
          <a:xfrm>
            <a:off x="902208" y="7373112"/>
            <a:ext cx="5504688" cy="2310384"/>
          </a:xfrm>
          <a:prstGeom prst="rect">
            <a:avLst/>
          </a:prstGeom>
          <a:solidFill>
            <a:srgbClr val="23272D"/>
          </a:solidFill>
        </p:spPr>
        <p:txBody>
          <a:bodyPr lIns="0" tIns="0" rIns="0" bIns="0">
            <a:noAutofit/>
          </a:bodyPr>
          <a:lstStyle/>
          <a:p>
            <a:pPr indent="0">
              <a:spcBef>
                <a:spcPts val="1050"/>
              </a:spcBef>
              <a:spcAft>
                <a:spcPts val="630"/>
              </a:spcAft>
            </a:pPr>
            <a:r>
              <a:rPr lang="en-US" sz="900" b="1">
                <a:solidFill>
                  <a:srgbClr val="FFFFFF"/>
                </a:solidFill>
                <a:latin typeface="Courier New"/>
              </a:rPr>
              <a:t>[root@server1 ~]# nmap -v server2.tecmint.com</a:t>
            </a:r>
          </a:p>
          <a:p>
            <a:pPr indent="0">
              <a:lnSpc>
                <a:spcPts val="1128"/>
              </a:lnSpc>
            </a:pPr>
            <a:r>
              <a:rPr lang="en-US" sz="950">
                <a:solidFill>
                  <a:srgbClr val="FFFFFF"/>
                </a:solidFill>
                <a:latin typeface="Courier New"/>
              </a:rPr>
              <a:t>Starting Nmap 4.11 ( </a:t>
            </a:r>
            <a:r>
              <a:rPr lang="en-US" sz="950">
                <a:solidFill>
                  <a:srgbClr val="FFFFFF"/>
                </a:solidFill>
                <a:latin typeface="Courier New"/>
                <a:hlinkClick r:id="rId3"/>
              </a:rPr>
              <a:t>http://www.insecure.org/nmap/</a:t>
            </a:r>
            <a:r>
              <a:rPr lang="en-US" sz="950">
                <a:solidFill>
                  <a:srgbClr val="FFFFFF"/>
                </a:solidFill>
                <a:latin typeface="Courier New"/>
              </a:rPr>
              <a:t> ) at 2013-11-11 15:43 EST</a:t>
            </a:r>
          </a:p>
          <a:p>
            <a:pPr indent="0">
              <a:lnSpc>
                <a:spcPts val="1128"/>
              </a:lnSpc>
            </a:pPr>
            <a:r>
              <a:rPr lang="en-US" sz="950">
                <a:solidFill>
                  <a:srgbClr val="FFFFFF"/>
                </a:solidFill>
                <a:latin typeface="Courier New"/>
              </a:rPr>
              <a:t>Initiating ARP Ping Scan against 192.168.0.101 [1 port] at 15:43 The ARP Ping Scan took 0.01s to scan 1 total hosts.</a:t>
            </a:r>
          </a:p>
          <a:p>
            <a:pPr indent="0">
              <a:lnSpc>
                <a:spcPts val="1128"/>
              </a:lnSpc>
            </a:pPr>
            <a:r>
              <a:rPr lang="en-US" sz="950">
                <a:solidFill>
                  <a:srgbClr val="FFFFFF"/>
                </a:solidFill>
                <a:latin typeface="Courier New"/>
              </a:rPr>
              <a:t>Initiating SYN Stealth Scan against server2.tecmint.com (192.168.0.101) [1680 ports] at 15:43</a:t>
            </a:r>
          </a:p>
          <a:p>
            <a:pPr indent="0">
              <a:lnSpc>
                <a:spcPts val="1128"/>
              </a:lnSpc>
            </a:pPr>
            <a:r>
              <a:rPr lang="en-US" sz="950">
                <a:solidFill>
                  <a:srgbClr val="FFFFFF"/>
                </a:solidFill>
                <a:latin typeface="Courier New"/>
              </a:rPr>
              <a:t>Discovered open port 22/tcp on 192.168.0.101 Discovered open port 80/tcp on 192.168.0.101 Discovered open port 8888/tcp on 192.168.0.101 Discovered open port 111/tcp on 192.168.0.101 Discovered open port 3306/tcp on 192.168.0.101 Discovered open port 957/tcp on 192.168.0.101 The SYN Stealth Scan took 0.30s to scan 1680 total ports.</a:t>
            </a:r>
          </a:p>
          <a:p>
            <a:pPr indent="0" algn="just">
              <a:lnSpc>
                <a:spcPts val="1128"/>
              </a:lnSpc>
            </a:pPr>
            <a:r>
              <a:rPr lang="en-US" sz="950">
                <a:solidFill>
                  <a:srgbClr val="FFFFFF"/>
                </a:solidFill>
                <a:latin typeface="Courier New"/>
              </a:rPr>
              <a:t>Host server2.tecmint.com (192.168.0.101) appears to be up ... good.</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96112" y="1078992"/>
            <a:ext cx="5486400" cy="1865376"/>
          </a:xfrm>
          <a:prstGeom prst="rect">
            <a:avLst/>
          </a:prstGeom>
          <a:solidFill>
            <a:srgbClr val="23272D"/>
          </a:solidFill>
        </p:spPr>
        <p:txBody>
          <a:bodyPr lIns="0" tIns="0" rIns="0" bIns="0">
            <a:noAutofit/>
          </a:bodyPr>
          <a:lstStyle/>
          <a:p>
            <a:pPr indent="0">
              <a:lnSpc>
                <a:spcPts val="1128"/>
              </a:lnSpc>
            </a:pPr>
            <a:r>
              <a:rPr lang="en-US" sz="950">
                <a:solidFill>
                  <a:srgbClr val="FFFFFF"/>
                </a:solidFill>
                <a:latin typeface="Courier New"/>
              </a:rPr>
              <a:t>Interesting ports on server2.tecmint.com (192.168.0.101):</a:t>
            </a:r>
          </a:p>
          <a:p>
            <a:pPr marR="612140" indent="0">
              <a:lnSpc>
                <a:spcPts val="1128"/>
              </a:lnSpc>
            </a:pPr>
            <a:r>
              <a:rPr lang="en-US" sz="950">
                <a:solidFill>
                  <a:srgbClr val="FFFFFF"/>
                </a:solidFill>
                <a:latin typeface="Courier New"/>
              </a:rPr>
              <a:t>Not shown: 1674 closed ports PORT    STATE SERVICE</a:t>
            </a:r>
          </a:p>
          <a:p>
            <a:pPr marR="320040" indent="0">
              <a:lnSpc>
                <a:spcPts val="1128"/>
              </a:lnSpc>
            </a:pPr>
            <a:r>
              <a:rPr lang="en-US" sz="950">
                <a:solidFill>
                  <a:srgbClr val="FFFFFF"/>
                </a:solidFill>
                <a:latin typeface="Courier New"/>
              </a:rPr>
              <a:t>22/tcp open ssh 80/tcp open http 111/tcp open rpcbind 957/tcp open unknown 3306/tcp open mysql 8888/tcp open sun-answerbook</a:t>
            </a:r>
          </a:p>
          <a:p>
            <a:pPr indent="0">
              <a:lnSpc>
                <a:spcPts val="1128"/>
              </a:lnSpc>
              <a:spcAft>
                <a:spcPts val="630"/>
              </a:spcAft>
            </a:pPr>
            <a:r>
              <a:rPr lang="en-US" sz="950">
                <a:solidFill>
                  <a:srgbClr val="FFFFFF"/>
                </a:solidFill>
                <a:latin typeface="Courier New"/>
              </a:rPr>
              <a:t>MAC Address: 08:00:27:D9:8E:D7 (Cadmus Computer Systems)</a:t>
            </a:r>
          </a:p>
          <a:p>
            <a:pPr indent="0">
              <a:spcAft>
                <a:spcPts val="210"/>
              </a:spcAft>
            </a:pPr>
            <a:r>
              <a:rPr lang="en-US" sz="950">
                <a:solidFill>
                  <a:srgbClr val="FFFFFF"/>
                </a:solidFill>
                <a:latin typeface="Courier New"/>
              </a:rPr>
              <a:t>Nmap finished: 1 IP address (1 host up) scanned in 0.485 seconds</a:t>
            </a:r>
          </a:p>
          <a:p>
            <a:pPr marL="1165352" indent="0" algn="just">
              <a:spcAft>
                <a:spcPts val="4620"/>
              </a:spcAft>
            </a:pPr>
            <a:r>
              <a:rPr lang="en-US" sz="950">
                <a:solidFill>
                  <a:srgbClr val="FFFFFF"/>
                </a:solidFill>
                <a:latin typeface="Courier New"/>
              </a:rPr>
              <a:t>Raw packets sent: 1681 (73.962KB)    | Rcvd: 1681 (77.322KB)</a:t>
            </a:r>
          </a:p>
        </p:txBody>
      </p:sp>
      <p:sp>
        <p:nvSpPr>
          <p:cNvPr id="3" name="Rectangle 2"/>
          <p:cNvSpPr/>
          <p:nvPr/>
        </p:nvSpPr>
        <p:spPr>
          <a:xfrm>
            <a:off x="896112" y="3742944"/>
            <a:ext cx="5184648" cy="783336"/>
          </a:xfrm>
          <a:prstGeom prst="rect">
            <a:avLst/>
          </a:prstGeom>
        </p:spPr>
        <p:txBody>
          <a:bodyPr lIns="0" tIns="0" rIns="0" bIns="0">
            <a:noAutofit/>
          </a:bodyPr>
          <a:lstStyle/>
          <a:p>
            <a:pPr indent="0">
              <a:spcBef>
                <a:spcPts val="4620"/>
              </a:spcBef>
              <a:spcAft>
                <a:spcPts val="1260"/>
              </a:spcAft>
            </a:pPr>
            <a:r>
              <a:rPr lang="en-US" sz="1400" b="1">
                <a:latin typeface="Calibri"/>
              </a:rPr>
              <a:t>5)Perform a Nmap scanning technique to Scan Multiple Hosts</a:t>
            </a:r>
          </a:p>
          <a:p>
            <a:pPr indent="0">
              <a:lnSpc>
                <a:spcPts val="1704"/>
              </a:lnSpc>
              <a:spcAft>
                <a:spcPts val="1260"/>
              </a:spcAft>
            </a:pPr>
            <a:r>
              <a:rPr lang="en-US" sz="1400" b="1">
                <a:latin typeface="Calibri"/>
              </a:rPr>
              <a:t>Ans) </a:t>
            </a:r>
            <a:r>
              <a:rPr lang="en-US" sz="1200">
                <a:latin typeface="Arial"/>
              </a:rPr>
              <a:t>You can scan multiple hosts by simply writing their IP addresses or hostnames with Nmap.</a:t>
            </a:r>
          </a:p>
        </p:txBody>
      </p:sp>
      <p:graphicFrame>
        <p:nvGraphicFramePr>
          <p:cNvPr id="4" name="Table 3"/>
          <p:cNvGraphicFramePr>
            <a:graphicFrameLocks noGrp="1"/>
          </p:cNvGraphicFramePr>
          <p:nvPr/>
        </p:nvGraphicFramePr>
        <p:xfrm>
          <a:off x="816864" y="4748784"/>
          <a:ext cx="5931408" cy="2354580"/>
        </p:xfrm>
        <a:graphic>
          <a:graphicData uri="http://schemas.openxmlformats.org/drawingml/2006/table">
            <a:tbl>
              <a:tblPr/>
              <a:tblGrid>
                <a:gridCol w="762000">
                  <a:extLst>
                    <a:ext uri="{9D8B030D-6E8A-4147-A177-3AD203B41FA5}">
                      <a16:colId xmlns:a16="http://schemas.microsoft.com/office/drawing/2014/main" val="20000"/>
                    </a:ext>
                  </a:extLst>
                </a:gridCol>
                <a:gridCol w="466344">
                  <a:extLst>
                    <a:ext uri="{9D8B030D-6E8A-4147-A177-3AD203B41FA5}">
                      <a16:colId xmlns:a16="http://schemas.microsoft.com/office/drawing/2014/main" val="20001"/>
                    </a:ext>
                  </a:extLst>
                </a:gridCol>
                <a:gridCol w="4703064">
                  <a:extLst>
                    <a:ext uri="{9D8B030D-6E8A-4147-A177-3AD203B41FA5}">
                      <a16:colId xmlns:a16="http://schemas.microsoft.com/office/drawing/2014/main" val="20002"/>
                    </a:ext>
                  </a:extLst>
                </a:gridCol>
              </a:tblGrid>
              <a:tr h="298704">
                <a:tc gridSpan="2">
                  <a:txBody>
                    <a:bodyPr/>
                    <a:lstStyle/>
                    <a:p>
                      <a:pPr marL="127000" indent="0"/>
                      <a:r>
                        <a:rPr lang="en-US" sz="900" b="1">
                          <a:solidFill>
                            <a:srgbClr val="FFFFFF"/>
                          </a:solidFill>
                          <a:latin typeface="Courier New"/>
                        </a:rPr>
                        <a:t>[root@server1 ~</a:t>
                      </a:r>
                    </a:p>
                  </a:txBody>
                  <a:tcPr marL="0" marR="0" marT="0" marB="0" anchor="ctr">
                    <a:solidFill>
                      <a:srgbClr val="23272D"/>
                    </a:solidFill>
                  </a:tcPr>
                </a:tc>
                <a:tc hMerge="1">
                  <a:txBody>
                    <a:bodyPr/>
                    <a:lstStyle/>
                    <a:p>
                      <a:endParaRPr sz="1500"/>
                    </a:p>
                  </a:txBody>
                  <a:tcPr marL="0" marR="0" marT="0" marB="0"/>
                </a:tc>
                <a:tc>
                  <a:txBody>
                    <a:bodyPr/>
                    <a:lstStyle/>
                    <a:p>
                      <a:pPr indent="0"/>
                      <a:r>
                        <a:rPr lang="en-US" sz="900" b="1">
                          <a:solidFill>
                            <a:srgbClr val="FFFFFF"/>
                          </a:solidFill>
                          <a:latin typeface="Courier New"/>
                        </a:rPr>
                        <a:t>]# nmap 192.168.0.101 192.168.0.102 192.168.0.103</a:t>
                      </a:r>
                    </a:p>
                  </a:txBody>
                  <a:tcPr marL="0" marR="0" marT="0" marB="0" anchor="ctr">
                    <a:solidFill>
                      <a:srgbClr val="23272D"/>
                    </a:solidFill>
                  </a:tcPr>
                </a:tc>
                <a:extLst>
                  <a:ext uri="{0D108BD9-81ED-4DB2-BD59-A6C34878D82A}">
                    <a16:rowId xmlns:a16="http://schemas.microsoft.com/office/drawing/2014/main" val="10000"/>
                  </a:ext>
                </a:extLst>
              </a:tr>
              <a:tr h="222504">
                <a:tc>
                  <a:txBody>
                    <a:bodyPr/>
                    <a:lstStyle/>
                    <a:p>
                      <a:pPr marL="114300" indent="0"/>
                      <a:r>
                        <a:rPr lang="en-US" sz="950">
                          <a:solidFill>
                            <a:srgbClr val="FFFFFF"/>
                          </a:solidFill>
                          <a:latin typeface="Courier New"/>
                        </a:rPr>
                        <a:t>Starting</a:t>
                      </a:r>
                    </a:p>
                  </a:txBody>
                  <a:tcPr marL="0" marR="0" marT="0" marB="0" anchor="b">
                    <a:solidFill>
                      <a:srgbClr val="23272D"/>
                    </a:solidFill>
                  </a:tcPr>
                </a:tc>
                <a:tc>
                  <a:txBody>
                    <a:bodyPr/>
                    <a:lstStyle/>
                    <a:p>
                      <a:pPr indent="0"/>
                      <a:r>
                        <a:rPr lang="en-US" sz="950">
                          <a:solidFill>
                            <a:srgbClr val="FFFFFF"/>
                          </a:solidFill>
                          <a:latin typeface="Courier New"/>
                        </a:rPr>
                        <a:t>Nmap 4</a:t>
                      </a:r>
                    </a:p>
                  </a:txBody>
                  <a:tcPr marL="0" marR="0" marT="0" marB="0" anchor="b">
                    <a:solidFill>
                      <a:srgbClr val="23272D"/>
                    </a:solidFill>
                  </a:tcPr>
                </a:tc>
                <a:tc>
                  <a:txBody>
                    <a:bodyPr/>
                    <a:lstStyle/>
                    <a:p>
                      <a:pPr indent="0"/>
                      <a:r>
                        <a:rPr lang="en-US" sz="950">
                          <a:solidFill>
                            <a:srgbClr val="FFFFFF"/>
                          </a:solidFill>
                          <a:latin typeface="Courier New"/>
                        </a:rPr>
                        <a:t>.11 ( </a:t>
                      </a:r>
                      <a:r>
                        <a:rPr lang="en-US" sz="950">
                          <a:solidFill>
                            <a:srgbClr val="FFFFFF"/>
                          </a:solidFill>
                          <a:latin typeface="Courier New"/>
                          <a:hlinkClick r:id="rId2"/>
                        </a:rPr>
                        <a:t>http://www.insecure.org/nmap/</a:t>
                      </a:r>
                      <a:r>
                        <a:rPr lang="en-US" sz="950">
                          <a:solidFill>
                            <a:srgbClr val="FFFFFF"/>
                          </a:solidFill>
                          <a:latin typeface="Courier New"/>
                        </a:rPr>
                        <a:t> ) at 2013-11-11 16:06</a:t>
                      </a:r>
                    </a:p>
                  </a:txBody>
                  <a:tcPr marL="0" marR="0" marT="0" marB="0" anchor="b">
                    <a:solidFill>
                      <a:srgbClr val="23272D"/>
                    </a:solidFill>
                  </a:tcPr>
                </a:tc>
                <a:extLst>
                  <a:ext uri="{0D108BD9-81ED-4DB2-BD59-A6C34878D82A}">
                    <a16:rowId xmlns:a16="http://schemas.microsoft.com/office/drawing/2014/main" val="10001"/>
                  </a:ext>
                </a:extLst>
              </a:tr>
              <a:tr h="134112">
                <a:tc>
                  <a:txBody>
                    <a:bodyPr/>
                    <a:lstStyle/>
                    <a:p>
                      <a:pPr marL="114300" indent="0"/>
                      <a:r>
                        <a:rPr lang="en-US" sz="950">
                          <a:solidFill>
                            <a:srgbClr val="FFFFFF"/>
                          </a:solidFill>
                          <a:latin typeface="Courier New"/>
                        </a:rPr>
                        <a:t>EST</a:t>
                      </a:r>
                    </a:p>
                  </a:txBody>
                  <a:tcPr marL="0" marR="0" marT="0" marB="0">
                    <a:solidFill>
                      <a:srgbClr val="23272D"/>
                    </a:solidFill>
                  </a:tcPr>
                </a:tc>
                <a:tc>
                  <a:txBody>
                    <a:bodyPr/>
                    <a:lstStyle/>
                    <a:p>
                      <a:endParaRPr sz="700"/>
                    </a:p>
                  </a:txBody>
                  <a:tcPr marL="0" marR="0" marT="0" marB="0">
                    <a:solidFill>
                      <a:srgbClr val="23272D"/>
                    </a:solidFill>
                  </a:tcPr>
                </a:tc>
                <a:tc>
                  <a:txBody>
                    <a:bodyPr/>
                    <a:lstStyle/>
                    <a:p>
                      <a:endParaRPr sz="700"/>
                    </a:p>
                  </a:txBody>
                  <a:tcPr marL="0" marR="0" marT="0" marB="0">
                    <a:solidFill>
                      <a:srgbClr val="23272D"/>
                    </a:solidFill>
                  </a:tcPr>
                </a:tc>
                <a:extLst>
                  <a:ext uri="{0D108BD9-81ED-4DB2-BD59-A6C34878D82A}">
                    <a16:rowId xmlns:a16="http://schemas.microsoft.com/office/drawing/2014/main" val="10002"/>
                  </a:ext>
                </a:extLst>
              </a:tr>
              <a:tr h="143256">
                <a:tc gridSpan="3">
                  <a:txBody>
                    <a:bodyPr/>
                    <a:lstStyle/>
                    <a:p>
                      <a:pPr marL="114300" indent="0"/>
                      <a:r>
                        <a:rPr lang="en-US" sz="950">
                          <a:solidFill>
                            <a:srgbClr val="FFFFFF"/>
                          </a:solidFill>
                          <a:latin typeface="Courier New"/>
                        </a:rPr>
                        <a:t>Interesting ports on server2.tecmint.com (192.168.0.101):</a:t>
                      </a:r>
                    </a:p>
                  </a:txBody>
                  <a:tcPr marL="0" marR="0" marT="0" marB="0" anchor="b">
                    <a:solidFill>
                      <a:srgbClr val="23272D"/>
                    </a:solidFill>
                  </a:tcPr>
                </a:tc>
                <a:tc hMerge="1">
                  <a:txBody>
                    <a:bodyPr/>
                    <a:lstStyle/>
                    <a:p>
                      <a:endParaRPr sz="700"/>
                    </a:p>
                  </a:txBody>
                  <a:tcPr marL="0" marR="0" marT="0" marB="0"/>
                </a:tc>
                <a:tc hMerge="1">
                  <a:txBody>
                    <a:bodyPr/>
                    <a:lstStyle/>
                    <a:p>
                      <a:endParaRPr sz="700"/>
                    </a:p>
                  </a:txBody>
                  <a:tcPr marL="0" marR="0" marT="0" marB="0"/>
                </a:tc>
                <a:extLst>
                  <a:ext uri="{0D108BD9-81ED-4DB2-BD59-A6C34878D82A}">
                    <a16:rowId xmlns:a16="http://schemas.microsoft.com/office/drawing/2014/main" val="10003"/>
                  </a:ext>
                </a:extLst>
              </a:tr>
              <a:tr h="146304">
                <a:tc gridSpan="2">
                  <a:txBody>
                    <a:bodyPr/>
                    <a:lstStyle/>
                    <a:p>
                      <a:pPr marL="101600" indent="0"/>
                      <a:r>
                        <a:rPr lang="en-US" sz="950">
                          <a:solidFill>
                            <a:srgbClr val="FFFFFF"/>
                          </a:solidFill>
                          <a:latin typeface="Courier New"/>
                        </a:rPr>
                        <a:t>Not shown: 1674</a:t>
                      </a:r>
                    </a:p>
                  </a:txBody>
                  <a:tcPr marL="0" marR="0" marT="0" marB="0" anchor="b">
                    <a:solidFill>
                      <a:srgbClr val="23272D"/>
                    </a:solidFill>
                  </a:tcPr>
                </a:tc>
                <a:tc hMerge="1">
                  <a:txBody>
                    <a:bodyPr/>
                    <a:lstStyle/>
                    <a:p>
                      <a:endParaRPr sz="700"/>
                    </a:p>
                  </a:txBody>
                  <a:tcPr marL="0" marR="0" marT="0" marB="0"/>
                </a:tc>
                <a:tc>
                  <a:txBody>
                    <a:bodyPr/>
                    <a:lstStyle/>
                    <a:p>
                      <a:pPr marL="101600" indent="0"/>
                      <a:r>
                        <a:rPr lang="en-US" sz="950">
                          <a:solidFill>
                            <a:srgbClr val="FFFFFF"/>
                          </a:solidFill>
                          <a:latin typeface="Courier New"/>
                        </a:rPr>
                        <a:t>closed ports</a:t>
                      </a:r>
                    </a:p>
                  </a:txBody>
                  <a:tcPr marL="0" marR="0" marT="0" marB="0" anchor="b">
                    <a:solidFill>
                      <a:srgbClr val="23272D"/>
                    </a:solidFill>
                  </a:tcPr>
                </a:tc>
                <a:extLst>
                  <a:ext uri="{0D108BD9-81ED-4DB2-BD59-A6C34878D82A}">
                    <a16:rowId xmlns:a16="http://schemas.microsoft.com/office/drawing/2014/main" val="10004"/>
                  </a:ext>
                </a:extLst>
              </a:tr>
              <a:tr h="140208">
                <a:tc>
                  <a:txBody>
                    <a:bodyPr/>
                    <a:lstStyle/>
                    <a:p>
                      <a:pPr marL="114300" indent="0"/>
                      <a:r>
                        <a:rPr lang="en-US" sz="950">
                          <a:solidFill>
                            <a:srgbClr val="FFFFFF"/>
                          </a:solidFill>
                          <a:latin typeface="Courier New"/>
                        </a:rPr>
                        <a:t>PORT</a:t>
                      </a:r>
                    </a:p>
                  </a:txBody>
                  <a:tcPr marL="0" marR="0" marT="0" marB="0" anchor="b">
                    <a:solidFill>
                      <a:srgbClr val="23272D"/>
                    </a:solidFill>
                  </a:tcPr>
                </a:tc>
                <a:tc>
                  <a:txBody>
                    <a:bodyPr/>
                    <a:lstStyle/>
                    <a:p>
                      <a:pPr indent="0"/>
                      <a:r>
                        <a:rPr lang="en-US" sz="950">
                          <a:solidFill>
                            <a:srgbClr val="FFFFFF"/>
                          </a:solidFill>
                          <a:latin typeface="Courier New"/>
                        </a:rPr>
                        <a:t>STATE</a:t>
                      </a:r>
                    </a:p>
                  </a:txBody>
                  <a:tcPr marL="0" marR="0" marT="0" marB="0" anchor="b">
                    <a:solidFill>
                      <a:srgbClr val="23272D"/>
                    </a:solidFill>
                  </a:tcPr>
                </a:tc>
                <a:tc>
                  <a:txBody>
                    <a:bodyPr/>
                    <a:lstStyle/>
                    <a:p>
                      <a:pPr indent="0"/>
                      <a:r>
                        <a:rPr lang="en-US" sz="950">
                          <a:solidFill>
                            <a:srgbClr val="FFFFFF"/>
                          </a:solidFill>
                          <a:latin typeface="Courier New"/>
                        </a:rPr>
                        <a:t>SERVICE</a:t>
                      </a:r>
                    </a:p>
                  </a:txBody>
                  <a:tcPr marL="0" marR="0" marT="0" marB="0" anchor="b">
                    <a:solidFill>
                      <a:srgbClr val="23272D"/>
                    </a:solidFill>
                  </a:tcPr>
                </a:tc>
                <a:extLst>
                  <a:ext uri="{0D108BD9-81ED-4DB2-BD59-A6C34878D82A}">
                    <a16:rowId xmlns:a16="http://schemas.microsoft.com/office/drawing/2014/main" val="10005"/>
                  </a:ext>
                </a:extLst>
              </a:tr>
              <a:tr h="152400">
                <a:tc>
                  <a:txBody>
                    <a:bodyPr/>
                    <a:lstStyle/>
                    <a:p>
                      <a:pPr marL="114300" indent="0"/>
                      <a:r>
                        <a:rPr lang="en-US" sz="950">
                          <a:solidFill>
                            <a:srgbClr val="FFFFFF"/>
                          </a:solidFill>
                          <a:latin typeface="Courier New"/>
                        </a:rPr>
                        <a:t>22/tcp</a:t>
                      </a:r>
                    </a:p>
                  </a:txBody>
                  <a:tcPr marL="0" marR="0" marT="0" marB="0" anchor="b">
                    <a:solidFill>
                      <a:srgbClr val="23272D"/>
                    </a:solidFill>
                  </a:tcPr>
                </a:tc>
                <a:tc>
                  <a:txBody>
                    <a:bodyPr/>
                    <a:lstStyle/>
                    <a:p>
                      <a:pPr indent="0"/>
                      <a:r>
                        <a:rPr lang="en-US" sz="950">
                          <a:solidFill>
                            <a:srgbClr val="FFFFFF"/>
                          </a:solidFill>
                          <a:latin typeface="Courier New"/>
                        </a:rPr>
                        <a:t>open</a:t>
                      </a:r>
                    </a:p>
                  </a:txBody>
                  <a:tcPr marL="0" marR="0" marT="0" marB="0" anchor="b">
                    <a:solidFill>
                      <a:srgbClr val="23272D"/>
                    </a:solidFill>
                  </a:tcPr>
                </a:tc>
                <a:tc>
                  <a:txBody>
                    <a:bodyPr/>
                    <a:lstStyle/>
                    <a:p>
                      <a:pPr indent="0"/>
                      <a:r>
                        <a:rPr lang="en-US" sz="950">
                          <a:solidFill>
                            <a:srgbClr val="FFFFFF"/>
                          </a:solidFill>
                          <a:latin typeface="Courier New"/>
                        </a:rPr>
                        <a:t>ssh</a:t>
                      </a:r>
                    </a:p>
                  </a:txBody>
                  <a:tcPr marL="0" marR="0" marT="0" marB="0" anchor="b">
                    <a:solidFill>
                      <a:srgbClr val="23272D"/>
                    </a:solidFill>
                  </a:tcPr>
                </a:tc>
                <a:extLst>
                  <a:ext uri="{0D108BD9-81ED-4DB2-BD59-A6C34878D82A}">
                    <a16:rowId xmlns:a16="http://schemas.microsoft.com/office/drawing/2014/main" val="10006"/>
                  </a:ext>
                </a:extLst>
              </a:tr>
              <a:tr h="146304">
                <a:tc>
                  <a:txBody>
                    <a:bodyPr/>
                    <a:lstStyle/>
                    <a:p>
                      <a:pPr marL="114300" indent="0"/>
                      <a:r>
                        <a:rPr lang="en-US" sz="950">
                          <a:solidFill>
                            <a:srgbClr val="FFFFFF"/>
                          </a:solidFill>
                          <a:latin typeface="Courier New"/>
                        </a:rPr>
                        <a:t>80/tcp</a:t>
                      </a:r>
                    </a:p>
                  </a:txBody>
                  <a:tcPr marL="0" marR="0" marT="0" marB="0" anchor="b">
                    <a:solidFill>
                      <a:srgbClr val="23272D"/>
                    </a:solidFill>
                  </a:tcPr>
                </a:tc>
                <a:tc>
                  <a:txBody>
                    <a:bodyPr/>
                    <a:lstStyle/>
                    <a:p>
                      <a:pPr indent="0"/>
                      <a:r>
                        <a:rPr lang="en-US" sz="950">
                          <a:solidFill>
                            <a:srgbClr val="FFFFFF"/>
                          </a:solidFill>
                          <a:latin typeface="Courier New"/>
                        </a:rPr>
                        <a:t>open</a:t>
                      </a:r>
                    </a:p>
                  </a:txBody>
                  <a:tcPr marL="0" marR="0" marT="0" marB="0" anchor="b">
                    <a:solidFill>
                      <a:srgbClr val="23272D"/>
                    </a:solidFill>
                  </a:tcPr>
                </a:tc>
                <a:tc>
                  <a:txBody>
                    <a:bodyPr/>
                    <a:lstStyle/>
                    <a:p>
                      <a:pPr indent="0"/>
                      <a:r>
                        <a:rPr lang="en-US" sz="950">
                          <a:solidFill>
                            <a:srgbClr val="FFFFFF"/>
                          </a:solidFill>
                          <a:latin typeface="Courier New"/>
                        </a:rPr>
                        <a:t>http</a:t>
                      </a:r>
                    </a:p>
                  </a:txBody>
                  <a:tcPr marL="0" marR="0" marT="0" marB="0" anchor="b">
                    <a:solidFill>
                      <a:srgbClr val="23272D"/>
                    </a:solidFill>
                  </a:tcPr>
                </a:tc>
                <a:extLst>
                  <a:ext uri="{0D108BD9-81ED-4DB2-BD59-A6C34878D82A}">
                    <a16:rowId xmlns:a16="http://schemas.microsoft.com/office/drawing/2014/main" val="10007"/>
                  </a:ext>
                </a:extLst>
              </a:tr>
              <a:tr h="143256">
                <a:tc>
                  <a:txBody>
                    <a:bodyPr/>
                    <a:lstStyle/>
                    <a:p>
                      <a:pPr marL="114300" indent="0"/>
                      <a:r>
                        <a:rPr lang="en-US" sz="950">
                          <a:solidFill>
                            <a:srgbClr val="FFFFFF"/>
                          </a:solidFill>
                          <a:latin typeface="Courier New"/>
                        </a:rPr>
                        <a:t>111/tcp</a:t>
                      </a:r>
                    </a:p>
                  </a:txBody>
                  <a:tcPr marL="0" marR="0" marT="0" marB="0" anchor="b">
                    <a:solidFill>
                      <a:srgbClr val="23272D"/>
                    </a:solidFill>
                  </a:tcPr>
                </a:tc>
                <a:tc>
                  <a:txBody>
                    <a:bodyPr/>
                    <a:lstStyle/>
                    <a:p>
                      <a:pPr indent="0"/>
                      <a:r>
                        <a:rPr lang="en-US" sz="950">
                          <a:solidFill>
                            <a:srgbClr val="FFFFFF"/>
                          </a:solidFill>
                          <a:latin typeface="Courier New"/>
                        </a:rPr>
                        <a:t>open</a:t>
                      </a:r>
                    </a:p>
                  </a:txBody>
                  <a:tcPr marL="0" marR="0" marT="0" marB="0" anchor="b">
                    <a:solidFill>
                      <a:srgbClr val="23272D"/>
                    </a:solidFill>
                  </a:tcPr>
                </a:tc>
                <a:tc>
                  <a:txBody>
                    <a:bodyPr/>
                    <a:lstStyle/>
                    <a:p>
                      <a:pPr indent="0"/>
                      <a:r>
                        <a:rPr lang="en-US" sz="950">
                          <a:solidFill>
                            <a:srgbClr val="FFFFFF"/>
                          </a:solidFill>
                          <a:latin typeface="Courier New"/>
                        </a:rPr>
                        <a:t>rpcbind</a:t>
                      </a:r>
                    </a:p>
                  </a:txBody>
                  <a:tcPr marL="0" marR="0" marT="0" marB="0" anchor="b">
                    <a:solidFill>
                      <a:srgbClr val="23272D"/>
                    </a:solidFill>
                  </a:tcPr>
                </a:tc>
                <a:extLst>
                  <a:ext uri="{0D108BD9-81ED-4DB2-BD59-A6C34878D82A}">
                    <a16:rowId xmlns:a16="http://schemas.microsoft.com/office/drawing/2014/main" val="10008"/>
                  </a:ext>
                </a:extLst>
              </a:tr>
              <a:tr h="140208">
                <a:tc>
                  <a:txBody>
                    <a:bodyPr/>
                    <a:lstStyle/>
                    <a:p>
                      <a:pPr marL="114300" indent="0"/>
                      <a:r>
                        <a:rPr lang="en-US" sz="950">
                          <a:solidFill>
                            <a:srgbClr val="FFFFFF"/>
                          </a:solidFill>
                          <a:latin typeface="Courier New"/>
                        </a:rPr>
                        <a:t>957/tcp</a:t>
                      </a:r>
                    </a:p>
                  </a:txBody>
                  <a:tcPr marL="0" marR="0" marT="0" marB="0" anchor="b">
                    <a:solidFill>
                      <a:srgbClr val="23272D"/>
                    </a:solidFill>
                  </a:tcPr>
                </a:tc>
                <a:tc>
                  <a:txBody>
                    <a:bodyPr/>
                    <a:lstStyle/>
                    <a:p>
                      <a:pPr indent="0"/>
                      <a:r>
                        <a:rPr lang="en-US" sz="950">
                          <a:solidFill>
                            <a:srgbClr val="FFFFFF"/>
                          </a:solidFill>
                          <a:latin typeface="Courier New"/>
                        </a:rPr>
                        <a:t>open</a:t>
                      </a:r>
                    </a:p>
                  </a:txBody>
                  <a:tcPr marL="0" marR="0" marT="0" marB="0" anchor="b">
                    <a:solidFill>
                      <a:srgbClr val="23272D"/>
                    </a:solidFill>
                  </a:tcPr>
                </a:tc>
                <a:tc>
                  <a:txBody>
                    <a:bodyPr/>
                    <a:lstStyle/>
                    <a:p>
                      <a:pPr indent="0"/>
                      <a:r>
                        <a:rPr lang="en-US" sz="950">
                          <a:solidFill>
                            <a:srgbClr val="FFFFFF"/>
                          </a:solidFill>
                          <a:latin typeface="Courier New"/>
                        </a:rPr>
                        <a:t>unknown</a:t>
                      </a:r>
                    </a:p>
                  </a:txBody>
                  <a:tcPr marL="0" marR="0" marT="0" marB="0" anchor="b">
                    <a:solidFill>
                      <a:srgbClr val="23272D"/>
                    </a:solidFill>
                  </a:tcPr>
                </a:tc>
                <a:extLst>
                  <a:ext uri="{0D108BD9-81ED-4DB2-BD59-A6C34878D82A}">
                    <a16:rowId xmlns:a16="http://schemas.microsoft.com/office/drawing/2014/main" val="10009"/>
                  </a:ext>
                </a:extLst>
              </a:tr>
              <a:tr h="149352">
                <a:tc>
                  <a:txBody>
                    <a:bodyPr/>
                    <a:lstStyle/>
                    <a:p>
                      <a:pPr marL="114300" indent="0"/>
                      <a:r>
                        <a:rPr lang="en-US" sz="950">
                          <a:solidFill>
                            <a:srgbClr val="FFFFFF"/>
                          </a:solidFill>
                          <a:latin typeface="Courier New"/>
                        </a:rPr>
                        <a:t>3306/tcp</a:t>
                      </a:r>
                    </a:p>
                  </a:txBody>
                  <a:tcPr marL="0" marR="0" marT="0" marB="0" anchor="b">
                    <a:solidFill>
                      <a:srgbClr val="23272D"/>
                    </a:solidFill>
                  </a:tcPr>
                </a:tc>
                <a:tc>
                  <a:txBody>
                    <a:bodyPr/>
                    <a:lstStyle/>
                    <a:p>
                      <a:pPr indent="0"/>
                      <a:r>
                        <a:rPr lang="en-US" sz="950">
                          <a:solidFill>
                            <a:srgbClr val="FFFFFF"/>
                          </a:solidFill>
                          <a:latin typeface="Courier New"/>
                        </a:rPr>
                        <a:t>open</a:t>
                      </a:r>
                    </a:p>
                  </a:txBody>
                  <a:tcPr marL="0" marR="0" marT="0" marB="0" anchor="b">
                    <a:solidFill>
                      <a:srgbClr val="23272D"/>
                    </a:solidFill>
                  </a:tcPr>
                </a:tc>
                <a:tc>
                  <a:txBody>
                    <a:bodyPr/>
                    <a:lstStyle/>
                    <a:p>
                      <a:pPr indent="0"/>
                      <a:r>
                        <a:rPr lang="en-US" sz="950">
                          <a:solidFill>
                            <a:srgbClr val="FFFFFF"/>
                          </a:solidFill>
                          <a:latin typeface="Courier New"/>
                        </a:rPr>
                        <a:t>mysql</a:t>
                      </a:r>
                    </a:p>
                  </a:txBody>
                  <a:tcPr marL="0" marR="0" marT="0" marB="0" anchor="b">
                    <a:solidFill>
                      <a:srgbClr val="23272D"/>
                    </a:solidFill>
                  </a:tcPr>
                </a:tc>
                <a:extLst>
                  <a:ext uri="{0D108BD9-81ED-4DB2-BD59-A6C34878D82A}">
                    <a16:rowId xmlns:a16="http://schemas.microsoft.com/office/drawing/2014/main" val="10010"/>
                  </a:ext>
                </a:extLst>
              </a:tr>
              <a:tr h="140208">
                <a:tc>
                  <a:txBody>
                    <a:bodyPr/>
                    <a:lstStyle/>
                    <a:p>
                      <a:pPr marL="114300" indent="0"/>
                      <a:r>
                        <a:rPr lang="en-US" sz="950">
                          <a:solidFill>
                            <a:srgbClr val="FFFFFF"/>
                          </a:solidFill>
                          <a:latin typeface="Courier New"/>
                        </a:rPr>
                        <a:t>8888/tcp</a:t>
                      </a:r>
                    </a:p>
                  </a:txBody>
                  <a:tcPr marL="0" marR="0" marT="0" marB="0" anchor="b">
                    <a:solidFill>
                      <a:srgbClr val="23272D"/>
                    </a:solidFill>
                  </a:tcPr>
                </a:tc>
                <a:tc>
                  <a:txBody>
                    <a:bodyPr/>
                    <a:lstStyle/>
                    <a:p>
                      <a:pPr indent="0"/>
                      <a:r>
                        <a:rPr lang="en-US" sz="950">
                          <a:solidFill>
                            <a:srgbClr val="FFFFFF"/>
                          </a:solidFill>
                          <a:latin typeface="Courier New"/>
                        </a:rPr>
                        <a:t>open</a:t>
                      </a:r>
                    </a:p>
                  </a:txBody>
                  <a:tcPr marL="0" marR="0" marT="0" marB="0" anchor="b">
                    <a:solidFill>
                      <a:srgbClr val="23272D"/>
                    </a:solidFill>
                  </a:tcPr>
                </a:tc>
                <a:tc>
                  <a:txBody>
                    <a:bodyPr/>
                    <a:lstStyle/>
                    <a:p>
                      <a:pPr indent="0"/>
                      <a:r>
                        <a:rPr lang="en-US" sz="950">
                          <a:solidFill>
                            <a:srgbClr val="FFFFFF"/>
                          </a:solidFill>
                          <a:latin typeface="Courier New"/>
                        </a:rPr>
                        <a:t>sun-answerbook</a:t>
                      </a:r>
                    </a:p>
                  </a:txBody>
                  <a:tcPr marL="0" marR="0" marT="0" marB="0" anchor="b">
                    <a:solidFill>
                      <a:srgbClr val="23272D"/>
                    </a:solidFill>
                  </a:tcPr>
                </a:tc>
                <a:extLst>
                  <a:ext uri="{0D108BD9-81ED-4DB2-BD59-A6C34878D82A}">
                    <a16:rowId xmlns:a16="http://schemas.microsoft.com/office/drawing/2014/main" val="10011"/>
                  </a:ext>
                </a:extLst>
              </a:tr>
              <a:tr h="137160">
                <a:tc gridSpan="2">
                  <a:txBody>
                    <a:bodyPr/>
                    <a:lstStyle/>
                    <a:p>
                      <a:pPr marL="101600" indent="0"/>
                      <a:r>
                        <a:rPr lang="en-US" sz="950">
                          <a:solidFill>
                            <a:srgbClr val="FFFFFF"/>
                          </a:solidFill>
                          <a:latin typeface="Courier New"/>
                        </a:rPr>
                        <a:t>MAC Address: 08</a:t>
                      </a:r>
                    </a:p>
                  </a:txBody>
                  <a:tcPr marL="0" marR="0" marT="0" marB="0" anchor="b">
                    <a:solidFill>
                      <a:srgbClr val="23272D"/>
                    </a:solidFill>
                  </a:tcPr>
                </a:tc>
                <a:tc hMerge="1">
                  <a:txBody>
                    <a:bodyPr/>
                    <a:lstStyle/>
                    <a:p>
                      <a:endParaRPr sz="700"/>
                    </a:p>
                  </a:txBody>
                  <a:tcPr marL="0" marR="0" marT="0" marB="0"/>
                </a:tc>
                <a:tc>
                  <a:txBody>
                    <a:bodyPr/>
                    <a:lstStyle/>
                    <a:p>
                      <a:pPr indent="0"/>
                      <a:r>
                        <a:rPr lang="en-US" sz="950">
                          <a:solidFill>
                            <a:srgbClr val="FFFFFF"/>
                          </a:solidFill>
                          <a:latin typeface="Courier New"/>
                        </a:rPr>
                        <a:t>:00:27:D9:8E:D7 (Cadmus Computer Systems)</a:t>
                      </a:r>
                    </a:p>
                  </a:txBody>
                  <a:tcPr marL="0" marR="0" marT="0" marB="0" anchor="b">
                    <a:solidFill>
                      <a:srgbClr val="23272D"/>
                    </a:solidFill>
                  </a:tcPr>
                </a:tc>
                <a:extLst>
                  <a:ext uri="{0D108BD9-81ED-4DB2-BD59-A6C34878D82A}">
                    <a16:rowId xmlns:a16="http://schemas.microsoft.com/office/drawing/2014/main" val="10012"/>
                  </a:ext>
                </a:extLst>
              </a:tr>
              <a:tr h="225552">
                <a:tc gridSpan="2">
                  <a:txBody>
                    <a:bodyPr/>
                    <a:lstStyle/>
                    <a:p>
                      <a:pPr marL="101600" indent="0"/>
                      <a:r>
                        <a:rPr lang="en-US" sz="950">
                          <a:solidFill>
                            <a:srgbClr val="FFFFFF"/>
                          </a:solidFill>
                          <a:latin typeface="Courier New"/>
                        </a:rPr>
                        <a:t>Nmap finished:</a:t>
                      </a:r>
                    </a:p>
                  </a:txBody>
                  <a:tcPr marL="0" marR="0" marT="0" marB="0">
                    <a:solidFill>
                      <a:srgbClr val="23272D"/>
                    </a:solidFill>
                  </a:tcPr>
                </a:tc>
                <a:tc hMerge="1">
                  <a:txBody>
                    <a:bodyPr/>
                    <a:lstStyle/>
                    <a:p>
                      <a:endParaRPr sz="1100"/>
                    </a:p>
                  </a:txBody>
                  <a:tcPr marL="0" marR="0" marT="0" marB="0"/>
                </a:tc>
                <a:tc>
                  <a:txBody>
                    <a:bodyPr/>
                    <a:lstStyle/>
                    <a:p>
                      <a:pPr indent="0"/>
                      <a:r>
                        <a:rPr lang="en-US" sz="950">
                          <a:solidFill>
                            <a:srgbClr val="FFFFFF"/>
                          </a:solidFill>
                          <a:latin typeface="Courier New"/>
                        </a:rPr>
                        <a:t>3 IP addresses (1 host up) scanned in 0.580 seconds</a:t>
                      </a:r>
                    </a:p>
                  </a:txBody>
                  <a:tcPr marL="0" marR="0" marT="0" marB="0">
                    <a:solidFill>
                      <a:srgbClr val="23272D"/>
                    </a:solidFill>
                  </a:tcPr>
                </a:tc>
                <a:extLst>
                  <a:ext uri="{0D108BD9-81ED-4DB2-BD59-A6C34878D82A}">
                    <a16:rowId xmlns:a16="http://schemas.microsoft.com/office/drawing/2014/main" val="10013"/>
                  </a:ext>
                </a:extLst>
              </a:tr>
            </a:tbl>
          </a:graphicData>
        </a:graphic>
      </p:graphicFrame>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2273</Words>
  <Application>Microsoft Office PowerPoint</Application>
  <PresentationFormat>Custom</PresentationFormat>
  <Paragraphs>239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Constantia</vt:lpstr>
      <vt:lpstr>Courier New</vt:lpstr>
      <vt:lpstr>Georgia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anvithasri kogili</dc:creator>
  <cp:keywords/>
  <cp:lastModifiedBy>anvithasri kogili</cp:lastModifiedBy>
  <cp:revision>1</cp:revision>
  <dcterms:modified xsi:type="dcterms:W3CDTF">2021-09-05T06:55:47Z</dcterms:modified>
</cp:coreProperties>
</file>