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3" r:id="rId8"/>
    <p:sldId id="272" r:id="rId9"/>
    <p:sldId id="273" r:id="rId10"/>
    <p:sldId id="264" r:id="rId11"/>
    <p:sldId id="265" r:id="rId12"/>
    <p:sldId id="266" r:id="rId13"/>
    <p:sldId id="267" r:id="rId14"/>
    <p:sldId id="268" r:id="rId15"/>
    <p:sldId id="269" r:id="rId16"/>
    <p:sldId id="270" r:id="rId17"/>
    <p:sldId id="271" r:id="rId18"/>
  </p:sldIdLst>
  <p:sldSz cx="18288000" cy="10287000"/>
  <p:notesSz cx="6858000" cy="9144000"/>
  <p:embeddedFontLst>
    <p:embeddedFont>
      <p:font typeface="Montserrat" panose="00000500000000000000" pitchFamily="2" charset="0"/>
      <p:regular r:id="rId20"/>
      <p:bold r:id="rId21"/>
      <p:italic r:id="rId22"/>
      <p:boldItalic r:id="rId23"/>
    </p:embeddedFont>
    <p:embeddedFont>
      <p:font typeface="Times" panose="02020603050405020304" pitchFamily="18"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1B7197-8B21-402B-8F30-FEFE3CFD90C7}">
  <a:tblStyle styleId="{A21B7197-8B21-402B-8F30-FEFE3CFD90C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6DBEF9CD-54BA-4A42-B4B7-DB80C0DF792D}"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75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4" name="Google Shape;19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6" name="Google Shape;20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9" name="Google Shape;21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3" name="Google Shape;23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5" name="Google Shape;24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7" name="Google Shape;25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0" name="Google Shape;29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5" name="Google Shape;30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0" name="Google Shape;16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2" name="Google Shape;18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2" name="Google Shape;18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2710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2" name="Google Shape;18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9718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Shape 83"/>
        <p:cNvGrpSpPr/>
        <p:nvPr/>
      </p:nvGrpSpPr>
      <p:grpSpPr>
        <a:xfrm>
          <a:off x="0" y="0"/>
          <a:ext cx="0" cy="0"/>
          <a:chOff x="0" y="0"/>
          <a:chExt cx="0" cy="0"/>
        </a:xfrm>
      </p:grpSpPr>
      <p:grpSp>
        <p:nvGrpSpPr>
          <p:cNvPr id="84" name="Google Shape;84;p13"/>
          <p:cNvGrpSpPr/>
          <p:nvPr/>
        </p:nvGrpSpPr>
        <p:grpSpPr>
          <a:xfrm>
            <a:off x="0" y="1337976"/>
            <a:ext cx="11903623" cy="7263083"/>
            <a:chOff x="0" y="-38100"/>
            <a:chExt cx="3135090" cy="1966450"/>
          </a:xfrm>
        </p:grpSpPr>
        <p:sp>
          <p:nvSpPr>
            <p:cNvPr id="85" name="Google Shape;85;p13"/>
            <p:cNvSpPr/>
            <p:nvPr/>
          </p:nvSpPr>
          <p:spPr>
            <a:xfrm>
              <a:off x="0" y="0"/>
              <a:ext cx="3135090" cy="1928350"/>
            </a:xfrm>
            <a:custGeom>
              <a:avLst/>
              <a:gdLst/>
              <a:ahLst/>
              <a:cxnLst/>
              <a:rect l="l" t="t" r="r" b="b"/>
              <a:pathLst>
                <a:path w="3135090" h="1928350" extrusionOk="0">
                  <a:moveTo>
                    <a:pt x="0" y="0"/>
                  </a:moveTo>
                  <a:lnTo>
                    <a:pt x="3135090" y="0"/>
                  </a:lnTo>
                  <a:lnTo>
                    <a:pt x="3135090" y="1928350"/>
                  </a:lnTo>
                  <a:lnTo>
                    <a:pt x="0" y="1928350"/>
                  </a:lnTo>
                  <a:close/>
                </a:path>
              </a:pathLst>
            </a:custGeom>
            <a:solidFill>
              <a:srgbClr val="061237"/>
            </a:solidFill>
            <a:ln>
              <a:noFill/>
            </a:ln>
          </p:spPr>
        </p:sp>
        <p:sp>
          <p:nvSpPr>
            <p:cNvPr id="86" name="Google Shape;86;p13"/>
            <p:cNvSpPr txBox="1"/>
            <p:nvPr/>
          </p:nvSpPr>
          <p:spPr>
            <a:xfrm>
              <a:off x="0" y="-38100"/>
              <a:ext cx="3135090" cy="196645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87" name="Google Shape;87;p13"/>
          <p:cNvGrpSpPr/>
          <p:nvPr/>
        </p:nvGrpSpPr>
        <p:grpSpPr>
          <a:xfrm>
            <a:off x="10393427" y="-144661"/>
            <a:ext cx="7894573" cy="10431661"/>
            <a:chOff x="0" y="-38100"/>
            <a:chExt cx="2079229" cy="2747433"/>
          </a:xfrm>
        </p:grpSpPr>
        <p:sp>
          <p:nvSpPr>
            <p:cNvPr id="88" name="Google Shape;88;p13"/>
            <p:cNvSpPr/>
            <p:nvPr/>
          </p:nvSpPr>
          <p:spPr>
            <a:xfrm>
              <a:off x="0" y="0"/>
              <a:ext cx="2079229" cy="2709333"/>
            </a:xfrm>
            <a:custGeom>
              <a:avLst/>
              <a:gdLst/>
              <a:ahLst/>
              <a:cxnLst/>
              <a:rect l="l" t="t" r="r" b="b"/>
              <a:pathLst>
                <a:path w="2079229" h="2709333" extrusionOk="0">
                  <a:moveTo>
                    <a:pt x="0" y="0"/>
                  </a:moveTo>
                  <a:lnTo>
                    <a:pt x="2079229" y="0"/>
                  </a:lnTo>
                  <a:lnTo>
                    <a:pt x="2079229" y="2709333"/>
                  </a:lnTo>
                  <a:lnTo>
                    <a:pt x="0" y="2709333"/>
                  </a:lnTo>
                  <a:close/>
                </a:path>
              </a:pathLst>
            </a:custGeom>
            <a:solidFill>
              <a:srgbClr val="1355FF"/>
            </a:solidFill>
            <a:ln>
              <a:noFill/>
            </a:ln>
          </p:spPr>
        </p:sp>
        <p:sp>
          <p:nvSpPr>
            <p:cNvPr id="89" name="Google Shape;89;p13"/>
            <p:cNvSpPr txBox="1"/>
            <p:nvPr/>
          </p:nvSpPr>
          <p:spPr>
            <a:xfrm>
              <a:off x="0" y="-38100"/>
              <a:ext cx="2079229" cy="2747433"/>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90" name="Google Shape;90;p13"/>
          <p:cNvSpPr/>
          <p:nvPr/>
        </p:nvSpPr>
        <p:spPr>
          <a:xfrm>
            <a:off x="10421044" y="741324"/>
            <a:ext cx="4092356" cy="4114800"/>
          </a:xfrm>
          <a:custGeom>
            <a:avLst/>
            <a:gdLst/>
            <a:ahLst/>
            <a:cxnLst/>
            <a:rect l="l" t="t" r="r" b="b"/>
            <a:pathLst>
              <a:path w="4092356" h="4114800" extrusionOk="0">
                <a:moveTo>
                  <a:pt x="0" y="0"/>
                </a:moveTo>
                <a:lnTo>
                  <a:pt x="4092356" y="0"/>
                </a:lnTo>
                <a:lnTo>
                  <a:pt x="4092356" y="4114800"/>
                </a:lnTo>
                <a:lnTo>
                  <a:pt x="0" y="4114800"/>
                </a:lnTo>
                <a:lnTo>
                  <a:pt x="0" y="0"/>
                </a:lnTo>
                <a:close/>
              </a:path>
            </a:pathLst>
          </a:custGeom>
          <a:blipFill rotWithShape="1">
            <a:blip r:embed="rId3">
              <a:alphaModFix/>
            </a:blip>
            <a:stretch>
              <a:fillRect/>
            </a:stretch>
          </a:blipFill>
          <a:ln>
            <a:noFill/>
          </a:ln>
        </p:spPr>
      </p:sp>
      <p:sp>
        <p:nvSpPr>
          <p:cNvPr id="91" name="Google Shape;91;p13"/>
          <p:cNvSpPr/>
          <p:nvPr/>
        </p:nvSpPr>
        <p:spPr>
          <a:xfrm>
            <a:off x="7675144" y="2697543"/>
            <a:ext cx="9584156" cy="7589457"/>
          </a:xfrm>
          <a:custGeom>
            <a:avLst/>
            <a:gdLst/>
            <a:ahLst/>
            <a:cxnLst/>
            <a:rect l="l" t="t" r="r" b="b"/>
            <a:pathLst>
              <a:path w="9584156" h="7589457" extrusionOk="0">
                <a:moveTo>
                  <a:pt x="0" y="0"/>
                </a:moveTo>
                <a:lnTo>
                  <a:pt x="9584156" y="0"/>
                </a:lnTo>
                <a:lnTo>
                  <a:pt x="9584156" y="7589457"/>
                </a:lnTo>
                <a:lnTo>
                  <a:pt x="0" y="7589457"/>
                </a:lnTo>
                <a:lnTo>
                  <a:pt x="0" y="0"/>
                </a:lnTo>
                <a:close/>
              </a:path>
            </a:pathLst>
          </a:custGeom>
          <a:blipFill rotWithShape="1">
            <a:blip r:embed="rId4">
              <a:alphaModFix/>
            </a:blip>
            <a:stretch>
              <a:fillRect l="-4233" r="-4234"/>
            </a:stretch>
          </a:blipFill>
          <a:ln>
            <a:noFill/>
          </a:ln>
        </p:spPr>
      </p:sp>
      <p:grpSp>
        <p:nvGrpSpPr>
          <p:cNvPr id="92" name="Google Shape;92;p13"/>
          <p:cNvGrpSpPr/>
          <p:nvPr/>
        </p:nvGrpSpPr>
        <p:grpSpPr>
          <a:xfrm>
            <a:off x="868780" y="873299"/>
            <a:ext cx="582066" cy="609350"/>
            <a:chOff x="0" y="-38100"/>
            <a:chExt cx="812800" cy="850900"/>
          </a:xfrm>
        </p:grpSpPr>
        <p:sp>
          <p:nvSpPr>
            <p:cNvPr id="93" name="Google Shape;93;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B9ECFF"/>
            </a:solidFill>
            <a:ln>
              <a:noFill/>
            </a:ln>
          </p:spPr>
        </p:sp>
        <p:sp>
          <p:nvSpPr>
            <p:cNvPr id="94" name="Google Shape;94;p1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95" name="Google Shape;95;p13"/>
          <p:cNvGrpSpPr/>
          <p:nvPr/>
        </p:nvGrpSpPr>
        <p:grpSpPr>
          <a:xfrm>
            <a:off x="-33124" y="-29915"/>
            <a:ext cx="901905" cy="930498"/>
            <a:chOff x="0" y="-38100"/>
            <a:chExt cx="1148670" cy="1185086"/>
          </a:xfrm>
        </p:grpSpPr>
        <p:sp>
          <p:nvSpPr>
            <p:cNvPr id="96" name="Google Shape;96;p13"/>
            <p:cNvSpPr/>
            <p:nvPr/>
          </p:nvSpPr>
          <p:spPr>
            <a:xfrm>
              <a:off x="0" y="0"/>
              <a:ext cx="1148670" cy="1146986"/>
            </a:xfrm>
            <a:custGeom>
              <a:avLst/>
              <a:gdLst/>
              <a:ahLst/>
              <a:cxnLst/>
              <a:rect l="l" t="t" r="r" b="b"/>
              <a:pathLst>
                <a:path w="1148670" h="1146986" extrusionOk="0">
                  <a:moveTo>
                    <a:pt x="0" y="0"/>
                  </a:moveTo>
                  <a:lnTo>
                    <a:pt x="1148670" y="0"/>
                  </a:lnTo>
                  <a:lnTo>
                    <a:pt x="1148670" y="1146986"/>
                  </a:lnTo>
                  <a:lnTo>
                    <a:pt x="0" y="1146986"/>
                  </a:lnTo>
                  <a:close/>
                </a:path>
              </a:pathLst>
            </a:custGeom>
            <a:solidFill>
              <a:srgbClr val="1355FF"/>
            </a:solidFill>
            <a:ln>
              <a:noFill/>
            </a:ln>
          </p:spPr>
        </p:sp>
        <p:sp>
          <p:nvSpPr>
            <p:cNvPr id="97" name="Google Shape;97;p13"/>
            <p:cNvSpPr txBox="1"/>
            <p:nvPr/>
          </p:nvSpPr>
          <p:spPr>
            <a:xfrm>
              <a:off x="0" y="-38100"/>
              <a:ext cx="1148670" cy="1185086"/>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98" name="Google Shape;98;p13"/>
          <p:cNvGrpSpPr/>
          <p:nvPr/>
        </p:nvGrpSpPr>
        <p:grpSpPr>
          <a:xfrm>
            <a:off x="17259300" y="1620623"/>
            <a:ext cx="1028700" cy="1076920"/>
            <a:chOff x="0" y="-38100"/>
            <a:chExt cx="812800" cy="850900"/>
          </a:xfrm>
        </p:grpSpPr>
        <p:sp>
          <p:nvSpPr>
            <p:cNvPr id="99" name="Google Shape;99;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133B7"/>
            </a:solidFill>
            <a:ln>
              <a:noFill/>
            </a:ln>
          </p:spPr>
        </p:sp>
        <p:sp>
          <p:nvSpPr>
            <p:cNvPr id="100" name="Google Shape;100;p1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1" name="Google Shape;101;p13"/>
          <p:cNvSpPr txBox="1"/>
          <p:nvPr/>
        </p:nvSpPr>
        <p:spPr>
          <a:xfrm>
            <a:off x="469296" y="1587906"/>
            <a:ext cx="5791500" cy="1217100"/>
          </a:xfrm>
          <a:prstGeom prst="rect">
            <a:avLst/>
          </a:prstGeom>
          <a:noFill/>
          <a:ln>
            <a:noFill/>
          </a:ln>
        </p:spPr>
        <p:txBody>
          <a:bodyPr spcFirstLastPara="1" wrap="square" lIns="0" tIns="0" rIns="0" bIns="0" anchor="t" anchorCtr="0">
            <a:spAutoFit/>
          </a:bodyPr>
          <a:lstStyle/>
          <a:p>
            <a:pPr marL="0" marR="0" lvl="0" indent="0" algn="ctr" rtl="0">
              <a:lnSpc>
                <a:spcPct val="126007"/>
              </a:lnSpc>
              <a:spcBef>
                <a:spcPts val="0"/>
              </a:spcBef>
              <a:spcAft>
                <a:spcPts val="0"/>
              </a:spcAft>
              <a:buClr>
                <a:srgbClr val="000000"/>
              </a:buClr>
              <a:buSzPts val="3499"/>
              <a:buFont typeface="Arial"/>
              <a:buNone/>
            </a:pPr>
            <a:r>
              <a:rPr lang="en-US" sz="3499" b="1">
                <a:solidFill>
                  <a:srgbClr val="FFFFFF"/>
                </a:solidFill>
                <a:latin typeface="Times"/>
                <a:ea typeface="Times"/>
                <a:cs typeface="Times"/>
                <a:sym typeface="Times"/>
              </a:rPr>
              <a:t>Heart Disease Prediction Using Machine Learning</a:t>
            </a:r>
            <a:endParaRPr sz="1400" b="0" i="0" u="none" strike="noStrike" cap="none">
              <a:solidFill>
                <a:srgbClr val="000000"/>
              </a:solidFill>
              <a:latin typeface="Arial"/>
              <a:ea typeface="Arial"/>
              <a:cs typeface="Arial"/>
              <a:sym typeface="Arial"/>
            </a:endParaRPr>
          </a:p>
        </p:txBody>
      </p:sp>
      <p:sp>
        <p:nvSpPr>
          <p:cNvPr id="102" name="Google Shape;102;p13"/>
          <p:cNvSpPr txBox="1"/>
          <p:nvPr/>
        </p:nvSpPr>
        <p:spPr>
          <a:xfrm>
            <a:off x="1988163" y="3002088"/>
            <a:ext cx="3180600" cy="384600"/>
          </a:xfrm>
          <a:prstGeom prst="rect">
            <a:avLst/>
          </a:prstGeom>
          <a:noFill/>
          <a:ln>
            <a:noFill/>
          </a:ln>
        </p:spPr>
        <p:txBody>
          <a:bodyPr spcFirstLastPara="1" wrap="square" lIns="0" tIns="0" rIns="0" bIns="0" anchor="t" anchorCtr="0">
            <a:spAutoFit/>
          </a:bodyPr>
          <a:lstStyle/>
          <a:p>
            <a:pPr marL="0" marR="0" lvl="0" indent="0" algn="l" rtl="0">
              <a:lnSpc>
                <a:spcPct val="164025"/>
              </a:lnSpc>
              <a:spcBef>
                <a:spcPts val="0"/>
              </a:spcBef>
              <a:spcAft>
                <a:spcPts val="0"/>
              </a:spcAft>
              <a:buClr>
                <a:srgbClr val="000000"/>
              </a:buClr>
              <a:buSzPts val="2499"/>
              <a:buFont typeface="Arial"/>
              <a:buNone/>
            </a:pPr>
            <a:r>
              <a:rPr lang="en-US" sz="2499" b="1" i="0" u="none" strike="noStrike" cap="none">
                <a:solidFill>
                  <a:srgbClr val="FFFFFF"/>
                </a:solidFill>
                <a:latin typeface="Times"/>
                <a:ea typeface="Times"/>
                <a:cs typeface="Times"/>
                <a:sym typeface="Times"/>
              </a:rPr>
              <a:t>      Batch	- 1</a:t>
            </a:r>
            <a:r>
              <a:rPr lang="en-US" sz="2499" b="1">
                <a:solidFill>
                  <a:srgbClr val="FFFFFF"/>
                </a:solidFill>
                <a:latin typeface="Times"/>
                <a:ea typeface="Times"/>
                <a:cs typeface="Times"/>
                <a:sym typeface="Times"/>
              </a:rPr>
              <a:t>0</a:t>
            </a:r>
            <a:r>
              <a:rPr lang="en-US" sz="2499" b="1" i="0" u="none" strike="noStrike" cap="none">
                <a:solidFill>
                  <a:srgbClr val="FFFFFF"/>
                </a:solidFill>
                <a:latin typeface="Times"/>
                <a:ea typeface="Times"/>
                <a:cs typeface="Times"/>
                <a:sym typeface="Times"/>
              </a:rPr>
              <a:t>B	</a:t>
            </a:r>
            <a:endParaRPr sz="1400" b="0" i="0" u="none" strike="noStrike" cap="none">
              <a:solidFill>
                <a:srgbClr val="000000"/>
              </a:solidFill>
              <a:latin typeface="Arial"/>
              <a:ea typeface="Arial"/>
              <a:cs typeface="Arial"/>
              <a:sym typeface="Arial"/>
            </a:endParaRPr>
          </a:p>
        </p:txBody>
      </p:sp>
      <p:sp>
        <p:nvSpPr>
          <p:cNvPr id="103" name="Google Shape;103;p13"/>
          <p:cNvSpPr txBox="1"/>
          <p:nvPr/>
        </p:nvSpPr>
        <p:spPr>
          <a:xfrm>
            <a:off x="3440582" y="2313684"/>
            <a:ext cx="2059500" cy="215400"/>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3"/>
          <p:cNvSpPr/>
          <p:nvPr/>
        </p:nvSpPr>
        <p:spPr>
          <a:xfrm>
            <a:off x="2992907" y="145516"/>
            <a:ext cx="1771919" cy="1191616"/>
          </a:xfrm>
          <a:custGeom>
            <a:avLst/>
            <a:gdLst/>
            <a:ahLst/>
            <a:cxnLst/>
            <a:rect l="l" t="t" r="r" b="b"/>
            <a:pathLst>
              <a:path w="1771919" h="1191616" extrusionOk="0">
                <a:moveTo>
                  <a:pt x="0" y="0"/>
                </a:moveTo>
                <a:lnTo>
                  <a:pt x="1771919" y="0"/>
                </a:lnTo>
                <a:lnTo>
                  <a:pt x="1771919" y="1191616"/>
                </a:lnTo>
                <a:lnTo>
                  <a:pt x="0" y="1191616"/>
                </a:lnTo>
                <a:lnTo>
                  <a:pt x="0" y="0"/>
                </a:lnTo>
                <a:close/>
              </a:path>
            </a:pathLst>
          </a:custGeom>
          <a:blipFill rotWithShape="1">
            <a:blip r:embed="rId5">
              <a:alphaModFix/>
            </a:blip>
            <a:stretch>
              <a:fillRect/>
            </a:stretch>
          </a:blipFill>
          <a:ln>
            <a:noFill/>
          </a:ln>
        </p:spPr>
      </p:sp>
      <p:sp>
        <p:nvSpPr>
          <p:cNvPr id="105" name="Google Shape;105;p13"/>
          <p:cNvSpPr/>
          <p:nvPr/>
        </p:nvSpPr>
        <p:spPr>
          <a:xfrm>
            <a:off x="4933619" y="104775"/>
            <a:ext cx="1191616" cy="1191616"/>
          </a:xfrm>
          <a:custGeom>
            <a:avLst/>
            <a:gdLst/>
            <a:ahLst/>
            <a:cxnLst/>
            <a:rect l="l" t="t" r="r" b="b"/>
            <a:pathLst>
              <a:path w="1191616" h="1191616" extrusionOk="0">
                <a:moveTo>
                  <a:pt x="0" y="0"/>
                </a:moveTo>
                <a:lnTo>
                  <a:pt x="1191615" y="0"/>
                </a:lnTo>
                <a:lnTo>
                  <a:pt x="1191615" y="1191616"/>
                </a:lnTo>
                <a:lnTo>
                  <a:pt x="0" y="1191616"/>
                </a:lnTo>
                <a:lnTo>
                  <a:pt x="0" y="0"/>
                </a:lnTo>
                <a:close/>
              </a:path>
            </a:pathLst>
          </a:custGeom>
          <a:blipFill rotWithShape="1">
            <a:blip r:embed="rId6">
              <a:alphaModFix/>
            </a:blip>
            <a:stretch>
              <a:fillRect/>
            </a:stretch>
          </a:blipFill>
          <a:ln>
            <a:noFill/>
          </a:ln>
        </p:spPr>
      </p:sp>
      <p:sp>
        <p:nvSpPr>
          <p:cNvPr id="106" name="Google Shape;106;p13"/>
          <p:cNvSpPr txBox="1"/>
          <p:nvPr/>
        </p:nvSpPr>
        <p:spPr>
          <a:xfrm>
            <a:off x="460663" y="3643163"/>
            <a:ext cx="6820800" cy="1015500"/>
          </a:xfrm>
          <a:prstGeom prst="rect">
            <a:avLst/>
          </a:prstGeom>
          <a:noFill/>
          <a:ln>
            <a:noFill/>
          </a:ln>
        </p:spPr>
        <p:txBody>
          <a:bodyPr spcFirstLastPara="1" wrap="square" lIns="0" tIns="0" rIns="0" bIns="0" anchor="t" anchorCtr="0">
            <a:spAutoFit/>
          </a:bodyPr>
          <a:lstStyle/>
          <a:p>
            <a:pPr marL="0" marR="0" lvl="0" indent="0" algn="l" rtl="0">
              <a:lnSpc>
                <a:spcPct val="164025"/>
              </a:lnSpc>
              <a:spcBef>
                <a:spcPts val="0"/>
              </a:spcBef>
              <a:spcAft>
                <a:spcPts val="0"/>
              </a:spcAft>
              <a:buClr>
                <a:srgbClr val="000000"/>
              </a:buClr>
              <a:buSzPts val="2499"/>
              <a:buFont typeface="Arial"/>
              <a:buNone/>
            </a:pPr>
            <a:r>
              <a:rPr lang="en-US" sz="2499" b="1" i="0" u="none" strike="noStrike" cap="none">
                <a:solidFill>
                  <a:schemeClr val="lt1"/>
                </a:solidFill>
                <a:latin typeface="Times New Roman"/>
                <a:ea typeface="Times New Roman"/>
                <a:cs typeface="Times New Roman"/>
                <a:sym typeface="Times New Roman"/>
              </a:rPr>
              <a:t>Student Name  	- 	</a:t>
            </a:r>
            <a:r>
              <a:rPr lang="en-US" sz="2450" b="1" i="0" u="none" strike="noStrike" cap="none">
                <a:solidFill>
                  <a:schemeClr val="lt1"/>
                </a:solidFill>
                <a:latin typeface="Times New Roman"/>
                <a:ea typeface="Times New Roman"/>
                <a:cs typeface="Times New Roman"/>
                <a:sym typeface="Times New Roman"/>
              </a:rPr>
              <a:t>N.S.S HARSHITH</a:t>
            </a:r>
            <a:endParaRPr sz="2450" b="1" i="0" u="none" strike="noStrike" cap="none">
              <a:solidFill>
                <a:schemeClr val="lt1"/>
              </a:solidFill>
              <a:latin typeface="Times New Roman"/>
              <a:ea typeface="Times New Roman"/>
              <a:cs typeface="Times New Roman"/>
              <a:sym typeface="Times New Roman"/>
            </a:endParaRPr>
          </a:p>
          <a:p>
            <a:pPr marL="0" marR="0" lvl="0" indent="0" algn="l" rtl="0">
              <a:lnSpc>
                <a:spcPct val="164025"/>
              </a:lnSpc>
              <a:spcBef>
                <a:spcPts val="0"/>
              </a:spcBef>
              <a:spcAft>
                <a:spcPts val="0"/>
              </a:spcAft>
              <a:buClr>
                <a:srgbClr val="000000"/>
              </a:buClr>
              <a:buSzPts val="2499"/>
              <a:buFont typeface="Arial"/>
              <a:buNone/>
            </a:pPr>
            <a:r>
              <a:rPr lang="en-US" sz="2499" b="1" i="0" u="none" strike="noStrike" cap="none">
                <a:solidFill>
                  <a:srgbClr val="E5E5E5"/>
                </a:solidFill>
                <a:latin typeface="Times New Roman"/>
                <a:ea typeface="Times New Roman"/>
                <a:cs typeface="Times New Roman"/>
                <a:sym typeface="Times New Roman"/>
              </a:rPr>
              <a:t>Roll Number		-	20331A05C8</a:t>
            </a:r>
            <a:endParaRPr sz="1400" b="0" i="0" u="none" strike="noStrike" cap="none">
              <a:solidFill>
                <a:srgbClr val="000000"/>
              </a:solidFill>
              <a:latin typeface="Arial"/>
              <a:ea typeface="Arial"/>
              <a:cs typeface="Arial"/>
              <a:sym typeface="Arial"/>
            </a:endParaRPr>
          </a:p>
        </p:txBody>
      </p:sp>
      <p:sp>
        <p:nvSpPr>
          <p:cNvPr id="107" name="Google Shape;107;p13"/>
          <p:cNvSpPr txBox="1"/>
          <p:nvPr/>
        </p:nvSpPr>
        <p:spPr>
          <a:xfrm>
            <a:off x="476269" y="4798713"/>
            <a:ext cx="6271200" cy="1015500"/>
          </a:xfrm>
          <a:prstGeom prst="rect">
            <a:avLst/>
          </a:prstGeom>
          <a:noFill/>
          <a:ln>
            <a:noFill/>
          </a:ln>
        </p:spPr>
        <p:txBody>
          <a:bodyPr spcFirstLastPara="1" wrap="square" lIns="0" tIns="0" rIns="0" bIns="0" anchor="t" anchorCtr="0">
            <a:spAutoFit/>
          </a:bodyPr>
          <a:lstStyle/>
          <a:p>
            <a:pPr marL="0" marR="0" lvl="0" indent="0" algn="l" rtl="0">
              <a:lnSpc>
                <a:spcPct val="164025"/>
              </a:lnSpc>
              <a:spcBef>
                <a:spcPts val="0"/>
              </a:spcBef>
              <a:spcAft>
                <a:spcPts val="0"/>
              </a:spcAft>
              <a:buClr>
                <a:srgbClr val="000000"/>
              </a:buClr>
              <a:buSzPts val="2499"/>
              <a:buFont typeface="Arial"/>
              <a:buNone/>
            </a:pPr>
            <a:r>
              <a:rPr lang="en-US" sz="2499" b="1" i="0" u="none" strike="noStrike" cap="none">
                <a:solidFill>
                  <a:srgbClr val="E5E5E5"/>
                </a:solidFill>
                <a:latin typeface="Times New Roman"/>
                <a:ea typeface="Times New Roman"/>
                <a:cs typeface="Times New Roman"/>
                <a:sym typeface="Times New Roman"/>
              </a:rPr>
              <a:t>Student Name	-	K . DEVARAJU</a:t>
            </a:r>
            <a:endParaRPr sz="1200" b="1" i="0" u="none" strike="noStrike" cap="none">
              <a:solidFill>
                <a:schemeClr val="dk1"/>
              </a:solidFill>
              <a:latin typeface="Times New Roman"/>
              <a:ea typeface="Times New Roman"/>
              <a:cs typeface="Times New Roman"/>
              <a:sym typeface="Times New Roman"/>
            </a:endParaRPr>
          </a:p>
          <a:p>
            <a:pPr marL="0" marR="0" lvl="0" indent="0" algn="l" rtl="0">
              <a:lnSpc>
                <a:spcPct val="164025"/>
              </a:lnSpc>
              <a:spcBef>
                <a:spcPts val="0"/>
              </a:spcBef>
              <a:spcAft>
                <a:spcPts val="0"/>
              </a:spcAft>
              <a:buClr>
                <a:srgbClr val="000000"/>
              </a:buClr>
              <a:buSzPts val="2499"/>
              <a:buFont typeface="Arial"/>
              <a:buNone/>
            </a:pPr>
            <a:r>
              <a:rPr lang="en-US" sz="2499" b="1" i="0" u="none" strike="noStrike" cap="none">
                <a:solidFill>
                  <a:srgbClr val="E5E5E5"/>
                </a:solidFill>
                <a:latin typeface="Times New Roman"/>
                <a:ea typeface="Times New Roman"/>
                <a:cs typeface="Times New Roman"/>
                <a:sym typeface="Times New Roman"/>
              </a:rPr>
              <a:t>Roll Number		- 	20331A0592</a:t>
            </a:r>
            <a:endParaRPr sz="1400" b="0" i="0" u="none" strike="noStrike" cap="none">
              <a:solidFill>
                <a:srgbClr val="000000"/>
              </a:solidFill>
              <a:latin typeface="Arial"/>
              <a:ea typeface="Arial"/>
              <a:cs typeface="Arial"/>
              <a:sym typeface="Arial"/>
            </a:endParaRPr>
          </a:p>
        </p:txBody>
      </p:sp>
      <p:sp>
        <p:nvSpPr>
          <p:cNvPr id="108" name="Google Shape;108;p13"/>
          <p:cNvSpPr txBox="1"/>
          <p:nvPr/>
        </p:nvSpPr>
        <p:spPr>
          <a:xfrm>
            <a:off x="485383" y="7570648"/>
            <a:ext cx="2383800" cy="215400"/>
          </a:xfrm>
          <a:prstGeom prst="rect">
            <a:avLst/>
          </a:prstGeom>
          <a:noFill/>
          <a:ln>
            <a:noFill/>
          </a:ln>
        </p:spPr>
        <p:txBody>
          <a:bodyPr spcFirstLastPara="1" wrap="square" lIns="0" tIns="0" rIns="0" bIns="0" anchor="t" anchorCtr="0">
            <a:spAutoFit/>
          </a:bodyPr>
          <a:lstStyle/>
          <a:p>
            <a:pPr marL="0" marR="0" lvl="0" indent="0" algn="l" rtl="0">
              <a:lnSpc>
                <a:spcPct val="164025"/>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3"/>
          <p:cNvSpPr txBox="1"/>
          <p:nvPr/>
        </p:nvSpPr>
        <p:spPr>
          <a:xfrm>
            <a:off x="476271" y="7161613"/>
            <a:ext cx="6820800" cy="1008000"/>
          </a:xfrm>
          <a:prstGeom prst="rect">
            <a:avLst/>
          </a:prstGeom>
          <a:noFill/>
          <a:ln>
            <a:noFill/>
          </a:ln>
        </p:spPr>
        <p:txBody>
          <a:bodyPr spcFirstLastPara="1" wrap="square" lIns="0" tIns="0" rIns="0" bIns="0" anchor="t" anchorCtr="0">
            <a:spAutoFit/>
          </a:bodyPr>
          <a:lstStyle/>
          <a:p>
            <a:pPr marL="0" marR="0" lvl="0" indent="0" algn="l" rtl="0">
              <a:lnSpc>
                <a:spcPct val="164025"/>
              </a:lnSpc>
              <a:spcBef>
                <a:spcPts val="0"/>
              </a:spcBef>
              <a:spcAft>
                <a:spcPts val="0"/>
              </a:spcAft>
              <a:buClr>
                <a:srgbClr val="000000"/>
              </a:buClr>
              <a:buSzPts val="2499"/>
              <a:buFont typeface="Arial"/>
              <a:buNone/>
            </a:pPr>
            <a:r>
              <a:rPr lang="en-US" sz="2499" b="1" i="0" u="none" strike="noStrike" cap="none">
                <a:solidFill>
                  <a:srgbClr val="E5E5E5"/>
                </a:solidFill>
                <a:latin typeface="Times New Roman"/>
                <a:ea typeface="Times New Roman"/>
                <a:cs typeface="Times New Roman"/>
                <a:sym typeface="Times New Roman"/>
              </a:rPr>
              <a:t>Student Name	-	G.Vasu Devaraju </a:t>
            </a:r>
            <a:endParaRPr sz="1400" b="0" i="0" u="none" strike="noStrike" cap="none">
              <a:solidFill>
                <a:srgbClr val="000000"/>
              </a:solidFill>
              <a:latin typeface="Arial"/>
              <a:ea typeface="Arial"/>
              <a:cs typeface="Arial"/>
              <a:sym typeface="Arial"/>
            </a:endParaRPr>
          </a:p>
          <a:p>
            <a:pPr marL="0" marR="0" lvl="0" indent="0" algn="l" rtl="0">
              <a:lnSpc>
                <a:spcPct val="164025"/>
              </a:lnSpc>
              <a:spcBef>
                <a:spcPts val="0"/>
              </a:spcBef>
              <a:spcAft>
                <a:spcPts val="0"/>
              </a:spcAft>
              <a:buClr>
                <a:srgbClr val="000000"/>
              </a:buClr>
              <a:buSzPts val="2450"/>
              <a:buFont typeface="Arial"/>
              <a:buNone/>
            </a:pPr>
            <a:r>
              <a:rPr lang="en-US" sz="2450" b="1" i="0" u="none" strike="noStrike" cap="none">
                <a:solidFill>
                  <a:schemeClr val="lt1"/>
                </a:solidFill>
                <a:latin typeface="Times New Roman"/>
                <a:ea typeface="Times New Roman"/>
                <a:cs typeface="Times New Roman"/>
                <a:sym typeface="Times New Roman"/>
              </a:rPr>
              <a:t>Roll Number		-	20331A0567</a:t>
            </a:r>
            <a:endParaRPr sz="2450" b="0" i="0" u="none" strike="noStrike" cap="none">
              <a:solidFill>
                <a:schemeClr val="lt1"/>
              </a:solidFill>
              <a:latin typeface="Times New Roman"/>
              <a:ea typeface="Times New Roman"/>
              <a:cs typeface="Times New Roman"/>
              <a:sym typeface="Times New Roman"/>
            </a:endParaRPr>
          </a:p>
        </p:txBody>
      </p:sp>
      <p:sp>
        <p:nvSpPr>
          <p:cNvPr id="110" name="Google Shape;110;p13"/>
          <p:cNvSpPr txBox="1"/>
          <p:nvPr/>
        </p:nvSpPr>
        <p:spPr>
          <a:xfrm>
            <a:off x="492324" y="5973288"/>
            <a:ext cx="6271200" cy="1015500"/>
          </a:xfrm>
          <a:prstGeom prst="rect">
            <a:avLst/>
          </a:prstGeom>
          <a:noFill/>
          <a:ln>
            <a:noFill/>
          </a:ln>
        </p:spPr>
        <p:txBody>
          <a:bodyPr spcFirstLastPara="1" wrap="square" lIns="0" tIns="0" rIns="0" bIns="0" anchor="t" anchorCtr="0">
            <a:spAutoFit/>
          </a:bodyPr>
          <a:lstStyle/>
          <a:p>
            <a:pPr marL="0" marR="0" lvl="0" indent="0" algn="l" rtl="0">
              <a:lnSpc>
                <a:spcPct val="164025"/>
              </a:lnSpc>
              <a:spcBef>
                <a:spcPts val="0"/>
              </a:spcBef>
              <a:spcAft>
                <a:spcPts val="0"/>
              </a:spcAft>
              <a:buClr>
                <a:srgbClr val="000000"/>
              </a:buClr>
              <a:buSzPts val="2499"/>
              <a:buFont typeface="Arial"/>
              <a:buNone/>
            </a:pPr>
            <a:r>
              <a:rPr lang="en-US" sz="2499" b="1" i="0" u="none" strike="noStrike" cap="none">
                <a:solidFill>
                  <a:srgbClr val="E5E5E5"/>
                </a:solidFill>
                <a:latin typeface="Times New Roman"/>
                <a:ea typeface="Times New Roman"/>
                <a:cs typeface="Times New Roman"/>
                <a:sym typeface="Times New Roman"/>
              </a:rPr>
              <a:t>Student Name	-	K.Yeswanth Teja</a:t>
            </a:r>
            <a:endParaRPr sz="1400" b="0" i="0" u="none" strike="noStrike" cap="none">
              <a:solidFill>
                <a:srgbClr val="000000"/>
              </a:solidFill>
              <a:latin typeface="Arial"/>
              <a:ea typeface="Arial"/>
              <a:cs typeface="Arial"/>
              <a:sym typeface="Arial"/>
            </a:endParaRPr>
          </a:p>
          <a:p>
            <a:pPr marL="0" marR="0" lvl="0" indent="0" algn="l" rtl="0">
              <a:lnSpc>
                <a:spcPct val="164025"/>
              </a:lnSpc>
              <a:spcBef>
                <a:spcPts val="0"/>
              </a:spcBef>
              <a:spcAft>
                <a:spcPts val="0"/>
              </a:spcAft>
              <a:buClr>
                <a:srgbClr val="000000"/>
              </a:buClr>
              <a:buSzPts val="2499"/>
              <a:buFont typeface="Arial"/>
              <a:buNone/>
            </a:pPr>
            <a:r>
              <a:rPr lang="en-US" sz="2499" b="1" i="0" u="none" strike="noStrike" cap="none">
                <a:solidFill>
                  <a:srgbClr val="E5E5E5"/>
                </a:solidFill>
                <a:latin typeface="Times New Roman"/>
                <a:ea typeface="Times New Roman"/>
                <a:cs typeface="Times New Roman"/>
                <a:sym typeface="Times New Roman"/>
              </a:rPr>
              <a:t>Roll Number		-	20331A0581</a:t>
            </a:r>
            <a:endParaRPr sz="1400" b="0" i="0" u="none" strike="noStrike" cap="none">
              <a:solidFill>
                <a:srgbClr val="000000"/>
              </a:solidFill>
              <a:latin typeface="Arial"/>
              <a:ea typeface="Arial"/>
              <a:cs typeface="Arial"/>
              <a:sym typeface="Arial"/>
            </a:endParaRPr>
          </a:p>
        </p:txBody>
      </p:sp>
      <p:sp>
        <p:nvSpPr>
          <p:cNvPr id="111" name="Google Shape;111;p13"/>
          <p:cNvSpPr txBox="1"/>
          <p:nvPr/>
        </p:nvSpPr>
        <p:spPr>
          <a:xfrm>
            <a:off x="2383900" y="8642618"/>
            <a:ext cx="4890600" cy="1580689"/>
          </a:xfrm>
          <a:prstGeom prst="rect">
            <a:avLst/>
          </a:prstGeom>
          <a:noFill/>
          <a:ln>
            <a:noFill/>
          </a:ln>
        </p:spPr>
        <p:txBody>
          <a:bodyPr spcFirstLastPara="1" wrap="square" lIns="0" tIns="0" rIns="0" bIns="0" anchor="t" anchorCtr="0">
            <a:spAutoFit/>
          </a:bodyPr>
          <a:lstStyle/>
          <a:p>
            <a:pPr marL="0" marR="0" lvl="0" indent="0" algn="ctr" rtl="0">
              <a:lnSpc>
                <a:spcPct val="164025"/>
              </a:lnSpc>
              <a:spcBef>
                <a:spcPts val="0"/>
              </a:spcBef>
              <a:spcAft>
                <a:spcPts val="0"/>
              </a:spcAft>
              <a:buClr>
                <a:srgbClr val="000000"/>
              </a:buClr>
              <a:buSzPts val="2400"/>
              <a:buFont typeface="Arial"/>
              <a:buNone/>
            </a:pPr>
            <a:r>
              <a:rPr lang="en-US" sz="2400" b="1" i="0" u="none" strike="noStrike" cap="none">
                <a:solidFill>
                  <a:srgbClr val="061237"/>
                </a:solidFill>
                <a:latin typeface="Times New Roman"/>
                <a:ea typeface="Times New Roman"/>
                <a:cs typeface="Times New Roman"/>
                <a:sym typeface="Times New Roman"/>
              </a:rPr>
              <a:t>Supervised by,</a:t>
            </a:r>
            <a:endParaRPr sz="24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100"/>
              <a:buFont typeface="Arial"/>
              <a:buNone/>
            </a:pPr>
            <a:r>
              <a:rPr lang="en-US" sz="2400" b="1" i="0" u="none" strike="noStrike" cap="none">
                <a:solidFill>
                  <a:schemeClr val="dk1"/>
                </a:solidFill>
                <a:latin typeface="Times New Roman"/>
                <a:ea typeface="Times New Roman"/>
                <a:cs typeface="Times New Roman"/>
                <a:sym typeface="Times New Roman"/>
              </a:rPr>
              <a:t>Dr. T. Pavan Kumar</a:t>
            </a:r>
            <a:endParaRPr sz="2400" b="1" i="0" u="none" strike="noStrike" cap="none">
              <a:solidFill>
                <a:schemeClr val="dk1"/>
              </a:solidFill>
              <a:latin typeface="Times New Roman"/>
              <a:ea typeface="Times New Roman"/>
              <a:cs typeface="Times New Roman"/>
              <a:sym typeface="Times New Roman"/>
            </a:endParaRPr>
          </a:p>
          <a:p>
            <a:pPr marL="0" marR="0" lvl="0" indent="0" algn="ctr" rtl="0">
              <a:lnSpc>
                <a:spcPct val="164025"/>
              </a:lnSpc>
              <a:spcBef>
                <a:spcPts val="0"/>
              </a:spcBef>
              <a:spcAft>
                <a:spcPts val="0"/>
              </a:spcAft>
              <a:buClr>
                <a:srgbClr val="000000"/>
              </a:buClr>
              <a:buSzPts val="2400"/>
              <a:buFont typeface="Arial"/>
              <a:buNone/>
            </a:pPr>
            <a:r>
              <a:rPr lang="en-US" sz="2400" b="1" i="0" u="none" strike="noStrike" cap="none">
                <a:solidFill>
                  <a:srgbClr val="061237"/>
                </a:solidFill>
                <a:latin typeface="Times New Roman"/>
                <a:ea typeface="Times New Roman"/>
                <a:cs typeface="Times New Roman"/>
                <a:sym typeface="Times New Roman"/>
              </a:rPr>
              <a:t>Associate Professor, HOD CSE</a:t>
            </a:r>
            <a:endParaRPr sz="2400" b="0" i="0" u="none" strike="noStrike" cap="none">
              <a:solidFill>
                <a:srgbClr val="000000"/>
              </a:solidFill>
              <a:latin typeface="Times New Roman"/>
              <a:ea typeface="Times New Roman"/>
              <a:cs typeface="Times New Roman"/>
              <a:sym typeface="Times New Roman"/>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1000"/>
                                        <p:tgtEl>
                                          <p:spTgt spid="101"/>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10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fade">
                                      <p:cBhvr>
                                        <p:cTn id="13" dur="1000"/>
                                        <p:tgtEl>
                                          <p:spTgt spid="103"/>
                                        </p:tgtEl>
                                      </p:cBhvr>
                                    </p:animEffect>
                                  </p:childTnLst>
                                </p:cTn>
                              </p:par>
                              <p:par>
                                <p:cTn id="14" presetID="10" presetClass="entr" presetSubtype="0" fill="hold" nodeType="withEffect">
                                  <p:stCondLst>
                                    <p:cond delay="0"/>
                                  </p:stCondLst>
                                  <p:childTnLst>
                                    <p:set>
                                      <p:cBhvr>
                                        <p:cTn id="15" dur="1" fill="hold">
                                          <p:stCondLst>
                                            <p:cond delay="0"/>
                                          </p:stCondLst>
                                        </p:cTn>
                                        <p:tgtEl>
                                          <p:spTgt spid="106"/>
                                        </p:tgtEl>
                                        <p:attrNameLst>
                                          <p:attrName>style.visibility</p:attrName>
                                        </p:attrNameLst>
                                      </p:cBhvr>
                                      <p:to>
                                        <p:strVal val="visible"/>
                                      </p:to>
                                    </p:set>
                                    <p:animEffect transition="in" filter="fade">
                                      <p:cBhvr>
                                        <p:cTn id="16" dur="1000"/>
                                        <p:tgtEl>
                                          <p:spTgt spid="106"/>
                                        </p:tgtEl>
                                      </p:cBhvr>
                                    </p:animEffect>
                                  </p:childTnLst>
                                </p:cTn>
                              </p:par>
                              <p:par>
                                <p:cTn id="17" presetID="10" presetClass="entr" presetSubtype="0" fill="hold" nodeType="withEffect">
                                  <p:stCondLst>
                                    <p:cond delay="0"/>
                                  </p:stCondLst>
                                  <p:childTnLst>
                                    <p:set>
                                      <p:cBhvr>
                                        <p:cTn id="18" dur="1" fill="hold">
                                          <p:stCondLst>
                                            <p:cond delay="0"/>
                                          </p:stCondLst>
                                        </p:cTn>
                                        <p:tgtEl>
                                          <p:spTgt spid="107"/>
                                        </p:tgtEl>
                                        <p:attrNameLst>
                                          <p:attrName>style.visibility</p:attrName>
                                        </p:attrNameLst>
                                      </p:cBhvr>
                                      <p:to>
                                        <p:strVal val="visible"/>
                                      </p:to>
                                    </p:set>
                                    <p:animEffect transition="in" filter="fade">
                                      <p:cBhvr>
                                        <p:cTn id="19" dur="1000"/>
                                        <p:tgtEl>
                                          <p:spTgt spid="107"/>
                                        </p:tgtEl>
                                      </p:cBhvr>
                                    </p:animEffect>
                                  </p:childTnLst>
                                </p:cTn>
                              </p:par>
                              <p:par>
                                <p:cTn id="20" presetID="10" presetClass="entr" presetSubtype="0" fill="hold" nodeType="withEffect">
                                  <p:stCondLst>
                                    <p:cond delay="0"/>
                                  </p:stCondLst>
                                  <p:childTnLst>
                                    <p:set>
                                      <p:cBhvr>
                                        <p:cTn id="21" dur="1" fill="hold">
                                          <p:stCondLst>
                                            <p:cond delay="0"/>
                                          </p:stCondLst>
                                        </p:cTn>
                                        <p:tgtEl>
                                          <p:spTgt spid="110"/>
                                        </p:tgtEl>
                                        <p:attrNameLst>
                                          <p:attrName>style.visibility</p:attrName>
                                        </p:attrNameLst>
                                      </p:cBhvr>
                                      <p:to>
                                        <p:strVal val="visible"/>
                                      </p:to>
                                    </p:set>
                                    <p:animEffect transition="in" filter="fade">
                                      <p:cBhvr>
                                        <p:cTn id="22" dur="1000"/>
                                        <p:tgtEl>
                                          <p:spTgt spid="110"/>
                                        </p:tgtEl>
                                      </p:cBhvr>
                                    </p:animEffect>
                                  </p:childTnLst>
                                </p:cTn>
                              </p:par>
                              <p:par>
                                <p:cTn id="23" presetID="10" presetClass="entr" presetSubtype="0" fill="hold" nodeType="withEffect">
                                  <p:stCondLst>
                                    <p:cond delay="0"/>
                                  </p:stCondLst>
                                  <p:childTnLst>
                                    <p:set>
                                      <p:cBhvr>
                                        <p:cTn id="24" dur="1" fill="hold">
                                          <p:stCondLst>
                                            <p:cond delay="0"/>
                                          </p:stCondLst>
                                        </p:cTn>
                                        <p:tgtEl>
                                          <p:spTgt spid="109"/>
                                        </p:tgtEl>
                                        <p:attrNameLst>
                                          <p:attrName>style.visibility</p:attrName>
                                        </p:attrNameLst>
                                      </p:cBhvr>
                                      <p:to>
                                        <p:strVal val="visible"/>
                                      </p:to>
                                    </p:set>
                                    <p:animEffect transition="in" filter="fade">
                                      <p:cBhvr>
                                        <p:cTn id="25" dur="1000"/>
                                        <p:tgtEl>
                                          <p:spTgt spid="109"/>
                                        </p:tgtEl>
                                      </p:cBhvr>
                                    </p:animEffect>
                                  </p:childTnLst>
                                </p:cTn>
                              </p:par>
                              <p:par>
                                <p:cTn id="26" presetID="10" presetClass="entr" presetSubtype="0" fill="hold" nodeType="withEffect">
                                  <p:stCondLst>
                                    <p:cond delay="0"/>
                                  </p:stCondLst>
                                  <p:childTnLst>
                                    <p:set>
                                      <p:cBhvr>
                                        <p:cTn id="27" dur="1" fill="hold">
                                          <p:stCondLst>
                                            <p:cond delay="0"/>
                                          </p:stCondLst>
                                        </p:cTn>
                                        <p:tgtEl>
                                          <p:spTgt spid="108"/>
                                        </p:tgtEl>
                                        <p:attrNameLst>
                                          <p:attrName>style.visibility</p:attrName>
                                        </p:attrNameLst>
                                      </p:cBhvr>
                                      <p:to>
                                        <p:strVal val="visible"/>
                                      </p:to>
                                    </p:set>
                                    <p:animEffect transition="in" filter="fade">
                                      <p:cBhvr>
                                        <p:cTn id="28" dur="1000"/>
                                        <p:tgtEl>
                                          <p:spTgt spid="108"/>
                                        </p:tgtEl>
                                      </p:cBhvr>
                                    </p:animEffect>
                                  </p:childTnLst>
                                </p:cTn>
                              </p:par>
                              <p:par>
                                <p:cTn id="29" presetID="10" presetClass="entr" presetSubtype="0" fill="hold" nodeType="withEffect">
                                  <p:stCondLst>
                                    <p:cond delay="0"/>
                                  </p:stCondLst>
                                  <p:childTnLst>
                                    <p:set>
                                      <p:cBhvr>
                                        <p:cTn id="30" dur="1" fill="hold">
                                          <p:stCondLst>
                                            <p:cond delay="0"/>
                                          </p:stCondLst>
                                        </p:cTn>
                                        <p:tgtEl>
                                          <p:spTgt spid="111"/>
                                        </p:tgtEl>
                                        <p:attrNameLst>
                                          <p:attrName>style.visibility</p:attrName>
                                        </p:attrNameLst>
                                      </p:cBhvr>
                                      <p:to>
                                        <p:strVal val="visible"/>
                                      </p:to>
                                    </p:set>
                                    <p:animEffect transition="in" filter="fade">
                                      <p:cBhvr>
                                        <p:cTn id="31" dur="1000"/>
                                        <p:tgtEl>
                                          <p:spTgt spid="111"/>
                                        </p:tgtEl>
                                      </p:cBhvr>
                                    </p:animEffect>
                                  </p:childTnLst>
                                </p:cTn>
                              </p:par>
                              <p:par>
                                <p:cTn id="32" presetID="10" presetClass="entr" presetSubtype="0" fill="hold" nodeType="withEffect">
                                  <p:stCondLst>
                                    <p:cond delay="0"/>
                                  </p:stCondLst>
                                  <p:childTnLst>
                                    <p:set>
                                      <p:cBhvr>
                                        <p:cTn id="33" dur="1" fill="hold">
                                          <p:stCondLst>
                                            <p:cond delay="0"/>
                                          </p:stCondLst>
                                        </p:cTn>
                                        <p:tgtEl>
                                          <p:spTgt spid="91"/>
                                        </p:tgtEl>
                                        <p:attrNameLst>
                                          <p:attrName>style.visibility</p:attrName>
                                        </p:attrNameLst>
                                      </p:cBhvr>
                                      <p:to>
                                        <p:strVal val="visible"/>
                                      </p:to>
                                    </p:set>
                                    <p:animEffect transition="in" filter="fade">
                                      <p:cBhvr>
                                        <p:cTn id="34" dur="1000"/>
                                        <p:tgtEl>
                                          <p:spTgt spid="91"/>
                                        </p:tgtEl>
                                      </p:cBhvr>
                                    </p:animEffect>
                                  </p:childTnLst>
                                </p:cTn>
                              </p:par>
                              <p:par>
                                <p:cTn id="35" presetID="10" presetClass="entr" presetSubtype="0" fill="hold" nodeType="with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1000"/>
                                        <p:tgtEl>
                                          <p:spTgt spid="104"/>
                                        </p:tgtEl>
                                      </p:cBhvr>
                                    </p:animEffect>
                                  </p:childTnLst>
                                </p:cTn>
                              </p:par>
                              <p:par>
                                <p:cTn id="38" presetID="10" presetClass="entr" presetSubtype="0" fill="hold" nodeType="withEffect">
                                  <p:stCondLst>
                                    <p:cond delay="0"/>
                                  </p:stCondLst>
                                  <p:childTnLst>
                                    <p:set>
                                      <p:cBhvr>
                                        <p:cTn id="39" dur="1" fill="hold">
                                          <p:stCondLst>
                                            <p:cond delay="0"/>
                                          </p:stCondLst>
                                        </p:cTn>
                                        <p:tgtEl>
                                          <p:spTgt spid="105"/>
                                        </p:tgtEl>
                                        <p:attrNameLst>
                                          <p:attrName>style.visibility</p:attrName>
                                        </p:attrNameLst>
                                      </p:cBhvr>
                                      <p:to>
                                        <p:strVal val="visible"/>
                                      </p:to>
                                    </p:set>
                                    <p:animEffect transition="in" filter="fade">
                                      <p:cBhvr>
                                        <p:cTn id="40" dur="10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61237"/>
        </a:solidFill>
        <a:effectLst/>
      </p:bgPr>
    </p:bg>
    <p:spTree>
      <p:nvGrpSpPr>
        <p:cNvPr id="1" name="Shape 195"/>
        <p:cNvGrpSpPr/>
        <p:nvPr/>
      </p:nvGrpSpPr>
      <p:grpSpPr>
        <a:xfrm>
          <a:off x="0" y="0"/>
          <a:ext cx="0" cy="0"/>
          <a:chOff x="0" y="0"/>
          <a:chExt cx="0" cy="0"/>
        </a:xfrm>
      </p:grpSpPr>
      <p:sp>
        <p:nvSpPr>
          <p:cNvPr id="196" name="Google Shape;196;p21"/>
          <p:cNvSpPr/>
          <p:nvPr/>
        </p:nvSpPr>
        <p:spPr>
          <a:xfrm>
            <a:off x="15407429" y="8072698"/>
            <a:ext cx="2885111" cy="2211705"/>
          </a:xfrm>
          <a:custGeom>
            <a:avLst/>
            <a:gdLst/>
            <a:ahLst/>
            <a:cxnLst/>
            <a:rect l="l" t="t" r="r" b="b"/>
            <a:pathLst>
              <a:path w="4092356" h="4114800" extrusionOk="0">
                <a:moveTo>
                  <a:pt x="0" y="0"/>
                </a:moveTo>
                <a:lnTo>
                  <a:pt x="4092355" y="0"/>
                </a:lnTo>
                <a:lnTo>
                  <a:pt x="4092355" y="4114800"/>
                </a:lnTo>
                <a:lnTo>
                  <a:pt x="0" y="4114800"/>
                </a:lnTo>
                <a:lnTo>
                  <a:pt x="0" y="0"/>
                </a:lnTo>
                <a:close/>
              </a:path>
            </a:pathLst>
          </a:custGeom>
          <a:blipFill rotWithShape="1">
            <a:blip r:embed="rId3">
              <a:alphaModFix/>
            </a:blip>
            <a:stretch>
              <a:fillRect/>
            </a:stretch>
          </a:blipFill>
          <a:ln>
            <a:noFill/>
          </a:ln>
        </p:spPr>
      </p:sp>
      <p:grpSp>
        <p:nvGrpSpPr>
          <p:cNvPr id="197" name="Google Shape;197;p21"/>
          <p:cNvGrpSpPr/>
          <p:nvPr/>
        </p:nvGrpSpPr>
        <p:grpSpPr>
          <a:xfrm>
            <a:off x="1028700" y="884038"/>
            <a:ext cx="16230707" cy="8374443"/>
            <a:chOff x="0" y="-38100"/>
            <a:chExt cx="4274726" cy="2205600"/>
          </a:xfrm>
        </p:grpSpPr>
        <p:sp>
          <p:nvSpPr>
            <p:cNvPr id="198" name="Google Shape;198;p21"/>
            <p:cNvSpPr/>
            <p:nvPr/>
          </p:nvSpPr>
          <p:spPr>
            <a:xfrm>
              <a:off x="0" y="0"/>
              <a:ext cx="4274726" cy="2167467"/>
            </a:xfrm>
            <a:custGeom>
              <a:avLst/>
              <a:gdLst/>
              <a:ahLst/>
              <a:cxnLst/>
              <a:rect l="l" t="t" r="r" b="b"/>
              <a:pathLst>
                <a:path w="4274726" h="2167467" extrusionOk="0">
                  <a:moveTo>
                    <a:pt x="0" y="0"/>
                  </a:moveTo>
                  <a:lnTo>
                    <a:pt x="4274726" y="0"/>
                  </a:lnTo>
                  <a:lnTo>
                    <a:pt x="4274726" y="2167467"/>
                  </a:lnTo>
                  <a:lnTo>
                    <a:pt x="0" y="2167467"/>
                  </a:lnTo>
                  <a:close/>
                </a:path>
              </a:pathLst>
            </a:custGeom>
            <a:solidFill>
              <a:srgbClr val="18264E"/>
            </a:solidFill>
            <a:ln>
              <a:noFill/>
            </a:ln>
          </p:spPr>
        </p:sp>
        <p:sp>
          <p:nvSpPr>
            <p:cNvPr id="199" name="Google Shape;199;p21"/>
            <p:cNvSpPr txBox="1"/>
            <p:nvPr/>
          </p:nvSpPr>
          <p:spPr>
            <a:xfrm>
              <a:off x="0" y="-38100"/>
              <a:ext cx="4274700" cy="2205600"/>
            </a:xfrm>
            <a:prstGeom prst="rect">
              <a:avLst/>
            </a:prstGeom>
            <a:noFill/>
            <a:ln>
              <a:noFill/>
            </a:ln>
          </p:spPr>
          <p:txBody>
            <a:bodyPr spcFirstLastPara="1" wrap="square" lIns="50800" tIns="50800" rIns="50800" bIns="50800" anchor="ctr" anchorCtr="0">
              <a:noAutofit/>
            </a:bodyPr>
            <a:lstStyle/>
            <a:p>
              <a:pPr marL="457200" marR="0" lvl="0" indent="0" algn="just" rtl="0">
                <a:lnSpc>
                  <a:spcPct val="147722"/>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grpSp>
      <p:sp>
        <p:nvSpPr>
          <p:cNvPr id="200" name="Google Shape;200;p21"/>
          <p:cNvSpPr txBox="1"/>
          <p:nvPr/>
        </p:nvSpPr>
        <p:spPr>
          <a:xfrm>
            <a:off x="5088613" y="1191616"/>
            <a:ext cx="7282800" cy="615600"/>
          </a:xfrm>
          <a:prstGeom prst="rect">
            <a:avLst/>
          </a:prstGeom>
          <a:noFill/>
          <a:ln>
            <a:noFill/>
          </a:ln>
        </p:spPr>
        <p:txBody>
          <a:bodyPr spcFirstLastPara="1" wrap="square" lIns="0" tIns="0" rIns="0" bIns="0" anchor="t" anchorCtr="0">
            <a:spAutoFit/>
          </a:bodyPr>
          <a:lstStyle/>
          <a:p>
            <a:pPr marL="0" marR="0" lvl="0" indent="0" algn="ctr" rtl="0">
              <a:lnSpc>
                <a:spcPct val="164016"/>
              </a:lnSpc>
              <a:spcBef>
                <a:spcPts val="0"/>
              </a:spcBef>
              <a:spcAft>
                <a:spcPts val="0"/>
              </a:spcAft>
              <a:buClr>
                <a:schemeClr val="dk1"/>
              </a:buClr>
              <a:buSzPts val="3999"/>
              <a:buFont typeface="Arial"/>
              <a:buNone/>
            </a:pPr>
            <a:r>
              <a:rPr lang="en-US" sz="3999" b="1" i="0" u="none" strike="noStrike" cap="none">
                <a:solidFill>
                  <a:schemeClr val="lt1"/>
                </a:solidFill>
                <a:latin typeface="Times"/>
                <a:ea typeface="Times"/>
                <a:cs typeface="Times"/>
                <a:sym typeface="Times"/>
              </a:rPr>
              <a:t>Implementation &amp; Methodology</a:t>
            </a:r>
            <a:endParaRPr sz="1400" b="0" i="0" u="none" strike="noStrike" cap="none">
              <a:solidFill>
                <a:srgbClr val="000000"/>
              </a:solidFill>
              <a:latin typeface="Arial"/>
              <a:ea typeface="Arial"/>
              <a:cs typeface="Arial"/>
              <a:sym typeface="Arial"/>
            </a:endParaRPr>
          </a:p>
        </p:txBody>
      </p:sp>
      <p:sp>
        <p:nvSpPr>
          <p:cNvPr id="201" name="Google Shape;201;p21"/>
          <p:cNvSpPr/>
          <p:nvPr/>
        </p:nvSpPr>
        <p:spPr>
          <a:xfrm>
            <a:off x="17096384" y="0"/>
            <a:ext cx="1191616" cy="1191616"/>
          </a:xfrm>
          <a:custGeom>
            <a:avLst/>
            <a:gdLst/>
            <a:ahLst/>
            <a:cxnLst/>
            <a:rect l="l" t="t" r="r" b="b"/>
            <a:pathLst>
              <a:path w="1191616" h="1191616" extrusionOk="0">
                <a:moveTo>
                  <a:pt x="0" y="0"/>
                </a:moveTo>
                <a:lnTo>
                  <a:pt x="1191616" y="0"/>
                </a:lnTo>
                <a:lnTo>
                  <a:pt x="1191616" y="1191616"/>
                </a:lnTo>
                <a:lnTo>
                  <a:pt x="0" y="1191616"/>
                </a:lnTo>
                <a:lnTo>
                  <a:pt x="0" y="0"/>
                </a:lnTo>
                <a:close/>
              </a:path>
            </a:pathLst>
          </a:custGeom>
          <a:blipFill rotWithShape="1">
            <a:blip r:embed="rId4">
              <a:alphaModFix/>
            </a:blip>
            <a:stretch>
              <a:fillRect/>
            </a:stretch>
          </a:blipFill>
          <a:ln>
            <a:noFill/>
          </a:ln>
        </p:spPr>
      </p:sp>
      <p:sp>
        <p:nvSpPr>
          <p:cNvPr id="202" name="Google Shape;202;p21"/>
          <p:cNvSpPr/>
          <p:nvPr/>
        </p:nvSpPr>
        <p:spPr>
          <a:xfrm>
            <a:off x="40879" y="0"/>
            <a:ext cx="1339156" cy="900583"/>
          </a:xfrm>
          <a:custGeom>
            <a:avLst/>
            <a:gdLst/>
            <a:ahLst/>
            <a:cxnLst/>
            <a:rect l="l" t="t" r="r" b="b"/>
            <a:pathLst>
              <a:path w="1339156" h="900583" extrusionOk="0">
                <a:moveTo>
                  <a:pt x="0" y="0"/>
                </a:moveTo>
                <a:lnTo>
                  <a:pt x="1339156" y="0"/>
                </a:lnTo>
                <a:lnTo>
                  <a:pt x="1339156" y="900583"/>
                </a:lnTo>
                <a:lnTo>
                  <a:pt x="0" y="900583"/>
                </a:lnTo>
                <a:lnTo>
                  <a:pt x="0" y="0"/>
                </a:lnTo>
                <a:close/>
              </a:path>
            </a:pathLst>
          </a:custGeom>
          <a:blipFill rotWithShape="1">
            <a:blip r:embed="rId5">
              <a:alphaModFix/>
            </a:blip>
            <a:stretch>
              <a:fillRect/>
            </a:stretch>
          </a:blipFill>
          <a:ln>
            <a:noFill/>
          </a:ln>
        </p:spPr>
      </p:sp>
      <p:pic>
        <p:nvPicPr>
          <p:cNvPr id="203" name="Google Shape;203;p21"/>
          <p:cNvPicPr preferRelativeResize="0"/>
          <p:nvPr/>
        </p:nvPicPr>
        <p:blipFill rotWithShape="1">
          <a:blip r:embed="rId6">
            <a:alphaModFix/>
          </a:blip>
          <a:srcRect/>
          <a:stretch/>
        </p:blipFill>
        <p:spPr>
          <a:xfrm>
            <a:off x="4158025" y="2319138"/>
            <a:ext cx="9144000" cy="6481962"/>
          </a:xfrm>
          <a:prstGeom prst="rect">
            <a:avLst/>
          </a:prstGeom>
          <a:noFill/>
          <a:ln>
            <a:noFill/>
          </a:ln>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fade">
                                      <p:cBhvr>
                                        <p:cTn id="7" dur="10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Shape 207"/>
        <p:cNvGrpSpPr/>
        <p:nvPr/>
      </p:nvGrpSpPr>
      <p:grpSpPr>
        <a:xfrm>
          <a:off x="0" y="0"/>
          <a:ext cx="0" cy="0"/>
          <a:chOff x="0" y="0"/>
          <a:chExt cx="0" cy="0"/>
        </a:xfrm>
      </p:grpSpPr>
      <p:grpSp>
        <p:nvGrpSpPr>
          <p:cNvPr id="208" name="Google Shape;208;p22"/>
          <p:cNvGrpSpPr/>
          <p:nvPr/>
        </p:nvGrpSpPr>
        <p:grpSpPr>
          <a:xfrm>
            <a:off x="1028700" y="2129941"/>
            <a:ext cx="16517315" cy="7734117"/>
            <a:chOff x="0" y="-19050"/>
            <a:chExt cx="4350239" cy="2036969"/>
          </a:xfrm>
        </p:grpSpPr>
        <p:sp>
          <p:nvSpPr>
            <p:cNvPr id="209" name="Google Shape;209;p22"/>
            <p:cNvSpPr/>
            <p:nvPr/>
          </p:nvSpPr>
          <p:spPr>
            <a:xfrm>
              <a:off x="0" y="0"/>
              <a:ext cx="4350239" cy="2017919"/>
            </a:xfrm>
            <a:custGeom>
              <a:avLst/>
              <a:gdLst/>
              <a:ahLst/>
              <a:cxnLst/>
              <a:rect l="l" t="t" r="r" b="b"/>
              <a:pathLst>
                <a:path w="4350239" h="2017919" extrusionOk="0">
                  <a:moveTo>
                    <a:pt x="0" y="0"/>
                  </a:moveTo>
                  <a:lnTo>
                    <a:pt x="4350239" y="0"/>
                  </a:lnTo>
                  <a:lnTo>
                    <a:pt x="4350239" y="2017919"/>
                  </a:lnTo>
                  <a:lnTo>
                    <a:pt x="0" y="2017919"/>
                  </a:lnTo>
                  <a:close/>
                </a:path>
              </a:pathLst>
            </a:custGeom>
            <a:solidFill>
              <a:srgbClr val="B6BCCE">
                <a:alpha val="19215"/>
              </a:srgbClr>
            </a:solidFill>
            <a:ln>
              <a:noFill/>
            </a:ln>
          </p:spPr>
        </p:sp>
        <p:sp>
          <p:nvSpPr>
            <p:cNvPr id="210" name="Google Shape;210;p22"/>
            <p:cNvSpPr txBox="1"/>
            <p:nvPr/>
          </p:nvSpPr>
          <p:spPr>
            <a:xfrm>
              <a:off x="0" y="-19050"/>
              <a:ext cx="4350239" cy="2036969"/>
            </a:xfrm>
            <a:prstGeom prst="rect">
              <a:avLst/>
            </a:prstGeom>
            <a:noFill/>
            <a:ln>
              <a:noFill/>
            </a:ln>
          </p:spPr>
          <p:txBody>
            <a:bodyPr spcFirstLastPara="1" wrap="square" lIns="50800" tIns="50800" rIns="50800" bIns="50800" anchor="ctr" anchorCtr="0">
              <a:noAutofit/>
            </a:bodyPr>
            <a:lstStyle/>
            <a:p>
              <a:pPr marL="0" marR="0" lvl="0" indent="0" algn="ctr" rtl="0">
                <a:lnSpc>
                  <a:spcPct val="168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11" name="Google Shape;211;p22"/>
          <p:cNvSpPr txBox="1"/>
          <p:nvPr/>
        </p:nvSpPr>
        <p:spPr>
          <a:xfrm>
            <a:off x="1935845" y="1244554"/>
            <a:ext cx="14380295" cy="712362"/>
          </a:xfrm>
          <a:prstGeom prst="rect">
            <a:avLst/>
          </a:prstGeom>
          <a:noFill/>
          <a:ln>
            <a:noFill/>
          </a:ln>
        </p:spPr>
        <p:txBody>
          <a:bodyPr spcFirstLastPara="1" wrap="square" lIns="0" tIns="0" rIns="0" bIns="0" anchor="t" anchorCtr="0">
            <a:spAutoFit/>
          </a:bodyPr>
          <a:lstStyle/>
          <a:p>
            <a:pPr marL="0" marR="0" lvl="0" indent="0" algn="ctr" rtl="0">
              <a:lnSpc>
                <a:spcPct val="126006"/>
              </a:lnSpc>
              <a:spcBef>
                <a:spcPts val="0"/>
              </a:spcBef>
              <a:spcAft>
                <a:spcPts val="0"/>
              </a:spcAft>
              <a:buClr>
                <a:srgbClr val="000000"/>
              </a:buClr>
              <a:buSzPts val="3999"/>
              <a:buFont typeface="Arial"/>
              <a:buNone/>
            </a:pPr>
            <a:r>
              <a:rPr lang="en-US" sz="3999" b="1" i="0" u="none" strike="noStrike" cap="none">
                <a:solidFill>
                  <a:srgbClr val="061237"/>
                </a:solidFill>
                <a:latin typeface="Times"/>
                <a:ea typeface="Times"/>
                <a:cs typeface="Times"/>
                <a:sym typeface="Times"/>
              </a:rPr>
              <a:t>Results</a:t>
            </a:r>
            <a:endParaRPr sz="1400" b="0" i="0" u="none" strike="noStrike" cap="none">
              <a:solidFill>
                <a:srgbClr val="000000"/>
              </a:solidFill>
              <a:latin typeface="Arial"/>
              <a:ea typeface="Arial"/>
              <a:cs typeface="Arial"/>
              <a:sym typeface="Arial"/>
            </a:endParaRPr>
          </a:p>
        </p:txBody>
      </p:sp>
      <p:sp>
        <p:nvSpPr>
          <p:cNvPr id="212" name="Google Shape;212;p22"/>
          <p:cNvSpPr/>
          <p:nvPr/>
        </p:nvSpPr>
        <p:spPr>
          <a:xfrm>
            <a:off x="-2410917" y="8016208"/>
            <a:ext cx="4092356" cy="4114800"/>
          </a:xfrm>
          <a:custGeom>
            <a:avLst/>
            <a:gdLst/>
            <a:ahLst/>
            <a:cxnLst/>
            <a:rect l="l" t="t" r="r" b="b"/>
            <a:pathLst>
              <a:path w="4092356" h="4114800" extrusionOk="0">
                <a:moveTo>
                  <a:pt x="0" y="0"/>
                </a:moveTo>
                <a:lnTo>
                  <a:pt x="4092356" y="0"/>
                </a:lnTo>
                <a:lnTo>
                  <a:pt x="4092356" y="4114800"/>
                </a:lnTo>
                <a:lnTo>
                  <a:pt x="0" y="4114800"/>
                </a:lnTo>
                <a:lnTo>
                  <a:pt x="0" y="0"/>
                </a:lnTo>
                <a:close/>
              </a:path>
            </a:pathLst>
          </a:custGeom>
          <a:blipFill rotWithShape="1">
            <a:blip r:embed="rId3">
              <a:alphaModFix/>
            </a:blip>
            <a:stretch>
              <a:fillRect/>
            </a:stretch>
          </a:blipFill>
          <a:ln>
            <a:noFill/>
          </a:ln>
        </p:spPr>
      </p:sp>
      <p:sp>
        <p:nvSpPr>
          <p:cNvPr id="213" name="Google Shape;213;p22"/>
          <p:cNvSpPr/>
          <p:nvPr/>
        </p:nvSpPr>
        <p:spPr>
          <a:xfrm>
            <a:off x="17096384" y="0"/>
            <a:ext cx="1191616" cy="1191616"/>
          </a:xfrm>
          <a:custGeom>
            <a:avLst/>
            <a:gdLst/>
            <a:ahLst/>
            <a:cxnLst/>
            <a:rect l="l" t="t" r="r" b="b"/>
            <a:pathLst>
              <a:path w="1191616" h="1191616" extrusionOk="0">
                <a:moveTo>
                  <a:pt x="0" y="0"/>
                </a:moveTo>
                <a:lnTo>
                  <a:pt x="1191616" y="0"/>
                </a:lnTo>
                <a:lnTo>
                  <a:pt x="1191616" y="1191616"/>
                </a:lnTo>
                <a:lnTo>
                  <a:pt x="0" y="1191616"/>
                </a:lnTo>
                <a:lnTo>
                  <a:pt x="0" y="0"/>
                </a:lnTo>
                <a:close/>
              </a:path>
            </a:pathLst>
          </a:custGeom>
          <a:blipFill rotWithShape="1">
            <a:blip r:embed="rId4">
              <a:alphaModFix/>
            </a:blip>
            <a:stretch>
              <a:fillRect/>
            </a:stretch>
          </a:blipFill>
          <a:ln>
            <a:noFill/>
          </a:ln>
        </p:spPr>
      </p:sp>
      <p:sp>
        <p:nvSpPr>
          <p:cNvPr id="214" name="Google Shape;214;p22"/>
          <p:cNvSpPr/>
          <p:nvPr/>
        </p:nvSpPr>
        <p:spPr>
          <a:xfrm>
            <a:off x="40879" y="0"/>
            <a:ext cx="1339156" cy="900583"/>
          </a:xfrm>
          <a:custGeom>
            <a:avLst/>
            <a:gdLst/>
            <a:ahLst/>
            <a:cxnLst/>
            <a:rect l="l" t="t" r="r" b="b"/>
            <a:pathLst>
              <a:path w="1339156" h="900583" extrusionOk="0">
                <a:moveTo>
                  <a:pt x="0" y="0"/>
                </a:moveTo>
                <a:lnTo>
                  <a:pt x="1339156" y="0"/>
                </a:lnTo>
                <a:lnTo>
                  <a:pt x="1339156" y="900583"/>
                </a:lnTo>
                <a:lnTo>
                  <a:pt x="0" y="900583"/>
                </a:lnTo>
                <a:lnTo>
                  <a:pt x="0" y="0"/>
                </a:lnTo>
                <a:close/>
              </a:path>
            </a:pathLst>
          </a:custGeom>
          <a:blipFill rotWithShape="1">
            <a:blip r:embed="rId5">
              <a:alphaModFix/>
            </a:blip>
            <a:stretch>
              <a:fillRect/>
            </a:stretch>
          </a:blipFill>
          <a:ln>
            <a:noFill/>
          </a:ln>
        </p:spPr>
      </p:sp>
      <p:sp>
        <p:nvSpPr>
          <p:cNvPr id="215" name="Google Shape;215;p22"/>
          <p:cNvSpPr txBox="1"/>
          <p:nvPr/>
        </p:nvSpPr>
        <p:spPr>
          <a:xfrm>
            <a:off x="1400578" y="2492975"/>
            <a:ext cx="15926100" cy="406262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This project utilized Google </a:t>
            </a:r>
            <a:r>
              <a:rPr lang="en-US" sz="2400" b="0" i="0" u="none" strike="noStrike" cap="none" dirty="0" err="1">
                <a:solidFill>
                  <a:schemeClr val="dk1"/>
                </a:solidFill>
                <a:latin typeface="Times New Roman"/>
                <a:ea typeface="Times New Roman"/>
                <a:cs typeface="Times New Roman"/>
                <a:sym typeface="Times New Roman"/>
              </a:rPr>
              <a:t>Colab</a:t>
            </a:r>
            <a:r>
              <a:rPr lang="en-US" sz="2400" b="0" i="0" u="none" strike="noStrike" cap="none" dirty="0">
                <a:solidFill>
                  <a:schemeClr val="dk1"/>
                </a:solidFill>
                <a:latin typeface="Times New Roman"/>
                <a:ea typeface="Times New Roman"/>
                <a:cs typeface="Times New Roman"/>
                <a:sym typeface="Times New Roman"/>
              </a:rPr>
              <a:t> on an Intel Core i5 processor and 8 GB of RAM. The dataset comprises 70,000 instances with 12 varying attributes, which are reduced to 62,505 instances and 11 attributes. Outliers are successfully removed to improve model efficiency. Several performance metrics are calculated over different classifiers, such as random forest, decision tree, multilayer perceptron, and XGBoost classifier.</a:t>
            </a:r>
            <a:endParaRPr sz="24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Trained 80% of the dataset for each algorithm, employing an automated hyper-tuning technique, called </a:t>
            </a:r>
            <a:r>
              <a:rPr lang="en-US" sz="2400" b="0" i="0" u="none" strike="noStrike" cap="none" dirty="0" err="1">
                <a:solidFill>
                  <a:schemeClr val="dk1"/>
                </a:solidFill>
                <a:latin typeface="Times New Roman"/>
                <a:ea typeface="Times New Roman"/>
                <a:cs typeface="Times New Roman"/>
                <a:sym typeface="Times New Roman"/>
              </a:rPr>
              <a:t>GridSearchCV</a:t>
            </a:r>
            <a:r>
              <a:rPr lang="en-US" sz="2400" b="0" i="0" u="none" strike="noStrike" cap="none" dirty="0">
                <a:solidFill>
                  <a:schemeClr val="dk1"/>
                </a:solidFill>
                <a:latin typeface="Times New Roman"/>
                <a:ea typeface="Times New Roman"/>
                <a:cs typeface="Times New Roman"/>
                <a:sym typeface="Times New Roman"/>
              </a:rPr>
              <a:t>. The evaluation metrics of the different classifiers are given in the below table. The result indicates that random forest with cross-validation achieves the highest accuracy of 84.47%, outperforming all other algorithms.</a:t>
            </a:r>
            <a:endParaRPr sz="2400" b="0" i="0" u="none" strike="noStrike" cap="none" dirty="0">
              <a:solidFill>
                <a:schemeClr val="dk1"/>
              </a:solidFill>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79457FD6-22C5-D71A-0FA2-653A49BE00F3}"/>
              </a:ext>
            </a:extLst>
          </p:cNvPr>
          <p:cNvGraphicFramePr>
            <a:graphicFrameLocks noGrp="1"/>
          </p:cNvGraphicFramePr>
          <p:nvPr>
            <p:extLst>
              <p:ext uri="{D42A27DB-BD31-4B8C-83A1-F6EECF244321}">
                <p14:modId xmlns:p14="http://schemas.microsoft.com/office/powerpoint/2010/main" val="1594401225"/>
              </p:ext>
            </p:extLst>
          </p:nvPr>
        </p:nvGraphicFramePr>
        <p:xfrm>
          <a:off x="1808642" y="6633575"/>
          <a:ext cx="14634700" cy="2765265"/>
        </p:xfrm>
        <a:graphic>
          <a:graphicData uri="http://schemas.openxmlformats.org/drawingml/2006/table">
            <a:tbl>
              <a:tblPr firstRow="1" bandRow="1">
                <a:tableStyleId>{A21B7197-8B21-402B-8F30-FEFE3CFD90C7}</a:tableStyleId>
              </a:tblPr>
              <a:tblGrid>
                <a:gridCol w="1463470">
                  <a:extLst>
                    <a:ext uri="{9D8B030D-6E8A-4147-A177-3AD203B41FA5}">
                      <a16:colId xmlns:a16="http://schemas.microsoft.com/office/drawing/2014/main" val="3095753332"/>
                    </a:ext>
                  </a:extLst>
                </a:gridCol>
                <a:gridCol w="1463470">
                  <a:extLst>
                    <a:ext uri="{9D8B030D-6E8A-4147-A177-3AD203B41FA5}">
                      <a16:colId xmlns:a16="http://schemas.microsoft.com/office/drawing/2014/main" val="258380459"/>
                    </a:ext>
                  </a:extLst>
                </a:gridCol>
                <a:gridCol w="1463470">
                  <a:extLst>
                    <a:ext uri="{9D8B030D-6E8A-4147-A177-3AD203B41FA5}">
                      <a16:colId xmlns:a16="http://schemas.microsoft.com/office/drawing/2014/main" val="3159199210"/>
                    </a:ext>
                  </a:extLst>
                </a:gridCol>
                <a:gridCol w="1463470">
                  <a:extLst>
                    <a:ext uri="{9D8B030D-6E8A-4147-A177-3AD203B41FA5}">
                      <a16:colId xmlns:a16="http://schemas.microsoft.com/office/drawing/2014/main" val="2320113640"/>
                    </a:ext>
                  </a:extLst>
                </a:gridCol>
                <a:gridCol w="1463470">
                  <a:extLst>
                    <a:ext uri="{9D8B030D-6E8A-4147-A177-3AD203B41FA5}">
                      <a16:colId xmlns:a16="http://schemas.microsoft.com/office/drawing/2014/main" val="4052624045"/>
                    </a:ext>
                  </a:extLst>
                </a:gridCol>
                <a:gridCol w="1463470">
                  <a:extLst>
                    <a:ext uri="{9D8B030D-6E8A-4147-A177-3AD203B41FA5}">
                      <a16:colId xmlns:a16="http://schemas.microsoft.com/office/drawing/2014/main" val="2718765484"/>
                    </a:ext>
                  </a:extLst>
                </a:gridCol>
                <a:gridCol w="1463470">
                  <a:extLst>
                    <a:ext uri="{9D8B030D-6E8A-4147-A177-3AD203B41FA5}">
                      <a16:colId xmlns:a16="http://schemas.microsoft.com/office/drawing/2014/main" val="2779012246"/>
                    </a:ext>
                  </a:extLst>
                </a:gridCol>
                <a:gridCol w="1463470">
                  <a:extLst>
                    <a:ext uri="{9D8B030D-6E8A-4147-A177-3AD203B41FA5}">
                      <a16:colId xmlns:a16="http://schemas.microsoft.com/office/drawing/2014/main" val="373174540"/>
                    </a:ext>
                  </a:extLst>
                </a:gridCol>
                <a:gridCol w="1463470">
                  <a:extLst>
                    <a:ext uri="{9D8B030D-6E8A-4147-A177-3AD203B41FA5}">
                      <a16:colId xmlns:a16="http://schemas.microsoft.com/office/drawing/2014/main" val="2631933714"/>
                    </a:ext>
                  </a:extLst>
                </a:gridCol>
                <a:gridCol w="1463470">
                  <a:extLst>
                    <a:ext uri="{9D8B030D-6E8A-4147-A177-3AD203B41FA5}">
                      <a16:colId xmlns:a16="http://schemas.microsoft.com/office/drawing/2014/main" val="2131279352"/>
                    </a:ext>
                  </a:extLst>
                </a:gridCol>
              </a:tblGrid>
              <a:tr h="553053">
                <a:tc rowSpan="2">
                  <a:txBody>
                    <a:bodyPr/>
                    <a:lstStyle/>
                    <a:p>
                      <a:endParaRPr lang="en-IN" dirty="0"/>
                    </a:p>
                    <a:p>
                      <a:r>
                        <a:rPr lang="en-IN" dirty="0"/>
                        <a:t>    Model</a:t>
                      </a:r>
                    </a:p>
                  </a:txBody>
                  <a:tcPr/>
                </a:tc>
                <a:tc gridSpan="2">
                  <a:txBody>
                    <a:bodyPr/>
                    <a:lstStyle/>
                    <a:p>
                      <a:r>
                        <a:rPr lang="en-IN"/>
                        <a:t>                Accuracy</a:t>
                      </a:r>
                      <a:endParaRPr lang="en-IN" dirty="0"/>
                    </a:p>
                  </a:txBody>
                  <a:tcPr/>
                </a:tc>
                <a:tc hMerge="1">
                  <a:txBody>
                    <a:bodyPr/>
                    <a:lstStyle/>
                    <a:p>
                      <a:endParaRPr lang="en-IN"/>
                    </a:p>
                  </a:txBody>
                  <a:tcPr/>
                </a:tc>
                <a:tc gridSpan="2">
                  <a:txBody>
                    <a:bodyPr/>
                    <a:lstStyle/>
                    <a:p>
                      <a:r>
                        <a:rPr lang="en-IN" dirty="0"/>
                        <a:t>              Precision</a:t>
                      </a:r>
                    </a:p>
                  </a:txBody>
                  <a:tcPr/>
                </a:tc>
                <a:tc hMerge="1">
                  <a:txBody>
                    <a:bodyPr/>
                    <a:lstStyle/>
                    <a:p>
                      <a:endParaRPr lang="en-IN"/>
                    </a:p>
                  </a:txBody>
                  <a:tcPr/>
                </a:tc>
                <a:tc gridSpan="2">
                  <a:txBody>
                    <a:bodyPr/>
                    <a:lstStyle/>
                    <a:p>
                      <a:r>
                        <a:rPr lang="en-IN"/>
                        <a:t>                Recall</a:t>
                      </a:r>
                      <a:endParaRPr lang="en-IN" dirty="0"/>
                    </a:p>
                  </a:txBody>
                  <a:tcPr/>
                </a:tc>
                <a:tc hMerge="1">
                  <a:txBody>
                    <a:bodyPr/>
                    <a:lstStyle/>
                    <a:p>
                      <a:endParaRPr lang="en-IN"/>
                    </a:p>
                  </a:txBody>
                  <a:tcPr/>
                </a:tc>
                <a:tc gridSpan="2">
                  <a:txBody>
                    <a:bodyPr/>
                    <a:lstStyle/>
                    <a:p>
                      <a:r>
                        <a:rPr lang="en-IN"/>
                        <a:t>              F1-Score</a:t>
                      </a:r>
                      <a:endParaRPr lang="en-IN" dirty="0"/>
                    </a:p>
                  </a:txBody>
                  <a:tcPr/>
                </a:tc>
                <a:tc hMerge="1">
                  <a:txBody>
                    <a:bodyPr/>
                    <a:lstStyle/>
                    <a:p>
                      <a:endParaRPr lang="en-IN"/>
                    </a:p>
                  </a:txBody>
                  <a:tcPr/>
                </a:tc>
                <a:tc>
                  <a:txBody>
                    <a:bodyPr/>
                    <a:lstStyle/>
                    <a:p>
                      <a:r>
                        <a:rPr lang="en-IN" dirty="0"/>
                        <a:t>     AUC</a:t>
                      </a:r>
                    </a:p>
                  </a:txBody>
                  <a:tcPr/>
                </a:tc>
                <a:extLst>
                  <a:ext uri="{0D108BD9-81ED-4DB2-BD59-A6C34878D82A}">
                    <a16:rowId xmlns:a16="http://schemas.microsoft.com/office/drawing/2014/main" val="933252210"/>
                  </a:ext>
                </a:extLst>
              </a:tr>
              <a:tr h="553053">
                <a:tc vMerge="1">
                  <a:txBody>
                    <a:bodyPr/>
                    <a:lstStyle/>
                    <a:p>
                      <a:endParaRPr lang="en-IN"/>
                    </a:p>
                  </a:txBody>
                  <a:tcPr/>
                </a:tc>
                <a:tc>
                  <a:txBody>
                    <a:bodyPr/>
                    <a:lstStyle/>
                    <a:p>
                      <a:r>
                        <a:rPr lang="en-IN"/>
                        <a:t> Without CV</a:t>
                      </a:r>
                      <a:endParaRPr lang="en-IN" dirty="0"/>
                    </a:p>
                  </a:txBody>
                  <a:tcPr/>
                </a:tc>
                <a:tc>
                  <a:txBody>
                    <a:bodyPr/>
                    <a:lstStyle/>
                    <a:p>
                      <a:r>
                        <a:rPr lang="en-IN" dirty="0"/>
                        <a:t>      CV</a:t>
                      </a:r>
                    </a:p>
                  </a:txBody>
                  <a:tcPr/>
                </a:tc>
                <a:tc>
                  <a:txBody>
                    <a:bodyPr/>
                    <a:lstStyle/>
                    <a:p>
                      <a:r>
                        <a:rPr lang="en-IN"/>
                        <a:t> Without CV</a:t>
                      </a:r>
                      <a:endParaRPr lang="en-IN" dirty="0"/>
                    </a:p>
                  </a:txBody>
                  <a:tcPr/>
                </a:tc>
                <a:tc>
                  <a:txBody>
                    <a:bodyPr/>
                    <a:lstStyle/>
                    <a:p>
                      <a:r>
                        <a:rPr lang="en-IN"/>
                        <a:t>     CV</a:t>
                      </a:r>
                      <a:endParaRPr lang="en-IN" dirty="0"/>
                    </a:p>
                  </a:txBody>
                  <a:tcPr/>
                </a:tc>
                <a:tc>
                  <a:txBody>
                    <a:bodyPr/>
                    <a:lstStyle/>
                    <a:p>
                      <a:r>
                        <a:rPr lang="en-IN"/>
                        <a:t> Without CV</a:t>
                      </a:r>
                      <a:endParaRPr lang="en-IN" dirty="0"/>
                    </a:p>
                  </a:txBody>
                  <a:tcPr/>
                </a:tc>
                <a:tc>
                  <a:txBody>
                    <a:bodyPr/>
                    <a:lstStyle/>
                    <a:p>
                      <a:r>
                        <a:rPr lang="en-IN"/>
                        <a:t>     CV</a:t>
                      </a:r>
                      <a:endParaRPr lang="en-IN" dirty="0"/>
                    </a:p>
                  </a:txBody>
                  <a:tcPr/>
                </a:tc>
                <a:tc>
                  <a:txBody>
                    <a:bodyPr/>
                    <a:lstStyle/>
                    <a:p>
                      <a:r>
                        <a:rPr lang="en-IN"/>
                        <a:t> Without CV</a:t>
                      </a:r>
                      <a:endParaRPr lang="en-IN" dirty="0"/>
                    </a:p>
                  </a:txBody>
                  <a:tcPr/>
                </a:tc>
                <a:tc>
                  <a:txBody>
                    <a:bodyPr/>
                    <a:lstStyle/>
                    <a:p>
                      <a:r>
                        <a:rPr lang="en-IN"/>
                        <a:t>     CV</a:t>
                      </a:r>
                      <a:endParaRPr lang="en-IN" dirty="0"/>
                    </a:p>
                  </a:txBody>
                  <a:tcPr/>
                </a:tc>
                <a:tc>
                  <a:txBody>
                    <a:bodyPr/>
                    <a:lstStyle/>
                    <a:p>
                      <a:endParaRPr lang="en-IN"/>
                    </a:p>
                  </a:txBody>
                  <a:tcPr/>
                </a:tc>
                <a:extLst>
                  <a:ext uri="{0D108BD9-81ED-4DB2-BD59-A6C34878D82A}">
                    <a16:rowId xmlns:a16="http://schemas.microsoft.com/office/drawing/2014/main" val="2996133567"/>
                  </a:ext>
                </a:extLst>
              </a:tr>
              <a:tr h="553053">
                <a:tc>
                  <a:txBody>
                    <a:bodyPr/>
                    <a:lstStyle/>
                    <a:p>
                      <a:r>
                        <a:rPr lang="en-IN"/>
                        <a:t>   MLP</a:t>
                      </a:r>
                      <a:endParaRPr lang="en-IN" dirty="0"/>
                    </a:p>
                  </a:txBody>
                  <a:tcPr/>
                </a:tc>
                <a:tc>
                  <a:txBody>
                    <a:bodyPr/>
                    <a:lstStyle/>
                    <a:p>
                      <a:r>
                        <a:rPr lang="en-IN" dirty="0"/>
                        <a:t>    84.19</a:t>
                      </a:r>
                    </a:p>
                  </a:txBody>
                  <a:tcPr/>
                </a:tc>
                <a:tc>
                  <a:txBody>
                    <a:bodyPr/>
                    <a:lstStyle/>
                    <a:p>
                      <a:r>
                        <a:rPr lang="en-IN"/>
                        <a:t>    84.23</a:t>
                      </a:r>
                      <a:endParaRPr lang="en-IN" dirty="0"/>
                    </a:p>
                  </a:txBody>
                  <a:tcPr/>
                </a:tc>
                <a:tc>
                  <a:txBody>
                    <a:bodyPr/>
                    <a:lstStyle/>
                    <a:p>
                      <a:r>
                        <a:rPr lang="en-IN"/>
                        <a:t>    84.23</a:t>
                      </a:r>
                      <a:endParaRPr lang="en-IN" dirty="0"/>
                    </a:p>
                  </a:txBody>
                  <a:tcPr/>
                </a:tc>
                <a:tc>
                  <a:txBody>
                    <a:bodyPr/>
                    <a:lstStyle/>
                    <a:p>
                      <a:r>
                        <a:rPr lang="en-IN"/>
                        <a:t>    88.59</a:t>
                      </a:r>
                      <a:endParaRPr lang="en-IN" dirty="0"/>
                    </a:p>
                  </a:txBody>
                  <a:tcPr/>
                </a:tc>
                <a:tc>
                  <a:txBody>
                    <a:bodyPr/>
                    <a:lstStyle/>
                    <a:p>
                      <a:r>
                        <a:rPr lang="en-IN"/>
                        <a:t>    86.48</a:t>
                      </a:r>
                      <a:endParaRPr lang="en-IN" dirty="0"/>
                    </a:p>
                  </a:txBody>
                  <a:tcPr/>
                </a:tc>
                <a:tc>
                  <a:txBody>
                    <a:bodyPr/>
                    <a:lstStyle/>
                    <a:p>
                      <a:r>
                        <a:rPr lang="en-IN"/>
                        <a:t>    78.58</a:t>
                      </a:r>
                      <a:endParaRPr lang="en-IN" dirty="0"/>
                    </a:p>
                  </a:txBody>
                  <a:tcPr/>
                </a:tc>
                <a:tc>
                  <a:txBody>
                    <a:bodyPr/>
                    <a:lstStyle/>
                    <a:p>
                      <a:r>
                        <a:rPr lang="en-IN"/>
                        <a:t>    83.28</a:t>
                      </a:r>
                      <a:endParaRPr lang="en-IN" dirty="0"/>
                    </a:p>
                  </a:txBody>
                  <a:tcPr/>
                </a:tc>
                <a:tc>
                  <a:txBody>
                    <a:bodyPr/>
                    <a:lstStyle/>
                    <a:p>
                      <a:r>
                        <a:rPr lang="en-IN"/>
                        <a:t>    82.44</a:t>
                      </a:r>
                      <a:endParaRPr lang="en-IN" dirty="0"/>
                    </a:p>
                  </a:txBody>
                  <a:tcPr/>
                </a:tc>
                <a:tc>
                  <a:txBody>
                    <a:bodyPr/>
                    <a:lstStyle/>
                    <a:p>
                      <a:r>
                        <a:rPr lang="en-IN"/>
                        <a:t>      0.92</a:t>
                      </a:r>
                      <a:endParaRPr lang="en-IN" dirty="0"/>
                    </a:p>
                  </a:txBody>
                  <a:tcPr/>
                </a:tc>
                <a:extLst>
                  <a:ext uri="{0D108BD9-81ED-4DB2-BD59-A6C34878D82A}">
                    <a16:rowId xmlns:a16="http://schemas.microsoft.com/office/drawing/2014/main" val="1821140568"/>
                  </a:ext>
                </a:extLst>
              </a:tr>
              <a:tr h="553053">
                <a:tc>
                  <a:txBody>
                    <a:bodyPr/>
                    <a:lstStyle/>
                    <a:p>
                      <a:r>
                        <a:rPr lang="en-IN"/>
                        <a:t>   RF</a:t>
                      </a:r>
                      <a:endParaRPr lang="en-IN" dirty="0"/>
                    </a:p>
                  </a:txBody>
                  <a:tcPr/>
                </a:tc>
                <a:tc>
                  <a:txBody>
                    <a:bodyPr/>
                    <a:lstStyle/>
                    <a:p>
                      <a:r>
                        <a:rPr lang="en-IN"/>
                        <a:t>    84.13</a:t>
                      </a:r>
                      <a:endParaRPr lang="en-IN" dirty="0"/>
                    </a:p>
                  </a:txBody>
                  <a:tcPr/>
                </a:tc>
                <a:tc>
                  <a:txBody>
                    <a:bodyPr/>
                    <a:lstStyle/>
                    <a:p>
                      <a:r>
                        <a:rPr lang="en-IN"/>
                        <a:t>    84.47</a:t>
                      </a:r>
                      <a:endParaRPr lang="en-IN" dirty="0"/>
                    </a:p>
                  </a:txBody>
                  <a:tcPr/>
                </a:tc>
                <a:tc>
                  <a:txBody>
                    <a:bodyPr/>
                    <a:lstStyle/>
                    <a:p>
                      <a:r>
                        <a:rPr lang="en-IN"/>
                        <a:t>    84.47</a:t>
                      </a:r>
                      <a:endParaRPr lang="en-IN" dirty="0"/>
                    </a:p>
                  </a:txBody>
                  <a:tcPr/>
                </a:tc>
                <a:tc>
                  <a:txBody>
                    <a:bodyPr/>
                    <a:lstStyle/>
                    <a:p>
                      <a:r>
                        <a:rPr lang="en-IN" dirty="0"/>
                        <a:t>    88.54</a:t>
                      </a:r>
                    </a:p>
                  </a:txBody>
                  <a:tcPr/>
                </a:tc>
                <a:tc>
                  <a:txBody>
                    <a:bodyPr/>
                    <a:lstStyle/>
                    <a:p>
                      <a:r>
                        <a:rPr lang="en-IN"/>
                        <a:t>    88.04</a:t>
                      </a:r>
                      <a:endParaRPr lang="en-IN" dirty="0"/>
                    </a:p>
                  </a:txBody>
                  <a:tcPr/>
                </a:tc>
                <a:tc>
                  <a:txBody>
                    <a:bodyPr/>
                    <a:lstStyle/>
                    <a:p>
                      <a:r>
                        <a:rPr lang="en-IN"/>
                        <a:t>    78.48</a:t>
                      </a:r>
                      <a:endParaRPr lang="en-IN" dirty="0"/>
                    </a:p>
                  </a:txBody>
                  <a:tcPr/>
                </a:tc>
                <a:tc>
                  <a:txBody>
                    <a:bodyPr/>
                    <a:lstStyle/>
                    <a:p>
                      <a:r>
                        <a:rPr lang="en-IN"/>
                        <a:t>    83.21</a:t>
                      </a:r>
                      <a:endParaRPr lang="en-IN" dirty="0"/>
                    </a:p>
                  </a:txBody>
                  <a:tcPr/>
                </a:tc>
                <a:tc>
                  <a:txBody>
                    <a:bodyPr/>
                    <a:lstStyle/>
                    <a:p>
                      <a:r>
                        <a:rPr lang="en-IN"/>
                        <a:t>    82.20</a:t>
                      </a:r>
                      <a:endParaRPr lang="en-IN" dirty="0"/>
                    </a:p>
                  </a:txBody>
                  <a:tcPr/>
                </a:tc>
                <a:tc>
                  <a:txBody>
                    <a:bodyPr/>
                    <a:lstStyle/>
                    <a:p>
                      <a:r>
                        <a:rPr lang="en-IN"/>
                        <a:t>      0.92</a:t>
                      </a:r>
                      <a:endParaRPr lang="en-IN" dirty="0"/>
                    </a:p>
                  </a:txBody>
                  <a:tcPr/>
                </a:tc>
                <a:extLst>
                  <a:ext uri="{0D108BD9-81ED-4DB2-BD59-A6C34878D82A}">
                    <a16:rowId xmlns:a16="http://schemas.microsoft.com/office/drawing/2014/main" val="321106019"/>
                  </a:ext>
                </a:extLst>
              </a:tr>
              <a:tr h="553053">
                <a:tc>
                  <a:txBody>
                    <a:bodyPr/>
                    <a:lstStyle/>
                    <a:p>
                      <a:r>
                        <a:rPr lang="en-IN" dirty="0"/>
                        <a:t>   DT</a:t>
                      </a:r>
                    </a:p>
                  </a:txBody>
                  <a:tcPr/>
                </a:tc>
                <a:tc>
                  <a:txBody>
                    <a:bodyPr/>
                    <a:lstStyle/>
                    <a:p>
                      <a:r>
                        <a:rPr lang="en-IN"/>
                        <a:t>    83.93</a:t>
                      </a:r>
                      <a:endParaRPr lang="en-IN" dirty="0"/>
                    </a:p>
                  </a:txBody>
                  <a:tcPr/>
                </a:tc>
                <a:tc>
                  <a:txBody>
                    <a:bodyPr/>
                    <a:lstStyle/>
                    <a:p>
                      <a:r>
                        <a:rPr lang="en-IN"/>
                        <a:t>    82.69</a:t>
                      </a:r>
                      <a:endParaRPr lang="en-IN" dirty="0"/>
                    </a:p>
                  </a:txBody>
                  <a:tcPr/>
                </a:tc>
                <a:tc>
                  <a:txBody>
                    <a:bodyPr/>
                    <a:lstStyle/>
                    <a:p>
                      <a:r>
                        <a:rPr lang="en-IN"/>
                        <a:t>    82.69</a:t>
                      </a:r>
                      <a:endParaRPr lang="en-IN" dirty="0"/>
                    </a:p>
                  </a:txBody>
                  <a:tcPr/>
                </a:tc>
                <a:tc>
                  <a:txBody>
                    <a:bodyPr/>
                    <a:lstStyle/>
                    <a:p>
                      <a:r>
                        <a:rPr lang="en-IN"/>
                        <a:t>    88.72</a:t>
                      </a:r>
                      <a:endParaRPr lang="en-IN" dirty="0"/>
                    </a:p>
                  </a:txBody>
                  <a:tcPr/>
                </a:tc>
                <a:tc>
                  <a:txBody>
                    <a:bodyPr/>
                    <a:lstStyle/>
                    <a:p>
                      <a:r>
                        <a:rPr lang="en-IN"/>
                        <a:t>    88.39</a:t>
                      </a:r>
                      <a:endParaRPr lang="en-IN" dirty="0"/>
                    </a:p>
                  </a:txBody>
                  <a:tcPr/>
                </a:tc>
                <a:tc>
                  <a:txBody>
                    <a:bodyPr/>
                    <a:lstStyle/>
                    <a:p>
                      <a:r>
                        <a:rPr lang="en-IN" dirty="0"/>
                        <a:t>    77.83</a:t>
                      </a:r>
                    </a:p>
                  </a:txBody>
                  <a:tcPr/>
                </a:tc>
                <a:tc>
                  <a:txBody>
                    <a:bodyPr/>
                    <a:lstStyle/>
                    <a:p>
                      <a:r>
                        <a:rPr lang="en-IN" dirty="0"/>
                        <a:t>    82.92</a:t>
                      </a:r>
                    </a:p>
                  </a:txBody>
                  <a:tcPr/>
                </a:tc>
                <a:tc>
                  <a:txBody>
                    <a:bodyPr/>
                    <a:lstStyle/>
                    <a:p>
                      <a:r>
                        <a:rPr lang="en-IN"/>
                        <a:t>    82.04</a:t>
                      </a:r>
                      <a:endParaRPr lang="en-IN" dirty="0"/>
                    </a:p>
                  </a:txBody>
                  <a:tcPr/>
                </a:tc>
                <a:tc>
                  <a:txBody>
                    <a:bodyPr/>
                    <a:lstStyle/>
                    <a:p>
                      <a:r>
                        <a:rPr lang="en-IN" dirty="0"/>
                        <a:t>      0.92</a:t>
                      </a:r>
                    </a:p>
                  </a:txBody>
                  <a:tcPr/>
                </a:tc>
                <a:extLst>
                  <a:ext uri="{0D108BD9-81ED-4DB2-BD59-A6C34878D82A}">
                    <a16:rowId xmlns:a16="http://schemas.microsoft.com/office/drawing/2014/main" val="2658786682"/>
                  </a:ext>
                </a:extLst>
              </a:tr>
            </a:tbl>
          </a:graphicData>
        </a:graphic>
      </p:graphicFrame>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fade">
                                      <p:cBhvr>
                                        <p:cTn id="7" dur="10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61237"/>
        </a:solidFill>
        <a:effectLst/>
      </p:bgPr>
    </p:bg>
    <p:spTree>
      <p:nvGrpSpPr>
        <p:cNvPr id="1" name="Shape 220"/>
        <p:cNvGrpSpPr/>
        <p:nvPr/>
      </p:nvGrpSpPr>
      <p:grpSpPr>
        <a:xfrm>
          <a:off x="0" y="0"/>
          <a:ext cx="0" cy="0"/>
          <a:chOff x="0" y="0"/>
          <a:chExt cx="0" cy="0"/>
        </a:xfrm>
      </p:grpSpPr>
      <p:sp>
        <p:nvSpPr>
          <p:cNvPr id="221" name="Google Shape;221;p23"/>
          <p:cNvSpPr/>
          <p:nvPr/>
        </p:nvSpPr>
        <p:spPr>
          <a:xfrm>
            <a:off x="13158755" y="2973284"/>
            <a:ext cx="3374885" cy="3393394"/>
          </a:xfrm>
          <a:custGeom>
            <a:avLst/>
            <a:gdLst/>
            <a:ahLst/>
            <a:cxnLst/>
            <a:rect l="l" t="t" r="r" b="b"/>
            <a:pathLst>
              <a:path w="3374885" h="3393394" extrusionOk="0">
                <a:moveTo>
                  <a:pt x="0" y="0"/>
                </a:moveTo>
                <a:lnTo>
                  <a:pt x="3374885" y="0"/>
                </a:lnTo>
                <a:lnTo>
                  <a:pt x="3374885" y="3393394"/>
                </a:lnTo>
                <a:lnTo>
                  <a:pt x="0" y="3393394"/>
                </a:lnTo>
                <a:lnTo>
                  <a:pt x="0" y="0"/>
                </a:lnTo>
                <a:close/>
              </a:path>
            </a:pathLst>
          </a:custGeom>
          <a:blipFill rotWithShape="1">
            <a:blip r:embed="rId3">
              <a:alphaModFix/>
            </a:blip>
            <a:stretch>
              <a:fillRect/>
            </a:stretch>
          </a:blipFill>
          <a:ln>
            <a:noFill/>
          </a:ln>
        </p:spPr>
      </p:sp>
      <p:sp>
        <p:nvSpPr>
          <p:cNvPr id="222" name="Google Shape;222;p23"/>
          <p:cNvSpPr/>
          <p:nvPr/>
        </p:nvSpPr>
        <p:spPr>
          <a:xfrm>
            <a:off x="1715698" y="6366678"/>
            <a:ext cx="3374885" cy="3393394"/>
          </a:xfrm>
          <a:custGeom>
            <a:avLst/>
            <a:gdLst/>
            <a:ahLst/>
            <a:cxnLst/>
            <a:rect l="l" t="t" r="r" b="b"/>
            <a:pathLst>
              <a:path w="3374885" h="3393394" extrusionOk="0">
                <a:moveTo>
                  <a:pt x="0" y="0"/>
                </a:moveTo>
                <a:lnTo>
                  <a:pt x="3374885" y="0"/>
                </a:lnTo>
                <a:lnTo>
                  <a:pt x="3374885" y="3393394"/>
                </a:lnTo>
                <a:lnTo>
                  <a:pt x="0" y="3393394"/>
                </a:lnTo>
                <a:lnTo>
                  <a:pt x="0" y="0"/>
                </a:lnTo>
                <a:close/>
              </a:path>
            </a:pathLst>
          </a:custGeom>
          <a:blipFill rotWithShape="1">
            <a:blip r:embed="rId3">
              <a:alphaModFix/>
            </a:blip>
            <a:stretch>
              <a:fillRect/>
            </a:stretch>
          </a:blipFill>
          <a:ln>
            <a:noFill/>
          </a:ln>
        </p:spPr>
      </p:sp>
      <p:grpSp>
        <p:nvGrpSpPr>
          <p:cNvPr id="223" name="Google Shape;223;p23"/>
          <p:cNvGrpSpPr/>
          <p:nvPr/>
        </p:nvGrpSpPr>
        <p:grpSpPr>
          <a:xfrm>
            <a:off x="2558810" y="3719356"/>
            <a:ext cx="13170380" cy="5112560"/>
            <a:chOff x="0" y="-19050"/>
            <a:chExt cx="4274726" cy="1659390"/>
          </a:xfrm>
        </p:grpSpPr>
        <p:sp>
          <p:nvSpPr>
            <p:cNvPr id="224" name="Google Shape;224;p23"/>
            <p:cNvSpPr/>
            <p:nvPr/>
          </p:nvSpPr>
          <p:spPr>
            <a:xfrm>
              <a:off x="0" y="0"/>
              <a:ext cx="4274726" cy="1640340"/>
            </a:xfrm>
            <a:custGeom>
              <a:avLst/>
              <a:gdLst/>
              <a:ahLst/>
              <a:cxnLst/>
              <a:rect l="l" t="t" r="r" b="b"/>
              <a:pathLst>
                <a:path w="4274726" h="1640340" extrusionOk="0">
                  <a:moveTo>
                    <a:pt x="0" y="0"/>
                  </a:moveTo>
                  <a:lnTo>
                    <a:pt x="4274726" y="0"/>
                  </a:lnTo>
                  <a:lnTo>
                    <a:pt x="4274726" y="1640340"/>
                  </a:lnTo>
                  <a:lnTo>
                    <a:pt x="0" y="1640340"/>
                  </a:lnTo>
                  <a:close/>
                </a:path>
              </a:pathLst>
            </a:custGeom>
            <a:solidFill>
              <a:srgbClr val="18264E"/>
            </a:solidFill>
            <a:ln>
              <a:noFill/>
            </a:ln>
          </p:spPr>
        </p:sp>
        <p:sp>
          <p:nvSpPr>
            <p:cNvPr id="225" name="Google Shape;225;p23"/>
            <p:cNvSpPr txBox="1"/>
            <p:nvPr/>
          </p:nvSpPr>
          <p:spPr>
            <a:xfrm>
              <a:off x="0" y="-19050"/>
              <a:ext cx="4274726" cy="1659390"/>
            </a:xfrm>
            <a:prstGeom prst="rect">
              <a:avLst/>
            </a:prstGeom>
            <a:noFill/>
            <a:ln>
              <a:noFill/>
            </a:ln>
          </p:spPr>
          <p:txBody>
            <a:bodyPr spcFirstLastPara="1" wrap="square" lIns="50800" tIns="50800" rIns="50800" bIns="50800" anchor="ctr" anchorCtr="0">
              <a:noAutofit/>
            </a:bodyPr>
            <a:lstStyle/>
            <a:p>
              <a:pPr marL="0" marR="0" lvl="0" indent="0" algn="ctr" rtl="0">
                <a:lnSpc>
                  <a:spcPct val="168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26" name="Google Shape;226;p23"/>
          <p:cNvSpPr/>
          <p:nvPr/>
        </p:nvSpPr>
        <p:spPr>
          <a:xfrm>
            <a:off x="8239832" y="2973284"/>
            <a:ext cx="1609532" cy="1609532"/>
          </a:xfrm>
          <a:custGeom>
            <a:avLst/>
            <a:gdLst/>
            <a:ahLst/>
            <a:cxnLst/>
            <a:rect l="l" t="t" r="r" b="b"/>
            <a:pathLst>
              <a:path w="1609532" h="1609532" extrusionOk="0">
                <a:moveTo>
                  <a:pt x="0" y="0"/>
                </a:moveTo>
                <a:lnTo>
                  <a:pt x="1609531" y="0"/>
                </a:lnTo>
                <a:lnTo>
                  <a:pt x="1609531" y="1609531"/>
                </a:lnTo>
                <a:lnTo>
                  <a:pt x="0" y="1609531"/>
                </a:lnTo>
                <a:lnTo>
                  <a:pt x="0" y="0"/>
                </a:lnTo>
                <a:close/>
              </a:path>
            </a:pathLst>
          </a:custGeom>
          <a:blipFill rotWithShape="1">
            <a:blip r:embed="rId4">
              <a:alphaModFix/>
            </a:blip>
            <a:stretch>
              <a:fillRect/>
            </a:stretch>
          </a:blipFill>
          <a:ln>
            <a:noFill/>
          </a:ln>
        </p:spPr>
      </p:sp>
      <p:sp>
        <p:nvSpPr>
          <p:cNvPr id="227" name="Google Shape;227;p23"/>
          <p:cNvSpPr txBox="1"/>
          <p:nvPr/>
        </p:nvSpPr>
        <p:spPr>
          <a:xfrm>
            <a:off x="4876800" y="1234999"/>
            <a:ext cx="8153400" cy="784301"/>
          </a:xfrm>
          <a:prstGeom prst="rect">
            <a:avLst/>
          </a:prstGeom>
          <a:noFill/>
          <a:ln>
            <a:noFill/>
          </a:ln>
        </p:spPr>
        <p:txBody>
          <a:bodyPr spcFirstLastPara="1" wrap="square" lIns="0" tIns="0" rIns="0" bIns="0" anchor="t" anchorCtr="0">
            <a:spAutoFit/>
          </a:bodyPr>
          <a:lstStyle/>
          <a:p>
            <a:pPr marL="0" marR="0" lvl="0" indent="0" algn="ctr" rtl="0">
              <a:lnSpc>
                <a:spcPct val="164016"/>
              </a:lnSpc>
              <a:spcBef>
                <a:spcPts val="0"/>
              </a:spcBef>
              <a:spcAft>
                <a:spcPts val="0"/>
              </a:spcAft>
              <a:buClr>
                <a:srgbClr val="000000"/>
              </a:buClr>
              <a:buSzPts val="3999"/>
              <a:buFont typeface="Arial"/>
              <a:buNone/>
            </a:pPr>
            <a:r>
              <a:rPr lang="en-US" sz="3999" b="1" i="0" u="none" strike="noStrike" cap="none">
                <a:solidFill>
                  <a:srgbClr val="FFFFFF"/>
                </a:solidFill>
                <a:latin typeface="Times"/>
                <a:ea typeface="Times"/>
                <a:cs typeface="Times"/>
                <a:sym typeface="Times"/>
              </a:rPr>
              <a:t>Conclusion &amp; Future Work</a:t>
            </a:r>
            <a:endParaRPr sz="1400" b="0" i="0" u="none" strike="noStrike" cap="none">
              <a:solidFill>
                <a:srgbClr val="000000"/>
              </a:solidFill>
              <a:latin typeface="Arial"/>
              <a:ea typeface="Arial"/>
              <a:cs typeface="Arial"/>
              <a:sym typeface="Arial"/>
            </a:endParaRPr>
          </a:p>
        </p:txBody>
      </p:sp>
      <p:sp>
        <p:nvSpPr>
          <p:cNvPr id="228" name="Google Shape;228;p23"/>
          <p:cNvSpPr/>
          <p:nvPr/>
        </p:nvSpPr>
        <p:spPr>
          <a:xfrm>
            <a:off x="17096384" y="0"/>
            <a:ext cx="1191616" cy="1191616"/>
          </a:xfrm>
          <a:custGeom>
            <a:avLst/>
            <a:gdLst/>
            <a:ahLst/>
            <a:cxnLst/>
            <a:rect l="l" t="t" r="r" b="b"/>
            <a:pathLst>
              <a:path w="1191616" h="1191616" extrusionOk="0">
                <a:moveTo>
                  <a:pt x="0" y="0"/>
                </a:moveTo>
                <a:lnTo>
                  <a:pt x="1191616" y="0"/>
                </a:lnTo>
                <a:lnTo>
                  <a:pt x="1191616" y="1191616"/>
                </a:lnTo>
                <a:lnTo>
                  <a:pt x="0" y="1191616"/>
                </a:lnTo>
                <a:lnTo>
                  <a:pt x="0" y="0"/>
                </a:lnTo>
                <a:close/>
              </a:path>
            </a:pathLst>
          </a:custGeom>
          <a:blipFill rotWithShape="1">
            <a:blip r:embed="rId5">
              <a:alphaModFix/>
            </a:blip>
            <a:stretch>
              <a:fillRect/>
            </a:stretch>
          </a:blipFill>
          <a:ln>
            <a:noFill/>
          </a:ln>
        </p:spPr>
      </p:sp>
      <p:sp>
        <p:nvSpPr>
          <p:cNvPr id="229" name="Google Shape;229;p23"/>
          <p:cNvSpPr/>
          <p:nvPr/>
        </p:nvSpPr>
        <p:spPr>
          <a:xfrm>
            <a:off x="40879" y="0"/>
            <a:ext cx="1339156" cy="900583"/>
          </a:xfrm>
          <a:custGeom>
            <a:avLst/>
            <a:gdLst/>
            <a:ahLst/>
            <a:cxnLst/>
            <a:rect l="l" t="t" r="r" b="b"/>
            <a:pathLst>
              <a:path w="1339156" h="900583" extrusionOk="0">
                <a:moveTo>
                  <a:pt x="0" y="0"/>
                </a:moveTo>
                <a:lnTo>
                  <a:pt x="1339156" y="0"/>
                </a:lnTo>
                <a:lnTo>
                  <a:pt x="1339156" y="900583"/>
                </a:lnTo>
                <a:lnTo>
                  <a:pt x="0" y="900583"/>
                </a:lnTo>
                <a:lnTo>
                  <a:pt x="0" y="0"/>
                </a:lnTo>
                <a:close/>
              </a:path>
            </a:pathLst>
          </a:custGeom>
          <a:blipFill rotWithShape="1">
            <a:blip r:embed="rId6">
              <a:alphaModFix/>
            </a:blip>
            <a:stretch>
              <a:fillRect/>
            </a:stretch>
          </a:blipFill>
          <a:ln>
            <a:noFill/>
          </a:ln>
        </p:spPr>
      </p:sp>
      <p:sp>
        <p:nvSpPr>
          <p:cNvPr id="230" name="Google Shape;230;p23"/>
          <p:cNvSpPr txBox="1"/>
          <p:nvPr/>
        </p:nvSpPr>
        <p:spPr>
          <a:xfrm>
            <a:off x="2844050" y="4952925"/>
            <a:ext cx="12447900" cy="3139291"/>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Times New Roman"/>
                <a:ea typeface="Times New Roman"/>
                <a:cs typeface="Times New Roman"/>
                <a:sym typeface="Times New Roman"/>
              </a:rPr>
              <a:t>This project classifies heart disease occurrence using various machine-learning models on a large dataset. Employing k-mode clustering and binning methodology aided in feature reduction and selection, improving data transformation efficiency. The elbow curve method determined optimal cluster numbers, while correlation matrices provided insights into category relationships. Applying different classifiers on 80% of the dataset notably boosted accuracy, with Random Forest achieving 84.47%. Limitations include potential variations in accuracy across datasets and overlooking lifestyle and genetic factors. Further research is recommended to address these limitations and understand additional risk factors in heart disease </a:t>
            </a:r>
            <a:endParaRPr sz="2400" b="0" i="0" u="none" strike="noStrike" cap="none">
              <a:solidFill>
                <a:schemeClr val="lt1"/>
              </a:solidFill>
              <a:latin typeface="Times New Roman"/>
              <a:ea typeface="Times New Roman"/>
              <a:cs typeface="Times New Roman"/>
              <a:sym typeface="Times New Roman"/>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fade">
                                      <p:cBhvr>
                                        <p:cTn id="7" dur="10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Shape 234"/>
        <p:cNvGrpSpPr/>
        <p:nvPr/>
      </p:nvGrpSpPr>
      <p:grpSpPr>
        <a:xfrm>
          <a:off x="0" y="0"/>
          <a:ext cx="0" cy="0"/>
          <a:chOff x="0" y="0"/>
          <a:chExt cx="0" cy="0"/>
        </a:xfrm>
      </p:grpSpPr>
      <p:grpSp>
        <p:nvGrpSpPr>
          <p:cNvPr id="235" name="Google Shape;235;p24"/>
          <p:cNvGrpSpPr/>
          <p:nvPr/>
        </p:nvGrpSpPr>
        <p:grpSpPr>
          <a:xfrm>
            <a:off x="1028700" y="2129941"/>
            <a:ext cx="16517315" cy="7734117"/>
            <a:chOff x="0" y="-19050"/>
            <a:chExt cx="4350239" cy="2036969"/>
          </a:xfrm>
        </p:grpSpPr>
        <p:sp>
          <p:nvSpPr>
            <p:cNvPr id="236" name="Google Shape;236;p24"/>
            <p:cNvSpPr/>
            <p:nvPr/>
          </p:nvSpPr>
          <p:spPr>
            <a:xfrm>
              <a:off x="0" y="0"/>
              <a:ext cx="4350239" cy="2017919"/>
            </a:xfrm>
            <a:custGeom>
              <a:avLst/>
              <a:gdLst/>
              <a:ahLst/>
              <a:cxnLst/>
              <a:rect l="l" t="t" r="r" b="b"/>
              <a:pathLst>
                <a:path w="4350239" h="2017919" extrusionOk="0">
                  <a:moveTo>
                    <a:pt x="0" y="0"/>
                  </a:moveTo>
                  <a:lnTo>
                    <a:pt x="4350239" y="0"/>
                  </a:lnTo>
                  <a:lnTo>
                    <a:pt x="4350239" y="2017919"/>
                  </a:lnTo>
                  <a:lnTo>
                    <a:pt x="0" y="2017919"/>
                  </a:lnTo>
                  <a:close/>
                </a:path>
              </a:pathLst>
            </a:custGeom>
            <a:solidFill>
              <a:srgbClr val="B6BCCE">
                <a:alpha val="19215"/>
              </a:srgbClr>
            </a:solidFill>
            <a:ln>
              <a:noFill/>
            </a:ln>
          </p:spPr>
        </p:sp>
        <p:sp>
          <p:nvSpPr>
            <p:cNvPr id="237" name="Google Shape;237;p24"/>
            <p:cNvSpPr txBox="1"/>
            <p:nvPr/>
          </p:nvSpPr>
          <p:spPr>
            <a:xfrm>
              <a:off x="0" y="-19050"/>
              <a:ext cx="4350239" cy="2036969"/>
            </a:xfrm>
            <a:prstGeom prst="rect">
              <a:avLst/>
            </a:prstGeom>
            <a:noFill/>
            <a:ln>
              <a:noFill/>
            </a:ln>
          </p:spPr>
          <p:txBody>
            <a:bodyPr spcFirstLastPara="1" wrap="square" lIns="50800" tIns="50800" rIns="50800" bIns="50800" anchor="ctr" anchorCtr="0">
              <a:noAutofit/>
            </a:bodyPr>
            <a:lstStyle/>
            <a:p>
              <a:pPr marL="0" marR="0" lvl="0" indent="0" algn="ctr" rtl="0">
                <a:lnSpc>
                  <a:spcPct val="168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38" name="Google Shape;238;p24"/>
          <p:cNvSpPr txBox="1"/>
          <p:nvPr/>
        </p:nvSpPr>
        <p:spPr>
          <a:xfrm>
            <a:off x="1935845" y="1244554"/>
            <a:ext cx="14380295" cy="712362"/>
          </a:xfrm>
          <a:prstGeom prst="rect">
            <a:avLst/>
          </a:prstGeom>
          <a:noFill/>
          <a:ln>
            <a:noFill/>
          </a:ln>
        </p:spPr>
        <p:txBody>
          <a:bodyPr spcFirstLastPara="1" wrap="square" lIns="0" tIns="0" rIns="0" bIns="0" anchor="t" anchorCtr="0">
            <a:spAutoFit/>
          </a:bodyPr>
          <a:lstStyle/>
          <a:p>
            <a:pPr marL="0" marR="0" lvl="0" indent="0" algn="ctr" rtl="0">
              <a:lnSpc>
                <a:spcPct val="126006"/>
              </a:lnSpc>
              <a:spcBef>
                <a:spcPts val="0"/>
              </a:spcBef>
              <a:spcAft>
                <a:spcPts val="0"/>
              </a:spcAft>
              <a:buClr>
                <a:srgbClr val="000000"/>
              </a:buClr>
              <a:buSzPts val="3999"/>
              <a:buFont typeface="Arial"/>
              <a:buNone/>
            </a:pPr>
            <a:r>
              <a:rPr lang="en-US" sz="3999" b="1" i="0" u="none" strike="noStrike" cap="none">
                <a:solidFill>
                  <a:srgbClr val="061237"/>
                </a:solidFill>
                <a:latin typeface="Times"/>
                <a:ea typeface="Times"/>
                <a:cs typeface="Times"/>
                <a:sym typeface="Times"/>
              </a:rPr>
              <a:t>References</a:t>
            </a:r>
            <a:endParaRPr sz="1400" b="0" i="0" u="none" strike="noStrike" cap="none">
              <a:solidFill>
                <a:srgbClr val="000000"/>
              </a:solidFill>
              <a:latin typeface="Arial"/>
              <a:ea typeface="Arial"/>
              <a:cs typeface="Arial"/>
              <a:sym typeface="Arial"/>
            </a:endParaRPr>
          </a:p>
        </p:txBody>
      </p:sp>
      <p:sp>
        <p:nvSpPr>
          <p:cNvPr id="239" name="Google Shape;239;p24"/>
          <p:cNvSpPr/>
          <p:nvPr/>
        </p:nvSpPr>
        <p:spPr>
          <a:xfrm>
            <a:off x="-2410917" y="8016208"/>
            <a:ext cx="4092356" cy="4114800"/>
          </a:xfrm>
          <a:custGeom>
            <a:avLst/>
            <a:gdLst/>
            <a:ahLst/>
            <a:cxnLst/>
            <a:rect l="l" t="t" r="r" b="b"/>
            <a:pathLst>
              <a:path w="4092356" h="4114800" extrusionOk="0">
                <a:moveTo>
                  <a:pt x="0" y="0"/>
                </a:moveTo>
                <a:lnTo>
                  <a:pt x="4092356" y="0"/>
                </a:lnTo>
                <a:lnTo>
                  <a:pt x="4092356" y="4114800"/>
                </a:lnTo>
                <a:lnTo>
                  <a:pt x="0" y="4114800"/>
                </a:lnTo>
                <a:lnTo>
                  <a:pt x="0" y="0"/>
                </a:lnTo>
                <a:close/>
              </a:path>
            </a:pathLst>
          </a:custGeom>
          <a:blipFill rotWithShape="1">
            <a:blip r:embed="rId3">
              <a:alphaModFix/>
            </a:blip>
            <a:stretch>
              <a:fillRect/>
            </a:stretch>
          </a:blipFill>
          <a:ln>
            <a:noFill/>
          </a:ln>
        </p:spPr>
      </p:sp>
      <p:sp>
        <p:nvSpPr>
          <p:cNvPr id="240" name="Google Shape;240;p24"/>
          <p:cNvSpPr/>
          <p:nvPr/>
        </p:nvSpPr>
        <p:spPr>
          <a:xfrm>
            <a:off x="17096384" y="0"/>
            <a:ext cx="1191616" cy="1191616"/>
          </a:xfrm>
          <a:custGeom>
            <a:avLst/>
            <a:gdLst/>
            <a:ahLst/>
            <a:cxnLst/>
            <a:rect l="l" t="t" r="r" b="b"/>
            <a:pathLst>
              <a:path w="1191616" h="1191616" extrusionOk="0">
                <a:moveTo>
                  <a:pt x="0" y="0"/>
                </a:moveTo>
                <a:lnTo>
                  <a:pt x="1191616" y="0"/>
                </a:lnTo>
                <a:lnTo>
                  <a:pt x="1191616" y="1191616"/>
                </a:lnTo>
                <a:lnTo>
                  <a:pt x="0" y="1191616"/>
                </a:lnTo>
                <a:lnTo>
                  <a:pt x="0" y="0"/>
                </a:lnTo>
                <a:close/>
              </a:path>
            </a:pathLst>
          </a:custGeom>
          <a:blipFill rotWithShape="1">
            <a:blip r:embed="rId4">
              <a:alphaModFix/>
            </a:blip>
            <a:stretch>
              <a:fillRect/>
            </a:stretch>
          </a:blipFill>
          <a:ln>
            <a:noFill/>
          </a:ln>
        </p:spPr>
      </p:sp>
      <p:sp>
        <p:nvSpPr>
          <p:cNvPr id="241" name="Google Shape;241;p24"/>
          <p:cNvSpPr/>
          <p:nvPr/>
        </p:nvSpPr>
        <p:spPr>
          <a:xfrm>
            <a:off x="40879" y="0"/>
            <a:ext cx="1339156" cy="900583"/>
          </a:xfrm>
          <a:custGeom>
            <a:avLst/>
            <a:gdLst/>
            <a:ahLst/>
            <a:cxnLst/>
            <a:rect l="l" t="t" r="r" b="b"/>
            <a:pathLst>
              <a:path w="1339156" h="900583" extrusionOk="0">
                <a:moveTo>
                  <a:pt x="0" y="0"/>
                </a:moveTo>
                <a:lnTo>
                  <a:pt x="1339156" y="0"/>
                </a:lnTo>
                <a:lnTo>
                  <a:pt x="1339156" y="900583"/>
                </a:lnTo>
                <a:lnTo>
                  <a:pt x="0" y="900583"/>
                </a:lnTo>
                <a:lnTo>
                  <a:pt x="0" y="0"/>
                </a:lnTo>
                <a:close/>
              </a:path>
            </a:pathLst>
          </a:custGeom>
          <a:blipFill rotWithShape="1">
            <a:blip r:embed="rId5">
              <a:alphaModFix/>
            </a:blip>
            <a:stretch>
              <a:fillRect/>
            </a:stretch>
          </a:blipFill>
          <a:ln>
            <a:noFill/>
          </a:ln>
        </p:spPr>
      </p:sp>
      <p:sp>
        <p:nvSpPr>
          <p:cNvPr id="242" name="Google Shape;242;p24"/>
          <p:cNvSpPr txBox="1"/>
          <p:nvPr/>
        </p:nvSpPr>
        <p:spPr>
          <a:xfrm>
            <a:off x="1116900" y="2129950"/>
            <a:ext cx="16054200" cy="8311800"/>
          </a:xfrm>
          <a:prstGeom prst="rect">
            <a:avLst/>
          </a:prstGeom>
          <a:noFill/>
          <a:ln>
            <a:noFill/>
          </a:ln>
        </p:spPr>
        <p:txBody>
          <a:bodyPr spcFirstLastPara="1" wrap="square" lIns="91425" tIns="91425" rIns="91425" bIns="91425" anchor="t" anchorCtr="0">
            <a:spAutoFit/>
          </a:bodyPr>
          <a:lstStyle/>
          <a:p>
            <a:pPr marL="457200" marR="0" lvl="0" indent="0" algn="just" rtl="0">
              <a:lnSpc>
                <a:spcPct val="150000"/>
              </a:lnSpc>
              <a:spcBef>
                <a:spcPts val="140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[1] Estes, C.; Anstee, Q.M.; Arias-Loste, M.T.; Bantel, H.; Bellentani, S.; Caballeria, J.; Colombo, M.; Craxi, A.; Crespo, J.; Day, C.P.; et al. Modeling NAFLD disease burden in China, France, Germany, Italy, Japan, Spain, United Kingdom, and United States for the period 2016–2030. J. Hepatol. 2018, 69, 896–904.</a:t>
            </a:r>
            <a:endParaRPr sz="2400" b="0" i="0" u="none" strike="noStrike" cap="none">
              <a:solidFill>
                <a:schemeClr val="dk1"/>
              </a:solidFill>
              <a:latin typeface="Times New Roman"/>
              <a:ea typeface="Times New Roman"/>
              <a:cs typeface="Times New Roman"/>
              <a:sym typeface="Times New Roman"/>
            </a:endParaRPr>
          </a:p>
          <a:p>
            <a:pPr marL="457200" marR="0" lvl="0" indent="0" algn="just" rtl="0">
              <a:lnSpc>
                <a:spcPct val="15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[2] Drozd˙ z, K.; Nabrdalik, K.; Kwiendacz, H.; Hendel, M.; Olejarz, A.; Tomasik, A.; Bartman, W.; Nalepa, J.; Gumprecht, J.; Lip, G.Y.H. ˙ Risk factors for cardiovascular disease in patients with metabolic-associated fatty liver disease: A machine learning approach. Cardiovasc. Diabetol. 2022, 21, 240.</a:t>
            </a:r>
            <a:endParaRPr sz="2400" b="0" i="0" u="none" strike="noStrike" cap="none">
              <a:solidFill>
                <a:schemeClr val="dk1"/>
              </a:solidFill>
              <a:latin typeface="Times New Roman"/>
              <a:ea typeface="Times New Roman"/>
              <a:cs typeface="Times New Roman"/>
              <a:sym typeface="Times New Roman"/>
            </a:endParaRPr>
          </a:p>
          <a:p>
            <a:pPr marL="457200" marR="0" lvl="0" indent="0" algn="just" rtl="0">
              <a:lnSpc>
                <a:spcPct val="15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[3] Murthy, H.S.N.; Meenakshi, M. Dimensionality reduction using neuro-genetic approach for early prediction of coronary heart disease. In Proceedings of the International Conference on Circuits, Communication, Control and Computing, Bangalore, India, 21–22 November 2014; pp. 329–332.</a:t>
            </a:r>
            <a:endParaRPr sz="2400" b="0" i="0" u="none" strike="noStrike" cap="none">
              <a:solidFill>
                <a:schemeClr val="dk1"/>
              </a:solidFill>
              <a:latin typeface="Times New Roman"/>
              <a:ea typeface="Times New Roman"/>
              <a:cs typeface="Times New Roman"/>
              <a:sym typeface="Times New Roman"/>
            </a:endParaRPr>
          </a:p>
          <a:p>
            <a:pPr marL="457200" marR="0" lvl="0" indent="0" algn="just" rtl="0">
              <a:lnSpc>
                <a:spcPct val="15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[4] Shorewala, V. Early detection of coronary heart disease using ensemble techniques. Inform. Med. Unlocked 2021, 26, 100655.</a:t>
            </a:r>
            <a:endParaRPr sz="2400" b="0" i="0" u="none" strike="noStrike" cap="none">
              <a:solidFill>
                <a:schemeClr val="dk1"/>
              </a:solidFill>
              <a:latin typeface="Times New Roman"/>
              <a:ea typeface="Times New Roman"/>
              <a:cs typeface="Times New Roman"/>
              <a:sym typeface="Times New Roman"/>
            </a:endParaRPr>
          </a:p>
          <a:p>
            <a:pPr marL="457200" marR="0" lvl="0" indent="0" algn="just" rtl="0">
              <a:lnSpc>
                <a:spcPct val="15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[5] Mozaffarian, D.; Benjamin, E.J.; Go, A.S.; Arnett, D.K.; Blaha, M.J.; Cushman, M.; de Ferranti, S.; Després, J.-P.; Fullerton, H.J.; Howard, V.J.; et al. Heart disease and stroke statistics—2015 update: A report from the American Heart Association. Circulation 2015, 131, e29–e322.</a:t>
            </a:r>
            <a:endParaRPr sz="2400" b="0" i="0" u="none" strike="noStrike" cap="none">
              <a:solidFill>
                <a:schemeClr val="dk1"/>
              </a:solidFill>
              <a:latin typeface="Times New Roman"/>
              <a:ea typeface="Times New Roman"/>
              <a:cs typeface="Times New Roman"/>
              <a:sym typeface="Times New Roman"/>
            </a:endParaRPr>
          </a:p>
          <a:p>
            <a:pPr marL="457200" marR="0" lvl="0" indent="0" algn="just" rtl="0">
              <a:lnSpc>
                <a:spcPct val="150000"/>
              </a:lnSpc>
              <a:spcBef>
                <a:spcPts val="0"/>
              </a:spcBef>
              <a:spcAft>
                <a:spcPts val="140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8"/>
                                        </p:tgtEl>
                                        <p:attrNameLst>
                                          <p:attrName>style.visibility</p:attrName>
                                        </p:attrNameLst>
                                      </p:cBhvr>
                                      <p:to>
                                        <p:strVal val="visible"/>
                                      </p:to>
                                    </p:set>
                                    <p:animEffect transition="in" filter="fade">
                                      <p:cBhvr>
                                        <p:cTn id="7" dur="10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grpSp>
        <p:nvGrpSpPr>
          <p:cNvPr id="247" name="Google Shape;247;p25"/>
          <p:cNvGrpSpPr/>
          <p:nvPr/>
        </p:nvGrpSpPr>
        <p:grpSpPr>
          <a:xfrm>
            <a:off x="0" y="-144661"/>
            <a:ext cx="6601279" cy="10431661"/>
            <a:chOff x="0" y="-38100"/>
            <a:chExt cx="1738608" cy="2747433"/>
          </a:xfrm>
        </p:grpSpPr>
        <p:sp>
          <p:nvSpPr>
            <p:cNvPr id="248" name="Google Shape;248;p25"/>
            <p:cNvSpPr/>
            <p:nvPr/>
          </p:nvSpPr>
          <p:spPr>
            <a:xfrm>
              <a:off x="0" y="0"/>
              <a:ext cx="1738608" cy="2709333"/>
            </a:xfrm>
            <a:custGeom>
              <a:avLst/>
              <a:gdLst/>
              <a:ahLst/>
              <a:cxnLst/>
              <a:rect l="l" t="t" r="r" b="b"/>
              <a:pathLst>
                <a:path w="1738608" h="2709333" extrusionOk="0">
                  <a:moveTo>
                    <a:pt x="0" y="0"/>
                  </a:moveTo>
                  <a:lnTo>
                    <a:pt x="1738608" y="0"/>
                  </a:lnTo>
                  <a:lnTo>
                    <a:pt x="1738608" y="2709333"/>
                  </a:lnTo>
                  <a:lnTo>
                    <a:pt x="0" y="2709333"/>
                  </a:lnTo>
                  <a:close/>
                </a:path>
              </a:pathLst>
            </a:custGeom>
            <a:solidFill>
              <a:srgbClr val="FFFFFF"/>
            </a:solidFill>
            <a:ln>
              <a:noFill/>
            </a:ln>
          </p:spPr>
        </p:sp>
        <p:sp>
          <p:nvSpPr>
            <p:cNvPr id="249" name="Google Shape;249;p25"/>
            <p:cNvSpPr txBox="1"/>
            <p:nvPr/>
          </p:nvSpPr>
          <p:spPr>
            <a:xfrm>
              <a:off x="0" y="-38100"/>
              <a:ext cx="1738608" cy="2747433"/>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aphicFrame>
        <p:nvGraphicFramePr>
          <p:cNvPr id="250" name="Google Shape;250;p25"/>
          <p:cNvGraphicFramePr/>
          <p:nvPr/>
        </p:nvGraphicFramePr>
        <p:xfrm>
          <a:off x="6601279" y="-51642"/>
          <a:ext cx="3000000" cy="3000000"/>
        </p:xfrm>
        <a:graphic>
          <a:graphicData uri="http://schemas.openxmlformats.org/drawingml/2006/table">
            <a:tbl>
              <a:tblPr>
                <a:noFill/>
                <a:tableStyleId>{A21B7197-8B21-402B-8F30-FEFE3CFD90C7}</a:tableStyleId>
              </a:tblPr>
              <a:tblGrid>
                <a:gridCol w="5848125">
                  <a:extLst>
                    <a:ext uri="{9D8B030D-6E8A-4147-A177-3AD203B41FA5}">
                      <a16:colId xmlns:a16="http://schemas.microsoft.com/office/drawing/2014/main" val="20000"/>
                    </a:ext>
                  </a:extLst>
                </a:gridCol>
                <a:gridCol w="5848125">
                  <a:extLst>
                    <a:ext uri="{9D8B030D-6E8A-4147-A177-3AD203B41FA5}">
                      <a16:colId xmlns:a16="http://schemas.microsoft.com/office/drawing/2014/main" val="20001"/>
                    </a:ext>
                  </a:extLst>
                </a:gridCol>
              </a:tblGrid>
              <a:tr h="2569925">
                <a:tc>
                  <a:txBody>
                    <a:bodyPr/>
                    <a:lstStyle/>
                    <a:p>
                      <a:pPr marL="0" marR="0" lvl="0" indent="0" algn="ctr" rtl="0">
                        <a:lnSpc>
                          <a:spcPct val="140000"/>
                        </a:lnSpc>
                        <a:spcBef>
                          <a:spcPts val="0"/>
                        </a:spcBef>
                        <a:spcAft>
                          <a:spcPts val="0"/>
                        </a:spcAft>
                        <a:buClr>
                          <a:srgbClr val="000000"/>
                        </a:buClr>
                        <a:buSzPts val="3000"/>
                        <a:buFont typeface="Arial"/>
                        <a:buNone/>
                      </a:pPr>
                      <a:r>
                        <a:rPr lang="en-US" sz="3000" b="1" u="none" strike="noStrike" cap="none">
                          <a:solidFill>
                            <a:srgbClr val="FFFFFF"/>
                          </a:solidFill>
                          <a:latin typeface="Times"/>
                          <a:ea typeface="Times"/>
                          <a:cs typeface="Times"/>
                          <a:sym typeface="Times"/>
                        </a:rPr>
                        <a:t>Abstract</a:t>
                      </a:r>
                      <a:endParaRPr sz="1100" u="none" strike="noStrike" cap="none"/>
                    </a:p>
                  </a:txBody>
                  <a:tcPr marL="190500" marR="190500" marT="190500" marB="190500" anchor="ctr">
                    <a:lnL w="19050" cap="flat" cmpd="sng">
                      <a:solidFill>
                        <a:srgbClr val="1B4444"/>
                      </a:solidFill>
                      <a:prstDash val="solid"/>
                      <a:round/>
                      <a:headEnd type="none" w="sm" len="sm"/>
                      <a:tailEnd type="none" w="sm" len="sm"/>
                    </a:lnL>
                    <a:lnR w="19050" cap="flat" cmpd="sng">
                      <a:solidFill>
                        <a:srgbClr val="1B4444"/>
                      </a:solidFill>
                      <a:prstDash val="solid"/>
                      <a:round/>
                      <a:headEnd type="none" w="sm" len="sm"/>
                      <a:tailEnd type="none" w="sm" len="sm"/>
                    </a:lnR>
                    <a:lnT w="19050" cap="flat" cmpd="sng">
                      <a:solidFill>
                        <a:srgbClr val="1B4444"/>
                      </a:solidFill>
                      <a:prstDash val="solid"/>
                      <a:round/>
                      <a:headEnd type="none" w="sm" len="sm"/>
                      <a:tailEnd type="none" w="sm" len="sm"/>
                    </a:lnT>
                    <a:lnB w="19050" cap="flat" cmpd="sng">
                      <a:solidFill>
                        <a:srgbClr val="1B4444"/>
                      </a:solidFill>
                      <a:prstDash val="solid"/>
                      <a:round/>
                      <a:headEnd type="none" w="sm" len="sm"/>
                      <a:tailEnd type="none" w="sm" len="sm"/>
                    </a:lnB>
                    <a:solidFill>
                      <a:srgbClr val="061237"/>
                    </a:solidFill>
                  </a:tcPr>
                </a:tc>
                <a:tc>
                  <a:txBody>
                    <a:bodyPr/>
                    <a:lstStyle/>
                    <a:p>
                      <a:pPr marL="0" marR="0" lvl="0" indent="0" algn="ctr" rtl="0">
                        <a:lnSpc>
                          <a:spcPct val="140000"/>
                        </a:lnSpc>
                        <a:spcBef>
                          <a:spcPts val="0"/>
                        </a:spcBef>
                        <a:spcAft>
                          <a:spcPts val="0"/>
                        </a:spcAft>
                        <a:buClr>
                          <a:srgbClr val="000000"/>
                        </a:buClr>
                        <a:buSzPts val="3000"/>
                        <a:buFont typeface="Arial"/>
                        <a:buNone/>
                      </a:pPr>
                      <a:r>
                        <a:rPr lang="en-US" sz="3000" b="1" u="none" strike="noStrike" cap="none">
                          <a:solidFill>
                            <a:srgbClr val="1B4444"/>
                          </a:solidFill>
                          <a:latin typeface="Times"/>
                          <a:ea typeface="Times"/>
                          <a:cs typeface="Times"/>
                          <a:sym typeface="Times"/>
                        </a:rPr>
                        <a:t>Introduction</a:t>
                      </a:r>
                      <a:endParaRPr sz="1100" u="none" strike="noStrike" cap="none"/>
                    </a:p>
                  </a:txBody>
                  <a:tcPr marL="190500" marR="190500" marT="190500" marB="190500" anchor="ctr">
                    <a:lnL w="19050" cap="flat" cmpd="sng">
                      <a:solidFill>
                        <a:srgbClr val="1B4444"/>
                      </a:solidFill>
                      <a:prstDash val="solid"/>
                      <a:round/>
                      <a:headEnd type="none" w="sm" len="sm"/>
                      <a:tailEnd type="none" w="sm" len="sm"/>
                    </a:lnL>
                    <a:lnR w="19050" cap="flat" cmpd="sng">
                      <a:solidFill>
                        <a:srgbClr val="1B4444"/>
                      </a:solidFill>
                      <a:prstDash val="solid"/>
                      <a:round/>
                      <a:headEnd type="none" w="sm" len="sm"/>
                      <a:tailEnd type="none" w="sm" len="sm"/>
                    </a:lnR>
                    <a:lnT w="19050" cap="flat" cmpd="sng">
                      <a:solidFill>
                        <a:srgbClr val="1B4444"/>
                      </a:solidFill>
                      <a:prstDash val="solid"/>
                      <a:round/>
                      <a:headEnd type="none" w="sm" len="sm"/>
                      <a:tailEnd type="none" w="sm" len="sm"/>
                    </a:lnT>
                    <a:lnB w="19050" cap="flat" cmpd="sng">
                      <a:solidFill>
                        <a:srgbClr val="1B4444"/>
                      </a:solidFill>
                      <a:prstDash val="solid"/>
                      <a:round/>
                      <a:headEnd type="none" w="sm" len="sm"/>
                      <a:tailEnd type="none" w="sm" len="sm"/>
                    </a:lnB>
                  </a:tcPr>
                </a:tc>
                <a:extLst>
                  <a:ext uri="{0D108BD9-81ED-4DB2-BD59-A6C34878D82A}">
                    <a16:rowId xmlns:a16="http://schemas.microsoft.com/office/drawing/2014/main" val="10000"/>
                  </a:ext>
                </a:extLst>
              </a:tr>
              <a:tr h="2569925">
                <a:tc>
                  <a:txBody>
                    <a:bodyPr/>
                    <a:lstStyle/>
                    <a:p>
                      <a:pPr marL="0" marR="0" lvl="0" indent="0" algn="ctr" rtl="0">
                        <a:lnSpc>
                          <a:spcPct val="140000"/>
                        </a:lnSpc>
                        <a:spcBef>
                          <a:spcPts val="0"/>
                        </a:spcBef>
                        <a:spcAft>
                          <a:spcPts val="0"/>
                        </a:spcAft>
                        <a:buClr>
                          <a:srgbClr val="000000"/>
                        </a:buClr>
                        <a:buSzPts val="3000"/>
                        <a:buFont typeface="Arial"/>
                        <a:buNone/>
                      </a:pPr>
                      <a:r>
                        <a:rPr lang="en-US" sz="3000" b="1" u="none" strike="noStrike" cap="none">
                          <a:solidFill>
                            <a:srgbClr val="1B4444"/>
                          </a:solidFill>
                          <a:latin typeface="Times"/>
                          <a:ea typeface="Times"/>
                          <a:cs typeface="Times"/>
                          <a:sym typeface="Times"/>
                        </a:rPr>
                        <a:t>Related Work</a:t>
                      </a:r>
                      <a:endParaRPr sz="1100" u="none" strike="noStrike" cap="none"/>
                    </a:p>
                  </a:txBody>
                  <a:tcPr marL="190500" marR="190500" marT="190500" marB="190500" anchor="ctr">
                    <a:lnL w="19050" cap="flat" cmpd="sng">
                      <a:solidFill>
                        <a:srgbClr val="1B4444"/>
                      </a:solidFill>
                      <a:prstDash val="solid"/>
                      <a:round/>
                      <a:headEnd type="none" w="sm" len="sm"/>
                      <a:tailEnd type="none" w="sm" len="sm"/>
                    </a:lnL>
                    <a:lnR w="19050" cap="flat" cmpd="sng">
                      <a:solidFill>
                        <a:srgbClr val="1B4444"/>
                      </a:solidFill>
                      <a:prstDash val="solid"/>
                      <a:round/>
                      <a:headEnd type="none" w="sm" len="sm"/>
                      <a:tailEnd type="none" w="sm" len="sm"/>
                    </a:lnR>
                    <a:lnT w="19050" cap="flat" cmpd="sng">
                      <a:solidFill>
                        <a:srgbClr val="1B4444"/>
                      </a:solidFill>
                      <a:prstDash val="solid"/>
                      <a:round/>
                      <a:headEnd type="none" w="sm" len="sm"/>
                      <a:tailEnd type="none" w="sm" len="sm"/>
                    </a:lnT>
                    <a:lnB w="19050" cap="flat" cmpd="sng">
                      <a:solidFill>
                        <a:srgbClr val="1B4444"/>
                      </a:solidFill>
                      <a:prstDash val="solid"/>
                      <a:round/>
                      <a:headEnd type="none" w="sm" len="sm"/>
                      <a:tailEnd type="none" w="sm" len="sm"/>
                    </a:lnB>
                  </a:tcPr>
                </a:tc>
                <a:tc>
                  <a:txBody>
                    <a:bodyPr/>
                    <a:lstStyle/>
                    <a:p>
                      <a:pPr marL="0" marR="0" lvl="0" indent="0" algn="ctr" rtl="0">
                        <a:lnSpc>
                          <a:spcPct val="140000"/>
                        </a:lnSpc>
                        <a:spcBef>
                          <a:spcPts val="0"/>
                        </a:spcBef>
                        <a:spcAft>
                          <a:spcPts val="0"/>
                        </a:spcAft>
                        <a:buClr>
                          <a:srgbClr val="000000"/>
                        </a:buClr>
                        <a:buSzPts val="3000"/>
                        <a:buFont typeface="Arial"/>
                        <a:buNone/>
                      </a:pPr>
                      <a:r>
                        <a:rPr lang="en-US" sz="3000" b="1" u="none" strike="noStrike" cap="none">
                          <a:solidFill>
                            <a:srgbClr val="FFFFFF"/>
                          </a:solidFill>
                          <a:latin typeface="Times"/>
                          <a:ea typeface="Times"/>
                          <a:cs typeface="Times"/>
                          <a:sym typeface="Times"/>
                        </a:rPr>
                        <a:t>Proposed Work</a:t>
                      </a:r>
                      <a:endParaRPr sz="1100" u="none" strike="noStrike" cap="none"/>
                    </a:p>
                  </a:txBody>
                  <a:tcPr marL="190500" marR="190500" marT="190500" marB="190500" anchor="ctr">
                    <a:lnL w="19050" cap="flat" cmpd="sng">
                      <a:solidFill>
                        <a:srgbClr val="1B4444"/>
                      </a:solidFill>
                      <a:prstDash val="solid"/>
                      <a:round/>
                      <a:headEnd type="none" w="sm" len="sm"/>
                      <a:tailEnd type="none" w="sm" len="sm"/>
                    </a:lnL>
                    <a:lnR w="19050" cap="flat" cmpd="sng">
                      <a:solidFill>
                        <a:srgbClr val="1B4444"/>
                      </a:solidFill>
                      <a:prstDash val="solid"/>
                      <a:round/>
                      <a:headEnd type="none" w="sm" len="sm"/>
                      <a:tailEnd type="none" w="sm" len="sm"/>
                    </a:lnR>
                    <a:lnT w="19050" cap="flat" cmpd="sng">
                      <a:solidFill>
                        <a:srgbClr val="1B4444"/>
                      </a:solidFill>
                      <a:prstDash val="solid"/>
                      <a:round/>
                      <a:headEnd type="none" w="sm" len="sm"/>
                      <a:tailEnd type="none" w="sm" len="sm"/>
                    </a:lnT>
                    <a:lnB w="19050" cap="flat" cmpd="sng">
                      <a:solidFill>
                        <a:srgbClr val="1B4444"/>
                      </a:solidFill>
                      <a:prstDash val="solid"/>
                      <a:round/>
                      <a:headEnd type="none" w="sm" len="sm"/>
                      <a:tailEnd type="none" w="sm" len="sm"/>
                    </a:lnB>
                    <a:solidFill>
                      <a:srgbClr val="061237"/>
                    </a:solidFill>
                  </a:tcPr>
                </a:tc>
                <a:extLst>
                  <a:ext uri="{0D108BD9-81ED-4DB2-BD59-A6C34878D82A}">
                    <a16:rowId xmlns:a16="http://schemas.microsoft.com/office/drawing/2014/main" val="10001"/>
                  </a:ext>
                </a:extLst>
              </a:tr>
              <a:tr h="2569925">
                <a:tc>
                  <a:txBody>
                    <a:bodyPr/>
                    <a:lstStyle/>
                    <a:p>
                      <a:pPr marL="0" marR="0" lvl="0" indent="0" algn="ctr" rtl="0">
                        <a:lnSpc>
                          <a:spcPct val="140000"/>
                        </a:lnSpc>
                        <a:spcBef>
                          <a:spcPts val="0"/>
                        </a:spcBef>
                        <a:spcAft>
                          <a:spcPts val="0"/>
                        </a:spcAft>
                        <a:buClr>
                          <a:srgbClr val="000000"/>
                        </a:buClr>
                        <a:buSzPts val="3000"/>
                        <a:buFont typeface="Arial"/>
                        <a:buNone/>
                      </a:pPr>
                      <a:r>
                        <a:rPr lang="en-US" sz="3000" b="1" u="none" strike="noStrike" cap="none">
                          <a:solidFill>
                            <a:srgbClr val="FFFFFF"/>
                          </a:solidFill>
                          <a:latin typeface="Times"/>
                          <a:ea typeface="Times"/>
                          <a:cs typeface="Times"/>
                          <a:sym typeface="Times"/>
                        </a:rPr>
                        <a:t>Implementation &amp; Methodlogy</a:t>
                      </a:r>
                      <a:endParaRPr sz="1100" u="none" strike="noStrike" cap="none"/>
                    </a:p>
                  </a:txBody>
                  <a:tcPr marL="190500" marR="190500" marT="190500" marB="190500" anchor="ctr">
                    <a:lnL w="19050" cap="flat" cmpd="sng">
                      <a:solidFill>
                        <a:srgbClr val="1B4444"/>
                      </a:solidFill>
                      <a:prstDash val="solid"/>
                      <a:round/>
                      <a:headEnd type="none" w="sm" len="sm"/>
                      <a:tailEnd type="none" w="sm" len="sm"/>
                    </a:lnL>
                    <a:lnR w="19050" cap="flat" cmpd="sng">
                      <a:solidFill>
                        <a:srgbClr val="1B4444"/>
                      </a:solidFill>
                      <a:prstDash val="solid"/>
                      <a:round/>
                      <a:headEnd type="none" w="sm" len="sm"/>
                      <a:tailEnd type="none" w="sm" len="sm"/>
                    </a:lnR>
                    <a:lnT w="19050" cap="flat" cmpd="sng">
                      <a:solidFill>
                        <a:srgbClr val="1B4444"/>
                      </a:solidFill>
                      <a:prstDash val="solid"/>
                      <a:round/>
                      <a:headEnd type="none" w="sm" len="sm"/>
                      <a:tailEnd type="none" w="sm" len="sm"/>
                    </a:lnT>
                    <a:lnB w="19050" cap="flat" cmpd="sng">
                      <a:solidFill>
                        <a:srgbClr val="1B4444"/>
                      </a:solidFill>
                      <a:prstDash val="solid"/>
                      <a:round/>
                      <a:headEnd type="none" w="sm" len="sm"/>
                      <a:tailEnd type="none" w="sm" len="sm"/>
                    </a:lnB>
                    <a:solidFill>
                      <a:srgbClr val="061237"/>
                    </a:solidFill>
                  </a:tcPr>
                </a:tc>
                <a:tc>
                  <a:txBody>
                    <a:bodyPr/>
                    <a:lstStyle/>
                    <a:p>
                      <a:pPr marL="0" marR="0" lvl="0" indent="0" algn="ctr" rtl="0">
                        <a:lnSpc>
                          <a:spcPct val="140000"/>
                        </a:lnSpc>
                        <a:spcBef>
                          <a:spcPts val="0"/>
                        </a:spcBef>
                        <a:spcAft>
                          <a:spcPts val="0"/>
                        </a:spcAft>
                        <a:buClr>
                          <a:srgbClr val="000000"/>
                        </a:buClr>
                        <a:buSzPts val="3000"/>
                        <a:buFont typeface="Arial"/>
                        <a:buNone/>
                      </a:pPr>
                      <a:r>
                        <a:rPr lang="en-US" sz="3000" b="1" u="none" strike="noStrike" cap="none">
                          <a:solidFill>
                            <a:srgbClr val="1B4444"/>
                          </a:solidFill>
                          <a:latin typeface="Times"/>
                          <a:ea typeface="Times"/>
                          <a:cs typeface="Times"/>
                          <a:sym typeface="Times"/>
                        </a:rPr>
                        <a:t>Results</a:t>
                      </a:r>
                      <a:endParaRPr sz="1100" u="none" strike="noStrike" cap="none"/>
                    </a:p>
                  </a:txBody>
                  <a:tcPr marL="190500" marR="190500" marT="190500" marB="190500" anchor="ctr">
                    <a:lnL w="19050" cap="flat" cmpd="sng">
                      <a:solidFill>
                        <a:srgbClr val="1B4444"/>
                      </a:solidFill>
                      <a:prstDash val="solid"/>
                      <a:round/>
                      <a:headEnd type="none" w="sm" len="sm"/>
                      <a:tailEnd type="none" w="sm" len="sm"/>
                    </a:lnL>
                    <a:lnR w="19050" cap="flat" cmpd="sng">
                      <a:solidFill>
                        <a:srgbClr val="1B4444"/>
                      </a:solidFill>
                      <a:prstDash val="solid"/>
                      <a:round/>
                      <a:headEnd type="none" w="sm" len="sm"/>
                      <a:tailEnd type="none" w="sm" len="sm"/>
                    </a:lnR>
                    <a:lnT w="19050" cap="flat" cmpd="sng">
                      <a:solidFill>
                        <a:srgbClr val="1B4444"/>
                      </a:solidFill>
                      <a:prstDash val="solid"/>
                      <a:round/>
                      <a:headEnd type="none" w="sm" len="sm"/>
                      <a:tailEnd type="none" w="sm" len="sm"/>
                    </a:lnT>
                    <a:lnB w="19050" cap="flat" cmpd="sng">
                      <a:solidFill>
                        <a:srgbClr val="1B4444"/>
                      </a:solidFill>
                      <a:prstDash val="solid"/>
                      <a:round/>
                      <a:headEnd type="none" w="sm" len="sm"/>
                      <a:tailEnd type="none" w="sm" len="sm"/>
                    </a:lnB>
                  </a:tcPr>
                </a:tc>
                <a:extLst>
                  <a:ext uri="{0D108BD9-81ED-4DB2-BD59-A6C34878D82A}">
                    <a16:rowId xmlns:a16="http://schemas.microsoft.com/office/drawing/2014/main" val="10002"/>
                  </a:ext>
                </a:extLst>
              </a:tr>
              <a:tr h="2690025">
                <a:tc>
                  <a:txBody>
                    <a:bodyPr/>
                    <a:lstStyle/>
                    <a:p>
                      <a:pPr marL="0" marR="0" lvl="0" indent="0" algn="ctr" rtl="0">
                        <a:lnSpc>
                          <a:spcPct val="140000"/>
                        </a:lnSpc>
                        <a:spcBef>
                          <a:spcPts val="0"/>
                        </a:spcBef>
                        <a:spcAft>
                          <a:spcPts val="0"/>
                        </a:spcAft>
                        <a:buClr>
                          <a:srgbClr val="000000"/>
                        </a:buClr>
                        <a:buSzPts val="3000"/>
                        <a:buFont typeface="Arial"/>
                        <a:buNone/>
                      </a:pPr>
                      <a:r>
                        <a:rPr lang="en-US" sz="3000" b="1" u="none" strike="noStrike" cap="none">
                          <a:solidFill>
                            <a:srgbClr val="1B4444"/>
                          </a:solidFill>
                          <a:latin typeface="Times"/>
                          <a:ea typeface="Times"/>
                          <a:cs typeface="Times"/>
                          <a:sym typeface="Times"/>
                        </a:rPr>
                        <a:t>Conclusion &amp; Future Work</a:t>
                      </a:r>
                      <a:endParaRPr sz="1100" u="none" strike="noStrike" cap="none"/>
                    </a:p>
                  </a:txBody>
                  <a:tcPr marL="190500" marR="190500" marT="190500" marB="190500" anchor="ctr">
                    <a:lnL w="19050" cap="flat" cmpd="sng">
                      <a:solidFill>
                        <a:srgbClr val="1B4444"/>
                      </a:solidFill>
                      <a:prstDash val="solid"/>
                      <a:round/>
                      <a:headEnd type="none" w="sm" len="sm"/>
                      <a:tailEnd type="none" w="sm" len="sm"/>
                    </a:lnL>
                    <a:lnR w="19050" cap="flat" cmpd="sng">
                      <a:solidFill>
                        <a:srgbClr val="1B4444"/>
                      </a:solidFill>
                      <a:prstDash val="solid"/>
                      <a:round/>
                      <a:headEnd type="none" w="sm" len="sm"/>
                      <a:tailEnd type="none" w="sm" len="sm"/>
                    </a:lnR>
                    <a:lnT w="19050" cap="flat" cmpd="sng">
                      <a:solidFill>
                        <a:srgbClr val="1B4444"/>
                      </a:solidFill>
                      <a:prstDash val="solid"/>
                      <a:round/>
                      <a:headEnd type="none" w="sm" len="sm"/>
                      <a:tailEnd type="none" w="sm" len="sm"/>
                    </a:lnT>
                    <a:lnB w="19050" cap="flat" cmpd="sng">
                      <a:solidFill>
                        <a:srgbClr val="1B4444"/>
                      </a:solidFill>
                      <a:prstDash val="solid"/>
                      <a:round/>
                      <a:headEnd type="none" w="sm" len="sm"/>
                      <a:tailEnd type="none" w="sm" len="sm"/>
                    </a:lnB>
                  </a:tcPr>
                </a:tc>
                <a:tc>
                  <a:txBody>
                    <a:bodyPr/>
                    <a:lstStyle/>
                    <a:p>
                      <a:pPr marL="0" marR="0" lvl="0" indent="0" algn="ctr" rtl="0">
                        <a:lnSpc>
                          <a:spcPct val="140005"/>
                        </a:lnSpc>
                        <a:spcBef>
                          <a:spcPts val="0"/>
                        </a:spcBef>
                        <a:spcAft>
                          <a:spcPts val="0"/>
                        </a:spcAft>
                        <a:buClr>
                          <a:srgbClr val="000000"/>
                        </a:buClr>
                        <a:buSzPts val="6999"/>
                        <a:buFont typeface="Arial"/>
                        <a:buNone/>
                      </a:pPr>
                      <a:r>
                        <a:rPr lang="en-US" sz="6999" b="1" u="none" strike="noStrike" cap="none">
                          <a:solidFill>
                            <a:srgbClr val="FFFFFF"/>
                          </a:solidFill>
                          <a:latin typeface="Times"/>
                          <a:ea typeface="Times"/>
                          <a:cs typeface="Times"/>
                          <a:sym typeface="Times"/>
                        </a:rPr>
                        <a:t>Any Queries?</a:t>
                      </a:r>
                      <a:endParaRPr sz="1100" u="none" strike="noStrike" cap="none"/>
                    </a:p>
                  </a:txBody>
                  <a:tcPr marL="190500" marR="190500" marT="190500" marB="190500" anchor="ctr">
                    <a:lnL w="19050" cap="flat" cmpd="sng">
                      <a:solidFill>
                        <a:srgbClr val="1B4444"/>
                      </a:solidFill>
                      <a:prstDash val="solid"/>
                      <a:round/>
                      <a:headEnd type="none" w="sm" len="sm"/>
                      <a:tailEnd type="none" w="sm" len="sm"/>
                    </a:lnL>
                    <a:lnR w="19050" cap="flat" cmpd="sng">
                      <a:solidFill>
                        <a:srgbClr val="1B4444"/>
                      </a:solidFill>
                      <a:prstDash val="solid"/>
                      <a:round/>
                      <a:headEnd type="none" w="sm" len="sm"/>
                      <a:tailEnd type="none" w="sm" len="sm"/>
                    </a:lnR>
                    <a:lnT w="19050" cap="flat" cmpd="sng">
                      <a:solidFill>
                        <a:srgbClr val="1B4444"/>
                      </a:solidFill>
                      <a:prstDash val="solid"/>
                      <a:round/>
                      <a:headEnd type="none" w="sm" len="sm"/>
                      <a:tailEnd type="none" w="sm" len="sm"/>
                    </a:lnT>
                    <a:lnB w="19050" cap="flat" cmpd="sng">
                      <a:solidFill>
                        <a:srgbClr val="1B4444"/>
                      </a:solidFill>
                      <a:prstDash val="solid"/>
                      <a:round/>
                      <a:headEnd type="none" w="sm" len="sm"/>
                      <a:tailEnd type="none" w="sm" len="sm"/>
                    </a:lnB>
                    <a:solidFill>
                      <a:srgbClr val="061237"/>
                    </a:solidFill>
                  </a:tcPr>
                </a:tc>
                <a:extLst>
                  <a:ext uri="{0D108BD9-81ED-4DB2-BD59-A6C34878D82A}">
                    <a16:rowId xmlns:a16="http://schemas.microsoft.com/office/drawing/2014/main" val="10003"/>
                  </a:ext>
                </a:extLst>
              </a:tr>
            </a:tbl>
          </a:graphicData>
        </a:graphic>
      </p:graphicFrame>
      <p:sp>
        <p:nvSpPr>
          <p:cNvPr id="251" name="Google Shape;251;p25"/>
          <p:cNvSpPr/>
          <p:nvPr/>
        </p:nvSpPr>
        <p:spPr>
          <a:xfrm>
            <a:off x="1677415" y="2252986"/>
            <a:ext cx="3549258" cy="2386876"/>
          </a:xfrm>
          <a:custGeom>
            <a:avLst/>
            <a:gdLst/>
            <a:ahLst/>
            <a:cxnLst/>
            <a:rect l="l" t="t" r="r" b="b"/>
            <a:pathLst>
              <a:path w="3549258" h="2386876" extrusionOk="0">
                <a:moveTo>
                  <a:pt x="0" y="0"/>
                </a:moveTo>
                <a:lnTo>
                  <a:pt x="3549258" y="0"/>
                </a:lnTo>
                <a:lnTo>
                  <a:pt x="3549258" y="2386876"/>
                </a:lnTo>
                <a:lnTo>
                  <a:pt x="0" y="2386876"/>
                </a:lnTo>
                <a:lnTo>
                  <a:pt x="0" y="0"/>
                </a:lnTo>
                <a:close/>
              </a:path>
            </a:pathLst>
          </a:custGeom>
          <a:blipFill rotWithShape="1">
            <a:blip r:embed="rId3">
              <a:alphaModFix/>
            </a:blip>
            <a:stretch>
              <a:fillRect/>
            </a:stretch>
          </a:blipFill>
          <a:ln>
            <a:noFill/>
          </a:ln>
        </p:spPr>
      </p:sp>
      <p:sp>
        <p:nvSpPr>
          <p:cNvPr id="252" name="Google Shape;252;p25"/>
          <p:cNvSpPr/>
          <p:nvPr/>
        </p:nvSpPr>
        <p:spPr>
          <a:xfrm>
            <a:off x="2067485" y="5258987"/>
            <a:ext cx="2769118" cy="2769118"/>
          </a:xfrm>
          <a:custGeom>
            <a:avLst/>
            <a:gdLst/>
            <a:ahLst/>
            <a:cxnLst/>
            <a:rect l="l" t="t" r="r" b="b"/>
            <a:pathLst>
              <a:path w="2769118" h="2769118" extrusionOk="0">
                <a:moveTo>
                  <a:pt x="0" y="0"/>
                </a:moveTo>
                <a:lnTo>
                  <a:pt x="2769118" y="0"/>
                </a:lnTo>
                <a:lnTo>
                  <a:pt x="2769118" y="2769118"/>
                </a:lnTo>
                <a:lnTo>
                  <a:pt x="0" y="2769118"/>
                </a:lnTo>
                <a:lnTo>
                  <a:pt x="0" y="0"/>
                </a:lnTo>
                <a:close/>
              </a:path>
            </a:pathLst>
          </a:custGeom>
          <a:blipFill rotWithShape="1">
            <a:blip r:embed="rId4">
              <a:alphaModFix/>
            </a:blip>
            <a:stretch>
              <a:fillRect/>
            </a:stretch>
          </a:blipFill>
          <a:ln>
            <a:noFill/>
          </a:ln>
        </p:spPr>
      </p:sp>
      <p:sp>
        <p:nvSpPr>
          <p:cNvPr id="253" name="Google Shape;253;p25"/>
          <p:cNvSpPr txBox="1"/>
          <p:nvPr/>
        </p:nvSpPr>
        <p:spPr>
          <a:xfrm>
            <a:off x="1028700" y="781050"/>
            <a:ext cx="4582996" cy="852697"/>
          </a:xfrm>
          <a:prstGeom prst="rect">
            <a:avLst/>
          </a:prstGeom>
          <a:noFill/>
          <a:ln>
            <a:noFill/>
          </a:ln>
        </p:spPr>
        <p:txBody>
          <a:bodyPr spcFirstLastPara="1" wrap="square" lIns="0" tIns="0" rIns="0" bIns="0" anchor="t" anchorCtr="0">
            <a:spAutoFit/>
          </a:bodyPr>
          <a:lstStyle/>
          <a:p>
            <a:pPr marL="0" marR="0" lvl="0" indent="0" algn="ctr" rtl="0">
              <a:lnSpc>
                <a:spcPct val="164016"/>
              </a:lnSpc>
              <a:spcBef>
                <a:spcPts val="0"/>
              </a:spcBef>
              <a:spcAft>
                <a:spcPts val="0"/>
              </a:spcAft>
              <a:buClr>
                <a:srgbClr val="000000"/>
              </a:buClr>
              <a:buSzPts val="3999"/>
              <a:buFont typeface="Arial"/>
              <a:buNone/>
            </a:pPr>
            <a:r>
              <a:rPr lang="en-US" sz="3999" b="1" i="0" u="none" strike="noStrike" cap="none">
                <a:solidFill>
                  <a:srgbClr val="1B4444"/>
                </a:solidFill>
                <a:latin typeface="Times"/>
                <a:ea typeface="Times"/>
                <a:cs typeface="Times"/>
                <a:sym typeface="Times"/>
              </a:rPr>
              <a:t>SUMMARY</a:t>
            </a:r>
            <a:endParaRPr sz="1400" b="0" i="0" u="none" strike="noStrike" cap="none">
              <a:solidFill>
                <a:srgbClr val="000000"/>
              </a:solidFill>
              <a:latin typeface="Arial"/>
              <a:ea typeface="Arial"/>
              <a:cs typeface="Arial"/>
              <a:sym typeface="Arial"/>
            </a:endParaRPr>
          </a:p>
        </p:txBody>
      </p:sp>
      <p:sp>
        <p:nvSpPr>
          <p:cNvPr id="254" name="Google Shape;254;p25"/>
          <p:cNvSpPr txBox="1"/>
          <p:nvPr/>
        </p:nvSpPr>
        <p:spPr>
          <a:xfrm>
            <a:off x="1028700" y="9239250"/>
            <a:ext cx="548311" cy="273604"/>
          </a:xfrm>
          <a:prstGeom prst="rect">
            <a:avLst/>
          </a:prstGeom>
          <a:noFill/>
          <a:ln>
            <a:noFill/>
          </a:ln>
        </p:spPr>
        <p:txBody>
          <a:bodyPr spcFirstLastPara="1" wrap="square" lIns="0" tIns="0" rIns="0" bIns="0" anchor="t" anchorCtr="0">
            <a:spAutoFit/>
          </a:bodyPr>
          <a:lstStyle/>
          <a:p>
            <a:pPr marL="0" marR="0" lvl="0" indent="0" algn="r" rtl="0">
              <a:lnSpc>
                <a:spcPct val="130000"/>
              </a:lnSpc>
              <a:spcBef>
                <a:spcPts val="0"/>
              </a:spcBef>
              <a:spcAft>
                <a:spcPts val="0"/>
              </a:spcAft>
              <a:buClr>
                <a:srgbClr val="000000"/>
              </a:buClr>
              <a:buSzPts val="1700"/>
              <a:buFont typeface="Arial"/>
              <a:buNone/>
            </a:pPr>
            <a:r>
              <a:rPr lang="en-US" sz="1700" b="1" i="0" u="none" strike="noStrike" cap="none">
                <a:solidFill>
                  <a:srgbClr val="1B4444"/>
                </a:solidFill>
                <a:latin typeface="Montserrat"/>
                <a:ea typeface="Montserrat"/>
                <a:cs typeface="Montserrat"/>
                <a:sym typeface="Montserrat"/>
              </a:rPr>
              <a:t>12</a:t>
            </a:r>
            <a:endParaRPr sz="1400" b="0" i="0" u="none" strike="noStrike" cap="none">
              <a:solidFill>
                <a:srgbClr val="000000"/>
              </a:solidFill>
              <a:latin typeface="Arial"/>
              <a:ea typeface="Arial"/>
              <a:cs typeface="Arial"/>
              <a:sym typeface="Arial"/>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3"/>
                                        </p:tgtEl>
                                        <p:attrNameLst>
                                          <p:attrName>style.visibility</p:attrName>
                                        </p:attrNameLst>
                                      </p:cBhvr>
                                      <p:to>
                                        <p:strVal val="visible"/>
                                      </p:to>
                                    </p:set>
                                    <p:animEffect transition="in" filter="fade">
                                      <p:cBhvr>
                                        <p:cTn id="7" dur="1000"/>
                                        <p:tgtEl>
                                          <p:spTgt spid="253"/>
                                        </p:tgtEl>
                                      </p:cBhvr>
                                    </p:animEffect>
                                  </p:childTnLst>
                                </p:cTn>
                              </p:par>
                              <p:par>
                                <p:cTn id="8" presetID="10" presetClass="entr" presetSubtype="0" fill="hold" nodeType="withEffect">
                                  <p:stCondLst>
                                    <p:cond delay="0"/>
                                  </p:stCondLst>
                                  <p:childTnLst>
                                    <p:set>
                                      <p:cBhvr>
                                        <p:cTn id="9" dur="1" fill="hold">
                                          <p:stCondLst>
                                            <p:cond delay="0"/>
                                          </p:stCondLst>
                                        </p:cTn>
                                        <p:tgtEl>
                                          <p:spTgt spid="251"/>
                                        </p:tgtEl>
                                        <p:attrNameLst>
                                          <p:attrName>style.visibility</p:attrName>
                                        </p:attrNameLst>
                                      </p:cBhvr>
                                      <p:to>
                                        <p:strVal val="visible"/>
                                      </p:to>
                                    </p:set>
                                    <p:animEffect transition="in" filter="fade">
                                      <p:cBhvr>
                                        <p:cTn id="10" dur="1000"/>
                                        <p:tgtEl>
                                          <p:spTgt spid="251"/>
                                        </p:tgtEl>
                                      </p:cBhvr>
                                    </p:animEffect>
                                  </p:childTnLst>
                                </p:cTn>
                              </p:par>
                              <p:par>
                                <p:cTn id="11" presetID="10" presetClass="entr" presetSubtype="0" fill="hold" nodeType="withEffect">
                                  <p:stCondLst>
                                    <p:cond delay="0"/>
                                  </p:stCondLst>
                                  <p:childTnLst>
                                    <p:set>
                                      <p:cBhvr>
                                        <p:cTn id="12" dur="1" fill="hold">
                                          <p:stCondLst>
                                            <p:cond delay="0"/>
                                          </p:stCondLst>
                                        </p:cTn>
                                        <p:tgtEl>
                                          <p:spTgt spid="252"/>
                                        </p:tgtEl>
                                        <p:attrNameLst>
                                          <p:attrName>style.visibility</p:attrName>
                                        </p:attrNameLst>
                                      </p:cBhvr>
                                      <p:to>
                                        <p:strVal val="visible"/>
                                      </p:to>
                                    </p:set>
                                    <p:animEffect transition="in" filter="fade">
                                      <p:cBhvr>
                                        <p:cTn id="13" dur="1000"/>
                                        <p:tgtEl>
                                          <p:spTgt spid="252"/>
                                        </p:tgtEl>
                                      </p:cBhvr>
                                    </p:animEffect>
                                  </p:childTnLst>
                                </p:cTn>
                              </p:par>
                              <p:par>
                                <p:cTn id="14" presetID="10" presetClass="entr" presetSubtype="0" fill="hold" nodeType="withEffect">
                                  <p:stCondLst>
                                    <p:cond delay="0"/>
                                  </p:stCondLst>
                                  <p:childTnLst>
                                    <p:set>
                                      <p:cBhvr>
                                        <p:cTn id="15" dur="1" fill="hold">
                                          <p:stCondLst>
                                            <p:cond delay="0"/>
                                          </p:stCondLst>
                                        </p:cTn>
                                        <p:tgtEl>
                                          <p:spTgt spid="250"/>
                                        </p:tgtEl>
                                        <p:attrNameLst>
                                          <p:attrName>style.visibility</p:attrName>
                                        </p:attrNameLst>
                                      </p:cBhvr>
                                      <p:to>
                                        <p:strVal val="visible"/>
                                      </p:to>
                                    </p:set>
                                    <p:animEffect transition="in" filter="fade">
                                      <p:cBhvr>
                                        <p:cTn id="16" dur="1000"/>
                                        <p:tgtEl>
                                          <p:spTgt spid="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Shape 258"/>
        <p:cNvGrpSpPr/>
        <p:nvPr/>
      </p:nvGrpSpPr>
      <p:grpSpPr>
        <a:xfrm>
          <a:off x="0" y="0"/>
          <a:ext cx="0" cy="0"/>
          <a:chOff x="0" y="0"/>
          <a:chExt cx="0" cy="0"/>
        </a:xfrm>
      </p:grpSpPr>
      <p:sp>
        <p:nvSpPr>
          <p:cNvPr id="259" name="Google Shape;259;p26"/>
          <p:cNvSpPr txBox="1"/>
          <p:nvPr/>
        </p:nvSpPr>
        <p:spPr>
          <a:xfrm>
            <a:off x="1028700" y="3683150"/>
            <a:ext cx="4827600" cy="1625100"/>
          </a:xfrm>
          <a:prstGeom prst="rect">
            <a:avLst/>
          </a:prstGeom>
          <a:noFill/>
          <a:ln>
            <a:noFill/>
          </a:ln>
        </p:spPr>
        <p:txBody>
          <a:bodyPr spcFirstLastPara="1" wrap="square" lIns="0" tIns="0" rIns="0" bIns="0" anchor="t" anchorCtr="0">
            <a:spAutoFit/>
          </a:bodyPr>
          <a:lstStyle/>
          <a:p>
            <a:pPr marL="0" marR="0" lvl="0" indent="0" algn="ctr" rtl="0">
              <a:lnSpc>
                <a:spcPct val="164016"/>
              </a:lnSpc>
              <a:spcBef>
                <a:spcPts val="0"/>
              </a:spcBef>
              <a:spcAft>
                <a:spcPts val="0"/>
              </a:spcAft>
              <a:buClr>
                <a:srgbClr val="000000"/>
              </a:buClr>
              <a:buSzPts val="3999"/>
              <a:buFont typeface="Arial"/>
              <a:buNone/>
            </a:pPr>
            <a:r>
              <a:rPr lang="en-US" sz="3999" b="1" i="0" u="none" strike="noStrike" cap="none">
                <a:solidFill>
                  <a:srgbClr val="061237"/>
                </a:solidFill>
                <a:latin typeface="Times"/>
                <a:ea typeface="Times"/>
                <a:cs typeface="Times"/>
                <a:sym typeface="Times"/>
              </a:rPr>
              <a:t>Our Team</a:t>
            </a:r>
            <a:endParaRPr sz="3999" b="1" i="0" u="none" strike="noStrike" cap="none">
              <a:solidFill>
                <a:srgbClr val="061237"/>
              </a:solidFill>
              <a:latin typeface="Times"/>
              <a:ea typeface="Times"/>
              <a:cs typeface="Times"/>
              <a:sym typeface="Times"/>
            </a:endParaRPr>
          </a:p>
          <a:p>
            <a:pPr marL="914400" marR="0" lvl="0" indent="0" algn="l" rtl="0">
              <a:lnSpc>
                <a:spcPct val="164016"/>
              </a:lnSpc>
              <a:spcBef>
                <a:spcPts val="0"/>
              </a:spcBef>
              <a:spcAft>
                <a:spcPts val="0"/>
              </a:spcAft>
              <a:buClr>
                <a:srgbClr val="000000"/>
              </a:buClr>
              <a:buSzPts val="3999"/>
              <a:buFont typeface="Arial"/>
              <a:buNone/>
            </a:pPr>
            <a:r>
              <a:rPr lang="en-US" sz="3999" b="1" i="0" u="none" strike="noStrike" cap="none">
                <a:solidFill>
                  <a:srgbClr val="061237"/>
                </a:solidFill>
                <a:latin typeface="Times"/>
                <a:ea typeface="Times"/>
                <a:cs typeface="Times"/>
                <a:sym typeface="Times"/>
              </a:rPr>
              <a:t>  Batch - 10B</a:t>
            </a:r>
            <a:endParaRPr sz="3999" b="1" i="0" u="none" strike="noStrike" cap="none">
              <a:solidFill>
                <a:srgbClr val="061237"/>
              </a:solidFill>
              <a:latin typeface="Times"/>
              <a:ea typeface="Times"/>
              <a:cs typeface="Times"/>
              <a:sym typeface="Times"/>
            </a:endParaRPr>
          </a:p>
        </p:txBody>
      </p:sp>
      <p:grpSp>
        <p:nvGrpSpPr>
          <p:cNvPr id="260" name="Google Shape;260;p26"/>
          <p:cNvGrpSpPr/>
          <p:nvPr/>
        </p:nvGrpSpPr>
        <p:grpSpPr>
          <a:xfrm>
            <a:off x="9423817" y="956369"/>
            <a:ext cx="7835533" cy="8301986"/>
            <a:chOff x="0" y="-19050"/>
            <a:chExt cx="2063666" cy="2186517"/>
          </a:xfrm>
        </p:grpSpPr>
        <p:sp>
          <p:nvSpPr>
            <p:cNvPr id="261" name="Google Shape;261;p26"/>
            <p:cNvSpPr/>
            <p:nvPr/>
          </p:nvSpPr>
          <p:spPr>
            <a:xfrm>
              <a:off x="0" y="0"/>
              <a:ext cx="2063666" cy="2167467"/>
            </a:xfrm>
            <a:custGeom>
              <a:avLst/>
              <a:gdLst/>
              <a:ahLst/>
              <a:cxnLst/>
              <a:rect l="l" t="t" r="r" b="b"/>
              <a:pathLst>
                <a:path w="2063666" h="2167467" extrusionOk="0">
                  <a:moveTo>
                    <a:pt x="0" y="0"/>
                  </a:moveTo>
                  <a:lnTo>
                    <a:pt x="2063666" y="0"/>
                  </a:lnTo>
                  <a:lnTo>
                    <a:pt x="2063666" y="2167467"/>
                  </a:lnTo>
                  <a:lnTo>
                    <a:pt x="0" y="2167467"/>
                  </a:lnTo>
                  <a:close/>
                </a:path>
              </a:pathLst>
            </a:custGeom>
            <a:solidFill>
              <a:srgbClr val="B6BCCE">
                <a:alpha val="19215"/>
              </a:srgbClr>
            </a:solidFill>
            <a:ln>
              <a:noFill/>
            </a:ln>
          </p:spPr>
        </p:sp>
        <p:sp>
          <p:nvSpPr>
            <p:cNvPr id="262" name="Google Shape;262;p26"/>
            <p:cNvSpPr txBox="1"/>
            <p:nvPr/>
          </p:nvSpPr>
          <p:spPr>
            <a:xfrm>
              <a:off x="0" y="-19050"/>
              <a:ext cx="2063666" cy="2186517"/>
            </a:xfrm>
            <a:prstGeom prst="rect">
              <a:avLst/>
            </a:prstGeom>
            <a:noFill/>
            <a:ln>
              <a:noFill/>
            </a:ln>
          </p:spPr>
          <p:txBody>
            <a:bodyPr spcFirstLastPara="1" wrap="square" lIns="50800" tIns="50800" rIns="50800" bIns="50800" anchor="ctr" anchorCtr="0">
              <a:noAutofit/>
            </a:bodyPr>
            <a:lstStyle/>
            <a:p>
              <a:pPr marL="0" marR="0" lvl="0" indent="0" algn="ctr" rtl="0">
                <a:lnSpc>
                  <a:spcPct val="168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63" name="Google Shape;263;p26"/>
          <p:cNvSpPr/>
          <p:nvPr/>
        </p:nvSpPr>
        <p:spPr>
          <a:xfrm>
            <a:off x="-2410917" y="8016208"/>
            <a:ext cx="4092356" cy="4114800"/>
          </a:xfrm>
          <a:custGeom>
            <a:avLst/>
            <a:gdLst/>
            <a:ahLst/>
            <a:cxnLst/>
            <a:rect l="l" t="t" r="r" b="b"/>
            <a:pathLst>
              <a:path w="4092356" h="4114800" extrusionOk="0">
                <a:moveTo>
                  <a:pt x="0" y="0"/>
                </a:moveTo>
                <a:lnTo>
                  <a:pt x="4092356" y="0"/>
                </a:lnTo>
                <a:lnTo>
                  <a:pt x="4092356" y="4114800"/>
                </a:lnTo>
                <a:lnTo>
                  <a:pt x="0" y="4114800"/>
                </a:lnTo>
                <a:lnTo>
                  <a:pt x="0" y="0"/>
                </a:lnTo>
                <a:close/>
              </a:path>
            </a:pathLst>
          </a:custGeom>
          <a:blipFill rotWithShape="1">
            <a:blip r:embed="rId3">
              <a:alphaModFix/>
            </a:blip>
            <a:stretch>
              <a:fillRect/>
            </a:stretch>
          </a:blipFill>
          <a:ln>
            <a:noFill/>
          </a:ln>
        </p:spPr>
      </p:sp>
      <p:sp>
        <p:nvSpPr>
          <p:cNvPr id="264" name="Google Shape;264;p26"/>
          <p:cNvSpPr txBox="1"/>
          <p:nvPr/>
        </p:nvSpPr>
        <p:spPr>
          <a:xfrm>
            <a:off x="11604651" y="9120322"/>
            <a:ext cx="2970000" cy="215400"/>
          </a:xfrm>
          <a:prstGeom prst="rect">
            <a:avLst/>
          </a:prstGeom>
          <a:noFill/>
          <a:ln>
            <a:noFill/>
          </a:ln>
        </p:spPr>
        <p:txBody>
          <a:bodyPr spcFirstLastPara="1" wrap="square" lIns="0" tIns="0" rIns="0" bIns="0" anchor="t" anchorCtr="0">
            <a:spAutoFit/>
          </a:bodyPr>
          <a:lstStyle/>
          <a:p>
            <a:pPr marL="0" marR="0" lvl="0" indent="0" algn="l" rtl="0">
              <a:lnSpc>
                <a:spcPct val="164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26"/>
          <p:cNvSpPr/>
          <p:nvPr/>
        </p:nvSpPr>
        <p:spPr>
          <a:xfrm>
            <a:off x="17096384" y="0"/>
            <a:ext cx="1191616" cy="1191616"/>
          </a:xfrm>
          <a:custGeom>
            <a:avLst/>
            <a:gdLst/>
            <a:ahLst/>
            <a:cxnLst/>
            <a:rect l="l" t="t" r="r" b="b"/>
            <a:pathLst>
              <a:path w="1191616" h="1191616" extrusionOk="0">
                <a:moveTo>
                  <a:pt x="0" y="0"/>
                </a:moveTo>
                <a:lnTo>
                  <a:pt x="1191616" y="0"/>
                </a:lnTo>
                <a:lnTo>
                  <a:pt x="1191616" y="1191616"/>
                </a:lnTo>
                <a:lnTo>
                  <a:pt x="0" y="1191616"/>
                </a:lnTo>
                <a:lnTo>
                  <a:pt x="0" y="0"/>
                </a:lnTo>
                <a:close/>
              </a:path>
            </a:pathLst>
          </a:custGeom>
          <a:blipFill rotWithShape="1">
            <a:blip r:embed="rId4">
              <a:alphaModFix/>
            </a:blip>
            <a:stretch>
              <a:fillRect/>
            </a:stretch>
          </a:blipFill>
          <a:ln>
            <a:noFill/>
          </a:ln>
        </p:spPr>
      </p:sp>
      <p:sp>
        <p:nvSpPr>
          <p:cNvPr id="266" name="Google Shape;266;p26"/>
          <p:cNvSpPr/>
          <p:nvPr/>
        </p:nvSpPr>
        <p:spPr>
          <a:xfrm>
            <a:off x="40879" y="0"/>
            <a:ext cx="1339156" cy="900583"/>
          </a:xfrm>
          <a:custGeom>
            <a:avLst/>
            <a:gdLst/>
            <a:ahLst/>
            <a:cxnLst/>
            <a:rect l="l" t="t" r="r" b="b"/>
            <a:pathLst>
              <a:path w="1339156" h="900583" extrusionOk="0">
                <a:moveTo>
                  <a:pt x="0" y="0"/>
                </a:moveTo>
                <a:lnTo>
                  <a:pt x="1339156" y="0"/>
                </a:lnTo>
                <a:lnTo>
                  <a:pt x="1339156" y="900583"/>
                </a:lnTo>
                <a:lnTo>
                  <a:pt x="0" y="900583"/>
                </a:lnTo>
                <a:lnTo>
                  <a:pt x="0" y="0"/>
                </a:lnTo>
                <a:close/>
              </a:path>
            </a:pathLst>
          </a:custGeom>
          <a:blipFill rotWithShape="1">
            <a:blip r:embed="rId5">
              <a:alphaModFix/>
            </a:blip>
            <a:stretch>
              <a:fillRect/>
            </a:stretch>
          </a:blipFill>
          <a:ln>
            <a:noFill/>
          </a:ln>
        </p:spPr>
      </p:sp>
      <p:grpSp>
        <p:nvGrpSpPr>
          <p:cNvPr id="267" name="Google Shape;267;p26"/>
          <p:cNvGrpSpPr/>
          <p:nvPr/>
        </p:nvGrpSpPr>
        <p:grpSpPr>
          <a:xfrm>
            <a:off x="8259823" y="1954873"/>
            <a:ext cx="3958842" cy="3080776"/>
            <a:chOff x="0" y="-85725"/>
            <a:chExt cx="1191956" cy="927582"/>
          </a:xfrm>
        </p:grpSpPr>
        <p:sp>
          <p:nvSpPr>
            <p:cNvPr id="268" name="Google Shape;268;p26"/>
            <p:cNvSpPr/>
            <p:nvPr/>
          </p:nvSpPr>
          <p:spPr>
            <a:xfrm>
              <a:off x="0" y="0"/>
              <a:ext cx="1191956" cy="841857"/>
            </a:xfrm>
            <a:custGeom>
              <a:avLst/>
              <a:gdLst/>
              <a:ahLst/>
              <a:cxnLst/>
              <a:rect l="l" t="t" r="r" b="b"/>
              <a:pathLst>
                <a:path w="1191956" h="841857" extrusionOk="0">
                  <a:moveTo>
                    <a:pt x="0" y="0"/>
                  </a:moveTo>
                  <a:lnTo>
                    <a:pt x="1191956" y="0"/>
                  </a:lnTo>
                  <a:lnTo>
                    <a:pt x="1191956" y="841857"/>
                  </a:lnTo>
                  <a:lnTo>
                    <a:pt x="0" y="841857"/>
                  </a:lnTo>
                  <a:close/>
                </a:path>
              </a:pathLst>
            </a:custGeom>
            <a:solidFill>
              <a:srgbClr val="FFFFFF"/>
            </a:solidFill>
            <a:ln>
              <a:noFill/>
            </a:ln>
          </p:spPr>
        </p:sp>
        <p:sp>
          <p:nvSpPr>
            <p:cNvPr id="269" name="Google Shape;269;p26"/>
            <p:cNvSpPr txBox="1"/>
            <p:nvPr/>
          </p:nvSpPr>
          <p:spPr>
            <a:xfrm>
              <a:off x="0" y="-85725"/>
              <a:ext cx="1191956" cy="927582"/>
            </a:xfrm>
            <a:prstGeom prst="rect">
              <a:avLst/>
            </a:prstGeom>
            <a:noFill/>
            <a:ln>
              <a:noFill/>
            </a:ln>
          </p:spPr>
          <p:txBody>
            <a:bodyPr spcFirstLastPara="1" wrap="square" lIns="50800" tIns="50800" rIns="50800" bIns="50800" anchor="ctr" anchorCtr="0">
              <a:noAutofit/>
            </a:bodyPr>
            <a:lstStyle/>
            <a:p>
              <a:pPr marL="0" marR="0" lvl="0" indent="0" algn="ctr" rtl="0">
                <a:lnSpc>
                  <a:spcPct val="17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70" name="Google Shape;270;p26"/>
          <p:cNvSpPr txBox="1"/>
          <p:nvPr/>
        </p:nvSpPr>
        <p:spPr>
          <a:xfrm>
            <a:off x="8754236" y="3998375"/>
            <a:ext cx="2970000" cy="307800"/>
          </a:xfrm>
          <a:prstGeom prst="rect">
            <a:avLst/>
          </a:prstGeom>
          <a:noFill/>
          <a:ln>
            <a:noFill/>
          </a:ln>
        </p:spPr>
        <p:txBody>
          <a:bodyPr spcFirstLastPara="1" wrap="square" lIns="0" tIns="0" rIns="0" bIns="0" anchor="t" anchorCtr="0">
            <a:spAutoFit/>
          </a:bodyPr>
          <a:lstStyle/>
          <a:p>
            <a:pPr marL="0" marR="0" lvl="0" indent="0" algn="l" rtl="0">
              <a:lnSpc>
                <a:spcPct val="164000"/>
              </a:lnSpc>
              <a:spcBef>
                <a:spcPts val="0"/>
              </a:spcBef>
              <a:spcAft>
                <a:spcPts val="0"/>
              </a:spcAft>
              <a:buClr>
                <a:srgbClr val="000000"/>
              </a:buClr>
              <a:buSzPts val="2000"/>
              <a:buFont typeface="Arial"/>
              <a:buNone/>
            </a:pPr>
            <a:r>
              <a:rPr lang="en-US" sz="2000" b="1" i="0" u="none" strike="noStrike" cap="none">
                <a:solidFill>
                  <a:srgbClr val="061237"/>
                </a:solidFill>
                <a:latin typeface="Times"/>
                <a:ea typeface="Times"/>
                <a:cs typeface="Times"/>
                <a:sym typeface="Times"/>
              </a:rPr>
              <a:t>N.S.S.Harshith</a:t>
            </a:r>
            <a:endParaRPr sz="1400" b="0" i="0" u="none" strike="noStrike" cap="none">
              <a:solidFill>
                <a:srgbClr val="000000"/>
              </a:solidFill>
              <a:latin typeface="Arial"/>
              <a:ea typeface="Arial"/>
              <a:cs typeface="Arial"/>
              <a:sym typeface="Arial"/>
            </a:endParaRPr>
          </a:p>
        </p:txBody>
      </p:sp>
      <p:grpSp>
        <p:nvGrpSpPr>
          <p:cNvPr id="271" name="Google Shape;271;p26"/>
          <p:cNvGrpSpPr/>
          <p:nvPr/>
        </p:nvGrpSpPr>
        <p:grpSpPr>
          <a:xfrm>
            <a:off x="12650178" y="1515718"/>
            <a:ext cx="3958842" cy="3080776"/>
            <a:chOff x="0" y="-85725"/>
            <a:chExt cx="1191956" cy="927582"/>
          </a:xfrm>
        </p:grpSpPr>
        <p:sp>
          <p:nvSpPr>
            <p:cNvPr id="272" name="Google Shape;272;p26"/>
            <p:cNvSpPr/>
            <p:nvPr/>
          </p:nvSpPr>
          <p:spPr>
            <a:xfrm>
              <a:off x="0" y="0"/>
              <a:ext cx="1191956" cy="841857"/>
            </a:xfrm>
            <a:custGeom>
              <a:avLst/>
              <a:gdLst/>
              <a:ahLst/>
              <a:cxnLst/>
              <a:rect l="l" t="t" r="r" b="b"/>
              <a:pathLst>
                <a:path w="1191956" h="841857" extrusionOk="0">
                  <a:moveTo>
                    <a:pt x="0" y="0"/>
                  </a:moveTo>
                  <a:lnTo>
                    <a:pt x="1191956" y="0"/>
                  </a:lnTo>
                  <a:lnTo>
                    <a:pt x="1191956" y="841857"/>
                  </a:lnTo>
                  <a:lnTo>
                    <a:pt x="0" y="841857"/>
                  </a:lnTo>
                  <a:close/>
                </a:path>
              </a:pathLst>
            </a:custGeom>
            <a:solidFill>
              <a:srgbClr val="FFFFFF"/>
            </a:solidFill>
            <a:ln>
              <a:noFill/>
            </a:ln>
          </p:spPr>
        </p:sp>
        <p:sp>
          <p:nvSpPr>
            <p:cNvPr id="273" name="Google Shape;273;p26"/>
            <p:cNvSpPr txBox="1"/>
            <p:nvPr/>
          </p:nvSpPr>
          <p:spPr>
            <a:xfrm>
              <a:off x="0" y="-85725"/>
              <a:ext cx="1191956" cy="927582"/>
            </a:xfrm>
            <a:prstGeom prst="rect">
              <a:avLst/>
            </a:prstGeom>
            <a:noFill/>
            <a:ln>
              <a:noFill/>
            </a:ln>
          </p:spPr>
          <p:txBody>
            <a:bodyPr spcFirstLastPara="1" wrap="square" lIns="50800" tIns="50800" rIns="50800" bIns="50800" anchor="ctr" anchorCtr="0">
              <a:noAutofit/>
            </a:bodyPr>
            <a:lstStyle/>
            <a:p>
              <a:pPr marL="0" marR="0" lvl="0" indent="0" algn="ctr" rtl="0">
                <a:lnSpc>
                  <a:spcPct val="17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74" name="Google Shape;274;p26"/>
          <p:cNvGrpSpPr/>
          <p:nvPr/>
        </p:nvGrpSpPr>
        <p:grpSpPr>
          <a:xfrm>
            <a:off x="12650178" y="5169733"/>
            <a:ext cx="3958842" cy="3080776"/>
            <a:chOff x="0" y="-85725"/>
            <a:chExt cx="1191956" cy="927582"/>
          </a:xfrm>
        </p:grpSpPr>
        <p:sp>
          <p:nvSpPr>
            <p:cNvPr id="275" name="Google Shape;275;p26"/>
            <p:cNvSpPr/>
            <p:nvPr/>
          </p:nvSpPr>
          <p:spPr>
            <a:xfrm>
              <a:off x="0" y="0"/>
              <a:ext cx="1191956" cy="841857"/>
            </a:xfrm>
            <a:custGeom>
              <a:avLst/>
              <a:gdLst/>
              <a:ahLst/>
              <a:cxnLst/>
              <a:rect l="l" t="t" r="r" b="b"/>
              <a:pathLst>
                <a:path w="1191956" h="841857" extrusionOk="0">
                  <a:moveTo>
                    <a:pt x="0" y="0"/>
                  </a:moveTo>
                  <a:lnTo>
                    <a:pt x="1191956" y="0"/>
                  </a:lnTo>
                  <a:lnTo>
                    <a:pt x="1191956" y="841857"/>
                  </a:lnTo>
                  <a:lnTo>
                    <a:pt x="0" y="841857"/>
                  </a:lnTo>
                  <a:close/>
                </a:path>
              </a:pathLst>
            </a:custGeom>
            <a:solidFill>
              <a:srgbClr val="FFFFFF"/>
            </a:solidFill>
            <a:ln>
              <a:noFill/>
            </a:ln>
          </p:spPr>
        </p:sp>
        <p:sp>
          <p:nvSpPr>
            <p:cNvPr id="276" name="Google Shape;276;p26"/>
            <p:cNvSpPr txBox="1"/>
            <p:nvPr/>
          </p:nvSpPr>
          <p:spPr>
            <a:xfrm>
              <a:off x="0" y="-85725"/>
              <a:ext cx="1191956" cy="927582"/>
            </a:xfrm>
            <a:prstGeom prst="rect">
              <a:avLst/>
            </a:prstGeom>
            <a:noFill/>
            <a:ln>
              <a:noFill/>
            </a:ln>
          </p:spPr>
          <p:txBody>
            <a:bodyPr spcFirstLastPara="1" wrap="square" lIns="50800" tIns="50800" rIns="50800" bIns="50800" anchor="ctr" anchorCtr="0">
              <a:noAutofit/>
            </a:bodyPr>
            <a:lstStyle/>
            <a:p>
              <a:pPr marL="0" marR="0" lvl="0" indent="0" algn="ctr" rtl="0">
                <a:lnSpc>
                  <a:spcPct val="17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77" name="Google Shape;277;p26"/>
          <p:cNvSpPr txBox="1"/>
          <p:nvPr/>
        </p:nvSpPr>
        <p:spPr>
          <a:xfrm>
            <a:off x="13209259" y="3470738"/>
            <a:ext cx="2970000" cy="307800"/>
          </a:xfrm>
          <a:prstGeom prst="rect">
            <a:avLst/>
          </a:prstGeom>
          <a:noFill/>
          <a:ln>
            <a:noFill/>
          </a:ln>
        </p:spPr>
        <p:txBody>
          <a:bodyPr spcFirstLastPara="1" wrap="square" lIns="0" tIns="0" rIns="0" bIns="0" anchor="t" anchorCtr="0">
            <a:spAutoFit/>
          </a:bodyPr>
          <a:lstStyle/>
          <a:p>
            <a:pPr marL="0" marR="0" lvl="0" indent="0" algn="l" rtl="0">
              <a:lnSpc>
                <a:spcPct val="164000"/>
              </a:lnSpc>
              <a:spcBef>
                <a:spcPts val="0"/>
              </a:spcBef>
              <a:spcAft>
                <a:spcPts val="0"/>
              </a:spcAft>
              <a:buClr>
                <a:srgbClr val="000000"/>
              </a:buClr>
              <a:buSzPts val="2000"/>
              <a:buFont typeface="Arial"/>
              <a:buNone/>
            </a:pPr>
            <a:r>
              <a:rPr lang="en-US" sz="2000" b="1" i="0" u="none" strike="noStrike" cap="none">
                <a:solidFill>
                  <a:srgbClr val="061237"/>
                </a:solidFill>
                <a:latin typeface="Times"/>
                <a:ea typeface="Times"/>
                <a:cs typeface="Times"/>
                <a:sym typeface="Times"/>
              </a:rPr>
              <a:t>K.Devaraju</a:t>
            </a:r>
            <a:endParaRPr sz="1400" b="0" i="0" u="none" strike="noStrike" cap="none">
              <a:solidFill>
                <a:srgbClr val="000000"/>
              </a:solidFill>
              <a:latin typeface="Arial"/>
              <a:ea typeface="Arial"/>
              <a:cs typeface="Arial"/>
              <a:sym typeface="Arial"/>
            </a:endParaRPr>
          </a:p>
        </p:txBody>
      </p:sp>
      <p:sp>
        <p:nvSpPr>
          <p:cNvPr id="278" name="Google Shape;278;p26"/>
          <p:cNvSpPr txBox="1"/>
          <p:nvPr/>
        </p:nvSpPr>
        <p:spPr>
          <a:xfrm>
            <a:off x="13209259" y="7160034"/>
            <a:ext cx="2970000" cy="307800"/>
          </a:xfrm>
          <a:prstGeom prst="rect">
            <a:avLst/>
          </a:prstGeom>
          <a:noFill/>
          <a:ln>
            <a:noFill/>
          </a:ln>
        </p:spPr>
        <p:txBody>
          <a:bodyPr spcFirstLastPara="1" wrap="square" lIns="0" tIns="0" rIns="0" bIns="0" anchor="t" anchorCtr="0">
            <a:spAutoFit/>
          </a:bodyPr>
          <a:lstStyle/>
          <a:p>
            <a:pPr marL="0" marR="0" lvl="0" indent="0" algn="l" rtl="0">
              <a:lnSpc>
                <a:spcPct val="164000"/>
              </a:lnSpc>
              <a:spcBef>
                <a:spcPts val="0"/>
              </a:spcBef>
              <a:spcAft>
                <a:spcPts val="0"/>
              </a:spcAft>
              <a:buClr>
                <a:srgbClr val="000000"/>
              </a:buClr>
              <a:buSzPts val="2000"/>
              <a:buFont typeface="Arial"/>
              <a:buNone/>
            </a:pPr>
            <a:r>
              <a:rPr lang="en-US" sz="2000" b="1" i="0" u="none" strike="noStrike" cap="none">
                <a:solidFill>
                  <a:srgbClr val="061237"/>
                </a:solidFill>
                <a:latin typeface="Times"/>
                <a:ea typeface="Times"/>
                <a:cs typeface="Times"/>
                <a:sym typeface="Times"/>
              </a:rPr>
              <a:t>G.Vasu Devaraju</a:t>
            </a:r>
            <a:endParaRPr sz="1400" b="0" i="0" u="none" strike="noStrike" cap="none">
              <a:solidFill>
                <a:srgbClr val="000000"/>
              </a:solidFill>
              <a:latin typeface="Arial"/>
              <a:ea typeface="Arial"/>
              <a:cs typeface="Arial"/>
              <a:sym typeface="Arial"/>
            </a:endParaRPr>
          </a:p>
        </p:txBody>
      </p:sp>
      <p:pic>
        <p:nvPicPr>
          <p:cNvPr id="279" name="Google Shape;279;p26"/>
          <p:cNvPicPr preferRelativeResize="0"/>
          <p:nvPr/>
        </p:nvPicPr>
        <p:blipFill rotWithShape="1">
          <a:blip r:embed="rId6">
            <a:alphaModFix/>
          </a:blip>
          <a:srcRect/>
          <a:stretch/>
        </p:blipFill>
        <p:spPr>
          <a:xfrm>
            <a:off x="8985038" y="2664875"/>
            <a:ext cx="1095375" cy="1333500"/>
          </a:xfrm>
          <a:prstGeom prst="rect">
            <a:avLst/>
          </a:prstGeom>
          <a:noFill/>
          <a:ln>
            <a:noFill/>
          </a:ln>
        </p:spPr>
      </p:pic>
      <p:pic>
        <p:nvPicPr>
          <p:cNvPr id="280" name="Google Shape;280;p26"/>
          <p:cNvPicPr preferRelativeResize="0"/>
          <p:nvPr/>
        </p:nvPicPr>
        <p:blipFill rotWithShape="1">
          <a:blip r:embed="rId7">
            <a:alphaModFix/>
          </a:blip>
          <a:srcRect/>
          <a:stretch/>
        </p:blipFill>
        <p:spPr>
          <a:xfrm>
            <a:off x="13209250" y="1954863"/>
            <a:ext cx="1200150" cy="1590675"/>
          </a:xfrm>
          <a:prstGeom prst="rect">
            <a:avLst/>
          </a:prstGeom>
          <a:noFill/>
          <a:ln>
            <a:noFill/>
          </a:ln>
        </p:spPr>
      </p:pic>
      <p:grpSp>
        <p:nvGrpSpPr>
          <p:cNvPr id="281" name="Google Shape;281;p26"/>
          <p:cNvGrpSpPr/>
          <p:nvPr/>
        </p:nvGrpSpPr>
        <p:grpSpPr>
          <a:xfrm>
            <a:off x="8259823" y="5773545"/>
            <a:ext cx="3958842" cy="3080776"/>
            <a:chOff x="8259823" y="5188783"/>
            <a:chExt cx="3958842" cy="3080776"/>
          </a:xfrm>
        </p:grpSpPr>
        <p:grpSp>
          <p:nvGrpSpPr>
            <p:cNvPr id="282" name="Google Shape;282;p26"/>
            <p:cNvGrpSpPr/>
            <p:nvPr/>
          </p:nvGrpSpPr>
          <p:grpSpPr>
            <a:xfrm>
              <a:off x="8259823" y="5188783"/>
              <a:ext cx="3958842" cy="3080776"/>
              <a:chOff x="0" y="-85725"/>
              <a:chExt cx="1191956" cy="927582"/>
            </a:xfrm>
          </p:grpSpPr>
          <p:sp>
            <p:nvSpPr>
              <p:cNvPr id="283" name="Google Shape;283;p26"/>
              <p:cNvSpPr/>
              <p:nvPr/>
            </p:nvSpPr>
            <p:spPr>
              <a:xfrm>
                <a:off x="0" y="0"/>
                <a:ext cx="1191956" cy="841857"/>
              </a:xfrm>
              <a:custGeom>
                <a:avLst/>
                <a:gdLst/>
                <a:ahLst/>
                <a:cxnLst/>
                <a:rect l="l" t="t" r="r" b="b"/>
                <a:pathLst>
                  <a:path w="1191956" h="841857" extrusionOk="0">
                    <a:moveTo>
                      <a:pt x="0" y="0"/>
                    </a:moveTo>
                    <a:lnTo>
                      <a:pt x="1191956" y="0"/>
                    </a:lnTo>
                    <a:lnTo>
                      <a:pt x="1191956" y="841857"/>
                    </a:lnTo>
                    <a:lnTo>
                      <a:pt x="0" y="841857"/>
                    </a:lnTo>
                    <a:close/>
                  </a:path>
                </a:pathLst>
              </a:custGeom>
              <a:solidFill>
                <a:srgbClr val="FFFFFF"/>
              </a:solidFill>
              <a:ln>
                <a:noFill/>
              </a:ln>
            </p:spPr>
          </p:sp>
          <p:sp>
            <p:nvSpPr>
              <p:cNvPr id="284" name="Google Shape;284;p26"/>
              <p:cNvSpPr txBox="1"/>
              <p:nvPr/>
            </p:nvSpPr>
            <p:spPr>
              <a:xfrm>
                <a:off x="0" y="-85725"/>
                <a:ext cx="1191956" cy="927582"/>
              </a:xfrm>
              <a:prstGeom prst="rect">
                <a:avLst/>
              </a:prstGeom>
              <a:noFill/>
              <a:ln>
                <a:noFill/>
              </a:ln>
            </p:spPr>
            <p:txBody>
              <a:bodyPr spcFirstLastPara="1" wrap="square" lIns="50800" tIns="50800" rIns="50800" bIns="50800" anchor="ctr" anchorCtr="0">
                <a:noAutofit/>
              </a:bodyPr>
              <a:lstStyle/>
              <a:p>
                <a:pPr marL="0" marR="0" lvl="0" indent="0" algn="ctr" rtl="0">
                  <a:lnSpc>
                    <a:spcPct val="17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85" name="Google Shape;285;p26"/>
            <p:cNvSpPr txBox="1"/>
            <p:nvPr/>
          </p:nvSpPr>
          <p:spPr>
            <a:xfrm>
              <a:off x="8754236" y="7308928"/>
              <a:ext cx="2970000" cy="307800"/>
            </a:xfrm>
            <a:prstGeom prst="rect">
              <a:avLst/>
            </a:prstGeom>
            <a:noFill/>
            <a:ln>
              <a:noFill/>
            </a:ln>
          </p:spPr>
          <p:txBody>
            <a:bodyPr spcFirstLastPara="1" wrap="square" lIns="0" tIns="0" rIns="0" bIns="0" anchor="t" anchorCtr="0">
              <a:spAutoFit/>
            </a:bodyPr>
            <a:lstStyle/>
            <a:p>
              <a:pPr marL="0" marR="0" lvl="0" indent="0" algn="l" rtl="0">
                <a:lnSpc>
                  <a:spcPct val="164000"/>
                </a:lnSpc>
                <a:spcBef>
                  <a:spcPts val="0"/>
                </a:spcBef>
                <a:spcAft>
                  <a:spcPts val="0"/>
                </a:spcAft>
                <a:buClr>
                  <a:srgbClr val="000000"/>
                </a:buClr>
                <a:buSzPts val="2000"/>
                <a:buFont typeface="Arial"/>
                <a:buNone/>
              </a:pPr>
              <a:r>
                <a:rPr lang="en-US" sz="2000" b="1" i="0" u="none" strike="noStrike" cap="none">
                  <a:solidFill>
                    <a:srgbClr val="061237"/>
                  </a:solidFill>
                  <a:latin typeface="Times"/>
                  <a:ea typeface="Times"/>
                  <a:cs typeface="Times"/>
                  <a:sym typeface="Times"/>
                </a:rPr>
                <a:t>K.Yeswanth Teja</a:t>
              </a:r>
              <a:endParaRPr sz="1400" b="0" i="0" u="none" strike="noStrike" cap="none">
                <a:solidFill>
                  <a:srgbClr val="000000"/>
                </a:solidFill>
                <a:latin typeface="Arial"/>
                <a:ea typeface="Arial"/>
                <a:cs typeface="Arial"/>
                <a:sym typeface="Arial"/>
              </a:endParaRPr>
            </a:p>
          </p:txBody>
        </p:sp>
        <p:pic>
          <p:nvPicPr>
            <p:cNvPr id="286" name="Google Shape;286;p26"/>
            <p:cNvPicPr preferRelativeResize="0"/>
            <p:nvPr/>
          </p:nvPicPr>
          <p:blipFill rotWithShape="1">
            <a:blip r:embed="rId8">
              <a:alphaModFix/>
            </a:blip>
            <a:srcRect/>
            <a:stretch/>
          </p:blipFill>
          <p:spPr>
            <a:xfrm>
              <a:off x="8970763" y="5731788"/>
              <a:ext cx="1123950" cy="1533525"/>
            </a:xfrm>
            <a:prstGeom prst="rect">
              <a:avLst/>
            </a:prstGeom>
            <a:noFill/>
            <a:ln>
              <a:noFill/>
            </a:ln>
          </p:spPr>
        </p:pic>
      </p:grpSp>
      <p:pic>
        <p:nvPicPr>
          <p:cNvPr id="287" name="Google Shape;287;p26"/>
          <p:cNvPicPr preferRelativeResize="0"/>
          <p:nvPr/>
        </p:nvPicPr>
        <p:blipFill rotWithShape="1">
          <a:blip r:embed="rId9">
            <a:alphaModFix/>
          </a:blip>
          <a:srcRect/>
          <a:stretch/>
        </p:blipFill>
        <p:spPr>
          <a:xfrm>
            <a:off x="13385150" y="5635650"/>
            <a:ext cx="1152525" cy="1524000"/>
          </a:xfrm>
          <a:prstGeom prst="rect">
            <a:avLst/>
          </a:prstGeom>
          <a:noFill/>
          <a:ln>
            <a:noFill/>
          </a:ln>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9"/>
                                        </p:tgtEl>
                                        <p:attrNameLst>
                                          <p:attrName>style.visibility</p:attrName>
                                        </p:attrNameLst>
                                      </p:cBhvr>
                                      <p:to>
                                        <p:strVal val="visible"/>
                                      </p:to>
                                    </p:set>
                                    <p:animEffect transition="in" filter="fade">
                                      <p:cBhvr>
                                        <p:cTn id="7" dur="1000"/>
                                        <p:tgtEl>
                                          <p:spTgt spid="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61237"/>
        </a:solidFill>
        <a:effectLst/>
      </p:bgPr>
    </p:bg>
    <p:spTree>
      <p:nvGrpSpPr>
        <p:cNvPr id="1" name="Shape 291"/>
        <p:cNvGrpSpPr/>
        <p:nvPr/>
      </p:nvGrpSpPr>
      <p:grpSpPr>
        <a:xfrm>
          <a:off x="0" y="0"/>
          <a:ext cx="0" cy="0"/>
          <a:chOff x="0" y="0"/>
          <a:chExt cx="0" cy="0"/>
        </a:xfrm>
      </p:grpSpPr>
      <p:sp>
        <p:nvSpPr>
          <p:cNvPr id="292" name="Google Shape;292;p27"/>
          <p:cNvSpPr/>
          <p:nvPr/>
        </p:nvSpPr>
        <p:spPr>
          <a:xfrm>
            <a:off x="13158755" y="2973284"/>
            <a:ext cx="3374885" cy="3393394"/>
          </a:xfrm>
          <a:custGeom>
            <a:avLst/>
            <a:gdLst/>
            <a:ahLst/>
            <a:cxnLst/>
            <a:rect l="l" t="t" r="r" b="b"/>
            <a:pathLst>
              <a:path w="3374885" h="3393394" extrusionOk="0">
                <a:moveTo>
                  <a:pt x="0" y="0"/>
                </a:moveTo>
                <a:lnTo>
                  <a:pt x="3374885" y="0"/>
                </a:lnTo>
                <a:lnTo>
                  <a:pt x="3374885" y="3393394"/>
                </a:lnTo>
                <a:lnTo>
                  <a:pt x="0" y="3393394"/>
                </a:lnTo>
                <a:lnTo>
                  <a:pt x="0" y="0"/>
                </a:lnTo>
                <a:close/>
              </a:path>
            </a:pathLst>
          </a:custGeom>
          <a:blipFill rotWithShape="1">
            <a:blip r:embed="rId3">
              <a:alphaModFix/>
            </a:blip>
            <a:stretch>
              <a:fillRect/>
            </a:stretch>
          </a:blipFill>
          <a:ln>
            <a:noFill/>
          </a:ln>
        </p:spPr>
      </p:sp>
      <p:sp>
        <p:nvSpPr>
          <p:cNvPr id="293" name="Google Shape;293;p27"/>
          <p:cNvSpPr/>
          <p:nvPr/>
        </p:nvSpPr>
        <p:spPr>
          <a:xfrm>
            <a:off x="1715698" y="6366678"/>
            <a:ext cx="3374885" cy="3393394"/>
          </a:xfrm>
          <a:custGeom>
            <a:avLst/>
            <a:gdLst/>
            <a:ahLst/>
            <a:cxnLst/>
            <a:rect l="l" t="t" r="r" b="b"/>
            <a:pathLst>
              <a:path w="3374885" h="3393394" extrusionOk="0">
                <a:moveTo>
                  <a:pt x="0" y="0"/>
                </a:moveTo>
                <a:lnTo>
                  <a:pt x="3374885" y="0"/>
                </a:lnTo>
                <a:lnTo>
                  <a:pt x="3374885" y="3393394"/>
                </a:lnTo>
                <a:lnTo>
                  <a:pt x="0" y="3393394"/>
                </a:lnTo>
                <a:lnTo>
                  <a:pt x="0" y="0"/>
                </a:lnTo>
                <a:close/>
              </a:path>
            </a:pathLst>
          </a:custGeom>
          <a:blipFill rotWithShape="1">
            <a:blip r:embed="rId3">
              <a:alphaModFix/>
            </a:blip>
            <a:stretch>
              <a:fillRect/>
            </a:stretch>
          </a:blipFill>
          <a:ln>
            <a:noFill/>
          </a:ln>
        </p:spPr>
      </p:sp>
      <p:grpSp>
        <p:nvGrpSpPr>
          <p:cNvPr id="294" name="Google Shape;294;p27"/>
          <p:cNvGrpSpPr/>
          <p:nvPr/>
        </p:nvGrpSpPr>
        <p:grpSpPr>
          <a:xfrm>
            <a:off x="2558810" y="3719356"/>
            <a:ext cx="13170380" cy="5112560"/>
            <a:chOff x="0" y="-19050"/>
            <a:chExt cx="4274726" cy="1659390"/>
          </a:xfrm>
        </p:grpSpPr>
        <p:sp>
          <p:nvSpPr>
            <p:cNvPr id="295" name="Google Shape;295;p27"/>
            <p:cNvSpPr/>
            <p:nvPr/>
          </p:nvSpPr>
          <p:spPr>
            <a:xfrm>
              <a:off x="0" y="0"/>
              <a:ext cx="4274726" cy="1640340"/>
            </a:xfrm>
            <a:custGeom>
              <a:avLst/>
              <a:gdLst/>
              <a:ahLst/>
              <a:cxnLst/>
              <a:rect l="l" t="t" r="r" b="b"/>
              <a:pathLst>
                <a:path w="4274726" h="1640340" extrusionOk="0">
                  <a:moveTo>
                    <a:pt x="0" y="0"/>
                  </a:moveTo>
                  <a:lnTo>
                    <a:pt x="4274726" y="0"/>
                  </a:lnTo>
                  <a:lnTo>
                    <a:pt x="4274726" y="1640340"/>
                  </a:lnTo>
                  <a:lnTo>
                    <a:pt x="0" y="1640340"/>
                  </a:lnTo>
                  <a:close/>
                </a:path>
              </a:pathLst>
            </a:custGeom>
            <a:solidFill>
              <a:srgbClr val="18264E"/>
            </a:solidFill>
            <a:ln>
              <a:noFill/>
            </a:ln>
          </p:spPr>
        </p:sp>
        <p:sp>
          <p:nvSpPr>
            <p:cNvPr id="296" name="Google Shape;296;p27"/>
            <p:cNvSpPr txBox="1"/>
            <p:nvPr/>
          </p:nvSpPr>
          <p:spPr>
            <a:xfrm>
              <a:off x="0" y="-19050"/>
              <a:ext cx="4274726" cy="1659390"/>
            </a:xfrm>
            <a:prstGeom prst="rect">
              <a:avLst/>
            </a:prstGeom>
            <a:noFill/>
            <a:ln>
              <a:noFill/>
            </a:ln>
          </p:spPr>
          <p:txBody>
            <a:bodyPr spcFirstLastPara="1" wrap="square" lIns="50800" tIns="50800" rIns="50800" bIns="50800" anchor="ctr" anchorCtr="0">
              <a:noAutofit/>
            </a:bodyPr>
            <a:lstStyle/>
            <a:p>
              <a:pPr marL="0" marR="0" lvl="0" indent="0" algn="ctr" rtl="0">
                <a:lnSpc>
                  <a:spcPct val="168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97" name="Google Shape;297;p27"/>
          <p:cNvSpPr/>
          <p:nvPr/>
        </p:nvSpPr>
        <p:spPr>
          <a:xfrm>
            <a:off x="8150107" y="2624234"/>
            <a:ext cx="1609532" cy="1609532"/>
          </a:xfrm>
          <a:custGeom>
            <a:avLst/>
            <a:gdLst/>
            <a:ahLst/>
            <a:cxnLst/>
            <a:rect l="l" t="t" r="r" b="b"/>
            <a:pathLst>
              <a:path w="1609532" h="1609532" extrusionOk="0">
                <a:moveTo>
                  <a:pt x="0" y="0"/>
                </a:moveTo>
                <a:lnTo>
                  <a:pt x="1609531" y="0"/>
                </a:lnTo>
                <a:lnTo>
                  <a:pt x="1609531" y="1609531"/>
                </a:lnTo>
                <a:lnTo>
                  <a:pt x="0" y="1609531"/>
                </a:lnTo>
                <a:lnTo>
                  <a:pt x="0" y="0"/>
                </a:lnTo>
                <a:close/>
              </a:path>
            </a:pathLst>
          </a:custGeom>
          <a:blipFill rotWithShape="1">
            <a:blip r:embed="rId4">
              <a:alphaModFix/>
            </a:blip>
            <a:stretch>
              <a:fillRect/>
            </a:stretch>
          </a:blipFill>
          <a:ln>
            <a:noFill/>
          </a:ln>
        </p:spPr>
      </p:sp>
      <p:sp>
        <p:nvSpPr>
          <p:cNvPr id="298" name="Google Shape;298;p27"/>
          <p:cNvSpPr txBox="1"/>
          <p:nvPr/>
        </p:nvSpPr>
        <p:spPr>
          <a:xfrm>
            <a:off x="6881069" y="1234999"/>
            <a:ext cx="4929931" cy="755015"/>
          </a:xfrm>
          <a:prstGeom prst="rect">
            <a:avLst/>
          </a:prstGeom>
          <a:noFill/>
          <a:ln>
            <a:noFill/>
          </a:ln>
        </p:spPr>
        <p:txBody>
          <a:bodyPr spcFirstLastPara="1" wrap="square" lIns="0" tIns="0" rIns="0" bIns="0" anchor="t" anchorCtr="0">
            <a:spAutoFit/>
          </a:bodyPr>
          <a:lstStyle/>
          <a:p>
            <a:pPr marL="0" marR="0" lvl="0" indent="0" algn="ctr" rtl="0">
              <a:lnSpc>
                <a:spcPct val="164016"/>
              </a:lnSpc>
              <a:spcBef>
                <a:spcPts val="0"/>
              </a:spcBef>
              <a:spcAft>
                <a:spcPts val="0"/>
              </a:spcAft>
              <a:buClr>
                <a:srgbClr val="000000"/>
              </a:buClr>
              <a:buSzPts val="3999"/>
              <a:buFont typeface="Arial"/>
              <a:buNone/>
            </a:pPr>
            <a:r>
              <a:rPr lang="en-US" sz="3999" b="1" i="0" u="none" strike="noStrike" cap="none">
                <a:solidFill>
                  <a:srgbClr val="FFFFFF"/>
                </a:solidFill>
                <a:latin typeface="Times"/>
                <a:ea typeface="Times"/>
                <a:cs typeface="Times"/>
                <a:sym typeface="Times"/>
              </a:rPr>
              <a:t>Acknowledgements</a:t>
            </a:r>
            <a:endParaRPr sz="1400" b="0" i="0" u="none" strike="noStrike" cap="none">
              <a:solidFill>
                <a:srgbClr val="000000"/>
              </a:solidFill>
              <a:latin typeface="Arial"/>
              <a:ea typeface="Arial"/>
              <a:cs typeface="Arial"/>
              <a:sym typeface="Arial"/>
            </a:endParaRPr>
          </a:p>
        </p:txBody>
      </p:sp>
      <p:sp>
        <p:nvSpPr>
          <p:cNvPr id="299" name="Google Shape;299;p27"/>
          <p:cNvSpPr/>
          <p:nvPr/>
        </p:nvSpPr>
        <p:spPr>
          <a:xfrm>
            <a:off x="17096384" y="0"/>
            <a:ext cx="1191616" cy="1191616"/>
          </a:xfrm>
          <a:custGeom>
            <a:avLst/>
            <a:gdLst/>
            <a:ahLst/>
            <a:cxnLst/>
            <a:rect l="l" t="t" r="r" b="b"/>
            <a:pathLst>
              <a:path w="1191616" h="1191616" extrusionOk="0">
                <a:moveTo>
                  <a:pt x="0" y="0"/>
                </a:moveTo>
                <a:lnTo>
                  <a:pt x="1191616" y="0"/>
                </a:lnTo>
                <a:lnTo>
                  <a:pt x="1191616" y="1191616"/>
                </a:lnTo>
                <a:lnTo>
                  <a:pt x="0" y="1191616"/>
                </a:lnTo>
                <a:lnTo>
                  <a:pt x="0" y="0"/>
                </a:lnTo>
                <a:close/>
              </a:path>
            </a:pathLst>
          </a:custGeom>
          <a:blipFill rotWithShape="1">
            <a:blip r:embed="rId5">
              <a:alphaModFix/>
            </a:blip>
            <a:stretch>
              <a:fillRect/>
            </a:stretch>
          </a:blipFill>
          <a:ln>
            <a:noFill/>
          </a:ln>
        </p:spPr>
      </p:sp>
      <p:sp>
        <p:nvSpPr>
          <p:cNvPr id="300" name="Google Shape;300;p27"/>
          <p:cNvSpPr/>
          <p:nvPr/>
        </p:nvSpPr>
        <p:spPr>
          <a:xfrm>
            <a:off x="40879" y="0"/>
            <a:ext cx="1339156" cy="900583"/>
          </a:xfrm>
          <a:custGeom>
            <a:avLst/>
            <a:gdLst/>
            <a:ahLst/>
            <a:cxnLst/>
            <a:rect l="l" t="t" r="r" b="b"/>
            <a:pathLst>
              <a:path w="1339156" h="900583" extrusionOk="0">
                <a:moveTo>
                  <a:pt x="0" y="0"/>
                </a:moveTo>
                <a:lnTo>
                  <a:pt x="1339156" y="0"/>
                </a:lnTo>
                <a:lnTo>
                  <a:pt x="1339156" y="900583"/>
                </a:lnTo>
                <a:lnTo>
                  <a:pt x="0" y="900583"/>
                </a:lnTo>
                <a:lnTo>
                  <a:pt x="0" y="0"/>
                </a:lnTo>
                <a:close/>
              </a:path>
            </a:pathLst>
          </a:custGeom>
          <a:blipFill rotWithShape="1">
            <a:blip r:embed="rId6">
              <a:alphaModFix/>
            </a:blip>
            <a:stretch>
              <a:fillRect/>
            </a:stretch>
          </a:blipFill>
          <a:ln>
            <a:noFill/>
          </a:ln>
        </p:spPr>
      </p:sp>
      <p:sp>
        <p:nvSpPr>
          <p:cNvPr id="301" name="Google Shape;301;p27"/>
          <p:cNvSpPr txBox="1"/>
          <p:nvPr/>
        </p:nvSpPr>
        <p:spPr>
          <a:xfrm>
            <a:off x="6857259" y="4125378"/>
            <a:ext cx="8566330" cy="5170616"/>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a:solidFill>
                  <a:schemeClr val="lt1"/>
                </a:solidFill>
                <a:latin typeface="Times New Roman"/>
                <a:ea typeface="Times New Roman"/>
                <a:cs typeface="Times New Roman"/>
                <a:sym typeface="Times New Roman"/>
              </a:rPr>
              <a:t>We express our sincere gratitude to </a:t>
            </a:r>
            <a:r>
              <a:rPr lang="en-US" sz="1800" b="1" i="0" u="none" strike="noStrike" cap="none">
                <a:solidFill>
                  <a:schemeClr val="lt1"/>
                </a:solidFill>
                <a:latin typeface="Times New Roman"/>
                <a:ea typeface="Times New Roman"/>
                <a:cs typeface="Times New Roman"/>
                <a:sym typeface="Times New Roman"/>
              </a:rPr>
              <a:t>Dr. T. Pavan Kumar </a:t>
            </a:r>
            <a:r>
              <a:rPr lang="en-US" sz="1800" b="0" i="0" u="none" strike="noStrike" cap="none">
                <a:solidFill>
                  <a:schemeClr val="lt1"/>
                </a:solidFill>
                <a:latin typeface="Times New Roman"/>
                <a:ea typeface="Times New Roman"/>
                <a:cs typeface="Times New Roman"/>
                <a:sym typeface="Times New Roman"/>
              </a:rPr>
              <a:t>for his invaluable guidance and support as our mentor throughout the project. His unwavering commitment to excellence and constructive feedback motivated us to achieve our project goals. We are greatly indebted to him for his exceptional guidance.</a:t>
            </a:r>
            <a:endParaRPr sz="1800" b="0" i="0" u="none" strike="noStrike" cap="none">
              <a:solidFill>
                <a:schemeClr val="lt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a:solidFill>
                  <a:schemeClr val="lt1"/>
                </a:solidFill>
                <a:latin typeface="Times New Roman"/>
                <a:ea typeface="Times New Roman"/>
                <a:cs typeface="Times New Roman"/>
                <a:sym typeface="Times New Roman"/>
              </a:rPr>
              <a:t>Additionally, we extend our thanks to </a:t>
            </a:r>
            <a:r>
              <a:rPr lang="en-US" sz="1800" b="1" i="0" u="none" strike="noStrike" cap="none">
                <a:solidFill>
                  <a:schemeClr val="lt1"/>
                </a:solidFill>
                <a:latin typeface="Times New Roman"/>
                <a:ea typeface="Times New Roman"/>
                <a:cs typeface="Times New Roman"/>
                <a:sym typeface="Times New Roman"/>
              </a:rPr>
              <a:t>Prof. P.S. Sitharama Raju (Director)</a:t>
            </a:r>
            <a:r>
              <a:rPr lang="en-US" sz="1800" b="0" i="0" u="none" strike="noStrike" cap="none">
                <a:solidFill>
                  <a:schemeClr val="lt1"/>
                </a:solidFill>
                <a:latin typeface="Times New Roman"/>
                <a:ea typeface="Times New Roman"/>
                <a:cs typeface="Times New Roman"/>
                <a:sym typeface="Times New Roman"/>
              </a:rPr>
              <a:t>, </a:t>
            </a:r>
            <a:r>
              <a:rPr lang="en-US" sz="1800" b="1" i="0" u="none" strike="noStrike" cap="none">
                <a:solidFill>
                  <a:schemeClr val="lt1"/>
                </a:solidFill>
                <a:latin typeface="Times New Roman"/>
                <a:ea typeface="Times New Roman"/>
                <a:cs typeface="Times New Roman"/>
                <a:sym typeface="Times New Roman"/>
              </a:rPr>
              <a:t>Prof. Ramakrishnan Ramesh (Principal)</a:t>
            </a:r>
            <a:r>
              <a:rPr lang="en-US" sz="1800" b="0" i="0" u="none" strike="noStrike" cap="none">
                <a:solidFill>
                  <a:schemeClr val="lt1"/>
                </a:solidFill>
                <a:latin typeface="Times New Roman"/>
                <a:ea typeface="Times New Roman"/>
                <a:cs typeface="Times New Roman"/>
                <a:sym typeface="Times New Roman"/>
              </a:rPr>
              <a:t>, and </a:t>
            </a:r>
            <a:r>
              <a:rPr lang="en-US" sz="1800" b="1" i="0" u="none" strike="noStrike" cap="none">
                <a:solidFill>
                  <a:schemeClr val="lt1"/>
                </a:solidFill>
                <a:latin typeface="Times New Roman"/>
                <a:ea typeface="Times New Roman"/>
                <a:cs typeface="Times New Roman"/>
                <a:sym typeface="Times New Roman"/>
              </a:rPr>
              <a:t>Dr. T. Pavan Kumar (Head of the Department)</a:t>
            </a:r>
            <a:r>
              <a:rPr lang="en-US" sz="1800" b="0" i="0" u="none" strike="noStrike" cap="none">
                <a:solidFill>
                  <a:schemeClr val="lt1"/>
                </a:solidFill>
                <a:latin typeface="Times New Roman"/>
                <a:ea typeface="Times New Roman"/>
                <a:cs typeface="Times New Roman"/>
                <a:sym typeface="Times New Roman"/>
              </a:rPr>
              <a:t> for their unwavering support and assistance, which were instrumental in the successful completion of the project. We also acknowledge the dedicated assistance provided by all the staff members in the Department of Computer Science &amp; Engineering. Finally, we appreciate the contributions of all those who directly or indirectly contributed to the successful execution of this endeavor.</a:t>
            </a:r>
            <a:endParaRPr sz="1800" b="0" i="0" u="none" strike="noStrike" cap="none">
              <a:solidFill>
                <a:schemeClr val="lt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pic>
        <p:nvPicPr>
          <p:cNvPr id="302" name="Google Shape;302;p27"/>
          <p:cNvPicPr preferRelativeResize="0"/>
          <p:nvPr/>
        </p:nvPicPr>
        <p:blipFill rotWithShape="1">
          <a:blip r:embed="rId7">
            <a:alphaModFix/>
          </a:blip>
          <a:srcRect/>
          <a:stretch/>
        </p:blipFill>
        <p:spPr>
          <a:xfrm>
            <a:off x="2953954" y="4981795"/>
            <a:ext cx="3508161" cy="2611021"/>
          </a:xfrm>
          <a:prstGeom prst="rect">
            <a:avLst/>
          </a:prstGeom>
          <a:noFill/>
          <a:ln>
            <a:noFill/>
          </a:ln>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8"/>
                                        </p:tgtEl>
                                        <p:attrNameLst>
                                          <p:attrName>style.visibility</p:attrName>
                                        </p:attrNameLst>
                                      </p:cBhvr>
                                      <p:to>
                                        <p:strVal val="visible"/>
                                      </p:to>
                                    </p:set>
                                    <p:animEffect transition="in" filter="fade">
                                      <p:cBhvr>
                                        <p:cTn id="7" dur="1000"/>
                                        <p:tgtEl>
                                          <p:spTgt spid="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Shape 306"/>
        <p:cNvGrpSpPr/>
        <p:nvPr/>
      </p:nvGrpSpPr>
      <p:grpSpPr>
        <a:xfrm>
          <a:off x="0" y="0"/>
          <a:ext cx="0" cy="0"/>
          <a:chOff x="0" y="0"/>
          <a:chExt cx="0" cy="0"/>
        </a:xfrm>
      </p:grpSpPr>
      <p:grpSp>
        <p:nvGrpSpPr>
          <p:cNvPr id="307" name="Google Shape;307;p28"/>
          <p:cNvGrpSpPr/>
          <p:nvPr/>
        </p:nvGrpSpPr>
        <p:grpSpPr>
          <a:xfrm>
            <a:off x="1028700" y="956370"/>
            <a:ext cx="4441977" cy="8301930"/>
            <a:chOff x="0" y="-19050"/>
            <a:chExt cx="1169903" cy="2186517"/>
          </a:xfrm>
        </p:grpSpPr>
        <p:sp>
          <p:nvSpPr>
            <p:cNvPr id="308" name="Google Shape;308;p28"/>
            <p:cNvSpPr/>
            <p:nvPr/>
          </p:nvSpPr>
          <p:spPr>
            <a:xfrm>
              <a:off x="0" y="0"/>
              <a:ext cx="1169903" cy="2167467"/>
            </a:xfrm>
            <a:custGeom>
              <a:avLst/>
              <a:gdLst/>
              <a:ahLst/>
              <a:cxnLst/>
              <a:rect l="l" t="t" r="r" b="b"/>
              <a:pathLst>
                <a:path w="1169903" h="2167467" extrusionOk="0">
                  <a:moveTo>
                    <a:pt x="0" y="0"/>
                  </a:moveTo>
                  <a:lnTo>
                    <a:pt x="1169903" y="0"/>
                  </a:lnTo>
                  <a:lnTo>
                    <a:pt x="1169903" y="2167467"/>
                  </a:lnTo>
                  <a:lnTo>
                    <a:pt x="0" y="2167467"/>
                  </a:lnTo>
                  <a:close/>
                </a:path>
              </a:pathLst>
            </a:custGeom>
            <a:solidFill>
              <a:srgbClr val="B6BCCE">
                <a:alpha val="19215"/>
              </a:srgbClr>
            </a:solidFill>
            <a:ln>
              <a:noFill/>
            </a:ln>
          </p:spPr>
        </p:sp>
        <p:sp>
          <p:nvSpPr>
            <p:cNvPr id="309" name="Google Shape;309;p28"/>
            <p:cNvSpPr txBox="1"/>
            <p:nvPr/>
          </p:nvSpPr>
          <p:spPr>
            <a:xfrm>
              <a:off x="0" y="-19050"/>
              <a:ext cx="1169903" cy="2186517"/>
            </a:xfrm>
            <a:prstGeom prst="rect">
              <a:avLst/>
            </a:prstGeom>
            <a:noFill/>
            <a:ln>
              <a:noFill/>
            </a:ln>
          </p:spPr>
          <p:txBody>
            <a:bodyPr spcFirstLastPara="1" wrap="square" lIns="50800" tIns="50800" rIns="50800" bIns="50800" anchor="ctr" anchorCtr="0">
              <a:noAutofit/>
            </a:bodyPr>
            <a:lstStyle/>
            <a:p>
              <a:pPr marL="0" marR="0" lvl="0" indent="0" algn="ctr" rtl="0">
                <a:lnSpc>
                  <a:spcPct val="168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10" name="Google Shape;310;p28"/>
          <p:cNvSpPr/>
          <p:nvPr/>
        </p:nvSpPr>
        <p:spPr>
          <a:xfrm>
            <a:off x="1974319" y="1945470"/>
            <a:ext cx="6992716" cy="6396059"/>
          </a:xfrm>
          <a:custGeom>
            <a:avLst/>
            <a:gdLst/>
            <a:ahLst/>
            <a:cxnLst/>
            <a:rect l="l" t="t" r="r" b="b"/>
            <a:pathLst>
              <a:path w="6992716" h="6396059" extrusionOk="0">
                <a:moveTo>
                  <a:pt x="0" y="0"/>
                </a:moveTo>
                <a:lnTo>
                  <a:pt x="6992716" y="0"/>
                </a:lnTo>
                <a:lnTo>
                  <a:pt x="6992716" y="6396060"/>
                </a:lnTo>
                <a:lnTo>
                  <a:pt x="0" y="6396060"/>
                </a:lnTo>
                <a:lnTo>
                  <a:pt x="0" y="0"/>
                </a:lnTo>
                <a:close/>
              </a:path>
            </a:pathLst>
          </a:custGeom>
          <a:blipFill rotWithShape="1">
            <a:blip r:embed="rId3">
              <a:alphaModFix/>
            </a:blip>
            <a:stretch>
              <a:fillRect l="-19291" r="-19287"/>
            </a:stretch>
          </a:blipFill>
          <a:ln>
            <a:noFill/>
          </a:ln>
        </p:spPr>
      </p:sp>
      <p:sp>
        <p:nvSpPr>
          <p:cNvPr id="311" name="Google Shape;311;p28"/>
          <p:cNvSpPr/>
          <p:nvPr/>
        </p:nvSpPr>
        <p:spPr>
          <a:xfrm>
            <a:off x="9158407" y="2281985"/>
            <a:ext cx="5043421" cy="5723031"/>
          </a:xfrm>
          <a:custGeom>
            <a:avLst/>
            <a:gdLst/>
            <a:ahLst/>
            <a:cxnLst/>
            <a:rect l="l" t="t" r="r" b="b"/>
            <a:pathLst>
              <a:path w="5043421" h="5723031" extrusionOk="0">
                <a:moveTo>
                  <a:pt x="0" y="0"/>
                </a:moveTo>
                <a:lnTo>
                  <a:pt x="5043421" y="0"/>
                </a:lnTo>
                <a:lnTo>
                  <a:pt x="5043421" y="5723030"/>
                </a:lnTo>
                <a:lnTo>
                  <a:pt x="0" y="5723030"/>
                </a:lnTo>
                <a:lnTo>
                  <a:pt x="0" y="0"/>
                </a:lnTo>
                <a:close/>
              </a:path>
            </a:pathLst>
          </a:custGeom>
          <a:blipFill rotWithShape="1">
            <a:blip r:embed="rId4">
              <a:alphaModFix/>
            </a:blip>
            <a:stretch>
              <a:fillRect/>
            </a:stretch>
          </a:blipFill>
          <a:ln>
            <a:noFill/>
          </a:ln>
        </p:spPr>
      </p:sp>
      <p:sp>
        <p:nvSpPr>
          <p:cNvPr id="312" name="Google Shape;312;p28"/>
          <p:cNvSpPr txBox="1"/>
          <p:nvPr/>
        </p:nvSpPr>
        <p:spPr>
          <a:xfrm>
            <a:off x="12131070" y="4619625"/>
            <a:ext cx="6156930" cy="1811034"/>
          </a:xfrm>
          <a:prstGeom prst="rect">
            <a:avLst/>
          </a:prstGeom>
          <a:noFill/>
          <a:ln>
            <a:noFill/>
          </a:ln>
        </p:spPr>
        <p:txBody>
          <a:bodyPr spcFirstLastPara="1" wrap="square" lIns="0" tIns="0" rIns="0" bIns="0" anchor="t" anchorCtr="0">
            <a:spAutoFit/>
          </a:bodyPr>
          <a:lstStyle/>
          <a:p>
            <a:pPr marL="0" marR="0" lvl="0" indent="0" algn="l" rtl="0">
              <a:lnSpc>
                <a:spcPct val="164007"/>
              </a:lnSpc>
              <a:spcBef>
                <a:spcPts val="0"/>
              </a:spcBef>
              <a:spcAft>
                <a:spcPts val="0"/>
              </a:spcAft>
              <a:buClr>
                <a:srgbClr val="000000"/>
              </a:buClr>
              <a:buSzPts val="8499"/>
              <a:buFont typeface="Arial"/>
              <a:buNone/>
            </a:pPr>
            <a:r>
              <a:rPr lang="en-US" sz="8499" b="1" i="0" u="none" strike="noStrike" cap="none">
                <a:solidFill>
                  <a:srgbClr val="061237"/>
                </a:solidFill>
                <a:latin typeface="Times"/>
                <a:ea typeface="Times"/>
                <a:cs typeface="Times"/>
                <a:sym typeface="Times"/>
              </a:rPr>
              <a:t>Thank You!</a:t>
            </a:r>
            <a:endParaRPr sz="1400" b="0" i="0" u="none" strike="noStrike" cap="none">
              <a:solidFill>
                <a:srgbClr val="000000"/>
              </a:solidFill>
              <a:latin typeface="Arial"/>
              <a:ea typeface="Arial"/>
              <a:cs typeface="Arial"/>
              <a:sym typeface="Arial"/>
            </a:endParaRPr>
          </a:p>
        </p:txBody>
      </p:sp>
      <p:sp>
        <p:nvSpPr>
          <p:cNvPr id="313" name="Google Shape;313;p28"/>
          <p:cNvSpPr/>
          <p:nvPr/>
        </p:nvSpPr>
        <p:spPr>
          <a:xfrm>
            <a:off x="17096384" y="0"/>
            <a:ext cx="1191616" cy="1191616"/>
          </a:xfrm>
          <a:custGeom>
            <a:avLst/>
            <a:gdLst/>
            <a:ahLst/>
            <a:cxnLst/>
            <a:rect l="l" t="t" r="r" b="b"/>
            <a:pathLst>
              <a:path w="1191616" h="1191616" extrusionOk="0">
                <a:moveTo>
                  <a:pt x="0" y="0"/>
                </a:moveTo>
                <a:lnTo>
                  <a:pt x="1191616" y="0"/>
                </a:lnTo>
                <a:lnTo>
                  <a:pt x="1191616" y="1191616"/>
                </a:lnTo>
                <a:lnTo>
                  <a:pt x="0" y="1191616"/>
                </a:lnTo>
                <a:lnTo>
                  <a:pt x="0" y="0"/>
                </a:lnTo>
                <a:close/>
              </a:path>
            </a:pathLst>
          </a:custGeom>
          <a:blipFill rotWithShape="1">
            <a:blip r:embed="rId5">
              <a:alphaModFix/>
            </a:blip>
            <a:stretch>
              <a:fillRect/>
            </a:stretch>
          </a:blipFill>
          <a:ln>
            <a:noFill/>
          </a:ln>
        </p:spPr>
      </p:sp>
      <p:sp>
        <p:nvSpPr>
          <p:cNvPr id="314" name="Google Shape;314;p28"/>
          <p:cNvSpPr/>
          <p:nvPr/>
        </p:nvSpPr>
        <p:spPr>
          <a:xfrm>
            <a:off x="40879" y="0"/>
            <a:ext cx="1339156" cy="900583"/>
          </a:xfrm>
          <a:custGeom>
            <a:avLst/>
            <a:gdLst/>
            <a:ahLst/>
            <a:cxnLst/>
            <a:rect l="l" t="t" r="r" b="b"/>
            <a:pathLst>
              <a:path w="1339156" h="900583" extrusionOk="0">
                <a:moveTo>
                  <a:pt x="0" y="0"/>
                </a:moveTo>
                <a:lnTo>
                  <a:pt x="1339156" y="0"/>
                </a:lnTo>
                <a:lnTo>
                  <a:pt x="1339156" y="900583"/>
                </a:lnTo>
                <a:lnTo>
                  <a:pt x="0" y="900583"/>
                </a:lnTo>
                <a:lnTo>
                  <a:pt x="0" y="0"/>
                </a:lnTo>
                <a:close/>
              </a:path>
            </a:pathLst>
          </a:custGeom>
          <a:blipFill rotWithShape="1">
            <a:blip r:embed="rId6">
              <a:alphaModFix/>
            </a:blip>
            <a:stretch>
              <a:fillRect/>
            </a:stretch>
          </a:blipFill>
          <a:ln>
            <a:noFill/>
          </a:ln>
        </p:spPr>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0"/>
                                        </p:tgtEl>
                                        <p:attrNameLst>
                                          <p:attrName>style.visibility</p:attrName>
                                        </p:attrNameLst>
                                      </p:cBhvr>
                                      <p:to>
                                        <p:strVal val="visible"/>
                                      </p:to>
                                    </p:set>
                                    <p:animEffect transition="in" filter="fade">
                                      <p:cBhvr>
                                        <p:cTn id="7" dur="1000"/>
                                        <p:tgtEl>
                                          <p:spTgt spid="310"/>
                                        </p:tgtEl>
                                      </p:cBhvr>
                                    </p:animEffect>
                                  </p:childTnLst>
                                </p:cTn>
                              </p:par>
                              <p:par>
                                <p:cTn id="8" presetID="10" presetClass="entr" presetSubtype="0" fill="hold" nodeType="withEffect">
                                  <p:stCondLst>
                                    <p:cond delay="0"/>
                                  </p:stCondLst>
                                  <p:childTnLst>
                                    <p:set>
                                      <p:cBhvr>
                                        <p:cTn id="9" dur="1" fill="hold">
                                          <p:stCondLst>
                                            <p:cond delay="0"/>
                                          </p:stCondLst>
                                        </p:cTn>
                                        <p:tgtEl>
                                          <p:spTgt spid="312"/>
                                        </p:tgtEl>
                                        <p:attrNameLst>
                                          <p:attrName>style.visibility</p:attrName>
                                        </p:attrNameLst>
                                      </p:cBhvr>
                                      <p:to>
                                        <p:strVal val="visible"/>
                                      </p:to>
                                    </p:set>
                                    <p:animEffect transition="in" filter="fade">
                                      <p:cBhvr>
                                        <p:cTn id="10" dur="1822"/>
                                        <p:tgtEl>
                                          <p:spTgt spid="312"/>
                                        </p:tgtEl>
                                      </p:cBhvr>
                                    </p:animEffect>
                                  </p:childTnLst>
                                </p:cTn>
                              </p:par>
                              <p:par>
                                <p:cTn id="11" presetID="10" presetClass="entr" presetSubtype="0" fill="hold" nodeType="withEffect">
                                  <p:stCondLst>
                                    <p:cond delay="0"/>
                                  </p:stCondLst>
                                  <p:childTnLst>
                                    <p:set>
                                      <p:cBhvr>
                                        <p:cTn id="12" dur="1" fill="hold">
                                          <p:stCondLst>
                                            <p:cond delay="0"/>
                                          </p:stCondLst>
                                        </p:cTn>
                                        <p:tgtEl>
                                          <p:spTgt spid="311"/>
                                        </p:tgtEl>
                                        <p:attrNameLst>
                                          <p:attrName>style.visibility</p:attrName>
                                        </p:attrNameLst>
                                      </p:cBhvr>
                                      <p:to>
                                        <p:strVal val="visible"/>
                                      </p:to>
                                    </p:set>
                                    <p:animEffect transition="in" filter="fade">
                                      <p:cBhvr>
                                        <p:cTn id="13" dur="2000"/>
                                        <p:tgtEl>
                                          <p:spTgt spid="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61237"/>
        </a:solidFill>
        <a:effectLst/>
      </p:bgPr>
    </p:bg>
    <p:spTree>
      <p:nvGrpSpPr>
        <p:cNvPr id="1" name="Shape 115"/>
        <p:cNvGrpSpPr/>
        <p:nvPr/>
      </p:nvGrpSpPr>
      <p:grpSpPr>
        <a:xfrm>
          <a:off x="0" y="0"/>
          <a:ext cx="0" cy="0"/>
          <a:chOff x="0" y="0"/>
          <a:chExt cx="0" cy="0"/>
        </a:xfrm>
      </p:grpSpPr>
      <p:graphicFrame>
        <p:nvGraphicFramePr>
          <p:cNvPr id="116" name="Google Shape;116;p14"/>
          <p:cNvGraphicFramePr/>
          <p:nvPr/>
        </p:nvGraphicFramePr>
        <p:xfrm>
          <a:off x="9144000" y="187447"/>
          <a:ext cx="3000000" cy="3000000"/>
        </p:xfrm>
        <a:graphic>
          <a:graphicData uri="http://schemas.openxmlformats.org/drawingml/2006/table">
            <a:tbl>
              <a:tblPr>
                <a:noFill/>
                <a:tableStyleId>{A21B7197-8B21-402B-8F30-FEFE3CFD90C7}</a:tableStyleId>
              </a:tblPr>
              <a:tblGrid>
                <a:gridCol w="1333200">
                  <a:extLst>
                    <a:ext uri="{9D8B030D-6E8A-4147-A177-3AD203B41FA5}">
                      <a16:colId xmlns:a16="http://schemas.microsoft.com/office/drawing/2014/main" val="20000"/>
                    </a:ext>
                  </a:extLst>
                </a:gridCol>
                <a:gridCol w="6782100">
                  <a:extLst>
                    <a:ext uri="{9D8B030D-6E8A-4147-A177-3AD203B41FA5}">
                      <a16:colId xmlns:a16="http://schemas.microsoft.com/office/drawing/2014/main" val="20001"/>
                    </a:ext>
                  </a:extLst>
                </a:gridCol>
              </a:tblGrid>
              <a:tr h="1111375">
                <a:tc>
                  <a:txBody>
                    <a:bodyPr/>
                    <a:lstStyle/>
                    <a:p>
                      <a:pPr marL="0" marR="0" lvl="0" indent="0" algn="ctr" rtl="0">
                        <a:lnSpc>
                          <a:spcPct val="140013"/>
                        </a:lnSpc>
                        <a:spcBef>
                          <a:spcPts val="0"/>
                        </a:spcBef>
                        <a:spcAft>
                          <a:spcPts val="0"/>
                        </a:spcAft>
                        <a:buClr>
                          <a:srgbClr val="000000"/>
                        </a:buClr>
                        <a:buSzPts val="2999"/>
                        <a:buFont typeface="Arial"/>
                        <a:buNone/>
                      </a:pPr>
                      <a:r>
                        <a:rPr lang="en-US" sz="2999" b="1" u="none" strike="noStrike" cap="none">
                          <a:solidFill>
                            <a:srgbClr val="1B4444"/>
                          </a:solidFill>
                          <a:latin typeface="Times"/>
                          <a:ea typeface="Times"/>
                          <a:cs typeface="Times"/>
                          <a:sym typeface="Times"/>
                        </a:rPr>
                        <a:t>1</a:t>
                      </a:r>
                      <a:endParaRPr sz="1100" u="none" strike="noStrike" cap="none"/>
                    </a:p>
                  </a:txBody>
                  <a:tcPr marL="190500" marR="190500" marT="190500" marB="1905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just" rtl="0">
                        <a:lnSpc>
                          <a:spcPct val="140013"/>
                        </a:lnSpc>
                        <a:spcBef>
                          <a:spcPts val="0"/>
                        </a:spcBef>
                        <a:spcAft>
                          <a:spcPts val="0"/>
                        </a:spcAft>
                        <a:buClr>
                          <a:srgbClr val="000000"/>
                        </a:buClr>
                        <a:buSzPts val="2999"/>
                        <a:buFont typeface="Arial"/>
                        <a:buNone/>
                      </a:pPr>
                      <a:r>
                        <a:rPr lang="en-US" sz="2999" b="1" u="none" strike="noStrike" cap="none">
                          <a:solidFill>
                            <a:srgbClr val="E5E5E5"/>
                          </a:solidFill>
                          <a:latin typeface="Times"/>
                          <a:ea typeface="Times"/>
                          <a:cs typeface="Times"/>
                          <a:sym typeface="Times"/>
                        </a:rPr>
                        <a:t>Abstract</a:t>
                      </a:r>
                      <a:endParaRPr sz="1100" u="none" strike="noStrike" cap="none"/>
                    </a:p>
                  </a:txBody>
                  <a:tcPr marL="190500" marR="190500" marT="190500" marB="1905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1111375">
                <a:tc>
                  <a:txBody>
                    <a:bodyPr/>
                    <a:lstStyle/>
                    <a:p>
                      <a:pPr marL="0" marR="0" lvl="0" indent="0" algn="ctr" rtl="0">
                        <a:lnSpc>
                          <a:spcPct val="140013"/>
                        </a:lnSpc>
                        <a:spcBef>
                          <a:spcPts val="0"/>
                        </a:spcBef>
                        <a:spcAft>
                          <a:spcPts val="0"/>
                        </a:spcAft>
                        <a:buClr>
                          <a:srgbClr val="000000"/>
                        </a:buClr>
                        <a:buSzPts val="2999"/>
                        <a:buFont typeface="Arial"/>
                        <a:buNone/>
                      </a:pPr>
                      <a:r>
                        <a:rPr lang="en-US" sz="2999" b="1" u="none" strike="noStrike" cap="none">
                          <a:solidFill>
                            <a:srgbClr val="1B4444"/>
                          </a:solidFill>
                          <a:latin typeface="Times"/>
                          <a:ea typeface="Times"/>
                          <a:cs typeface="Times"/>
                          <a:sym typeface="Times"/>
                        </a:rPr>
                        <a:t>2</a:t>
                      </a:r>
                      <a:endParaRPr sz="1100" u="none" strike="noStrike" cap="none"/>
                    </a:p>
                  </a:txBody>
                  <a:tcPr marL="190500" marR="190500" marT="190500" marB="1905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just" rtl="0">
                        <a:lnSpc>
                          <a:spcPct val="140013"/>
                        </a:lnSpc>
                        <a:spcBef>
                          <a:spcPts val="0"/>
                        </a:spcBef>
                        <a:spcAft>
                          <a:spcPts val="0"/>
                        </a:spcAft>
                        <a:buClr>
                          <a:srgbClr val="000000"/>
                        </a:buClr>
                        <a:buSzPts val="2999"/>
                        <a:buFont typeface="Arial"/>
                        <a:buNone/>
                      </a:pPr>
                      <a:r>
                        <a:rPr lang="en-US" sz="2999" b="1" u="none" strike="noStrike" cap="none">
                          <a:solidFill>
                            <a:srgbClr val="E5E5E5"/>
                          </a:solidFill>
                          <a:latin typeface="Times"/>
                          <a:ea typeface="Times"/>
                          <a:cs typeface="Times"/>
                          <a:sym typeface="Times"/>
                        </a:rPr>
                        <a:t>Introduction</a:t>
                      </a:r>
                      <a:endParaRPr sz="1100" u="none" strike="noStrike" cap="none"/>
                    </a:p>
                  </a:txBody>
                  <a:tcPr marL="190500" marR="190500" marT="190500" marB="1905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1079200">
                <a:tc>
                  <a:txBody>
                    <a:bodyPr/>
                    <a:lstStyle/>
                    <a:p>
                      <a:pPr marL="0" marR="0" lvl="0" indent="0" algn="ctr" rtl="0">
                        <a:lnSpc>
                          <a:spcPct val="140013"/>
                        </a:lnSpc>
                        <a:spcBef>
                          <a:spcPts val="0"/>
                        </a:spcBef>
                        <a:spcAft>
                          <a:spcPts val="0"/>
                        </a:spcAft>
                        <a:buClr>
                          <a:srgbClr val="000000"/>
                        </a:buClr>
                        <a:buSzPts val="2999"/>
                        <a:buFont typeface="Arial"/>
                        <a:buNone/>
                      </a:pPr>
                      <a:r>
                        <a:rPr lang="en-US" sz="2999" b="1" u="none" strike="noStrike" cap="none">
                          <a:solidFill>
                            <a:srgbClr val="1B4444"/>
                          </a:solidFill>
                          <a:latin typeface="Times"/>
                          <a:ea typeface="Times"/>
                          <a:cs typeface="Times"/>
                          <a:sym typeface="Times"/>
                        </a:rPr>
                        <a:t>3</a:t>
                      </a:r>
                      <a:endParaRPr sz="1100" u="none" strike="noStrike" cap="none"/>
                    </a:p>
                  </a:txBody>
                  <a:tcPr marL="190500" marR="190500" marT="190500" marB="1905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FCFCF"/>
                      </a:solidFill>
                      <a:prstDash val="solid"/>
                      <a:round/>
                      <a:headEnd type="none" w="sm" len="sm"/>
                      <a:tailEnd type="none" w="sm" len="sm"/>
                    </a:lnB>
                    <a:solidFill>
                      <a:srgbClr val="FFFFFF"/>
                    </a:solidFill>
                  </a:tcPr>
                </a:tc>
                <a:tc>
                  <a:txBody>
                    <a:bodyPr/>
                    <a:lstStyle/>
                    <a:p>
                      <a:pPr marL="0" marR="0" lvl="0" indent="0" algn="just" rtl="0">
                        <a:lnSpc>
                          <a:spcPct val="140013"/>
                        </a:lnSpc>
                        <a:spcBef>
                          <a:spcPts val="0"/>
                        </a:spcBef>
                        <a:spcAft>
                          <a:spcPts val="0"/>
                        </a:spcAft>
                        <a:buClr>
                          <a:srgbClr val="000000"/>
                        </a:buClr>
                        <a:buSzPts val="2999"/>
                        <a:buFont typeface="Arial"/>
                        <a:buNone/>
                      </a:pPr>
                      <a:r>
                        <a:rPr lang="en-US" sz="2999" b="1" u="none" strike="noStrike" cap="none">
                          <a:solidFill>
                            <a:srgbClr val="E5E5E5"/>
                          </a:solidFill>
                          <a:latin typeface="Times"/>
                          <a:ea typeface="Times"/>
                          <a:cs typeface="Times"/>
                          <a:sym typeface="Times"/>
                        </a:rPr>
                        <a:t>Related Work</a:t>
                      </a:r>
                      <a:endParaRPr sz="1100" u="none" strike="noStrike" cap="none"/>
                    </a:p>
                  </a:txBody>
                  <a:tcPr marL="190500" marR="190500" marT="190500" marB="1905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FCFCF"/>
                      </a:solidFill>
                      <a:prstDash val="solid"/>
                      <a:round/>
                      <a:headEnd type="none" w="sm" len="sm"/>
                      <a:tailEnd type="none" w="sm" len="sm"/>
                    </a:lnB>
                  </a:tcPr>
                </a:tc>
                <a:extLst>
                  <a:ext uri="{0D108BD9-81ED-4DB2-BD59-A6C34878D82A}">
                    <a16:rowId xmlns:a16="http://schemas.microsoft.com/office/drawing/2014/main" val="10002"/>
                  </a:ext>
                </a:extLst>
              </a:tr>
              <a:tr h="1102950">
                <a:tc>
                  <a:txBody>
                    <a:bodyPr/>
                    <a:lstStyle/>
                    <a:p>
                      <a:pPr marL="0" marR="0" lvl="0" indent="0" algn="ctr" rtl="0">
                        <a:lnSpc>
                          <a:spcPct val="140013"/>
                        </a:lnSpc>
                        <a:spcBef>
                          <a:spcPts val="0"/>
                        </a:spcBef>
                        <a:spcAft>
                          <a:spcPts val="0"/>
                        </a:spcAft>
                        <a:buClr>
                          <a:srgbClr val="000000"/>
                        </a:buClr>
                        <a:buSzPts val="2999"/>
                        <a:buFont typeface="Arial"/>
                        <a:buNone/>
                      </a:pPr>
                      <a:r>
                        <a:rPr lang="en-US" sz="2999" b="1" u="none" strike="noStrike" cap="none">
                          <a:solidFill>
                            <a:srgbClr val="1B4444"/>
                          </a:solidFill>
                          <a:latin typeface="Times"/>
                          <a:ea typeface="Times"/>
                          <a:cs typeface="Times"/>
                          <a:sym typeface="Times"/>
                        </a:rPr>
                        <a:t>4</a:t>
                      </a:r>
                      <a:endParaRPr sz="1100" u="none" strike="noStrike" cap="none"/>
                    </a:p>
                  </a:txBody>
                  <a:tcPr marL="190500" marR="190500" marT="190500" marB="1905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CFCFCF"/>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just" rtl="0">
                        <a:lnSpc>
                          <a:spcPct val="140013"/>
                        </a:lnSpc>
                        <a:spcBef>
                          <a:spcPts val="0"/>
                        </a:spcBef>
                        <a:spcAft>
                          <a:spcPts val="0"/>
                        </a:spcAft>
                        <a:buClr>
                          <a:srgbClr val="000000"/>
                        </a:buClr>
                        <a:buSzPts val="2999"/>
                        <a:buFont typeface="Arial"/>
                        <a:buNone/>
                      </a:pPr>
                      <a:r>
                        <a:rPr lang="en-US" sz="2999" b="1" u="none" strike="noStrike" cap="none">
                          <a:solidFill>
                            <a:srgbClr val="E5E5E5"/>
                          </a:solidFill>
                          <a:latin typeface="Times"/>
                          <a:ea typeface="Times"/>
                          <a:cs typeface="Times"/>
                          <a:sym typeface="Times"/>
                        </a:rPr>
                        <a:t>Proposed Work</a:t>
                      </a:r>
                      <a:endParaRPr sz="1100" u="none" strike="noStrike" cap="none"/>
                    </a:p>
                  </a:txBody>
                  <a:tcPr marL="190500" marR="190500" marT="190500" marB="1905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CFCFCF"/>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1102950">
                <a:tc>
                  <a:txBody>
                    <a:bodyPr/>
                    <a:lstStyle/>
                    <a:p>
                      <a:pPr marL="0" marR="0" lvl="0" indent="0" algn="ctr" rtl="0">
                        <a:lnSpc>
                          <a:spcPct val="140013"/>
                        </a:lnSpc>
                        <a:spcBef>
                          <a:spcPts val="0"/>
                        </a:spcBef>
                        <a:spcAft>
                          <a:spcPts val="0"/>
                        </a:spcAft>
                        <a:buClr>
                          <a:srgbClr val="000000"/>
                        </a:buClr>
                        <a:buSzPts val="2999"/>
                        <a:buFont typeface="Arial"/>
                        <a:buNone/>
                      </a:pPr>
                      <a:r>
                        <a:rPr lang="en-US" sz="2999" b="1" u="none" strike="noStrike" cap="none">
                          <a:solidFill>
                            <a:srgbClr val="1B4444"/>
                          </a:solidFill>
                          <a:latin typeface="Times"/>
                          <a:ea typeface="Times"/>
                          <a:cs typeface="Times"/>
                          <a:sym typeface="Times"/>
                        </a:rPr>
                        <a:t>5</a:t>
                      </a:r>
                      <a:endParaRPr sz="1100" u="none" strike="noStrike" cap="none"/>
                    </a:p>
                  </a:txBody>
                  <a:tcPr marL="190500" marR="190500" marT="190500" marB="1905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just" rtl="0">
                        <a:lnSpc>
                          <a:spcPct val="140013"/>
                        </a:lnSpc>
                        <a:spcBef>
                          <a:spcPts val="0"/>
                        </a:spcBef>
                        <a:spcAft>
                          <a:spcPts val="0"/>
                        </a:spcAft>
                        <a:buClr>
                          <a:srgbClr val="000000"/>
                        </a:buClr>
                        <a:buSzPts val="2999"/>
                        <a:buFont typeface="Arial"/>
                        <a:buNone/>
                      </a:pPr>
                      <a:r>
                        <a:rPr lang="en-US" sz="2999" b="1" u="none" strike="noStrike" cap="none">
                          <a:solidFill>
                            <a:srgbClr val="E5E5E5"/>
                          </a:solidFill>
                          <a:latin typeface="Times"/>
                          <a:ea typeface="Times"/>
                          <a:cs typeface="Times"/>
                          <a:sym typeface="Times"/>
                        </a:rPr>
                        <a:t>Project Timeline</a:t>
                      </a:r>
                      <a:endParaRPr sz="1100" u="none" strike="noStrike" cap="none"/>
                    </a:p>
                  </a:txBody>
                  <a:tcPr marL="190500" marR="190500" marT="190500" marB="1905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1111375">
                <a:tc>
                  <a:txBody>
                    <a:bodyPr/>
                    <a:lstStyle/>
                    <a:p>
                      <a:pPr marL="0" marR="0" lvl="0" indent="0" algn="ctr" rtl="0">
                        <a:lnSpc>
                          <a:spcPct val="140013"/>
                        </a:lnSpc>
                        <a:spcBef>
                          <a:spcPts val="0"/>
                        </a:spcBef>
                        <a:spcAft>
                          <a:spcPts val="0"/>
                        </a:spcAft>
                        <a:buClr>
                          <a:srgbClr val="000000"/>
                        </a:buClr>
                        <a:buSzPts val="2999"/>
                        <a:buFont typeface="Arial"/>
                        <a:buNone/>
                      </a:pPr>
                      <a:r>
                        <a:rPr lang="en-US" sz="2999" b="1" u="none" strike="noStrike" cap="none">
                          <a:solidFill>
                            <a:srgbClr val="1B4444"/>
                          </a:solidFill>
                          <a:latin typeface="Times"/>
                          <a:ea typeface="Times"/>
                          <a:cs typeface="Times"/>
                          <a:sym typeface="Times"/>
                        </a:rPr>
                        <a:t>6</a:t>
                      </a:r>
                      <a:endParaRPr sz="1100" u="none" strike="noStrike" cap="none"/>
                    </a:p>
                  </a:txBody>
                  <a:tcPr marL="190500" marR="190500" marT="190500" marB="1905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just" rtl="0">
                        <a:lnSpc>
                          <a:spcPct val="140013"/>
                        </a:lnSpc>
                        <a:spcBef>
                          <a:spcPts val="0"/>
                        </a:spcBef>
                        <a:spcAft>
                          <a:spcPts val="0"/>
                        </a:spcAft>
                        <a:buClr>
                          <a:srgbClr val="000000"/>
                        </a:buClr>
                        <a:buSzPts val="2999"/>
                        <a:buFont typeface="Arial"/>
                        <a:buNone/>
                      </a:pPr>
                      <a:r>
                        <a:rPr lang="en-US" sz="2999" b="1" u="none" strike="noStrike" cap="none">
                          <a:solidFill>
                            <a:srgbClr val="E5E5E5"/>
                          </a:solidFill>
                          <a:latin typeface="Times"/>
                          <a:ea typeface="Times"/>
                          <a:cs typeface="Times"/>
                          <a:sym typeface="Times"/>
                        </a:rPr>
                        <a:t>Implementation &amp; Methodology</a:t>
                      </a:r>
                      <a:endParaRPr sz="1100" u="none" strike="noStrike" cap="none"/>
                    </a:p>
                  </a:txBody>
                  <a:tcPr marL="190500" marR="190500" marT="190500" marB="1905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1102950">
                <a:tc>
                  <a:txBody>
                    <a:bodyPr/>
                    <a:lstStyle/>
                    <a:p>
                      <a:pPr marL="0" marR="0" lvl="0" indent="0" algn="ctr" rtl="0">
                        <a:lnSpc>
                          <a:spcPct val="140013"/>
                        </a:lnSpc>
                        <a:spcBef>
                          <a:spcPts val="0"/>
                        </a:spcBef>
                        <a:spcAft>
                          <a:spcPts val="0"/>
                        </a:spcAft>
                        <a:buClr>
                          <a:srgbClr val="000000"/>
                        </a:buClr>
                        <a:buSzPts val="2999"/>
                        <a:buFont typeface="Arial"/>
                        <a:buNone/>
                      </a:pPr>
                      <a:r>
                        <a:rPr lang="en-US" sz="2999" b="1" u="none" strike="noStrike" cap="none">
                          <a:solidFill>
                            <a:srgbClr val="1B4444"/>
                          </a:solidFill>
                          <a:latin typeface="Times"/>
                          <a:ea typeface="Times"/>
                          <a:cs typeface="Times"/>
                          <a:sym typeface="Times"/>
                        </a:rPr>
                        <a:t>7</a:t>
                      </a:r>
                      <a:endParaRPr sz="1100" u="none" strike="noStrike" cap="none"/>
                    </a:p>
                  </a:txBody>
                  <a:tcPr marL="190500" marR="190500" marT="190500" marB="1905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just" rtl="0">
                        <a:lnSpc>
                          <a:spcPct val="140013"/>
                        </a:lnSpc>
                        <a:spcBef>
                          <a:spcPts val="0"/>
                        </a:spcBef>
                        <a:spcAft>
                          <a:spcPts val="0"/>
                        </a:spcAft>
                        <a:buClr>
                          <a:srgbClr val="000000"/>
                        </a:buClr>
                        <a:buSzPts val="2999"/>
                        <a:buFont typeface="Arial"/>
                        <a:buNone/>
                      </a:pPr>
                      <a:r>
                        <a:rPr lang="en-US" sz="2999" b="1" u="none" strike="noStrike" cap="none">
                          <a:solidFill>
                            <a:srgbClr val="E5E5E5"/>
                          </a:solidFill>
                          <a:latin typeface="Times"/>
                          <a:ea typeface="Times"/>
                          <a:cs typeface="Times"/>
                          <a:sym typeface="Times"/>
                        </a:rPr>
                        <a:t>Results</a:t>
                      </a:r>
                      <a:endParaRPr sz="1100" u="none" strike="noStrike" cap="none"/>
                    </a:p>
                  </a:txBody>
                  <a:tcPr marL="190500" marR="190500" marT="190500" marB="1905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1102950">
                <a:tc>
                  <a:txBody>
                    <a:bodyPr/>
                    <a:lstStyle/>
                    <a:p>
                      <a:pPr marL="0" marR="0" lvl="0" indent="0" algn="ctr" rtl="0">
                        <a:lnSpc>
                          <a:spcPct val="140013"/>
                        </a:lnSpc>
                        <a:spcBef>
                          <a:spcPts val="0"/>
                        </a:spcBef>
                        <a:spcAft>
                          <a:spcPts val="0"/>
                        </a:spcAft>
                        <a:buClr>
                          <a:srgbClr val="000000"/>
                        </a:buClr>
                        <a:buSzPts val="2999"/>
                        <a:buFont typeface="Arial"/>
                        <a:buNone/>
                      </a:pPr>
                      <a:r>
                        <a:rPr lang="en-US" sz="2999" b="1" u="none" strike="noStrike" cap="none">
                          <a:solidFill>
                            <a:srgbClr val="1B4444"/>
                          </a:solidFill>
                          <a:latin typeface="Times"/>
                          <a:ea typeface="Times"/>
                          <a:cs typeface="Times"/>
                          <a:sym typeface="Times"/>
                        </a:rPr>
                        <a:t>8</a:t>
                      </a:r>
                      <a:endParaRPr sz="1100" u="none" strike="noStrike" cap="none"/>
                    </a:p>
                  </a:txBody>
                  <a:tcPr marL="190500" marR="190500" marT="190500" marB="1905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just" rtl="0">
                        <a:lnSpc>
                          <a:spcPct val="140013"/>
                        </a:lnSpc>
                        <a:spcBef>
                          <a:spcPts val="0"/>
                        </a:spcBef>
                        <a:spcAft>
                          <a:spcPts val="0"/>
                        </a:spcAft>
                        <a:buClr>
                          <a:srgbClr val="000000"/>
                        </a:buClr>
                        <a:buSzPts val="2999"/>
                        <a:buFont typeface="Arial"/>
                        <a:buNone/>
                      </a:pPr>
                      <a:r>
                        <a:rPr lang="en-US" sz="2999" b="1" u="none" strike="noStrike" cap="none">
                          <a:solidFill>
                            <a:srgbClr val="E5E5E5"/>
                          </a:solidFill>
                          <a:latin typeface="Times"/>
                          <a:ea typeface="Times"/>
                          <a:cs typeface="Times"/>
                          <a:sym typeface="Times"/>
                        </a:rPr>
                        <a:t>Conclusion &amp; Future Work</a:t>
                      </a:r>
                      <a:endParaRPr sz="1100" u="none" strike="noStrike" cap="none"/>
                    </a:p>
                  </a:txBody>
                  <a:tcPr marL="190500" marR="190500" marT="190500" marB="1905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1102950">
                <a:tc>
                  <a:txBody>
                    <a:bodyPr/>
                    <a:lstStyle/>
                    <a:p>
                      <a:pPr marL="0" marR="0" lvl="0" indent="0" algn="ctr" rtl="0">
                        <a:lnSpc>
                          <a:spcPct val="140013"/>
                        </a:lnSpc>
                        <a:spcBef>
                          <a:spcPts val="0"/>
                        </a:spcBef>
                        <a:spcAft>
                          <a:spcPts val="0"/>
                        </a:spcAft>
                        <a:buClr>
                          <a:srgbClr val="000000"/>
                        </a:buClr>
                        <a:buSzPts val="2999"/>
                        <a:buFont typeface="Arial"/>
                        <a:buNone/>
                      </a:pPr>
                      <a:r>
                        <a:rPr lang="en-US" sz="2999" b="1" u="none" strike="noStrike" cap="none">
                          <a:solidFill>
                            <a:srgbClr val="1B4444"/>
                          </a:solidFill>
                          <a:latin typeface="Times"/>
                          <a:ea typeface="Times"/>
                          <a:cs typeface="Times"/>
                          <a:sym typeface="Times"/>
                        </a:rPr>
                        <a:t>9</a:t>
                      </a:r>
                      <a:endParaRPr sz="1100" u="none" strike="noStrike" cap="none"/>
                    </a:p>
                  </a:txBody>
                  <a:tcPr marL="190500" marR="190500" marT="190500" marB="1905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just" rtl="0">
                        <a:lnSpc>
                          <a:spcPct val="140013"/>
                        </a:lnSpc>
                        <a:spcBef>
                          <a:spcPts val="0"/>
                        </a:spcBef>
                        <a:spcAft>
                          <a:spcPts val="0"/>
                        </a:spcAft>
                        <a:buClr>
                          <a:srgbClr val="000000"/>
                        </a:buClr>
                        <a:buSzPts val="2999"/>
                        <a:buFont typeface="Arial"/>
                        <a:buNone/>
                      </a:pPr>
                      <a:r>
                        <a:rPr lang="en-US" sz="2999" b="1" u="none" strike="noStrike" cap="none">
                          <a:solidFill>
                            <a:srgbClr val="E5E5E5"/>
                          </a:solidFill>
                          <a:latin typeface="Times"/>
                          <a:ea typeface="Times"/>
                          <a:cs typeface="Times"/>
                          <a:sym typeface="Times"/>
                        </a:rPr>
                        <a:t>References</a:t>
                      </a:r>
                      <a:endParaRPr sz="1100" u="none" strike="noStrike" cap="none"/>
                    </a:p>
                  </a:txBody>
                  <a:tcPr marL="190500" marR="190500" marT="190500" marB="1905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17" name="Google Shape;117;p14"/>
          <p:cNvSpPr txBox="1"/>
          <p:nvPr/>
        </p:nvSpPr>
        <p:spPr>
          <a:xfrm>
            <a:off x="1028700" y="4043086"/>
            <a:ext cx="5966751" cy="1705527"/>
          </a:xfrm>
          <a:prstGeom prst="rect">
            <a:avLst/>
          </a:prstGeom>
          <a:noFill/>
          <a:ln>
            <a:noFill/>
          </a:ln>
        </p:spPr>
        <p:txBody>
          <a:bodyPr spcFirstLastPara="1" wrap="square" lIns="0" tIns="0" rIns="0" bIns="0" anchor="t" anchorCtr="0">
            <a:spAutoFit/>
          </a:bodyPr>
          <a:lstStyle/>
          <a:p>
            <a:pPr marL="0" marR="0" lvl="0" indent="0" algn="l" rtl="0">
              <a:lnSpc>
                <a:spcPct val="164000"/>
              </a:lnSpc>
              <a:spcBef>
                <a:spcPts val="0"/>
              </a:spcBef>
              <a:spcAft>
                <a:spcPts val="0"/>
              </a:spcAft>
              <a:buClr>
                <a:srgbClr val="000000"/>
              </a:buClr>
              <a:buSzPts val="8000"/>
              <a:buFont typeface="Arial"/>
              <a:buNone/>
            </a:pPr>
            <a:r>
              <a:rPr lang="en-US" sz="8000" b="1" i="0" u="none" strike="noStrike" cap="none">
                <a:solidFill>
                  <a:srgbClr val="E5E5E5"/>
                </a:solidFill>
                <a:latin typeface="Times"/>
                <a:ea typeface="Times"/>
                <a:cs typeface="Times"/>
                <a:sym typeface="Times"/>
              </a:rPr>
              <a:t>AGENDA</a:t>
            </a:r>
            <a:endParaRPr sz="1400" b="0" i="0" u="none" strike="noStrike" cap="none">
              <a:solidFill>
                <a:srgbClr val="000000"/>
              </a:solidFill>
              <a:latin typeface="Arial"/>
              <a:ea typeface="Arial"/>
              <a:cs typeface="Arial"/>
              <a:sym typeface="Arial"/>
            </a:endParaRPr>
          </a:p>
        </p:txBody>
      </p:sp>
      <p:sp>
        <p:nvSpPr>
          <p:cNvPr id="118" name="Google Shape;118;p14"/>
          <p:cNvSpPr/>
          <p:nvPr/>
        </p:nvSpPr>
        <p:spPr>
          <a:xfrm>
            <a:off x="17096384" y="0"/>
            <a:ext cx="1191616" cy="1191616"/>
          </a:xfrm>
          <a:custGeom>
            <a:avLst/>
            <a:gdLst/>
            <a:ahLst/>
            <a:cxnLst/>
            <a:rect l="l" t="t" r="r" b="b"/>
            <a:pathLst>
              <a:path w="1191616" h="1191616" extrusionOk="0">
                <a:moveTo>
                  <a:pt x="0" y="0"/>
                </a:moveTo>
                <a:lnTo>
                  <a:pt x="1191616" y="0"/>
                </a:lnTo>
                <a:lnTo>
                  <a:pt x="1191616" y="1191616"/>
                </a:lnTo>
                <a:lnTo>
                  <a:pt x="0" y="1191616"/>
                </a:lnTo>
                <a:lnTo>
                  <a:pt x="0" y="0"/>
                </a:lnTo>
                <a:close/>
              </a:path>
            </a:pathLst>
          </a:custGeom>
          <a:blipFill rotWithShape="1">
            <a:blip r:embed="rId3">
              <a:alphaModFix/>
            </a:blip>
            <a:stretch>
              <a:fillRect/>
            </a:stretch>
          </a:blipFill>
          <a:ln>
            <a:noFill/>
          </a:ln>
        </p:spPr>
      </p:sp>
      <p:sp>
        <p:nvSpPr>
          <p:cNvPr id="119" name="Google Shape;119;p14"/>
          <p:cNvSpPr/>
          <p:nvPr/>
        </p:nvSpPr>
        <p:spPr>
          <a:xfrm>
            <a:off x="40879" y="0"/>
            <a:ext cx="1339156" cy="900583"/>
          </a:xfrm>
          <a:custGeom>
            <a:avLst/>
            <a:gdLst/>
            <a:ahLst/>
            <a:cxnLst/>
            <a:rect l="l" t="t" r="r" b="b"/>
            <a:pathLst>
              <a:path w="1339156" h="900583" extrusionOk="0">
                <a:moveTo>
                  <a:pt x="0" y="0"/>
                </a:moveTo>
                <a:lnTo>
                  <a:pt x="1339156" y="0"/>
                </a:lnTo>
                <a:lnTo>
                  <a:pt x="1339156" y="900583"/>
                </a:lnTo>
                <a:lnTo>
                  <a:pt x="0" y="900583"/>
                </a:lnTo>
                <a:lnTo>
                  <a:pt x="0" y="0"/>
                </a:lnTo>
                <a:close/>
              </a:path>
            </a:pathLst>
          </a:custGeom>
          <a:blipFill rotWithShape="1">
            <a:blip r:embed="rId4">
              <a:alphaModFix/>
            </a:blip>
            <a:stretch>
              <a:fillRect/>
            </a:stretch>
          </a:blipFill>
          <a:ln>
            <a:noFill/>
          </a:ln>
        </p:spPr>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1000"/>
                                        <p:tgtEl>
                                          <p:spTgt spid="117"/>
                                        </p:tgtEl>
                                      </p:cBhvr>
                                    </p:animEffect>
                                  </p:childTnLst>
                                </p:cTn>
                              </p:par>
                              <p:par>
                                <p:cTn id="8" presetID="23" presetClass="entr" presetSubtype="16" fill="hold" nodeType="withEffect">
                                  <p:stCondLst>
                                    <p:cond delay="0"/>
                                  </p:stCondLst>
                                  <p:childTnLst>
                                    <p:set>
                                      <p:cBhvr>
                                        <p:cTn id="9" dur="1" fill="hold">
                                          <p:stCondLst>
                                            <p:cond delay="0"/>
                                          </p:stCondLst>
                                        </p:cTn>
                                        <p:tgtEl>
                                          <p:spTgt spid="116"/>
                                        </p:tgtEl>
                                        <p:attrNameLst>
                                          <p:attrName>style.visibility</p:attrName>
                                        </p:attrNameLst>
                                      </p:cBhvr>
                                      <p:to>
                                        <p:strVal val="visible"/>
                                      </p:to>
                                    </p:set>
                                    <p:anim calcmode="lin" valueType="num">
                                      <p:cBhvr additive="base">
                                        <p:cTn id="10" dur="500"/>
                                        <p:tgtEl>
                                          <p:spTgt spid="116"/>
                                        </p:tgtEl>
                                        <p:attrNameLst>
                                          <p:attrName>ppt_w</p:attrName>
                                        </p:attrNameLst>
                                      </p:cBhvr>
                                      <p:tavLst>
                                        <p:tav tm="0">
                                          <p:val>
                                            <p:strVal val="0"/>
                                          </p:val>
                                        </p:tav>
                                        <p:tav tm="100000">
                                          <p:val>
                                            <p:strVal val="#ppt_w"/>
                                          </p:val>
                                        </p:tav>
                                      </p:tavLst>
                                    </p:anim>
                                    <p:anim calcmode="lin" valueType="num">
                                      <p:cBhvr additive="base">
                                        <p:cTn id="11" dur="500"/>
                                        <p:tgtEl>
                                          <p:spTgt spid="11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61237"/>
        </a:solidFill>
        <a:effectLst/>
      </p:bgPr>
    </p:bg>
    <p:spTree>
      <p:nvGrpSpPr>
        <p:cNvPr id="1" name="Shape 123"/>
        <p:cNvGrpSpPr/>
        <p:nvPr/>
      </p:nvGrpSpPr>
      <p:grpSpPr>
        <a:xfrm>
          <a:off x="0" y="0"/>
          <a:ext cx="0" cy="0"/>
          <a:chOff x="0" y="0"/>
          <a:chExt cx="0" cy="0"/>
        </a:xfrm>
      </p:grpSpPr>
      <p:sp>
        <p:nvSpPr>
          <p:cNvPr id="124" name="Google Shape;124;p15"/>
          <p:cNvSpPr/>
          <p:nvPr/>
        </p:nvSpPr>
        <p:spPr>
          <a:xfrm>
            <a:off x="15407429" y="8072698"/>
            <a:ext cx="2347171" cy="2214302"/>
          </a:xfrm>
          <a:custGeom>
            <a:avLst/>
            <a:gdLst/>
            <a:ahLst/>
            <a:cxnLst/>
            <a:rect l="l" t="t" r="r" b="b"/>
            <a:pathLst>
              <a:path w="4092356" h="4114800" extrusionOk="0">
                <a:moveTo>
                  <a:pt x="0" y="0"/>
                </a:moveTo>
                <a:lnTo>
                  <a:pt x="4092355" y="0"/>
                </a:lnTo>
                <a:lnTo>
                  <a:pt x="4092355" y="4114800"/>
                </a:lnTo>
                <a:lnTo>
                  <a:pt x="0" y="4114800"/>
                </a:lnTo>
                <a:lnTo>
                  <a:pt x="0" y="0"/>
                </a:lnTo>
                <a:close/>
              </a:path>
            </a:pathLst>
          </a:custGeom>
          <a:blipFill rotWithShape="1">
            <a:blip r:embed="rId3">
              <a:alphaModFix/>
            </a:blip>
            <a:stretch>
              <a:fillRect/>
            </a:stretch>
          </a:blipFill>
          <a:ln>
            <a:noFill/>
          </a:ln>
        </p:spPr>
      </p:sp>
      <p:grpSp>
        <p:nvGrpSpPr>
          <p:cNvPr id="125" name="Google Shape;125;p15"/>
          <p:cNvGrpSpPr/>
          <p:nvPr/>
        </p:nvGrpSpPr>
        <p:grpSpPr>
          <a:xfrm>
            <a:off x="1028700" y="884039"/>
            <a:ext cx="16230600" cy="8374261"/>
            <a:chOff x="0" y="-38100"/>
            <a:chExt cx="4274726" cy="2205567"/>
          </a:xfrm>
        </p:grpSpPr>
        <p:sp>
          <p:nvSpPr>
            <p:cNvPr id="126" name="Google Shape;126;p15"/>
            <p:cNvSpPr/>
            <p:nvPr/>
          </p:nvSpPr>
          <p:spPr>
            <a:xfrm>
              <a:off x="0" y="0"/>
              <a:ext cx="4274726" cy="2167467"/>
            </a:xfrm>
            <a:custGeom>
              <a:avLst/>
              <a:gdLst/>
              <a:ahLst/>
              <a:cxnLst/>
              <a:rect l="l" t="t" r="r" b="b"/>
              <a:pathLst>
                <a:path w="4274726" h="2167467" extrusionOk="0">
                  <a:moveTo>
                    <a:pt x="0" y="0"/>
                  </a:moveTo>
                  <a:lnTo>
                    <a:pt x="4274726" y="0"/>
                  </a:lnTo>
                  <a:lnTo>
                    <a:pt x="4274726" y="2167467"/>
                  </a:lnTo>
                  <a:lnTo>
                    <a:pt x="0" y="2167467"/>
                  </a:lnTo>
                  <a:close/>
                </a:path>
              </a:pathLst>
            </a:custGeom>
            <a:solidFill>
              <a:srgbClr val="18264E"/>
            </a:solidFill>
            <a:ln>
              <a:noFill/>
            </a:ln>
          </p:spPr>
        </p:sp>
        <p:sp>
          <p:nvSpPr>
            <p:cNvPr id="127" name="Google Shape;127;p15"/>
            <p:cNvSpPr txBox="1"/>
            <p:nvPr/>
          </p:nvSpPr>
          <p:spPr>
            <a:xfrm>
              <a:off x="0" y="-38100"/>
              <a:ext cx="4274726" cy="2205567"/>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28" name="Google Shape;128;p15"/>
          <p:cNvSpPr txBox="1"/>
          <p:nvPr/>
        </p:nvSpPr>
        <p:spPr>
          <a:xfrm>
            <a:off x="5191001" y="786100"/>
            <a:ext cx="7282800" cy="1009315"/>
          </a:xfrm>
          <a:prstGeom prst="rect">
            <a:avLst/>
          </a:prstGeom>
          <a:noFill/>
          <a:ln>
            <a:noFill/>
          </a:ln>
        </p:spPr>
        <p:txBody>
          <a:bodyPr spcFirstLastPara="1" wrap="square" lIns="0" tIns="0" rIns="0" bIns="0" anchor="t" anchorCtr="0">
            <a:spAutoFit/>
          </a:bodyPr>
          <a:lstStyle/>
          <a:p>
            <a:pPr marL="0" marR="0" lvl="0" indent="0" algn="ctr" rtl="0">
              <a:lnSpc>
                <a:spcPct val="164016"/>
              </a:lnSpc>
              <a:spcBef>
                <a:spcPts val="0"/>
              </a:spcBef>
              <a:spcAft>
                <a:spcPts val="0"/>
              </a:spcAft>
              <a:buClr>
                <a:srgbClr val="000000"/>
              </a:buClr>
              <a:buSzPts val="3999"/>
              <a:buFont typeface="Arial"/>
              <a:buNone/>
            </a:pPr>
            <a:r>
              <a:rPr lang="en-US" sz="3999" b="1" i="0" u="none" strike="noStrike" cap="none">
                <a:solidFill>
                  <a:srgbClr val="FFFFFF"/>
                </a:solidFill>
                <a:latin typeface="Times"/>
                <a:ea typeface="Times"/>
                <a:cs typeface="Times"/>
                <a:sym typeface="Times"/>
              </a:rPr>
              <a:t>Abstract</a:t>
            </a:r>
            <a:endParaRPr sz="1400" b="0" i="0" u="none" strike="noStrike" cap="none">
              <a:solidFill>
                <a:srgbClr val="000000"/>
              </a:solidFill>
              <a:latin typeface="Arial"/>
              <a:ea typeface="Arial"/>
              <a:cs typeface="Arial"/>
              <a:sym typeface="Arial"/>
            </a:endParaRPr>
          </a:p>
        </p:txBody>
      </p:sp>
      <p:sp>
        <p:nvSpPr>
          <p:cNvPr id="129" name="Google Shape;129;p15"/>
          <p:cNvSpPr/>
          <p:nvPr/>
        </p:nvSpPr>
        <p:spPr>
          <a:xfrm>
            <a:off x="40879" y="0"/>
            <a:ext cx="1339156" cy="900583"/>
          </a:xfrm>
          <a:custGeom>
            <a:avLst/>
            <a:gdLst/>
            <a:ahLst/>
            <a:cxnLst/>
            <a:rect l="l" t="t" r="r" b="b"/>
            <a:pathLst>
              <a:path w="1339156" h="900583" extrusionOk="0">
                <a:moveTo>
                  <a:pt x="0" y="0"/>
                </a:moveTo>
                <a:lnTo>
                  <a:pt x="1339156" y="0"/>
                </a:lnTo>
                <a:lnTo>
                  <a:pt x="1339156" y="900583"/>
                </a:lnTo>
                <a:lnTo>
                  <a:pt x="0" y="900583"/>
                </a:lnTo>
                <a:lnTo>
                  <a:pt x="0" y="0"/>
                </a:lnTo>
                <a:close/>
              </a:path>
            </a:pathLst>
          </a:custGeom>
          <a:blipFill rotWithShape="1">
            <a:blip r:embed="rId4">
              <a:alphaModFix/>
            </a:blip>
            <a:stretch>
              <a:fillRect/>
            </a:stretch>
          </a:blipFill>
          <a:ln>
            <a:noFill/>
          </a:ln>
        </p:spPr>
      </p:sp>
      <p:sp>
        <p:nvSpPr>
          <p:cNvPr id="130" name="Google Shape;130;p15"/>
          <p:cNvSpPr/>
          <p:nvPr/>
        </p:nvSpPr>
        <p:spPr>
          <a:xfrm>
            <a:off x="17096384" y="0"/>
            <a:ext cx="1191616" cy="1191616"/>
          </a:xfrm>
          <a:custGeom>
            <a:avLst/>
            <a:gdLst/>
            <a:ahLst/>
            <a:cxnLst/>
            <a:rect l="l" t="t" r="r" b="b"/>
            <a:pathLst>
              <a:path w="1191616" h="1191616" extrusionOk="0">
                <a:moveTo>
                  <a:pt x="0" y="0"/>
                </a:moveTo>
                <a:lnTo>
                  <a:pt x="1191616" y="0"/>
                </a:lnTo>
                <a:lnTo>
                  <a:pt x="1191616" y="1191616"/>
                </a:lnTo>
                <a:lnTo>
                  <a:pt x="0" y="1191616"/>
                </a:lnTo>
                <a:lnTo>
                  <a:pt x="0" y="0"/>
                </a:lnTo>
                <a:close/>
              </a:path>
            </a:pathLst>
          </a:custGeom>
          <a:blipFill rotWithShape="1">
            <a:blip r:embed="rId5">
              <a:alphaModFix/>
            </a:blip>
            <a:stretch>
              <a:fillRect/>
            </a:stretch>
          </a:blipFill>
          <a:ln>
            <a:noFill/>
          </a:ln>
        </p:spPr>
      </p:sp>
      <p:sp>
        <p:nvSpPr>
          <p:cNvPr id="131" name="Google Shape;131;p15"/>
          <p:cNvSpPr txBox="1"/>
          <p:nvPr/>
        </p:nvSpPr>
        <p:spPr>
          <a:xfrm>
            <a:off x="1318050" y="1491258"/>
            <a:ext cx="15651900" cy="7940605"/>
          </a:xfrm>
          <a:prstGeom prst="rect">
            <a:avLst/>
          </a:prstGeom>
          <a:noFill/>
          <a:ln>
            <a:noFill/>
          </a:ln>
        </p:spPr>
        <p:txBody>
          <a:bodyPr spcFirstLastPara="1" wrap="square" lIns="91425" tIns="91425" rIns="91425" bIns="91425" anchor="t" anchorCtr="0">
            <a:spAutoFit/>
          </a:bodyPr>
          <a:lstStyle/>
          <a:p>
            <a:pPr marL="457200" marR="0" lvl="0" indent="-381000" algn="just" rtl="0">
              <a:lnSpc>
                <a:spcPct val="150000"/>
              </a:lnSpc>
              <a:spcBef>
                <a:spcPts val="0"/>
              </a:spcBef>
              <a:spcAft>
                <a:spcPts val="0"/>
              </a:spcAft>
              <a:buClr>
                <a:schemeClr val="lt1"/>
              </a:buClr>
              <a:buSzPts val="2400"/>
              <a:buFont typeface="Arial"/>
              <a:buChar char="❏"/>
            </a:pPr>
            <a:r>
              <a:rPr lang="en-US" sz="2400" b="0" i="0" u="none" strike="noStrike" cap="none" dirty="0">
                <a:solidFill>
                  <a:schemeClr val="lt1"/>
                </a:solidFill>
                <a:latin typeface="Times New Roman"/>
                <a:ea typeface="Times New Roman"/>
                <a:cs typeface="Times New Roman"/>
                <a:sym typeface="Times New Roman"/>
              </a:rPr>
              <a:t>The heart is the central part of the circulatory system and pumps blood throughout the body. According to the World Health Organization, 620 million of 8 billion people suffered from cardiovascular diseases in 2023. Examination and diagnosis of heart disease is an important task in medicine. It allows for accurate classification and helps cardiologists provide appropriate treatment to patients.  </a:t>
            </a:r>
            <a:endParaRPr sz="2400" b="0" i="0" u="none" strike="noStrike" cap="none" dirty="0">
              <a:solidFill>
                <a:schemeClr val="lt1"/>
              </a:solidFill>
              <a:latin typeface="Times New Roman"/>
              <a:ea typeface="Times New Roman"/>
              <a:cs typeface="Times New Roman"/>
              <a:sym typeface="Times New Roman"/>
            </a:endParaRPr>
          </a:p>
          <a:p>
            <a:pPr marL="457200" marR="0" lvl="0" indent="-381000" algn="just" rtl="0">
              <a:lnSpc>
                <a:spcPct val="150000"/>
              </a:lnSpc>
              <a:spcBef>
                <a:spcPts val="0"/>
              </a:spcBef>
              <a:spcAft>
                <a:spcPts val="0"/>
              </a:spcAft>
              <a:buClr>
                <a:schemeClr val="lt1"/>
              </a:buClr>
              <a:buSzPts val="2400"/>
              <a:buFont typeface="Arial"/>
              <a:buChar char="❏"/>
            </a:pPr>
            <a:r>
              <a:rPr lang="en-US" sz="2400" b="0" i="0" u="none" strike="noStrike" cap="none" dirty="0">
                <a:solidFill>
                  <a:schemeClr val="lt1"/>
                </a:solidFill>
                <a:latin typeface="Times New Roman"/>
                <a:ea typeface="Times New Roman"/>
                <a:cs typeface="Times New Roman"/>
                <a:sym typeface="Times New Roman"/>
              </a:rPr>
              <a:t>From this study, we developed a model to predict cardiovascular disease to reduce deaths from cardiovascular disease.in this paper, we introduced a k-type clustering method that can improve classification accuracy. Machine learning methods Random Forest (RF), Decision Tree (DT) classifier, Multilayer Perceptron (MLP), and XG Boost (XGB) are utilized by </a:t>
            </a:r>
            <a:r>
              <a:rPr lang="en-US" sz="2400" b="0" i="0" u="none" strike="noStrike" cap="none" dirty="0" err="1">
                <a:solidFill>
                  <a:schemeClr val="lt1"/>
                </a:solidFill>
                <a:latin typeface="Times New Roman"/>
                <a:ea typeface="Times New Roman"/>
                <a:cs typeface="Times New Roman"/>
                <a:sym typeface="Times New Roman"/>
              </a:rPr>
              <a:t>GridSearchCV</a:t>
            </a:r>
            <a:r>
              <a:rPr lang="en-US" sz="2400" b="0" i="0" u="none" strike="noStrike" cap="none" dirty="0">
                <a:solidFill>
                  <a:schemeClr val="lt1"/>
                </a:solidFill>
                <a:latin typeface="Times New Roman"/>
                <a:ea typeface="Times New Roman"/>
                <a:cs typeface="Times New Roman"/>
                <a:sym typeface="Times New Roman"/>
              </a:rPr>
              <a:t>.</a:t>
            </a:r>
            <a:endParaRPr sz="2400" b="0" i="0" u="none" strike="noStrike" cap="none" dirty="0">
              <a:solidFill>
                <a:schemeClr val="lt1"/>
              </a:solidFill>
              <a:latin typeface="Times New Roman"/>
              <a:ea typeface="Times New Roman"/>
              <a:cs typeface="Times New Roman"/>
              <a:sym typeface="Times New Roman"/>
            </a:endParaRPr>
          </a:p>
          <a:p>
            <a:pPr marL="457200" marR="0" lvl="0" indent="-381000" algn="just" rtl="0">
              <a:lnSpc>
                <a:spcPct val="150000"/>
              </a:lnSpc>
              <a:spcBef>
                <a:spcPts val="0"/>
              </a:spcBef>
              <a:spcAft>
                <a:spcPts val="0"/>
              </a:spcAft>
              <a:buClr>
                <a:schemeClr val="lt1"/>
              </a:buClr>
              <a:buSzPts val="2400"/>
              <a:buFont typeface="Arial"/>
              <a:buChar char="❏"/>
            </a:pPr>
            <a:r>
              <a:rPr lang="en-US" sz="2400" b="0" i="0" u="none" strike="noStrike" cap="none" dirty="0">
                <a:solidFill>
                  <a:schemeClr val="lt1"/>
                </a:solidFill>
                <a:latin typeface="Times New Roman"/>
                <a:ea typeface="Times New Roman"/>
                <a:cs typeface="Times New Roman"/>
                <a:sym typeface="Times New Roman"/>
              </a:rPr>
              <a:t>The proposed model was implemented on a real dataset consisting of 70,000 samples obtained from Kaggle. Data was split in 80:20 ratio and got the following accuracy: Decision Tree: 82.69% (with cross-validation) and 83.93%(without cross-validation), XGBoost: 83.31% (with cross-validation) and 84.46%(without cross-validation), Random Forest: 84.47% (with cross-validation) and 84.13% (without cross-validation), Multilayer Perceptron: 84.23% (with cross-validation) and 84.19% (without cross-validation). The results of this simple study in that the cross-validated random forest outperforms all other algorithms in accuracy. The highest accuracy reaches 84.47%.</a:t>
            </a:r>
            <a:endParaRPr sz="2400" b="0" i="0" u="none" strike="noStrike" cap="none" dirty="0">
              <a:solidFill>
                <a:schemeClr val="lt1"/>
              </a:solidFill>
              <a:latin typeface="Arial"/>
              <a:ea typeface="Arial"/>
              <a:cs typeface="Arial"/>
              <a:sym typeface="Arial"/>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10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61237"/>
        </a:solidFill>
        <a:effectLst/>
      </p:bgPr>
    </p:bg>
    <p:spTree>
      <p:nvGrpSpPr>
        <p:cNvPr id="1" name="Shape 135"/>
        <p:cNvGrpSpPr/>
        <p:nvPr/>
      </p:nvGrpSpPr>
      <p:grpSpPr>
        <a:xfrm>
          <a:off x="0" y="0"/>
          <a:ext cx="0" cy="0"/>
          <a:chOff x="0" y="0"/>
          <a:chExt cx="0" cy="0"/>
        </a:xfrm>
      </p:grpSpPr>
      <p:sp>
        <p:nvSpPr>
          <p:cNvPr id="136" name="Google Shape;136;p16"/>
          <p:cNvSpPr/>
          <p:nvPr/>
        </p:nvSpPr>
        <p:spPr>
          <a:xfrm>
            <a:off x="15407429" y="8072698"/>
            <a:ext cx="2423371" cy="1795202"/>
          </a:xfrm>
          <a:custGeom>
            <a:avLst/>
            <a:gdLst/>
            <a:ahLst/>
            <a:cxnLst/>
            <a:rect l="l" t="t" r="r" b="b"/>
            <a:pathLst>
              <a:path w="4092356" h="4114800" extrusionOk="0">
                <a:moveTo>
                  <a:pt x="0" y="0"/>
                </a:moveTo>
                <a:lnTo>
                  <a:pt x="4092355" y="0"/>
                </a:lnTo>
                <a:lnTo>
                  <a:pt x="4092355" y="4114800"/>
                </a:lnTo>
                <a:lnTo>
                  <a:pt x="0" y="4114800"/>
                </a:lnTo>
                <a:lnTo>
                  <a:pt x="0" y="0"/>
                </a:lnTo>
                <a:close/>
              </a:path>
            </a:pathLst>
          </a:custGeom>
          <a:blipFill rotWithShape="1">
            <a:blip r:embed="rId3">
              <a:alphaModFix/>
            </a:blip>
            <a:stretch>
              <a:fillRect/>
            </a:stretch>
          </a:blipFill>
          <a:ln>
            <a:noFill/>
          </a:ln>
        </p:spPr>
      </p:sp>
      <p:grpSp>
        <p:nvGrpSpPr>
          <p:cNvPr id="137" name="Google Shape;137;p16"/>
          <p:cNvGrpSpPr/>
          <p:nvPr/>
        </p:nvGrpSpPr>
        <p:grpSpPr>
          <a:xfrm>
            <a:off x="1028700" y="884039"/>
            <a:ext cx="16230600" cy="8374261"/>
            <a:chOff x="0" y="-38100"/>
            <a:chExt cx="4274726" cy="2205567"/>
          </a:xfrm>
        </p:grpSpPr>
        <p:sp>
          <p:nvSpPr>
            <p:cNvPr id="138" name="Google Shape;138;p16"/>
            <p:cNvSpPr/>
            <p:nvPr/>
          </p:nvSpPr>
          <p:spPr>
            <a:xfrm>
              <a:off x="0" y="0"/>
              <a:ext cx="4274726" cy="2167467"/>
            </a:xfrm>
            <a:custGeom>
              <a:avLst/>
              <a:gdLst/>
              <a:ahLst/>
              <a:cxnLst/>
              <a:rect l="l" t="t" r="r" b="b"/>
              <a:pathLst>
                <a:path w="4274726" h="2167467" extrusionOk="0">
                  <a:moveTo>
                    <a:pt x="0" y="0"/>
                  </a:moveTo>
                  <a:lnTo>
                    <a:pt x="4274726" y="0"/>
                  </a:lnTo>
                  <a:lnTo>
                    <a:pt x="4274726" y="2167467"/>
                  </a:lnTo>
                  <a:lnTo>
                    <a:pt x="0" y="2167467"/>
                  </a:lnTo>
                  <a:close/>
                </a:path>
              </a:pathLst>
            </a:custGeom>
            <a:solidFill>
              <a:srgbClr val="18264E"/>
            </a:solidFill>
            <a:ln>
              <a:noFill/>
            </a:ln>
          </p:spPr>
        </p:sp>
        <p:sp>
          <p:nvSpPr>
            <p:cNvPr id="139" name="Google Shape;139;p16"/>
            <p:cNvSpPr txBox="1"/>
            <p:nvPr/>
          </p:nvSpPr>
          <p:spPr>
            <a:xfrm>
              <a:off x="0" y="-38100"/>
              <a:ext cx="4274726" cy="2205567"/>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40" name="Google Shape;140;p16"/>
          <p:cNvSpPr txBox="1"/>
          <p:nvPr/>
        </p:nvSpPr>
        <p:spPr>
          <a:xfrm>
            <a:off x="5148138" y="943966"/>
            <a:ext cx="7282800" cy="852600"/>
          </a:xfrm>
          <a:prstGeom prst="rect">
            <a:avLst/>
          </a:prstGeom>
          <a:noFill/>
          <a:ln>
            <a:noFill/>
          </a:ln>
        </p:spPr>
        <p:txBody>
          <a:bodyPr spcFirstLastPara="1" wrap="square" lIns="0" tIns="0" rIns="0" bIns="0" anchor="t" anchorCtr="0">
            <a:spAutoFit/>
          </a:bodyPr>
          <a:lstStyle/>
          <a:p>
            <a:pPr marL="0" marR="0" lvl="0" indent="0" algn="ctr" rtl="0">
              <a:lnSpc>
                <a:spcPct val="164016"/>
              </a:lnSpc>
              <a:spcBef>
                <a:spcPts val="0"/>
              </a:spcBef>
              <a:spcAft>
                <a:spcPts val="0"/>
              </a:spcAft>
              <a:buClr>
                <a:srgbClr val="000000"/>
              </a:buClr>
              <a:buSzPts val="3999"/>
              <a:buFont typeface="Arial"/>
              <a:buNone/>
            </a:pPr>
            <a:r>
              <a:rPr lang="en-US" sz="3999" b="1" i="0" u="none" strike="noStrike" cap="none">
                <a:solidFill>
                  <a:srgbClr val="FFFFFF"/>
                </a:solidFill>
                <a:latin typeface="Times"/>
                <a:ea typeface="Times"/>
                <a:cs typeface="Times"/>
                <a:sym typeface="Times"/>
              </a:rPr>
              <a:t>Introduction</a:t>
            </a:r>
            <a:endParaRPr sz="1400" b="0" i="0" u="none" strike="noStrike" cap="none">
              <a:solidFill>
                <a:srgbClr val="000000"/>
              </a:solidFill>
              <a:latin typeface="Arial"/>
              <a:ea typeface="Arial"/>
              <a:cs typeface="Arial"/>
              <a:sym typeface="Arial"/>
            </a:endParaRPr>
          </a:p>
        </p:txBody>
      </p:sp>
      <p:sp>
        <p:nvSpPr>
          <p:cNvPr id="141" name="Google Shape;141;p16"/>
          <p:cNvSpPr/>
          <p:nvPr/>
        </p:nvSpPr>
        <p:spPr>
          <a:xfrm>
            <a:off x="17096384" y="0"/>
            <a:ext cx="1191616" cy="1191616"/>
          </a:xfrm>
          <a:custGeom>
            <a:avLst/>
            <a:gdLst/>
            <a:ahLst/>
            <a:cxnLst/>
            <a:rect l="l" t="t" r="r" b="b"/>
            <a:pathLst>
              <a:path w="1191616" h="1191616" extrusionOk="0">
                <a:moveTo>
                  <a:pt x="0" y="0"/>
                </a:moveTo>
                <a:lnTo>
                  <a:pt x="1191616" y="0"/>
                </a:lnTo>
                <a:lnTo>
                  <a:pt x="1191616" y="1191616"/>
                </a:lnTo>
                <a:lnTo>
                  <a:pt x="0" y="1191616"/>
                </a:lnTo>
                <a:lnTo>
                  <a:pt x="0" y="0"/>
                </a:lnTo>
                <a:close/>
              </a:path>
            </a:pathLst>
          </a:custGeom>
          <a:blipFill rotWithShape="1">
            <a:blip r:embed="rId4">
              <a:alphaModFix/>
            </a:blip>
            <a:stretch>
              <a:fillRect/>
            </a:stretch>
          </a:blipFill>
          <a:ln>
            <a:noFill/>
          </a:ln>
        </p:spPr>
      </p:sp>
      <p:sp>
        <p:nvSpPr>
          <p:cNvPr id="142" name="Google Shape;142;p16"/>
          <p:cNvSpPr/>
          <p:nvPr/>
        </p:nvSpPr>
        <p:spPr>
          <a:xfrm>
            <a:off x="40879" y="0"/>
            <a:ext cx="1339156" cy="900583"/>
          </a:xfrm>
          <a:custGeom>
            <a:avLst/>
            <a:gdLst/>
            <a:ahLst/>
            <a:cxnLst/>
            <a:rect l="l" t="t" r="r" b="b"/>
            <a:pathLst>
              <a:path w="1339156" h="900583" extrusionOk="0">
                <a:moveTo>
                  <a:pt x="0" y="0"/>
                </a:moveTo>
                <a:lnTo>
                  <a:pt x="1339156" y="0"/>
                </a:lnTo>
                <a:lnTo>
                  <a:pt x="1339156" y="900583"/>
                </a:lnTo>
                <a:lnTo>
                  <a:pt x="0" y="900583"/>
                </a:lnTo>
                <a:lnTo>
                  <a:pt x="0" y="0"/>
                </a:lnTo>
                <a:close/>
              </a:path>
            </a:pathLst>
          </a:custGeom>
          <a:blipFill rotWithShape="1">
            <a:blip r:embed="rId5">
              <a:alphaModFix/>
            </a:blip>
            <a:stretch>
              <a:fillRect/>
            </a:stretch>
          </a:blipFill>
          <a:ln>
            <a:noFill/>
          </a:ln>
        </p:spPr>
      </p:sp>
      <p:sp>
        <p:nvSpPr>
          <p:cNvPr id="143" name="Google Shape;143;p16"/>
          <p:cNvSpPr txBox="1"/>
          <p:nvPr/>
        </p:nvSpPr>
        <p:spPr>
          <a:xfrm>
            <a:off x="1028700" y="1750799"/>
            <a:ext cx="16230600" cy="7219500"/>
          </a:xfrm>
          <a:prstGeom prst="rect">
            <a:avLst/>
          </a:prstGeom>
          <a:noFill/>
          <a:ln>
            <a:noFill/>
          </a:ln>
        </p:spPr>
        <p:txBody>
          <a:bodyPr spcFirstLastPara="1" wrap="square" lIns="91425" tIns="91425" rIns="91425" bIns="91425" anchor="t" anchorCtr="0">
            <a:spAutoFit/>
          </a:bodyPr>
          <a:lstStyle/>
          <a:p>
            <a:pPr marL="457200" marR="0" lvl="0" indent="-381000" algn="just" rtl="0">
              <a:lnSpc>
                <a:spcPct val="164025"/>
              </a:lnSpc>
              <a:spcBef>
                <a:spcPts val="0"/>
              </a:spcBef>
              <a:spcAft>
                <a:spcPts val="0"/>
              </a:spcAft>
              <a:buClr>
                <a:schemeClr val="lt1"/>
              </a:buClr>
              <a:buSzPts val="2400"/>
              <a:buFont typeface="Arial"/>
              <a:buChar char="❏"/>
            </a:pPr>
            <a:r>
              <a:rPr lang="en-US" sz="2400" b="0" i="0" u="none" strike="noStrike" cap="none" dirty="0">
                <a:solidFill>
                  <a:schemeClr val="lt1"/>
                </a:solidFill>
                <a:latin typeface="Arial"/>
                <a:ea typeface="Arial"/>
                <a:cs typeface="Arial"/>
                <a:sym typeface="Arial"/>
              </a:rPr>
              <a:t>Cardiovascular disease (CVD) accounts for over 70% of global deaths, with risk factors like unhealthy diets and smoking prevalent worldwide. </a:t>
            </a:r>
            <a:endParaRPr sz="2400" b="0" i="0" u="none" strike="noStrike" cap="none" dirty="0">
              <a:solidFill>
                <a:schemeClr val="lt1"/>
              </a:solidFill>
              <a:latin typeface="Arial"/>
              <a:ea typeface="Arial"/>
              <a:cs typeface="Arial"/>
              <a:sym typeface="Arial"/>
            </a:endParaRPr>
          </a:p>
          <a:p>
            <a:pPr marL="457200" marR="0" lvl="0" indent="-381000" algn="just" rtl="0">
              <a:lnSpc>
                <a:spcPct val="164025"/>
              </a:lnSpc>
              <a:spcBef>
                <a:spcPts val="0"/>
              </a:spcBef>
              <a:spcAft>
                <a:spcPts val="0"/>
              </a:spcAft>
              <a:buClr>
                <a:schemeClr val="lt1"/>
              </a:buClr>
              <a:buSzPts val="2400"/>
              <a:buFont typeface="Arial"/>
              <a:buChar char="❏"/>
            </a:pPr>
            <a:r>
              <a:rPr lang="en-US" sz="2400" b="0" i="0" u="none" strike="noStrike" cap="none" dirty="0">
                <a:solidFill>
                  <a:schemeClr val="lt1"/>
                </a:solidFill>
                <a:latin typeface="Arial"/>
                <a:ea typeface="Arial"/>
                <a:cs typeface="Arial"/>
                <a:sym typeface="Arial"/>
              </a:rPr>
              <a:t>Low and middle-income countries are also experiencing increased rates of heart disease, exacerbated by limited access to diagnostic tools. </a:t>
            </a:r>
            <a:endParaRPr sz="2400" b="0" i="0" u="none" strike="noStrike" cap="none" dirty="0">
              <a:solidFill>
                <a:schemeClr val="lt1"/>
              </a:solidFill>
              <a:latin typeface="Arial"/>
              <a:ea typeface="Arial"/>
              <a:cs typeface="Arial"/>
              <a:sym typeface="Arial"/>
            </a:endParaRPr>
          </a:p>
          <a:p>
            <a:pPr marL="457200" marR="0" lvl="0" indent="-381000" algn="just" rtl="0">
              <a:lnSpc>
                <a:spcPct val="164025"/>
              </a:lnSpc>
              <a:spcBef>
                <a:spcPts val="0"/>
              </a:spcBef>
              <a:spcAft>
                <a:spcPts val="0"/>
              </a:spcAft>
              <a:buClr>
                <a:schemeClr val="lt1"/>
              </a:buClr>
              <a:buSzPts val="2400"/>
              <a:buFont typeface="Arial"/>
              <a:buChar char="❏"/>
            </a:pPr>
            <a:r>
              <a:rPr lang="en-US" sz="2400" b="0" i="0" u="none" strike="noStrike" cap="none" dirty="0">
                <a:solidFill>
                  <a:schemeClr val="lt1"/>
                </a:solidFill>
                <a:latin typeface="Arial"/>
                <a:ea typeface="Arial"/>
                <a:cs typeface="Arial"/>
                <a:sym typeface="Arial"/>
              </a:rPr>
              <a:t>Predictive modeling using machine learning offers a promising approach to identify individuals at risk of heart disease. </a:t>
            </a:r>
            <a:endParaRPr sz="2400" b="0" i="0" u="none" strike="noStrike" cap="none" dirty="0">
              <a:solidFill>
                <a:schemeClr val="lt1"/>
              </a:solidFill>
              <a:latin typeface="Arial"/>
              <a:ea typeface="Arial"/>
              <a:cs typeface="Arial"/>
              <a:sym typeface="Arial"/>
            </a:endParaRPr>
          </a:p>
          <a:p>
            <a:pPr marL="457200" marR="0" lvl="0" indent="-381000" algn="just" rtl="0">
              <a:lnSpc>
                <a:spcPct val="164025"/>
              </a:lnSpc>
              <a:spcBef>
                <a:spcPts val="0"/>
              </a:spcBef>
              <a:spcAft>
                <a:spcPts val="0"/>
              </a:spcAft>
              <a:buClr>
                <a:schemeClr val="lt1"/>
              </a:buClr>
              <a:buSzPts val="2400"/>
              <a:buFont typeface="Arial"/>
              <a:buChar char="❏"/>
            </a:pPr>
            <a:r>
              <a:rPr lang="en-US" sz="2400" b="0" i="0" u="none" strike="noStrike" cap="none" dirty="0">
                <a:solidFill>
                  <a:schemeClr val="lt1"/>
                </a:solidFill>
                <a:latin typeface="Arial"/>
                <a:ea typeface="Arial"/>
                <a:cs typeface="Arial"/>
                <a:sym typeface="Arial"/>
              </a:rPr>
              <a:t>By analyzing various factors including medical history and demographics, advanced techniques such as Decision Trees, Random Forest, XGBoost, and Multi-layer Perceptron achieve an 84.47% success rate in predicting heart disease likelihood. </a:t>
            </a:r>
            <a:endParaRPr sz="2400" b="0" i="0" u="none" strike="noStrike" cap="none" dirty="0">
              <a:solidFill>
                <a:schemeClr val="lt1"/>
              </a:solidFill>
              <a:latin typeface="Arial"/>
              <a:ea typeface="Arial"/>
              <a:cs typeface="Arial"/>
              <a:sym typeface="Arial"/>
            </a:endParaRPr>
          </a:p>
          <a:p>
            <a:pPr marL="457200" marR="0" lvl="0" indent="-381000" algn="just" rtl="0">
              <a:lnSpc>
                <a:spcPct val="164025"/>
              </a:lnSpc>
              <a:spcBef>
                <a:spcPts val="0"/>
              </a:spcBef>
              <a:spcAft>
                <a:spcPts val="0"/>
              </a:spcAft>
              <a:buClr>
                <a:schemeClr val="lt1"/>
              </a:buClr>
              <a:buSzPts val="2400"/>
              <a:buFont typeface="Arial"/>
              <a:buChar char="❏"/>
            </a:pPr>
            <a:r>
              <a:rPr lang="en-US" sz="2400" b="0" i="0" u="none" strike="noStrike" cap="none" dirty="0">
                <a:solidFill>
                  <a:schemeClr val="lt1"/>
                </a:solidFill>
                <a:latin typeface="Arial"/>
                <a:ea typeface="Arial"/>
                <a:cs typeface="Arial"/>
                <a:sym typeface="Arial"/>
              </a:rPr>
              <a:t>Preprocessing and scaling the dataset with k-mode clustering further enhance model performance. Utilizing a large dataset of 70,000 instances, this study aims to provide more widely applicable results compared to previous studies with smaller sample sizes.</a:t>
            </a:r>
            <a:endParaRPr sz="2400" b="0" i="0" u="none" strike="noStrike" cap="none" dirty="0">
              <a:solidFill>
                <a:schemeClr val="lt1"/>
              </a:solidFill>
              <a:latin typeface="Arial"/>
              <a:ea typeface="Arial"/>
              <a:cs typeface="Arial"/>
              <a:sym typeface="Arial"/>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fade">
                                      <p:cBhvr>
                                        <p:cTn id="7" dur="10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61237"/>
        </a:solidFill>
        <a:effectLst/>
      </p:bgPr>
    </p:bg>
    <p:spTree>
      <p:nvGrpSpPr>
        <p:cNvPr id="1" name="Shape 147"/>
        <p:cNvGrpSpPr/>
        <p:nvPr/>
      </p:nvGrpSpPr>
      <p:grpSpPr>
        <a:xfrm>
          <a:off x="0" y="0"/>
          <a:ext cx="0" cy="0"/>
          <a:chOff x="0" y="0"/>
          <a:chExt cx="0" cy="0"/>
        </a:xfrm>
      </p:grpSpPr>
      <p:sp>
        <p:nvSpPr>
          <p:cNvPr id="148" name="Google Shape;148;p17"/>
          <p:cNvSpPr/>
          <p:nvPr/>
        </p:nvSpPr>
        <p:spPr>
          <a:xfrm>
            <a:off x="15407429" y="8072698"/>
            <a:ext cx="2880571" cy="2214302"/>
          </a:xfrm>
          <a:custGeom>
            <a:avLst/>
            <a:gdLst/>
            <a:ahLst/>
            <a:cxnLst/>
            <a:rect l="l" t="t" r="r" b="b"/>
            <a:pathLst>
              <a:path w="4092356" h="4114800" extrusionOk="0">
                <a:moveTo>
                  <a:pt x="0" y="0"/>
                </a:moveTo>
                <a:lnTo>
                  <a:pt x="4092355" y="0"/>
                </a:lnTo>
                <a:lnTo>
                  <a:pt x="4092355" y="4114800"/>
                </a:lnTo>
                <a:lnTo>
                  <a:pt x="0" y="4114800"/>
                </a:lnTo>
                <a:lnTo>
                  <a:pt x="0" y="0"/>
                </a:lnTo>
                <a:close/>
              </a:path>
            </a:pathLst>
          </a:custGeom>
          <a:blipFill rotWithShape="1">
            <a:blip r:embed="rId3">
              <a:alphaModFix/>
            </a:blip>
            <a:stretch>
              <a:fillRect/>
            </a:stretch>
          </a:blipFill>
          <a:ln>
            <a:noFill/>
          </a:ln>
        </p:spPr>
      </p:sp>
      <p:grpSp>
        <p:nvGrpSpPr>
          <p:cNvPr id="149" name="Google Shape;149;p17"/>
          <p:cNvGrpSpPr/>
          <p:nvPr/>
        </p:nvGrpSpPr>
        <p:grpSpPr>
          <a:xfrm>
            <a:off x="1028700" y="557213"/>
            <a:ext cx="16230707" cy="9036403"/>
            <a:chOff x="0" y="-38100"/>
            <a:chExt cx="4274726" cy="2205567"/>
          </a:xfrm>
        </p:grpSpPr>
        <p:sp>
          <p:nvSpPr>
            <p:cNvPr id="150" name="Google Shape;150;p17"/>
            <p:cNvSpPr/>
            <p:nvPr/>
          </p:nvSpPr>
          <p:spPr>
            <a:xfrm>
              <a:off x="0" y="0"/>
              <a:ext cx="4274726" cy="2167467"/>
            </a:xfrm>
            <a:custGeom>
              <a:avLst/>
              <a:gdLst/>
              <a:ahLst/>
              <a:cxnLst/>
              <a:rect l="l" t="t" r="r" b="b"/>
              <a:pathLst>
                <a:path w="4274726" h="2167467" extrusionOk="0">
                  <a:moveTo>
                    <a:pt x="0" y="0"/>
                  </a:moveTo>
                  <a:lnTo>
                    <a:pt x="4274726" y="0"/>
                  </a:lnTo>
                  <a:lnTo>
                    <a:pt x="4274726" y="2167467"/>
                  </a:lnTo>
                  <a:lnTo>
                    <a:pt x="0" y="2167467"/>
                  </a:lnTo>
                  <a:close/>
                </a:path>
              </a:pathLst>
            </a:custGeom>
            <a:solidFill>
              <a:srgbClr val="18264E"/>
            </a:solidFill>
            <a:ln>
              <a:noFill/>
            </a:ln>
          </p:spPr>
        </p:sp>
        <p:sp>
          <p:nvSpPr>
            <p:cNvPr id="151" name="Google Shape;151;p17"/>
            <p:cNvSpPr txBox="1"/>
            <p:nvPr/>
          </p:nvSpPr>
          <p:spPr>
            <a:xfrm>
              <a:off x="0" y="-38100"/>
              <a:ext cx="4274726" cy="2205567"/>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2" name="Google Shape;152;p17"/>
          <p:cNvSpPr txBox="1"/>
          <p:nvPr/>
        </p:nvSpPr>
        <p:spPr>
          <a:xfrm>
            <a:off x="5218250" y="487591"/>
            <a:ext cx="7282800" cy="615600"/>
          </a:xfrm>
          <a:prstGeom prst="rect">
            <a:avLst/>
          </a:prstGeom>
          <a:noFill/>
          <a:ln>
            <a:noFill/>
          </a:ln>
        </p:spPr>
        <p:txBody>
          <a:bodyPr spcFirstLastPara="1" wrap="square" lIns="0" tIns="0" rIns="0" bIns="0" anchor="t" anchorCtr="0">
            <a:spAutoFit/>
          </a:bodyPr>
          <a:lstStyle/>
          <a:p>
            <a:pPr marL="0" marR="0" lvl="0" indent="0" algn="ctr" rtl="0">
              <a:lnSpc>
                <a:spcPct val="164016"/>
              </a:lnSpc>
              <a:spcBef>
                <a:spcPts val="0"/>
              </a:spcBef>
              <a:spcAft>
                <a:spcPts val="0"/>
              </a:spcAft>
              <a:buClr>
                <a:srgbClr val="000000"/>
              </a:buClr>
              <a:buSzPts val="3999"/>
              <a:buFont typeface="Arial"/>
              <a:buNone/>
            </a:pPr>
            <a:r>
              <a:rPr lang="en-US" sz="3999" b="1" i="0" u="none" strike="noStrike" cap="none">
                <a:solidFill>
                  <a:srgbClr val="FFFFFF"/>
                </a:solidFill>
                <a:latin typeface="Times"/>
                <a:ea typeface="Times"/>
                <a:cs typeface="Times"/>
                <a:sym typeface="Times"/>
              </a:rPr>
              <a:t>Related Work</a:t>
            </a:r>
            <a:endParaRPr sz="1400" b="0" i="0" u="none" strike="noStrike" cap="none">
              <a:solidFill>
                <a:srgbClr val="000000"/>
              </a:solidFill>
              <a:latin typeface="Arial"/>
              <a:ea typeface="Arial"/>
              <a:cs typeface="Arial"/>
              <a:sym typeface="Arial"/>
            </a:endParaRPr>
          </a:p>
        </p:txBody>
      </p:sp>
      <p:sp>
        <p:nvSpPr>
          <p:cNvPr id="153" name="Google Shape;153;p17"/>
          <p:cNvSpPr/>
          <p:nvPr/>
        </p:nvSpPr>
        <p:spPr>
          <a:xfrm>
            <a:off x="17096384" y="0"/>
            <a:ext cx="1191616" cy="1191616"/>
          </a:xfrm>
          <a:custGeom>
            <a:avLst/>
            <a:gdLst/>
            <a:ahLst/>
            <a:cxnLst/>
            <a:rect l="l" t="t" r="r" b="b"/>
            <a:pathLst>
              <a:path w="1191616" h="1191616" extrusionOk="0">
                <a:moveTo>
                  <a:pt x="0" y="0"/>
                </a:moveTo>
                <a:lnTo>
                  <a:pt x="1191616" y="0"/>
                </a:lnTo>
                <a:lnTo>
                  <a:pt x="1191616" y="1191616"/>
                </a:lnTo>
                <a:lnTo>
                  <a:pt x="0" y="1191616"/>
                </a:lnTo>
                <a:lnTo>
                  <a:pt x="0" y="0"/>
                </a:lnTo>
                <a:close/>
              </a:path>
            </a:pathLst>
          </a:custGeom>
          <a:blipFill rotWithShape="1">
            <a:blip r:embed="rId4">
              <a:alphaModFix/>
            </a:blip>
            <a:stretch>
              <a:fillRect/>
            </a:stretch>
          </a:blipFill>
          <a:ln>
            <a:noFill/>
          </a:ln>
        </p:spPr>
      </p:sp>
      <p:sp>
        <p:nvSpPr>
          <p:cNvPr id="154" name="Google Shape;154;p17"/>
          <p:cNvSpPr/>
          <p:nvPr/>
        </p:nvSpPr>
        <p:spPr>
          <a:xfrm>
            <a:off x="40879" y="0"/>
            <a:ext cx="1339156" cy="900583"/>
          </a:xfrm>
          <a:custGeom>
            <a:avLst/>
            <a:gdLst/>
            <a:ahLst/>
            <a:cxnLst/>
            <a:rect l="l" t="t" r="r" b="b"/>
            <a:pathLst>
              <a:path w="1339156" h="900583" extrusionOk="0">
                <a:moveTo>
                  <a:pt x="0" y="0"/>
                </a:moveTo>
                <a:lnTo>
                  <a:pt x="1339156" y="0"/>
                </a:lnTo>
                <a:lnTo>
                  <a:pt x="1339156" y="900583"/>
                </a:lnTo>
                <a:lnTo>
                  <a:pt x="0" y="900583"/>
                </a:lnTo>
                <a:lnTo>
                  <a:pt x="0" y="0"/>
                </a:lnTo>
                <a:close/>
              </a:path>
            </a:pathLst>
          </a:custGeom>
          <a:blipFill rotWithShape="1">
            <a:blip r:embed="rId5">
              <a:alphaModFix/>
            </a:blip>
            <a:stretch>
              <a:fillRect/>
            </a:stretch>
          </a:blipFill>
          <a:ln>
            <a:noFill/>
          </a:ln>
        </p:spPr>
      </p:sp>
      <p:sp>
        <p:nvSpPr>
          <p:cNvPr id="155" name="Google Shape;155;p17"/>
          <p:cNvSpPr txBox="1"/>
          <p:nvPr/>
        </p:nvSpPr>
        <p:spPr>
          <a:xfrm>
            <a:off x="1178450" y="1796575"/>
            <a:ext cx="15918000" cy="554100"/>
          </a:xfrm>
          <a:prstGeom prst="rect">
            <a:avLst/>
          </a:prstGeom>
          <a:noFill/>
          <a:ln>
            <a:noFill/>
          </a:ln>
        </p:spPr>
        <p:txBody>
          <a:bodyPr spcFirstLastPara="1" wrap="square" lIns="91425" tIns="91425" rIns="91425" bIns="91425" anchor="t" anchorCtr="0">
            <a:spAutoFit/>
          </a:bodyPr>
          <a:lstStyle/>
          <a:p>
            <a:pPr marL="457200" marR="0" lvl="0" indent="0" algn="just" rtl="0">
              <a:lnSpc>
                <a:spcPct val="150000"/>
              </a:lnSpc>
              <a:spcBef>
                <a:spcPts val="0"/>
              </a:spcBef>
              <a:spcAft>
                <a:spcPts val="0"/>
              </a:spcAft>
              <a:buClr>
                <a:srgbClr val="000000"/>
              </a:buClr>
              <a:buSzPts val="2400"/>
              <a:buFont typeface="Arial"/>
              <a:buNone/>
            </a:pPr>
            <a:endParaRPr sz="2400" b="1" i="0" u="none" strike="noStrike" cap="none">
              <a:solidFill>
                <a:schemeClr val="lt1"/>
              </a:solidFill>
              <a:latin typeface="Arial"/>
              <a:ea typeface="Arial"/>
              <a:cs typeface="Arial"/>
              <a:sym typeface="Arial"/>
            </a:endParaRPr>
          </a:p>
        </p:txBody>
      </p:sp>
      <p:graphicFrame>
        <p:nvGraphicFramePr>
          <p:cNvPr id="156" name="Google Shape;156;p17"/>
          <p:cNvGraphicFramePr/>
          <p:nvPr/>
        </p:nvGraphicFramePr>
        <p:xfrm>
          <a:off x="1178450" y="1499651"/>
          <a:ext cx="3000000" cy="3000000"/>
        </p:xfrm>
        <a:graphic>
          <a:graphicData uri="http://schemas.openxmlformats.org/drawingml/2006/table">
            <a:tbl>
              <a:tblPr>
                <a:noFill/>
                <a:tableStyleId>{6DBEF9CD-54BA-4A42-B4B7-DB80C0DF792D}</a:tableStyleId>
              </a:tblPr>
              <a:tblGrid>
                <a:gridCol w="3509800">
                  <a:extLst>
                    <a:ext uri="{9D8B030D-6E8A-4147-A177-3AD203B41FA5}">
                      <a16:colId xmlns:a16="http://schemas.microsoft.com/office/drawing/2014/main" val="20000"/>
                    </a:ext>
                  </a:extLst>
                </a:gridCol>
                <a:gridCol w="4726700">
                  <a:extLst>
                    <a:ext uri="{9D8B030D-6E8A-4147-A177-3AD203B41FA5}">
                      <a16:colId xmlns:a16="http://schemas.microsoft.com/office/drawing/2014/main" val="20001"/>
                    </a:ext>
                  </a:extLst>
                </a:gridCol>
                <a:gridCol w="2869225">
                  <a:extLst>
                    <a:ext uri="{9D8B030D-6E8A-4147-A177-3AD203B41FA5}">
                      <a16:colId xmlns:a16="http://schemas.microsoft.com/office/drawing/2014/main" val="20002"/>
                    </a:ext>
                  </a:extLst>
                </a:gridCol>
                <a:gridCol w="4646500">
                  <a:extLst>
                    <a:ext uri="{9D8B030D-6E8A-4147-A177-3AD203B41FA5}">
                      <a16:colId xmlns:a16="http://schemas.microsoft.com/office/drawing/2014/main" val="20003"/>
                    </a:ext>
                  </a:extLst>
                </a:gridCol>
              </a:tblGrid>
              <a:tr h="615625">
                <a:tc>
                  <a:txBody>
                    <a:bodyPr/>
                    <a:lstStyle/>
                    <a:p>
                      <a:pPr marL="0" marR="0" lvl="0" indent="0" algn="l" rtl="0">
                        <a:lnSpc>
                          <a:spcPct val="150000"/>
                        </a:lnSpc>
                        <a:spcBef>
                          <a:spcPts val="0"/>
                        </a:spcBef>
                        <a:spcAft>
                          <a:spcPts val="0"/>
                        </a:spcAft>
                        <a:buClr>
                          <a:schemeClr val="dk1"/>
                        </a:buClr>
                        <a:buSzPts val="1100"/>
                        <a:buFont typeface="Arial"/>
                        <a:buNone/>
                      </a:pPr>
                      <a:r>
                        <a:rPr lang="en-US" sz="2400" b="1" u="none" strike="noStrike" cap="none">
                          <a:solidFill>
                            <a:schemeClr val="lt1"/>
                          </a:solidFill>
                        </a:rPr>
                        <a:t>               Authors</a:t>
                      </a:r>
                      <a:endParaRPr sz="2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50000"/>
                        </a:lnSpc>
                        <a:spcBef>
                          <a:spcPts val="0"/>
                        </a:spcBef>
                        <a:spcAft>
                          <a:spcPts val="0"/>
                        </a:spcAft>
                        <a:buClr>
                          <a:schemeClr val="dk1"/>
                        </a:buClr>
                        <a:buSzPts val="1100"/>
                        <a:buFont typeface="Arial"/>
                        <a:buNone/>
                      </a:pPr>
                      <a:r>
                        <a:rPr lang="en-US" sz="2400" u="none" strike="noStrike" cap="none">
                          <a:solidFill>
                            <a:schemeClr val="lt1"/>
                          </a:solidFill>
                        </a:rPr>
                        <a:t>             </a:t>
                      </a:r>
                      <a:r>
                        <a:rPr lang="en-US" sz="2400" b="1" u="none" strike="noStrike" cap="none">
                          <a:solidFill>
                            <a:schemeClr val="lt1"/>
                          </a:solidFill>
                        </a:rPr>
                        <a:t>Novel Approach</a:t>
                      </a:r>
                      <a:endParaRPr sz="2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50000"/>
                        </a:lnSpc>
                        <a:spcBef>
                          <a:spcPts val="0"/>
                        </a:spcBef>
                        <a:spcAft>
                          <a:spcPts val="0"/>
                        </a:spcAft>
                        <a:buClr>
                          <a:schemeClr val="dk1"/>
                        </a:buClr>
                        <a:buSzPts val="1100"/>
                        <a:buFont typeface="Arial"/>
                        <a:buNone/>
                      </a:pPr>
                      <a:r>
                        <a:rPr lang="en-US" sz="2400" b="1" u="none" strike="noStrike" cap="none">
                          <a:solidFill>
                            <a:schemeClr val="lt1"/>
                          </a:solidFill>
                        </a:rPr>
                        <a:t>     Best Accuracy</a:t>
                      </a:r>
                      <a:endParaRPr sz="2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50000"/>
                        </a:lnSpc>
                        <a:spcBef>
                          <a:spcPts val="0"/>
                        </a:spcBef>
                        <a:spcAft>
                          <a:spcPts val="0"/>
                        </a:spcAft>
                        <a:buClr>
                          <a:srgbClr val="000000"/>
                        </a:buClr>
                        <a:buSzPts val="2400"/>
                        <a:buFont typeface="Arial"/>
                        <a:buNone/>
                      </a:pPr>
                      <a:r>
                        <a:rPr lang="en-US" sz="2400" u="none" strike="noStrike" cap="none">
                          <a:solidFill>
                            <a:schemeClr val="lt1"/>
                          </a:solidFill>
                        </a:rPr>
                        <a:t>                   </a:t>
                      </a:r>
                      <a:r>
                        <a:rPr lang="en-US" sz="2400" b="1" u="none" strike="noStrike" cap="none">
                          <a:solidFill>
                            <a:schemeClr val="lt1"/>
                          </a:solidFill>
                        </a:rPr>
                        <a:t>Dataset</a:t>
                      </a:r>
                      <a:endParaRPr sz="2400" b="1" u="none" strike="noStrike" cap="none">
                        <a:solidFill>
                          <a:schemeClr val="lt1"/>
                        </a:solidFill>
                      </a:endParaRPr>
                    </a:p>
                  </a:txBody>
                  <a:tcPr marL="68575" marR="68575" marT="0" marB="0">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1463875">
                <a:tc>
                  <a:txBody>
                    <a:bodyPr/>
                    <a:lstStyle/>
                    <a:p>
                      <a:pPr marL="0" marR="0" lvl="0" indent="0" algn="ctr" rtl="0">
                        <a:lnSpc>
                          <a:spcPct val="150000"/>
                        </a:lnSpc>
                        <a:spcBef>
                          <a:spcPts val="0"/>
                        </a:spcBef>
                        <a:spcAft>
                          <a:spcPts val="0"/>
                        </a:spcAft>
                        <a:buClr>
                          <a:srgbClr val="000000"/>
                        </a:buClr>
                        <a:buSzPts val="2400"/>
                        <a:buFont typeface="Arial"/>
                        <a:buNone/>
                      </a:pPr>
                      <a:r>
                        <a:rPr lang="en-US" sz="2400" u="none" strike="noStrike" cap="none">
                          <a:solidFill>
                            <a:schemeClr val="lt1"/>
                          </a:solidFill>
                        </a:rPr>
                        <a:t>Shorewall,</a:t>
                      </a:r>
                      <a:endParaRPr sz="2400" u="none" strike="noStrike" cap="none">
                        <a:solidFill>
                          <a:schemeClr val="lt1"/>
                        </a:solidFill>
                      </a:endParaRPr>
                    </a:p>
                    <a:p>
                      <a:pPr marL="0" marR="0" lvl="0" indent="0" algn="ctr" rtl="0">
                        <a:lnSpc>
                          <a:spcPct val="150000"/>
                        </a:lnSpc>
                        <a:spcBef>
                          <a:spcPts val="0"/>
                        </a:spcBef>
                        <a:spcAft>
                          <a:spcPts val="0"/>
                        </a:spcAft>
                        <a:buClr>
                          <a:srgbClr val="000000"/>
                        </a:buClr>
                        <a:buSzPts val="2400"/>
                        <a:buFont typeface="Arial"/>
                        <a:buNone/>
                      </a:pPr>
                      <a:r>
                        <a:rPr lang="en-US" sz="2400" u="none" strike="noStrike" cap="none">
                          <a:solidFill>
                            <a:schemeClr val="lt1"/>
                          </a:solidFill>
                        </a:rPr>
                        <a:t>2021[4]</a:t>
                      </a:r>
                      <a:endParaRPr sz="2400" u="none" strike="noStrike" cap="none">
                        <a:solidFill>
                          <a:schemeClr val="lt1"/>
                        </a:solidFill>
                      </a:endParaRPr>
                    </a:p>
                  </a:txBody>
                  <a:tcPr marL="68575" marR="68575" marT="0" marB="0">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2400"/>
                        <a:buFont typeface="Arial"/>
                        <a:buNone/>
                      </a:pPr>
                      <a:r>
                        <a:rPr lang="en-US" sz="2400" u="none" strike="noStrike" cap="none">
                          <a:solidFill>
                            <a:schemeClr val="lt1"/>
                          </a:solidFill>
                        </a:rPr>
                        <a:t>Stacking of KNN, random forest, and SVM outputs with logistic regression as the metaclassifier</a:t>
                      </a:r>
                      <a:endParaRPr sz="2400" u="none" strike="noStrike" cap="none">
                        <a:solidFill>
                          <a:schemeClr val="lt1"/>
                        </a:solidFill>
                      </a:endParaRPr>
                    </a:p>
                  </a:txBody>
                  <a:tcPr marL="68575" marR="68575" marT="0" marB="0">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2400"/>
                        <a:buFont typeface="Arial"/>
                        <a:buNone/>
                      </a:pPr>
                      <a:r>
                        <a:rPr lang="en-US" sz="2400" u="none" strike="noStrike" cap="none">
                          <a:solidFill>
                            <a:schemeClr val="lt1"/>
                          </a:solidFill>
                        </a:rPr>
                        <a:t>75.1% (stacked model)</a:t>
                      </a:r>
                      <a:endParaRPr sz="2400" u="none" strike="noStrike" cap="none">
                        <a:solidFill>
                          <a:schemeClr val="lt1"/>
                        </a:solidFill>
                      </a:endParaRPr>
                    </a:p>
                  </a:txBody>
                  <a:tcPr marL="68575" marR="68575" marT="0" marB="0">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2400"/>
                        <a:buFont typeface="Arial"/>
                        <a:buNone/>
                      </a:pPr>
                      <a:r>
                        <a:rPr lang="en-US" sz="2400" u="none" strike="noStrike" cap="none">
                          <a:solidFill>
                            <a:schemeClr val="lt1"/>
                          </a:solidFill>
                        </a:rPr>
                        <a:t>Kaggle cardiovascular disease dataset (70,000 patients, 12 attributes)</a:t>
                      </a:r>
                      <a:endParaRPr sz="2400" u="none" strike="noStrike" cap="none">
                        <a:solidFill>
                          <a:schemeClr val="lt1"/>
                        </a:solidFill>
                      </a:endParaRPr>
                    </a:p>
                  </a:txBody>
                  <a:tcPr marL="68575" marR="68575" marT="0" marB="0">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954950">
                <a:tc>
                  <a:txBody>
                    <a:bodyPr/>
                    <a:lstStyle/>
                    <a:p>
                      <a:pPr marL="0" marR="0" lvl="0" indent="0" algn="ctr" rtl="0">
                        <a:lnSpc>
                          <a:spcPct val="150000"/>
                        </a:lnSpc>
                        <a:spcBef>
                          <a:spcPts val="0"/>
                        </a:spcBef>
                        <a:spcAft>
                          <a:spcPts val="0"/>
                        </a:spcAft>
                        <a:buClr>
                          <a:srgbClr val="000000"/>
                        </a:buClr>
                        <a:buSzPts val="2400"/>
                        <a:buFont typeface="Arial"/>
                        <a:buNone/>
                      </a:pPr>
                      <a:r>
                        <a:rPr lang="en-US" sz="2400" u="none" strike="noStrike" cap="none">
                          <a:solidFill>
                            <a:schemeClr val="lt1"/>
                          </a:solidFill>
                        </a:rPr>
                        <a:t>Our and ElSeddawy, 2021[15]</a:t>
                      </a:r>
                      <a:endParaRPr sz="2400" u="none" strike="noStrike" cap="none">
                        <a:solidFill>
                          <a:schemeClr val="lt1"/>
                        </a:solidFill>
                      </a:endParaRPr>
                    </a:p>
                  </a:txBody>
                  <a:tcPr marL="68575" marR="68575" marT="0" marB="0">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2400"/>
                        <a:buFont typeface="Arial"/>
                        <a:buNone/>
                      </a:pPr>
                      <a:r>
                        <a:rPr lang="en-US" sz="2400" u="none" strike="noStrike" cap="none">
                          <a:solidFill>
                            <a:schemeClr val="lt1"/>
                          </a:solidFill>
                        </a:rPr>
                        <a:t>Repeated random with random forest</a:t>
                      </a:r>
                      <a:endParaRPr sz="2400" u="none" strike="noStrike" cap="none">
                        <a:solidFill>
                          <a:schemeClr val="lt1"/>
                        </a:solidFill>
                      </a:endParaRPr>
                    </a:p>
                  </a:txBody>
                  <a:tcPr marL="68575" marR="68575" marT="0" marB="0">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2400"/>
                        <a:buFont typeface="Arial"/>
                        <a:buNone/>
                      </a:pPr>
                      <a:r>
                        <a:rPr lang="en-US" sz="2400" u="none" strike="noStrike" cap="none">
                          <a:solidFill>
                            <a:schemeClr val="lt1"/>
                          </a:solidFill>
                        </a:rPr>
                        <a:t>89.01%(random forest classifier)</a:t>
                      </a:r>
                      <a:endParaRPr sz="2400" u="none" strike="noStrike" cap="none">
                        <a:solidFill>
                          <a:schemeClr val="lt1"/>
                        </a:solidFill>
                      </a:endParaRPr>
                    </a:p>
                  </a:txBody>
                  <a:tcPr marL="68575" marR="68575" marT="0" marB="0">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2400"/>
                        <a:buFont typeface="Arial"/>
                        <a:buNone/>
                      </a:pPr>
                      <a:r>
                        <a:rPr lang="en-US" sz="2400" u="none" strike="noStrike" cap="none">
                          <a:solidFill>
                            <a:schemeClr val="lt1"/>
                          </a:solidFill>
                        </a:rPr>
                        <a:t>UCI cardiovascular dataset (303 patients, 14 attributes)</a:t>
                      </a:r>
                      <a:endParaRPr sz="2400" u="none" strike="noStrike" cap="none">
                        <a:solidFill>
                          <a:schemeClr val="lt1"/>
                        </a:solidFill>
                      </a:endParaRPr>
                    </a:p>
                  </a:txBody>
                  <a:tcPr marL="68575" marR="68575" marT="0" marB="0">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1463875">
                <a:tc>
                  <a:txBody>
                    <a:bodyPr/>
                    <a:lstStyle/>
                    <a:p>
                      <a:pPr marL="0" marR="0" lvl="0" indent="0" algn="ctr" rtl="0">
                        <a:lnSpc>
                          <a:spcPct val="150000"/>
                        </a:lnSpc>
                        <a:spcBef>
                          <a:spcPts val="0"/>
                        </a:spcBef>
                        <a:spcAft>
                          <a:spcPts val="0"/>
                        </a:spcAft>
                        <a:buClr>
                          <a:srgbClr val="000000"/>
                        </a:buClr>
                        <a:buSzPts val="2400"/>
                        <a:buFont typeface="Arial"/>
                        <a:buNone/>
                      </a:pPr>
                      <a:r>
                        <a:rPr lang="en-US" sz="2400" u="none" strike="noStrike" cap="none">
                          <a:solidFill>
                            <a:schemeClr val="lt1"/>
                          </a:solidFill>
                        </a:rPr>
                        <a:t>Waigi et al., 2020[8]</a:t>
                      </a:r>
                      <a:endParaRPr sz="2400" u="none" strike="noStrike" cap="none">
                        <a:solidFill>
                          <a:schemeClr val="lt1"/>
                        </a:solidFill>
                      </a:endParaRPr>
                    </a:p>
                  </a:txBody>
                  <a:tcPr marL="68575" marR="68575" marT="0" marB="0">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2400"/>
                        <a:buFont typeface="Arial"/>
                        <a:buNone/>
                      </a:pPr>
                      <a:r>
                        <a:rPr lang="en-US" sz="2400" u="none" strike="noStrike" cap="none">
                          <a:solidFill>
                            <a:schemeClr val="lt1"/>
                          </a:solidFill>
                        </a:rPr>
                        <a:t>Decision tree</a:t>
                      </a:r>
                      <a:endParaRPr sz="2400" u="none" strike="noStrike" cap="none">
                        <a:solidFill>
                          <a:schemeClr val="lt1"/>
                        </a:solidFill>
                      </a:endParaRPr>
                    </a:p>
                  </a:txBody>
                  <a:tcPr marL="68575" marR="68575" marT="0" marB="0">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2400"/>
                        <a:buFont typeface="Arial"/>
                        <a:buNone/>
                      </a:pPr>
                      <a:r>
                        <a:rPr lang="en-US" sz="2400" u="none" strike="noStrike" cap="none">
                          <a:solidFill>
                            <a:schemeClr val="lt1"/>
                          </a:solidFill>
                        </a:rPr>
                        <a:t>72.77% (decision tree)</a:t>
                      </a:r>
                      <a:endParaRPr sz="2400" u="none" strike="noStrike" cap="none">
                        <a:solidFill>
                          <a:schemeClr val="lt1"/>
                        </a:solidFill>
                      </a:endParaRPr>
                    </a:p>
                  </a:txBody>
                  <a:tcPr marL="68575" marR="68575" marT="0" marB="0">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2400"/>
                        <a:buFont typeface="Arial"/>
                        <a:buNone/>
                      </a:pPr>
                      <a:r>
                        <a:rPr lang="en-US" sz="2400" u="none" strike="noStrike" cap="none">
                          <a:solidFill>
                            <a:schemeClr val="lt1"/>
                          </a:solidFill>
                        </a:rPr>
                        <a:t>Kaggle cardiovascular disease dataset (70,000 patients, 12 attributes)</a:t>
                      </a:r>
                      <a:endParaRPr sz="2400" u="none" strike="noStrike" cap="none">
                        <a:solidFill>
                          <a:schemeClr val="lt1"/>
                        </a:solidFill>
                      </a:endParaRPr>
                    </a:p>
                  </a:txBody>
                  <a:tcPr marL="68575" marR="68575" marT="0" marB="0">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1463875">
                <a:tc>
                  <a:txBody>
                    <a:bodyPr/>
                    <a:lstStyle/>
                    <a:p>
                      <a:pPr marL="0" marR="0" lvl="0" indent="0" algn="ctr" rtl="0">
                        <a:lnSpc>
                          <a:spcPct val="150000"/>
                        </a:lnSpc>
                        <a:spcBef>
                          <a:spcPts val="0"/>
                        </a:spcBef>
                        <a:spcAft>
                          <a:spcPts val="0"/>
                        </a:spcAft>
                        <a:buClr>
                          <a:srgbClr val="000000"/>
                        </a:buClr>
                        <a:buSzPts val="2400"/>
                        <a:buFont typeface="Arial"/>
                        <a:buNone/>
                      </a:pPr>
                      <a:r>
                        <a:rPr lang="en-US" sz="2400" u="none" strike="noStrike" cap="none">
                          <a:solidFill>
                            <a:schemeClr val="lt1"/>
                          </a:solidFill>
                        </a:rPr>
                        <a:t>Khan and Mondal, 2020[16]</a:t>
                      </a:r>
                      <a:endParaRPr sz="2400" u="none" strike="noStrike" cap="none">
                        <a:solidFill>
                          <a:schemeClr val="lt1"/>
                        </a:solidFill>
                      </a:endParaRPr>
                    </a:p>
                  </a:txBody>
                  <a:tcPr marL="68575" marR="68575" marT="0" marB="0">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2400"/>
                        <a:buFont typeface="Arial"/>
                        <a:buNone/>
                      </a:pPr>
                      <a:r>
                        <a:rPr lang="en-US" sz="2400" u="none" strike="noStrike" cap="none">
                          <a:solidFill>
                            <a:schemeClr val="lt1"/>
                          </a:solidFill>
                        </a:rPr>
                        <a:t>Cross-validation method with logistic regression (solver: lbfgs) where k = 30</a:t>
                      </a:r>
                      <a:endParaRPr sz="2400" u="none" strike="noStrike" cap="none">
                        <a:solidFill>
                          <a:schemeClr val="lt1"/>
                        </a:solidFill>
                      </a:endParaRPr>
                    </a:p>
                  </a:txBody>
                  <a:tcPr marL="68575" marR="68575" marT="0" marB="0">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2400"/>
                        <a:buFont typeface="Arial"/>
                        <a:buNone/>
                      </a:pPr>
                      <a:r>
                        <a:rPr lang="en-US" sz="2400" u="none" strike="noStrike" cap="none">
                          <a:solidFill>
                            <a:schemeClr val="lt1"/>
                          </a:solidFill>
                        </a:rPr>
                        <a:t>72.72%</a:t>
                      </a:r>
                      <a:endParaRPr sz="2400" u="none" strike="noStrike" cap="none">
                        <a:solidFill>
                          <a:schemeClr val="lt1"/>
                        </a:solidFill>
                      </a:endParaRPr>
                    </a:p>
                  </a:txBody>
                  <a:tcPr marL="68575" marR="68575" marT="0" marB="0">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2400"/>
                        <a:buFont typeface="Arial"/>
                        <a:buNone/>
                      </a:pPr>
                      <a:r>
                        <a:rPr lang="en-US" sz="2400" u="none" strike="noStrike" cap="none">
                          <a:solidFill>
                            <a:schemeClr val="lt1"/>
                          </a:solidFill>
                        </a:rPr>
                        <a:t>Kaggle cardiovascular disease dataset 1 (462 patients, 12 attributes)</a:t>
                      </a:r>
                      <a:endParaRPr sz="2400" u="none" strike="noStrike" cap="none">
                        <a:solidFill>
                          <a:schemeClr val="lt1"/>
                        </a:solidFill>
                      </a:endParaRPr>
                    </a:p>
                  </a:txBody>
                  <a:tcPr marL="68575" marR="68575" marT="0" marB="0">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1463875">
                <a:tc>
                  <a:txBody>
                    <a:bodyPr/>
                    <a:lstStyle/>
                    <a:p>
                      <a:pPr marL="0" marR="0" lvl="0" indent="0" algn="ctr" rtl="0">
                        <a:lnSpc>
                          <a:spcPct val="150000"/>
                        </a:lnSpc>
                        <a:spcBef>
                          <a:spcPts val="0"/>
                        </a:spcBef>
                        <a:spcAft>
                          <a:spcPts val="0"/>
                        </a:spcAft>
                        <a:buClr>
                          <a:schemeClr val="dk1"/>
                        </a:buClr>
                        <a:buSzPts val="1100"/>
                        <a:buFont typeface="Arial"/>
                        <a:buNone/>
                      </a:pPr>
                      <a:r>
                        <a:rPr lang="en-US" sz="2400" u="none" strike="noStrike" cap="none">
                          <a:solidFill>
                            <a:schemeClr val="lt1"/>
                          </a:solidFill>
                        </a:rPr>
                        <a:t>Maiga et al., 2019[26]</a:t>
                      </a:r>
                      <a:endParaRPr sz="2400" u="none" strike="noStrike" cap="none">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50000"/>
                        </a:lnSpc>
                        <a:spcBef>
                          <a:spcPts val="0"/>
                        </a:spcBef>
                        <a:spcAft>
                          <a:spcPts val="0"/>
                        </a:spcAft>
                        <a:buClr>
                          <a:srgbClr val="000000"/>
                        </a:buClr>
                        <a:buSzPts val="2400"/>
                        <a:buFont typeface="Arial"/>
                        <a:buNone/>
                      </a:pPr>
                      <a:r>
                        <a:rPr lang="en-US" sz="2400" u="none" strike="noStrike" cap="none">
                          <a:solidFill>
                            <a:schemeClr val="lt1"/>
                          </a:solidFill>
                        </a:rPr>
                        <a:t>-Random forest-Naive Bayes-Logistic regression-KNN</a:t>
                      </a:r>
                      <a:endParaRPr sz="2400" u="none" strike="noStrike" cap="none">
                        <a:solidFill>
                          <a:schemeClr val="lt1"/>
                        </a:solidFill>
                      </a:endParaRPr>
                    </a:p>
                  </a:txBody>
                  <a:tcPr marL="68575" marR="68575" marT="0" marB="0">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2400"/>
                        <a:buFont typeface="Arial"/>
                        <a:buNone/>
                      </a:pPr>
                      <a:r>
                        <a:rPr lang="en-US" sz="2400" u="none" strike="noStrike" cap="none">
                          <a:solidFill>
                            <a:schemeClr val="lt1"/>
                          </a:solidFill>
                        </a:rPr>
                        <a:t>70%</a:t>
                      </a:r>
                      <a:endParaRPr sz="2400" u="none" strike="noStrike" cap="none">
                        <a:solidFill>
                          <a:schemeClr val="lt1"/>
                        </a:solidFill>
                      </a:endParaRPr>
                    </a:p>
                  </a:txBody>
                  <a:tcPr marL="68575" marR="68575" marT="0" marB="0">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rgbClr val="000000"/>
                        </a:buClr>
                        <a:buSzPts val="2400"/>
                        <a:buFont typeface="Arial"/>
                        <a:buNone/>
                      </a:pPr>
                      <a:r>
                        <a:rPr lang="en-US" sz="2400" u="none" strike="noStrike" cap="none">
                          <a:solidFill>
                            <a:schemeClr val="lt1"/>
                          </a:solidFill>
                        </a:rPr>
                        <a:t>Kaggle cardiovascular disease dataset (70,000 patients, 12 attributes)</a:t>
                      </a:r>
                      <a:endParaRPr sz="2400" u="none" strike="noStrike" cap="none">
                        <a:solidFill>
                          <a:schemeClr val="lt1"/>
                        </a:solidFill>
                      </a:endParaRPr>
                    </a:p>
                  </a:txBody>
                  <a:tcPr marL="68575" marR="68575" marT="0" marB="0">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57" name="Google Shape;157;p17"/>
          <p:cNvSpPr txBox="1"/>
          <p:nvPr/>
        </p:nvSpPr>
        <p:spPr>
          <a:xfrm>
            <a:off x="1806425" y="5078150"/>
            <a:ext cx="165249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Calibri"/>
              <a:ea typeface="Calibri"/>
              <a:cs typeface="Calibri"/>
              <a:sym typeface="Calibri"/>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10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61237"/>
        </a:solidFill>
        <a:effectLst/>
      </p:bgPr>
    </p:bg>
    <p:spTree>
      <p:nvGrpSpPr>
        <p:cNvPr id="1" name="Shape 161"/>
        <p:cNvGrpSpPr/>
        <p:nvPr/>
      </p:nvGrpSpPr>
      <p:grpSpPr>
        <a:xfrm>
          <a:off x="0" y="0"/>
          <a:ext cx="0" cy="0"/>
          <a:chOff x="0" y="0"/>
          <a:chExt cx="0" cy="0"/>
        </a:xfrm>
      </p:grpSpPr>
      <p:sp>
        <p:nvSpPr>
          <p:cNvPr id="162" name="Google Shape;162;p18"/>
          <p:cNvSpPr/>
          <p:nvPr/>
        </p:nvSpPr>
        <p:spPr>
          <a:xfrm>
            <a:off x="15407429" y="8072698"/>
            <a:ext cx="2880571" cy="2214302"/>
          </a:xfrm>
          <a:custGeom>
            <a:avLst/>
            <a:gdLst/>
            <a:ahLst/>
            <a:cxnLst/>
            <a:rect l="l" t="t" r="r" b="b"/>
            <a:pathLst>
              <a:path w="4092356" h="4114800" extrusionOk="0">
                <a:moveTo>
                  <a:pt x="0" y="0"/>
                </a:moveTo>
                <a:lnTo>
                  <a:pt x="4092355" y="0"/>
                </a:lnTo>
                <a:lnTo>
                  <a:pt x="4092355" y="4114800"/>
                </a:lnTo>
                <a:lnTo>
                  <a:pt x="0" y="4114800"/>
                </a:lnTo>
                <a:lnTo>
                  <a:pt x="0" y="0"/>
                </a:lnTo>
                <a:close/>
              </a:path>
            </a:pathLst>
          </a:custGeom>
          <a:blipFill rotWithShape="1">
            <a:blip r:embed="rId3">
              <a:alphaModFix/>
            </a:blip>
            <a:stretch>
              <a:fillRect/>
            </a:stretch>
          </a:blipFill>
          <a:ln>
            <a:noFill/>
          </a:ln>
        </p:spPr>
      </p:sp>
      <p:grpSp>
        <p:nvGrpSpPr>
          <p:cNvPr id="163" name="Google Shape;163;p18"/>
          <p:cNvGrpSpPr/>
          <p:nvPr/>
        </p:nvGrpSpPr>
        <p:grpSpPr>
          <a:xfrm>
            <a:off x="1028700" y="1028700"/>
            <a:ext cx="16230707" cy="8230321"/>
            <a:chOff x="0" y="0"/>
            <a:chExt cx="4274726" cy="2167642"/>
          </a:xfrm>
        </p:grpSpPr>
        <p:sp>
          <p:nvSpPr>
            <p:cNvPr id="164" name="Google Shape;164;p18"/>
            <p:cNvSpPr/>
            <p:nvPr/>
          </p:nvSpPr>
          <p:spPr>
            <a:xfrm>
              <a:off x="0" y="0"/>
              <a:ext cx="4274726" cy="2167467"/>
            </a:xfrm>
            <a:custGeom>
              <a:avLst/>
              <a:gdLst/>
              <a:ahLst/>
              <a:cxnLst/>
              <a:rect l="l" t="t" r="r" b="b"/>
              <a:pathLst>
                <a:path w="4274726" h="2167467" extrusionOk="0">
                  <a:moveTo>
                    <a:pt x="0" y="0"/>
                  </a:moveTo>
                  <a:lnTo>
                    <a:pt x="4274726" y="0"/>
                  </a:lnTo>
                  <a:lnTo>
                    <a:pt x="4274726" y="2167467"/>
                  </a:lnTo>
                  <a:lnTo>
                    <a:pt x="0" y="2167467"/>
                  </a:lnTo>
                  <a:close/>
                </a:path>
              </a:pathLst>
            </a:custGeom>
            <a:solidFill>
              <a:srgbClr val="18264E"/>
            </a:solidFill>
            <a:ln>
              <a:noFill/>
            </a:ln>
          </p:spPr>
        </p:sp>
        <p:sp>
          <p:nvSpPr>
            <p:cNvPr id="165" name="Google Shape;165;p18"/>
            <p:cNvSpPr txBox="1"/>
            <p:nvPr/>
          </p:nvSpPr>
          <p:spPr>
            <a:xfrm>
              <a:off x="55190" y="205042"/>
              <a:ext cx="4142700" cy="1962600"/>
            </a:xfrm>
            <a:prstGeom prst="rect">
              <a:avLst/>
            </a:prstGeom>
            <a:noFill/>
            <a:ln>
              <a:noFill/>
            </a:ln>
          </p:spPr>
          <p:txBody>
            <a:bodyPr spcFirstLastPara="1" wrap="square" lIns="50800" tIns="50800" rIns="50800" bIns="50800" anchor="ctr" anchorCtr="0">
              <a:noAutofit/>
            </a:bodyPr>
            <a:lstStyle/>
            <a:p>
              <a:pPr marL="457200" marR="0" lvl="0" indent="-381000" algn="just" rtl="0">
                <a:lnSpc>
                  <a:spcPct val="150000"/>
                </a:lnSpc>
                <a:spcBef>
                  <a:spcPts val="0"/>
                </a:spcBef>
                <a:spcAft>
                  <a:spcPts val="0"/>
                </a:spcAft>
                <a:buClr>
                  <a:schemeClr val="lt1"/>
                </a:buClr>
                <a:buSzPts val="2400"/>
                <a:buFont typeface="Times New Roman"/>
                <a:buChar char="❏"/>
              </a:pPr>
              <a:r>
                <a:rPr lang="en-US" sz="2400" b="0" i="0" u="none" strike="noStrike" cap="none" dirty="0">
                  <a:solidFill>
                    <a:schemeClr val="lt1"/>
                  </a:solidFill>
                  <a:latin typeface="Times New Roman"/>
                  <a:ea typeface="Times New Roman"/>
                  <a:cs typeface="Times New Roman"/>
                  <a:sym typeface="Times New Roman"/>
                </a:rPr>
                <a:t>A diverse dataset collected from Kaggle comprises demographic details, medical history, lifestyle factors, and clinical measurements pertinent to heart disease prediction. </a:t>
              </a:r>
              <a:endParaRPr sz="2400" b="0" i="0" u="none" strike="noStrike" cap="none" dirty="0">
                <a:solidFill>
                  <a:schemeClr val="lt1"/>
                </a:solidFill>
                <a:latin typeface="Times New Roman"/>
                <a:ea typeface="Times New Roman"/>
                <a:cs typeface="Times New Roman"/>
                <a:sym typeface="Times New Roman"/>
              </a:endParaRPr>
            </a:p>
            <a:p>
              <a:pPr marL="457200" marR="0" lvl="0" indent="-381000" algn="just" rtl="0">
                <a:lnSpc>
                  <a:spcPct val="150000"/>
                </a:lnSpc>
                <a:spcBef>
                  <a:spcPts val="0"/>
                </a:spcBef>
                <a:spcAft>
                  <a:spcPts val="0"/>
                </a:spcAft>
                <a:buClr>
                  <a:schemeClr val="lt1"/>
                </a:buClr>
                <a:buSzPts val="2400"/>
                <a:buFont typeface="Times New Roman"/>
                <a:buChar char="❏"/>
              </a:pPr>
              <a:r>
                <a:rPr lang="en-US" sz="2400" b="0" i="0" u="none" strike="noStrike" cap="none" dirty="0">
                  <a:solidFill>
                    <a:schemeClr val="lt1"/>
                  </a:solidFill>
                  <a:latin typeface="Times New Roman"/>
                  <a:ea typeface="Times New Roman"/>
                  <a:cs typeface="Times New Roman"/>
                  <a:sym typeface="Times New Roman"/>
                </a:rPr>
                <a:t>Preprocessing involves handling missing values, outliers, and inconsistencies through imputation, normalization, and outlier removal using boxplots. </a:t>
              </a:r>
              <a:endParaRPr sz="2400" b="0" i="0" u="none" strike="noStrike" cap="none" dirty="0">
                <a:solidFill>
                  <a:schemeClr val="lt1"/>
                </a:solidFill>
                <a:latin typeface="Times New Roman"/>
                <a:ea typeface="Times New Roman"/>
                <a:cs typeface="Times New Roman"/>
                <a:sym typeface="Times New Roman"/>
              </a:endParaRPr>
            </a:p>
            <a:p>
              <a:pPr marL="457200" marR="0" lvl="0" indent="-381000" algn="just" rtl="0">
                <a:lnSpc>
                  <a:spcPct val="150000"/>
                </a:lnSpc>
                <a:spcBef>
                  <a:spcPts val="0"/>
                </a:spcBef>
                <a:spcAft>
                  <a:spcPts val="0"/>
                </a:spcAft>
                <a:buClr>
                  <a:schemeClr val="lt1"/>
                </a:buClr>
                <a:buSzPts val="2400"/>
                <a:buFont typeface="Times New Roman"/>
                <a:buChar char="❏"/>
              </a:pPr>
              <a:r>
                <a:rPr lang="en-US" sz="2400" b="0" i="0" u="none" strike="noStrike" cap="none" dirty="0">
                  <a:solidFill>
                    <a:schemeClr val="lt1"/>
                  </a:solidFill>
                  <a:latin typeface="Times New Roman"/>
                  <a:ea typeface="Times New Roman"/>
                  <a:cs typeface="Times New Roman"/>
                  <a:sym typeface="Times New Roman"/>
                </a:rPr>
                <a:t>Feature selection techniques such as correlation analysis and feature importance from tree-based models identify relevant features, including the engineering of new features like BMI and MAP. </a:t>
              </a:r>
              <a:endParaRPr sz="2400" b="0" i="0" u="none" strike="noStrike" cap="none" dirty="0">
                <a:solidFill>
                  <a:schemeClr val="lt1"/>
                </a:solidFill>
                <a:latin typeface="Times New Roman"/>
                <a:ea typeface="Times New Roman"/>
                <a:cs typeface="Times New Roman"/>
                <a:sym typeface="Times New Roman"/>
              </a:endParaRPr>
            </a:p>
            <a:p>
              <a:pPr marL="457200" marR="0" lvl="0" indent="-381000" algn="just" rtl="0">
                <a:lnSpc>
                  <a:spcPct val="150000"/>
                </a:lnSpc>
                <a:spcBef>
                  <a:spcPts val="0"/>
                </a:spcBef>
                <a:spcAft>
                  <a:spcPts val="0"/>
                </a:spcAft>
                <a:buClr>
                  <a:schemeClr val="lt1"/>
                </a:buClr>
                <a:buSzPts val="2400"/>
                <a:buFont typeface="Times New Roman"/>
                <a:buChar char="❏"/>
              </a:pPr>
              <a:r>
                <a:rPr lang="en-US" sz="2400" b="0" i="0" u="none" strike="noStrike" cap="none" dirty="0">
                  <a:solidFill>
                    <a:schemeClr val="lt1"/>
                  </a:solidFill>
                  <a:latin typeface="Times New Roman"/>
                  <a:ea typeface="Times New Roman"/>
                  <a:cs typeface="Times New Roman"/>
                  <a:sym typeface="Times New Roman"/>
                </a:rPr>
                <a:t>Clustering with the k-modes algorithm is performed to group instances, particularly suitable for categorical data. </a:t>
              </a:r>
              <a:endParaRPr sz="2400" b="0" i="0" u="none" strike="noStrike" cap="none" dirty="0">
                <a:solidFill>
                  <a:schemeClr val="lt1"/>
                </a:solidFill>
                <a:latin typeface="Times New Roman"/>
                <a:ea typeface="Times New Roman"/>
                <a:cs typeface="Times New Roman"/>
                <a:sym typeface="Times New Roman"/>
              </a:endParaRPr>
            </a:p>
            <a:p>
              <a:pPr marL="457200" marR="0" lvl="0" indent="-381000" algn="just" rtl="0">
                <a:lnSpc>
                  <a:spcPct val="150000"/>
                </a:lnSpc>
                <a:spcBef>
                  <a:spcPts val="0"/>
                </a:spcBef>
                <a:spcAft>
                  <a:spcPts val="0"/>
                </a:spcAft>
                <a:buClr>
                  <a:schemeClr val="lt1"/>
                </a:buClr>
                <a:buSzPts val="2400"/>
                <a:buFont typeface="Times New Roman"/>
                <a:buChar char="❏"/>
              </a:pPr>
              <a:r>
                <a:rPr lang="en-US" sz="2400" b="0" i="0" u="none" strike="noStrike" cap="none" dirty="0">
                  <a:solidFill>
                    <a:schemeClr val="lt1"/>
                  </a:solidFill>
                  <a:latin typeface="Times New Roman"/>
                  <a:ea typeface="Times New Roman"/>
                  <a:cs typeface="Times New Roman"/>
                  <a:sym typeface="Times New Roman"/>
                </a:rPr>
                <a:t>The dataset is split into training (80%) and testing (20%) sets for model training and evaluation, utilizing various classifiers such as decision tree, random forest, multilayer perceptron, and XGBoost. Models are trained to learn patterns indicative of heart disease, with hyperparameter tuning conducted via techniques like grid search. </a:t>
              </a:r>
              <a:endParaRPr sz="2400" b="0" i="0" u="none" strike="noStrike" cap="none" dirty="0">
                <a:solidFill>
                  <a:schemeClr val="lt1"/>
                </a:solidFill>
                <a:latin typeface="Times New Roman"/>
                <a:ea typeface="Times New Roman"/>
                <a:cs typeface="Times New Roman"/>
                <a:sym typeface="Times New Roman"/>
              </a:endParaRPr>
            </a:p>
            <a:p>
              <a:pPr marL="457200" marR="0" lvl="0" indent="-381000" algn="just" rtl="0">
                <a:lnSpc>
                  <a:spcPct val="150000"/>
                </a:lnSpc>
                <a:spcBef>
                  <a:spcPts val="0"/>
                </a:spcBef>
                <a:spcAft>
                  <a:spcPts val="0"/>
                </a:spcAft>
                <a:buClr>
                  <a:schemeClr val="lt1"/>
                </a:buClr>
                <a:buSzPts val="2400"/>
                <a:buFont typeface="Times New Roman"/>
                <a:buChar char="❏"/>
              </a:pPr>
              <a:r>
                <a:rPr lang="en-US" sz="2400" b="0" i="0" u="none" strike="noStrike" cap="none" dirty="0">
                  <a:solidFill>
                    <a:schemeClr val="lt1"/>
                  </a:solidFill>
                  <a:latin typeface="Times New Roman"/>
                  <a:ea typeface="Times New Roman"/>
                  <a:cs typeface="Times New Roman"/>
                  <a:sym typeface="Times New Roman"/>
                </a:rPr>
                <a:t>Model evaluation assesses performance using validation data, evaluating metrics like accuracy, precision, and F1-score to ensure robustness and generalization of predictions.</a:t>
              </a:r>
              <a:endParaRPr sz="2400" b="1" i="0" u="none" strike="noStrike" cap="none" dirty="0">
                <a:solidFill>
                  <a:schemeClr val="lt1"/>
                </a:solidFill>
                <a:latin typeface="Times New Roman"/>
                <a:ea typeface="Times New Roman"/>
                <a:cs typeface="Times New Roman"/>
                <a:sym typeface="Times New Roman"/>
              </a:endParaRPr>
            </a:p>
          </p:txBody>
        </p:sp>
      </p:grpSp>
      <p:sp>
        <p:nvSpPr>
          <p:cNvPr id="166" name="Google Shape;166;p18"/>
          <p:cNvSpPr txBox="1"/>
          <p:nvPr/>
        </p:nvSpPr>
        <p:spPr>
          <a:xfrm>
            <a:off x="5088613" y="1191616"/>
            <a:ext cx="7282800" cy="615600"/>
          </a:xfrm>
          <a:prstGeom prst="rect">
            <a:avLst/>
          </a:prstGeom>
          <a:noFill/>
          <a:ln>
            <a:noFill/>
          </a:ln>
        </p:spPr>
        <p:txBody>
          <a:bodyPr spcFirstLastPara="1" wrap="square" lIns="0" tIns="0" rIns="0" bIns="0" anchor="t" anchorCtr="0">
            <a:spAutoFit/>
          </a:bodyPr>
          <a:lstStyle/>
          <a:p>
            <a:pPr marL="0" marR="0" lvl="0" indent="0" algn="ctr" rtl="0">
              <a:lnSpc>
                <a:spcPct val="164016"/>
              </a:lnSpc>
              <a:spcBef>
                <a:spcPts val="0"/>
              </a:spcBef>
              <a:spcAft>
                <a:spcPts val="0"/>
              </a:spcAft>
              <a:buClr>
                <a:srgbClr val="000000"/>
              </a:buClr>
              <a:buSzPts val="3999"/>
              <a:buFont typeface="Arial"/>
              <a:buNone/>
            </a:pPr>
            <a:r>
              <a:rPr lang="en-US" sz="3999" b="1" i="0" u="none" strike="noStrike" cap="none">
                <a:solidFill>
                  <a:srgbClr val="FFFFFF"/>
                </a:solidFill>
                <a:latin typeface="Times"/>
                <a:ea typeface="Times"/>
                <a:cs typeface="Times"/>
                <a:sym typeface="Times"/>
              </a:rPr>
              <a:t>Proposed Work</a:t>
            </a:r>
            <a:endParaRPr sz="1400" b="0" i="0" u="none" strike="noStrike" cap="none">
              <a:solidFill>
                <a:srgbClr val="000000"/>
              </a:solidFill>
              <a:latin typeface="Arial"/>
              <a:ea typeface="Arial"/>
              <a:cs typeface="Arial"/>
              <a:sym typeface="Arial"/>
            </a:endParaRPr>
          </a:p>
        </p:txBody>
      </p:sp>
      <p:sp>
        <p:nvSpPr>
          <p:cNvPr id="167" name="Google Shape;167;p18"/>
          <p:cNvSpPr/>
          <p:nvPr/>
        </p:nvSpPr>
        <p:spPr>
          <a:xfrm>
            <a:off x="17096384" y="0"/>
            <a:ext cx="1191616" cy="1191616"/>
          </a:xfrm>
          <a:custGeom>
            <a:avLst/>
            <a:gdLst/>
            <a:ahLst/>
            <a:cxnLst/>
            <a:rect l="l" t="t" r="r" b="b"/>
            <a:pathLst>
              <a:path w="1191616" h="1191616" extrusionOk="0">
                <a:moveTo>
                  <a:pt x="0" y="0"/>
                </a:moveTo>
                <a:lnTo>
                  <a:pt x="1191616" y="0"/>
                </a:lnTo>
                <a:lnTo>
                  <a:pt x="1191616" y="1191616"/>
                </a:lnTo>
                <a:lnTo>
                  <a:pt x="0" y="1191616"/>
                </a:lnTo>
                <a:lnTo>
                  <a:pt x="0" y="0"/>
                </a:lnTo>
                <a:close/>
              </a:path>
            </a:pathLst>
          </a:custGeom>
          <a:blipFill rotWithShape="1">
            <a:blip r:embed="rId4">
              <a:alphaModFix/>
            </a:blip>
            <a:stretch>
              <a:fillRect/>
            </a:stretch>
          </a:blipFill>
          <a:ln>
            <a:noFill/>
          </a:ln>
        </p:spPr>
      </p:sp>
      <p:sp>
        <p:nvSpPr>
          <p:cNvPr id="168" name="Google Shape;168;p18"/>
          <p:cNvSpPr/>
          <p:nvPr/>
        </p:nvSpPr>
        <p:spPr>
          <a:xfrm>
            <a:off x="40879" y="0"/>
            <a:ext cx="1339156" cy="900583"/>
          </a:xfrm>
          <a:custGeom>
            <a:avLst/>
            <a:gdLst/>
            <a:ahLst/>
            <a:cxnLst/>
            <a:rect l="l" t="t" r="r" b="b"/>
            <a:pathLst>
              <a:path w="1339156" h="900583" extrusionOk="0">
                <a:moveTo>
                  <a:pt x="0" y="0"/>
                </a:moveTo>
                <a:lnTo>
                  <a:pt x="1339156" y="0"/>
                </a:lnTo>
                <a:lnTo>
                  <a:pt x="1339156" y="900583"/>
                </a:lnTo>
                <a:lnTo>
                  <a:pt x="0" y="900583"/>
                </a:lnTo>
                <a:lnTo>
                  <a:pt x="0" y="0"/>
                </a:lnTo>
                <a:close/>
              </a:path>
            </a:pathLst>
          </a:custGeom>
          <a:blipFill rotWithShape="1">
            <a:blip r:embed="rId5">
              <a:alphaModFix/>
            </a:blip>
            <a:stretch>
              <a:fillRect/>
            </a:stretch>
          </a:blipFill>
          <a:ln>
            <a:noFill/>
          </a:ln>
        </p:spPr>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10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61237"/>
        </a:solidFill>
        <a:effectLst/>
      </p:bgPr>
    </p:bg>
    <p:spTree>
      <p:nvGrpSpPr>
        <p:cNvPr id="1" name="Shape 183"/>
        <p:cNvGrpSpPr/>
        <p:nvPr/>
      </p:nvGrpSpPr>
      <p:grpSpPr>
        <a:xfrm>
          <a:off x="0" y="0"/>
          <a:ext cx="0" cy="0"/>
          <a:chOff x="0" y="0"/>
          <a:chExt cx="0" cy="0"/>
        </a:xfrm>
      </p:grpSpPr>
      <p:sp>
        <p:nvSpPr>
          <p:cNvPr id="184" name="Google Shape;184;p20"/>
          <p:cNvSpPr/>
          <p:nvPr/>
        </p:nvSpPr>
        <p:spPr>
          <a:xfrm>
            <a:off x="15407429" y="8072698"/>
            <a:ext cx="2575771" cy="2214302"/>
          </a:xfrm>
          <a:custGeom>
            <a:avLst/>
            <a:gdLst/>
            <a:ahLst/>
            <a:cxnLst/>
            <a:rect l="l" t="t" r="r" b="b"/>
            <a:pathLst>
              <a:path w="4092356" h="4114800" extrusionOk="0">
                <a:moveTo>
                  <a:pt x="0" y="0"/>
                </a:moveTo>
                <a:lnTo>
                  <a:pt x="4092355" y="0"/>
                </a:lnTo>
                <a:lnTo>
                  <a:pt x="4092355" y="4114800"/>
                </a:lnTo>
                <a:lnTo>
                  <a:pt x="0" y="4114800"/>
                </a:lnTo>
                <a:lnTo>
                  <a:pt x="0" y="0"/>
                </a:lnTo>
                <a:close/>
              </a:path>
            </a:pathLst>
          </a:custGeom>
          <a:blipFill rotWithShape="1">
            <a:blip r:embed="rId3">
              <a:alphaModFix/>
            </a:blip>
            <a:stretch>
              <a:fillRect/>
            </a:stretch>
          </a:blipFill>
          <a:ln>
            <a:noFill/>
          </a:ln>
        </p:spPr>
      </p:sp>
      <p:grpSp>
        <p:nvGrpSpPr>
          <p:cNvPr id="185" name="Google Shape;185;p20"/>
          <p:cNvGrpSpPr/>
          <p:nvPr/>
        </p:nvGrpSpPr>
        <p:grpSpPr>
          <a:xfrm>
            <a:off x="610275" y="884050"/>
            <a:ext cx="17015547" cy="8889097"/>
            <a:chOff x="0" y="-38100"/>
            <a:chExt cx="4274726" cy="2205567"/>
          </a:xfrm>
        </p:grpSpPr>
        <p:sp>
          <p:nvSpPr>
            <p:cNvPr id="186" name="Google Shape;186;p20"/>
            <p:cNvSpPr/>
            <p:nvPr/>
          </p:nvSpPr>
          <p:spPr>
            <a:xfrm>
              <a:off x="0" y="0"/>
              <a:ext cx="4274726" cy="2167467"/>
            </a:xfrm>
            <a:custGeom>
              <a:avLst/>
              <a:gdLst/>
              <a:ahLst/>
              <a:cxnLst/>
              <a:rect l="l" t="t" r="r" b="b"/>
              <a:pathLst>
                <a:path w="4274726" h="2167467" extrusionOk="0">
                  <a:moveTo>
                    <a:pt x="0" y="0"/>
                  </a:moveTo>
                  <a:lnTo>
                    <a:pt x="4274726" y="0"/>
                  </a:lnTo>
                  <a:lnTo>
                    <a:pt x="4274726" y="2167467"/>
                  </a:lnTo>
                  <a:lnTo>
                    <a:pt x="0" y="2167467"/>
                  </a:lnTo>
                  <a:close/>
                </a:path>
              </a:pathLst>
            </a:custGeom>
            <a:solidFill>
              <a:srgbClr val="18264E"/>
            </a:solidFill>
            <a:ln>
              <a:noFill/>
            </a:ln>
          </p:spPr>
        </p:sp>
        <p:sp>
          <p:nvSpPr>
            <p:cNvPr id="187" name="Google Shape;187;p20"/>
            <p:cNvSpPr txBox="1"/>
            <p:nvPr/>
          </p:nvSpPr>
          <p:spPr>
            <a:xfrm>
              <a:off x="0" y="-38100"/>
              <a:ext cx="4274726" cy="2205567"/>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88" name="Google Shape;188;p20"/>
          <p:cNvSpPr txBox="1"/>
          <p:nvPr/>
        </p:nvSpPr>
        <p:spPr>
          <a:xfrm>
            <a:off x="3114450" y="949199"/>
            <a:ext cx="12059100" cy="615600"/>
          </a:xfrm>
          <a:prstGeom prst="rect">
            <a:avLst/>
          </a:prstGeom>
          <a:noFill/>
          <a:ln>
            <a:noFill/>
          </a:ln>
        </p:spPr>
        <p:txBody>
          <a:bodyPr spcFirstLastPara="1" wrap="square" lIns="0" tIns="0" rIns="0" bIns="0" anchor="t" anchorCtr="0">
            <a:spAutoFit/>
          </a:bodyPr>
          <a:lstStyle/>
          <a:p>
            <a:pPr marL="0" marR="0" lvl="0" indent="0" algn="ctr" rtl="0">
              <a:lnSpc>
                <a:spcPct val="164016"/>
              </a:lnSpc>
              <a:spcBef>
                <a:spcPts val="0"/>
              </a:spcBef>
              <a:spcAft>
                <a:spcPts val="0"/>
              </a:spcAft>
              <a:buClr>
                <a:srgbClr val="000000"/>
              </a:buClr>
              <a:buSzPts val="3999"/>
              <a:buFont typeface="Arial"/>
              <a:buNone/>
            </a:pPr>
            <a:r>
              <a:rPr lang="en-US" sz="3999" b="1" i="0" u="none" strike="noStrike" cap="none">
                <a:solidFill>
                  <a:srgbClr val="FFFFFF"/>
                </a:solidFill>
                <a:latin typeface="Times"/>
                <a:ea typeface="Times"/>
                <a:cs typeface="Times"/>
                <a:sym typeface="Times"/>
              </a:rPr>
              <a:t>Implementation &amp; Methodology</a:t>
            </a:r>
            <a:endParaRPr sz="1400" b="0" i="0" u="none" strike="noStrike" cap="none">
              <a:solidFill>
                <a:srgbClr val="000000"/>
              </a:solidFill>
              <a:latin typeface="Arial"/>
              <a:ea typeface="Arial"/>
              <a:cs typeface="Arial"/>
              <a:sym typeface="Arial"/>
            </a:endParaRPr>
          </a:p>
        </p:txBody>
      </p:sp>
      <p:sp>
        <p:nvSpPr>
          <p:cNvPr id="189" name="Google Shape;189;p20"/>
          <p:cNvSpPr/>
          <p:nvPr/>
        </p:nvSpPr>
        <p:spPr>
          <a:xfrm>
            <a:off x="17096384" y="0"/>
            <a:ext cx="1191616" cy="1191616"/>
          </a:xfrm>
          <a:custGeom>
            <a:avLst/>
            <a:gdLst/>
            <a:ahLst/>
            <a:cxnLst/>
            <a:rect l="l" t="t" r="r" b="b"/>
            <a:pathLst>
              <a:path w="1191616" h="1191616" extrusionOk="0">
                <a:moveTo>
                  <a:pt x="0" y="0"/>
                </a:moveTo>
                <a:lnTo>
                  <a:pt x="1191616" y="0"/>
                </a:lnTo>
                <a:lnTo>
                  <a:pt x="1191616" y="1191616"/>
                </a:lnTo>
                <a:lnTo>
                  <a:pt x="0" y="1191616"/>
                </a:lnTo>
                <a:lnTo>
                  <a:pt x="0" y="0"/>
                </a:lnTo>
                <a:close/>
              </a:path>
            </a:pathLst>
          </a:custGeom>
          <a:blipFill rotWithShape="1">
            <a:blip r:embed="rId4">
              <a:alphaModFix/>
            </a:blip>
            <a:stretch>
              <a:fillRect/>
            </a:stretch>
          </a:blipFill>
          <a:ln>
            <a:noFill/>
          </a:ln>
        </p:spPr>
      </p:sp>
      <p:sp>
        <p:nvSpPr>
          <p:cNvPr id="190" name="Google Shape;190;p20"/>
          <p:cNvSpPr/>
          <p:nvPr/>
        </p:nvSpPr>
        <p:spPr>
          <a:xfrm>
            <a:off x="40879" y="0"/>
            <a:ext cx="1339156" cy="900583"/>
          </a:xfrm>
          <a:custGeom>
            <a:avLst/>
            <a:gdLst/>
            <a:ahLst/>
            <a:cxnLst/>
            <a:rect l="l" t="t" r="r" b="b"/>
            <a:pathLst>
              <a:path w="1339156" h="900583" extrusionOk="0">
                <a:moveTo>
                  <a:pt x="0" y="0"/>
                </a:moveTo>
                <a:lnTo>
                  <a:pt x="1339156" y="0"/>
                </a:lnTo>
                <a:lnTo>
                  <a:pt x="1339156" y="900583"/>
                </a:lnTo>
                <a:lnTo>
                  <a:pt x="0" y="900583"/>
                </a:lnTo>
                <a:lnTo>
                  <a:pt x="0" y="0"/>
                </a:lnTo>
                <a:close/>
              </a:path>
            </a:pathLst>
          </a:custGeom>
          <a:blipFill rotWithShape="1">
            <a:blip r:embed="rId5">
              <a:alphaModFix/>
            </a:blip>
            <a:stretch>
              <a:fillRect/>
            </a:stretch>
          </a:blipFill>
          <a:ln>
            <a:noFill/>
          </a:ln>
        </p:spPr>
      </p:sp>
      <p:sp>
        <p:nvSpPr>
          <p:cNvPr id="191" name="Google Shape;191;p20"/>
          <p:cNvSpPr txBox="1"/>
          <p:nvPr/>
        </p:nvSpPr>
        <p:spPr>
          <a:xfrm>
            <a:off x="864575" y="1858600"/>
            <a:ext cx="16462200" cy="6832609"/>
          </a:xfrm>
          <a:prstGeom prst="rect">
            <a:avLst/>
          </a:prstGeom>
          <a:noFill/>
          <a:ln>
            <a:noFill/>
          </a:ln>
        </p:spPr>
        <p:txBody>
          <a:bodyPr spcFirstLastPara="1" wrap="square" lIns="91425" tIns="91425" rIns="91425" bIns="91425" anchor="t" anchorCtr="0">
            <a:spAutoFit/>
          </a:bodyPr>
          <a:lstStyle/>
          <a:p>
            <a:pPr marL="76200" marR="0" lvl="0" algn="l" rtl="0">
              <a:lnSpc>
                <a:spcPct val="150000"/>
              </a:lnSpc>
              <a:spcBef>
                <a:spcPts val="0"/>
              </a:spcBef>
              <a:spcAft>
                <a:spcPts val="0"/>
              </a:spcAft>
              <a:buClr>
                <a:schemeClr val="lt1"/>
              </a:buClr>
              <a:buSzPts val="2400"/>
            </a:pPr>
            <a:endParaRPr lang="en-US" sz="2400" b="1" i="0" u="none" strike="noStrike" cap="none" dirty="0">
              <a:solidFill>
                <a:schemeClr val="lt1"/>
              </a:solidFill>
              <a:latin typeface="Times New Roman"/>
              <a:ea typeface="Times New Roman"/>
              <a:cs typeface="Times New Roman"/>
              <a:sym typeface="Times New Roman"/>
            </a:endParaRPr>
          </a:p>
          <a:p>
            <a:pPr marL="457200" marR="0" lvl="0" indent="-381000" algn="l" rtl="0">
              <a:lnSpc>
                <a:spcPct val="150000"/>
              </a:lnSpc>
              <a:spcBef>
                <a:spcPts val="0"/>
              </a:spcBef>
              <a:spcAft>
                <a:spcPts val="0"/>
              </a:spcAft>
              <a:buClr>
                <a:schemeClr val="lt1"/>
              </a:buClr>
              <a:buSzPts val="2400"/>
              <a:buFont typeface="Times New Roman"/>
              <a:buChar char="❏"/>
            </a:pPr>
            <a:r>
              <a:rPr lang="en-US" sz="2400" b="1" i="0" u="none" strike="noStrike" cap="none" dirty="0">
                <a:solidFill>
                  <a:schemeClr val="lt1"/>
                </a:solidFill>
                <a:latin typeface="Times New Roman"/>
                <a:ea typeface="Times New Roman"/>
                <a:cs typeface="Times New Roman"/>
                <a:sym typeface="Times New Roman"/>
              </a:rPr>
              <a:t>Data Collection </a:t>
            </a:r>
            <a:r>
              <a:rPr lang="en-US" sz="2400" b="0" i="0" u="none" strike="noStrike" cap="none" dirty="0">
                <a:solidFill>
                  <a:schemeClr val="lt1"/>
                </a:solidFill>
                <a:latin typeface="Times New Roman"/>
                <a:ea typeface="Times New Roman"/>
                <a:cs typeface="Times New Roman"/>
                <a:sym typeface="Times New Roman"/>
              </a:rPr>
              <a:t>: A diverse dataset is collected from Kaggle, encompassing demographic details, medical history, lifestyle factors, and clinical measurements relevant to heart disease prediction.</a:t>
            </a:r>
          </a:p>
          <a:p>
            <a:pPr marL="76200" marR="0" lvl="0" algn="l" rtl="0">
              <a:lnSpc>
                <a:spcPct val="150000"/>
              </a:lnSpc>
              <a:spcBef>
                <a:spcPts val="0"/>
              </a:spcBef>
              <a:spcAft>
                <a:spcPts val="0"/>
              </a:spcAft>
              <a:buClr>
                <a:schemeClr val="lt1"/>
              </a:buClr>
              <a:buSzPts val="2400"/>
            </a:pPr>
            <a:endParaRPr sz="2400" b="0" i="0" u="none" strike="noStrike" cap="none" dirty="0">
              <a:solidFill>
                <a:schemeClr val="lt1"/>
              </a:solidFill>
              <a:latin typeface="Times New Roman"/>
              <a:ea typeface="Times New Roman"/>
              <a:cs typeface="Times New Roman"/>
              <a:sym typeface="Times New Roman"/>
            </a:endParaRPr>
          </a:p>
          <a:p>
            <a:pPr marL="457200" marR="0" lvl="0" indent="-381000" algn="l" rtl="0">
              <a:lnSpc>
                <a:spcPct val="150000"/>
              </a:lnSpc>
              <a:spcBef>
                <a:spcPts val="0"/>
              </a:spcBef>
              <a:spcAft>
                <a:spcPts val="0"/>
              </a:spcAft>
              <a:buClr>
                <a:schemeClr val="lt1"/>
              </a:buClr>
              <a:buSzPts val="2400"/>
              <a:buFont typeface="Times New Roman"/>
              <a:buChar char="❏"/>
            </a:pPr>
            <a:r>
              <a:rPr lang="en-US" sz="2400" b="1" i="0" u="none" strike="noStrike" cap="none" dirty="0">
                <a:solidFill>
                  <a:schemeClr val="lt1"/>
                </a:solidFill>
                <a:latin typeface="Times New Roman"/>
                <a:ea typeface="Times New Roman"/>
                <a:cs typeface="Times New Roman"/>
                <a:sym typeface="Times New Roman"/>
              </a:rPr>
              <a:t>Data Cleaning</a:t>
            </a:r>
            <a:r>
              <a:rPr lang="en-US" sz="2400" b="0" i="0" u="none" strike="noStrike" cap="none" dirty="0">
                <a:solidFill>
                  <a:schemeClr val="lt1"/>
                </a:solidFill>
                <a:latin typeface="Times New Roman"/>
                <a:ea typeface="Times New Roman"/>
                <a:cs typeface="Times New Roman"/>
                <a:sym typeface="Times New Roman"/>
              </a:rPr>
              <a:t> : It involves handling missing values, outliers, and inconsistencies, employing techniques like imputation, normalization, and outlier removal using boxplots.</a:t>
            </a:r>
          </a:p>
          <a:p>
            <a:pPr marL="76200" marR="0" lvl="0" algn="l" rtl="0">
              <a:lnSpc>
                <a:spcPct val="150000"/>
              </a:lnSpc>
              <a:spcBef>
                <a:spcPts val="0"/>
              </a:spcBef>
              <a:spcAft>
                <a:spcPts val="0"/>
              </a:spcAft>
              <a:buClr>
                <a:schemeClr val="lt1"/>
              </a:buClr>
              <a:buSzPts val="2400"/>
            </a:pPr>
            <a:endParaRPr sz="2400" b="0" i="0" u="none" strike="noStrike" cap="none" dirty="0">
              <a:solidFill>
                <a:schemeClr val="lt1"/>
              </a:solidFill>
              <a:latin typeface="Times New Roman"/>
              <a:ea typeface="Times New Roman"/>
              <a:cs typeface="Times New Roman"/>
              <a:sym typeface="Times New Roman"/>
            </a:endParaRPr>
          </a:p>
          <a:p>
            <a:pPr marL="457200" marR="0" lvl="0" indent="-381000" algn="l" rtl="0">
              <a:lnSpc>
                <a:spcPct val="150000"/>
              </a:lnSpc>
              <a:spcBef>
                <a:spcPts val="0"/>
              </a:spcBef>
              <a:spcAft>
                <a:spcPts val="0"/>
              </a:spcAft>
              <a:buClr>
                <a:schemeClr val="lt1"/>
              </a:buClr>
              <a:buSzPts val="2400"/>
              <a:buFont typeface="Times New Roman"/>
              <a:buChar char="❏"/>
            </a:pPr>
            <a:r>
              <a:rPr lang="en-US" sz="2400" b="1" i="0" u="none" strike="noStrike" cap="none" dirty="0">
                <a:solidFill>
                  <a:schemeClr val="lt1"/>
                </a:solidFill>
                <a:latin typeface="Times New Roman"/>
                <a:ea typeface="Times New Roman"/>
                <a:cs typeface="Times New Roman"/>
                <a:sym typeface="Times New Roman"/>
              </a:rPr>
              <a:t>Feature selection techniques</a:t>
            </a:r>
            <a:r>
              <a:rPr lang="en-US" sz="2400" b="0" i="0" u="none" strike="noStrike" cap="none" dirty="0">
                <a:solidFill>
                  <a:schemeClr val="lt1"/>
                </a:solidFill>
                <a:latin typeface="Times New Roman"/>
                <a:ea typeface="Times New Roman"/>
                <a:cs typeface="Times New Roman"/>
                <a:sym typeface="Times New Roman"/>
              </a:rPr>
              <a:t> such as correlation analysis and feature importance from tree-based models identify relevant features, with BMI and MAP engineered as new features.</a:t>
            </a:r>
          </a:p>
          <a:p>
            <a:pPr marL="76200" marR="0" lvl="0" algn="l" rtl="0">
              <a:lnSpc>
                <a:spcPct val="150000"/>
              </a:lnSpc>
              <a:spcBef>
                <a:spcPts val="0"/>
              </a:spcBef>
              <a:spcAft>
                <a:spcPts val="0"/>
              </a:spcAft>
              <a:buClr>
                <a:schemeClr val="lt1"/>
              </a:buClr>
              <a:buSzPts val="2400"/>
            </a:pPr>
            <a:endParaRPr sz="2400" b="0" i="0" u="none" strike="noStrike" cap="none" dirty="0">
              <a:solidFill>
                <a:schemeClr val="lt1"/>
              </a:solidFill>
              <a:latin typeface="Times New Roman"/>
              <a:ea typeface="Times New Roman"/>
              <a:cs typeface="Times New Roman"/>
              <a:sym typeface="Times New Roman"/>
            </a:endParaRPr>
          </a:p>
          <a:p>
            <a:pPr marL="457200" marR="0" lvl="0" indent="-381000" algn="l" rtl="0">
              <a:lnSpc>
                <a:spcPct val="150000"/>
              </a:lnSpc>
              <a:spcBef>
                <a:spcPts val="0"/>
              </a:spcBef>
              <a:spcAft>
                <a:spcPts val="0"/>
              </a:spcAft>
              <a:buClr>
                <a:schemeClr val="lt1"/>
              </a:buClr>
              <a:buSzPts val="2400"/>
              <a:buFont typeface="Times New Roman"/>
              <a:buChar char="❏"/>
            </a:pPr>
            <a:r>
              <a:rPr lang="en-US" sz="2400" b="1" i="0" u="none" strike="noStrike" cap="none" dirty="0">
                <a:solidFill>
                  <a:schemeClr val="lt1"/>
                </a:solidFill>
                <a:latin typeface="Times New Roman"/>
                <a:ea typeface="Times New Roman"/>
                <a:cs typeface="Times New Roman"/>
                <a:sym typeface="Times New Roman"/>
              </a:rPr>
              <a:t>Clustering</a:t>
            </a:r>
            <a:r>
              <a:rPr lang="en-US" sz="2400" b="0" i="0" u="none" strike="noStrike" cap="none" dirty="0">
                <a:solidFill>
                  <a:schemeClr val="lt1"/>
                </a:solidFill>
                <a:latin typeface="Times New Roman"/>
                <a:ea typeface="Times New Roman"/>
                <a:cs typeface="Times New Roman"/>
                <a:sym typeface="Times New Roman"/>
              </a:rPr>
              <a:t> is performed using the k-modes algorithm, suitable for categorical data, to group instances.</a:t>
            </a:r>
            <a:endParaRPr lang="en-US" sz="2400" dirty="0">
              <a:solidFill>
                <a:schemeClr val="lt1"/>
              </a:solidFill>
              <a:latin typeface="Times New Roman"/>
              <a:cs typeface="Times New Roman"/>
              <a:sym typeface="Times New Roman"/>
            </a:endParaRPr>
          </a:p>
          <a:p>
            <a:pPr marL="76200" algn="just">
              <a:lnSpc>
                <a:spcPct val="150000"/>
              </a:lnSpc>
              <a:buClr>
                <a:schemeClr val="lt1"/>
              </a:buClr>
              <a:buSzPts val="2400"/>
            </a:pPr>
            <a:endParaRPr lang="en-US" sz="2400" dirty="0">
              <a:solidFill>
                <a:schemeClr val="lt1"/>
              </a:solidFill>
              <a:latin typeface="Times New Roman"/>
              <a:cs typeface="Times New Roman"/>
              <a:sym typeface="Times New Roman"/>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fade">
                                      <p:cBhvr>
                                        <p:cTn id="7" dur="10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61237"/>
        </a:solidFill>
        <a:effectLst/>
      </p:bgPr>
    </p:bg>
    <p:spTree>
      <p:nvGrpSpPr>
        <p:cNvPr id="1" name="Shape 183"/>
        <p:cNvGrpSpPr/>
        <p:nvPr/>
      </p:nvGrpSpPr>
      <p:grpSpPr>
        <a:xfrm>
          <a:off x="0" y="0"/>
          <a:ext cx="0" cy="0"/>
          <a:chOff x="0" y="0"/>
          <a:chExt cx="0" cy="0"/>
        </a:xfrm>
      </p:grpSpPr>
      <p:sp>
        <p:nvSpPr>
          <p:cNvPr id="184" name="Google Shape;184;p20"/>
          <p:cNvSpPr/>
          <p:nvPr/>
        </p:nvSpPr>
        <p:spPr>
          <a:xfrm>
            <a:off x="15407429" y="8072698"/>
            <a:ext cx="2575771" cy="2214302"/>
          </a:xfrm>
          <a:custGeom>
            <a:avLst/>
            <a:gdLst/>
            <a:ahLst/>
            <a:cxnLst/>
            <a:rect l="l" t="t" r="r" b="b"/>
            <a:pathLst>
              <a:path w="4092356" h="4114800" extrusionOk="0">
                <a:moveTo>
                  <a:pt x="0" y="0"/>
                </a:moveTo>
                <a:lnTo>
                  <a:pt x="4092355" y="0"/>
                </a:lnTo>
                <a:lnTo>
                  <a:pt x="4092355" y="4114800"/>
                </a:lnTo>
                <a:lnTo>
                  <a:pt x="0" y="4114800"/>
                </a:lnTo>
                <a:lnTo>
                  <a:pt x="0" y="0"/>
                </a:lnTo>
                <a:close/>
              </a:path>
            </a:pathLst>
          </a:custGeom>
          <a:blipFill rotWithShape="1">
            <a:blip r:embed="rId3">
              <a:alphaModFix/>
            </a:blip>
            <a:stretch>
              <a:fillRect/>
            </a:stretch>
          </a:blipFill>
          <a:ln>
            <a:noFill/>
          </a:ln>
        </p:spPr>
      </p:sp>
      <p:grpSp>
        <p:nvGrpSpPr>
          <p:cNvPr id="185" name="Google Shape;185;p20"/>
          <p:cNvGrpSpPr/>
          <p:nvPr/>
        </p:nvGrpSpPr>
        <p:grpSpPr>
          <a:xfrm>
            <a:off x="410250" y="1066179"/>
            <a:ext cx="17129847" cy="8950559"/>
            <a:chOff x="-28715" y="0"/>
            <a:chExt cx="4303441" cy="2220817"/>
          </a:xfrm>
        </p:grpSpPr>
        <p:sp>
          <p:nvSpPr>
            <p:cNvPr id="186" name="Google Shape;186;p20"/>
            <p:cNvSpPr/>
            <p:nvPr/>
          </p:nvSpPr>
          <p:spPr>
            <a:xfrm>
              <a:off x="0" y="0"/>
              <a:ext cx="4274726" cy="2167467"/>
            </a:xfrm>
            <a:custGeom>
              <a:avLst/>
              <a:gdLst/>
              <a:ahLst/>
              <a:cxnLst/>
              <a:rect l="l" t="t" r="r" b="b"/>
              <a:pathLst>
                <a:path w="4274726" h="2167467" extrusionOk="0">
                  <a:moveTo>
                    <a:pt x="0" y="0"/>
                  </a:moveTo>
                  <a:lnTo>
                    <a:pt x="4274726" y="0"/>
                  </a:lnTo>
                  <a:lnTo>
                    <a:pt x="4274726" y="2167467"/>
                  </a:lnTo>
                  <a:lnTo>
                    <a:pt x="0" y="2167467"/>
                  </a:lnTo>
                  <a:close/>
                </a:path>
              </a:pathLst>
            </a:custGeom>
            <a:solidFill>
              <a:srgbClr val="18264E"/>
            </a:solidFill>
            <a:ln>
              <a:noFill/>
            </a:ln>
          </p:spPr>
        </p:sp>
        <p:sp>
          <p:nvSpPr>
            <p:cNvPr id="187" name="Google Shape;187;p20"/>
            <p:cNvSpPr txBox="1"/>
            <p:nvPr/>
          </p:nvSpPr>
          <p:spPr>
            <a:xfrm>
              <a:off x="-28715" y="15250"/>
              <a:ext cx="4274726" cy="2205567"/>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sp>
        <p:nvSpPr>
          <p:cNvPr id="188" name="Google Shape;188;p20"/>
          <p:cNvSpPr txBox="1"/>
          <p:nvPr/>
        </p:nvSpPr>
        <p:spPr>
          <a:xfrm>
            <a:off x="524550" y="962045"/>
            <a:ext cx="17015546" cy="9217267"/>
          </a:xfrm>
          <a:prstGeom prst="rect">
            <a:avLst/>
          </a:prstGeom>
          <a:noFill/>
          <a:ln>
            <a:noFill/>
          </a:ln>
        </p:spPr>
        <p:txBody>
          <a:bodyPr spcFirstLastPara="1" wrap="square" lIns="0" tIns="0" rIns="0" bIns="0" anchor="t" anchorCtr="0">
            <a:spAutoFit/>
          </a:bodyPr>
          <a:lstStyle/>
          <a:p>
            <a:pPr marL="457200" indent="-381000">
              <a:lnSpc>
                <a:spcPct val="150000"/>
              </a:lnSpc>
              <a:buClr>
                <a:schemeClr val="lt1"/>
              </a:buClr>
              <a:buSzPts val="2400"/>
              <a:buFont typeface="Times New Roman"/>
              <a:buChar char="❏"/>
            </a:pPr>
            <a:endParaRPr lang="en-US" sz="2400" b="1" dirty="0">
              <a:solidFill>
                <a:schemeClr val="lt1"/>
              </a:solidFill>
              <a:latin typeface="Times New Roman"/>
              <a:ea typeface="Times New Roman"/>
              <a:cs typeface="Times New Roman"/>
              <a:sym typeface="Times New Roman"/>
            </a:endParaRPr>
          </a:p>
          <a:p>
            <a:pPr marL="457200" lvl="0" indent="-381000">
              <a:lnSpc>
                <a:spcPct val="150000"/>
              </a:lnSpc>
              <a:buClr>
                <a:schemeClr val="lt1"/>
              </a:buClr>
              <a:buSzPts val="2400"/>
              <a:buFont typeface="Times New Roman"/>
              <a:buChar char="❏"/>
            </a:pPr>
            <a:r>
              <a:rPr lang="en-US" sz="2400" b="1" dirty="0">
                <a:solidFill>
                  <a:schemeClr val="lt1"/>
                </a:solidFill>
                <a:latin typeface="Times New Roman"/>
                <a:ea typeface="Times New Roman"/>
                <a:cs typeface="Times New Roman"/>
                <a:sym typeface="Times New Roman"/>
              </a:rPr>
              <a:t>Modelling :</a:t>
            </a:r>
            <a:r>
              <a:rPr lang="en-US" sz="2400" dirty="0">
                <a:solidFill>
                  <a:schemeClr val="lt1"/>
                </a:solidFill>
                <a:latin typeface="Times New Roman"/>
                <a:ea typeface="Times New Roman"/>
                <a:cs typeface="Times New Roman"/>
                <a:sym typeface="Times New Roman"/>
              </a:rPr>
              <a:t> The dataset is split into training (80%) and testing (20%) sets for model training and evaluation, respectively using various classifiers decision tree, random forest, multilayer perceptron, and XGBoost</a:t>
            </a:r>
          </a:p>
          <a:p>
            <a:pPr marL="457200" lvl="0" indent="-381000">
              <a:lnSpc>
                <a:spcPct val="150000"/>
              </a:lnSpc>
              <a:buClr>
                <a:schemeClr val="lt1"/>
              </a:buClr>
              <a:buSzPts val="2400"/>
              <a:buFont typeface="Times New Roman"/>
              <a:buChar char="❏"/>
            </a:pPr>
            <a:endParaRPr lang="en-US" sz="2400" dirty="0">
              <a:solidFill>
                <a:schemeClr val="lt1"/>
              </a:solidFill>
              <a:latin typeface="Times New Roman"/>
              <a:ea typeface="Times New Roman"/>
              <a:cs typeface="Times New Roman"/>
              <a:sym typeface="Times New Roman"/>
            </a:endParaRPr>
          </a:p>
          <a:p>
            <a:pPr marL="76200" lvl="1" algn="just">
              <a:lnSpc>
                <a:spcPct val="150000"/>
              </a:lnSpc>
              <a:buClr>
                <a:schemeClr val="lt1"/>
              </a:buClr>
              <a:buSzPts val="2400"/>
            </a:pPr>
            <a:r>
              <a:rPr lang="en-US" sz="2400" dirty="0">
                <a:solidFill>
                  <a:schemeClr val="lt1"/>
                </a:solidFill>
                <a:latin typeface="Times New Roman"/>
                <a:ea typeface="Times New Roman"/>
                <a:cs typeface="Times New Roman"/>
                <a:sym typeface="Times New Roman"/>
              </a:rPr>
              <a:t>	 1. </a:t>
            </a:r>
            <a:r>
              <a:rPr lang="en-US" sz="2400" b="1" dirty="0">
                <a:solidFill>
                  <a:schemeClr val="lt1"/>
                </a:solidFill>
                <a:latin typeface="Times New Roman"/>
                <a:ea typeface="Times New Roman"/>
                <a:cs typeface="Times New Roman"/>
                <a:sym typeface="Times New Roman"/>
              </a:rPr>
              <a:t>Decision Tree Classifier: </a:t>
            </a:r>
            <a:r>
              <a:rPr lang="en-US" sz="2400" dirty="0">
                <a:solidFill>
                  <a:schemeClr val="lt1"/>
                </a:solidFill>
                <a:latin typeface="Times New Roman"/>
                <a:cs typeface="Times New Roman"/>
                <a:sym typeface="Times New Roman"/>
              </a:rPr>
              <a:t>Utilizes a tree-like structure to make decisions based on dataset attributes.</a:t>
            </a:r>
          </a:p>
          <a:p>
            <a:pPr marL="76200" lvl="2" algn="just">
              <a:lnSpc>
                <a:spcPct val="150000"/>
              </a:lnSpc>
              <a:buClr>
                <a:schemeClr val="lt1"/>
              </a:buClr>
              <a:buSzPts val="2400"/>
            </a:pPr>
            <a:r>
              <a:rPr lang="en-US" sz="2400" dirty="0">
                <a:solidFill>
                  <a:schemeClr val="lt1"/>
                </a:solidFill>
                <a:latin typeface="Times New Roman"/>
                <a:cs typeface="Times New Roman"/>
                <a:sym typeface="Times New Roman"/>
              </a:rPr>
              <a:t>            	</a:t>
            </a:r>
            <a:r>
              <a:rPr lang="en-US" sz="2400" dirty="0" err="1">
                <a:solidFill>
                  <a:schemeClr val="lt1"/>
                </a:solidFill>
                <a:latin typeface="Times New Roman"/>
                <a:cs typeface="Times New Roman"/>
                <a:sym typeface="Times New Roman"/>
              </a:rPr>
              <a:t>i</a:t>
            </a:r>
            <a:r>
              <a:rPr lang="en-US" sz="2400" dirty="0">
                <a:solidFill>
                  <a:schemeClr val="lt1"/>
                </a:solidFill>
                <a:latin typeface="Times New Roman"/>
                <a:cs typeface="Times New Roman"/>
                <a:sym typeface="Times New Roman"/>
              </a:rPr>
              <a:t>. Begins at the root node and traverses down to leaf nodes, making decisions at each step.</a:t>
            </a:r>
          </a:p>
          <a:p>
            <a:pPr marL="76200" algn="just">
              <a:lnSpc>
                <a:spcPct val="150000"/>
              </a:lnSpc>
              <a:buClr>
                <a:schemeClr val="lt1"/>
              </a:buClr>
              <a:buSzPts val="2400"/>
            </a:pPr>
            <a:endParaRPr lang="en-US" sz="2400" b="1" dirty="0">
              <a:solidFill>
                <a:schemeClr val="lt1"/>
              </a:solidFill>
              <a:latin typeface="Times New Roman"/>
              <a:ea typeface="Times New Roman"/>
              <a:cs typeface="Times New Roman"/>
              <a:sym typeface="Times New Roman"/>
            </a:endParaRPr>
          </a:p>
          <a:p>
            <a:pPr marL="76200" lvl="0" algn="just">
              <a:lnSpc>
                <a:spcPct val="150000"/>
              </a:lnSpc>
              <a:buClr>
                <a:schemeClr val="lt1"/>
              </a:buClr>
              <a:buSzPts val="2400"/>
            </a:pPr>
            <a:r>
              <a:rPr lang="en-US" sz="2400" b="1" dirty="0">
                <a:solidFill>
                  <a:schemeClr val="lt1"/>
                </a:solidFill>
                <a:latin typeface="Times New Roman"/>
                <a:ea typeface="Times New Roman"/>
                <a:cs typeface="Times New Roman"/>
                <a:sym typeface="Times New Roman"/>
              </a:rPr>
              <a:t>	2. Random Forest: </a:t>
            </a:r>
            <a:r>
              <a:rPr lang="en-US" sz="2400" dirty="0">
                <a:solidFill>
                  <a:schemeClr val="lt1"/>
                </a:solidFill>
                <a:latin typeface="Times New Roman"/>
                <a:cs typeface="Times New Roman"/>
                <a:sym typeface="Times New Roman"/>
              </a:rPr>
              <a:t>Ensemble learning method combining multiple decision trees.</a:t>
            </a:r>
          </a:p>
          <a:p>
            <a:pPr marL="76200" lvl="0" algn="just">
              <a:lnSpc>
                <a:spcPct val="150000"/>
              </a:lnSpc>
              <a:buClr>
                <a:schemeClr val="lt1"/>
              </a:buClr>
              <a:buSzPts val="2400"/>
            </a:pPr>
            <a:r>
              <a:rPr lang="en-US" sz="2400" dirty="0">
                <a:solidFill>
                  <a:schemeClr val="lt1"/>
                </a:solidFill>
                <a:latin typeface="Times New Roman"/>
                <a:cs typeface="Times New Roman"/>
                <a:sym typeface="Times New Roman"/>
              </a:rPr>
              <a:t>		</a:t>
            </a:r>
            <a:r>
              <a:rPr lang="en-US" sz="2400" dirty="0" err="1">
                <a:solidFill>
                  <a:schemeClr val="lt1"/>
                </a:solidFill>
                <a:latin typeface="Times New Roman"/>
                <a:cs typeface="Times New Roman"/>
                <a:sym typeface="Times New Roman"/>
              </a:rPr>
              <a:t>i</a:t>
            </a:r>
            <a:r>
              <a:rPr lang="en-US" sz="2400" dirty="0">
                <a:solidFill>
                  <a:schemeClr val="lt1"/>
                </a:solidFill>
                <a:latin typeface="Times New Roman"/>
                <a:cs typeface="Times New Roman"/>
                <a:sym typeface="Times New Roman"/>
              </a:rPr>
              <a:t>. Each tree votes on the class, and the most common class becomes the prediction.</a:t>
            </a:r>
          </a:p>
          <a:p>
            <a:pPr marL="76200" lvl="0" algn="just">
              <a:lnSpc>
                <a:spcPct val="150000"/>
              </a:lnSpc>
              <a:buClr>
                <a:schemeClr val="lt1"/>
              </a:buClr>
              <a:buSzPts val="2400"/>
            </a:pPr>
            <a:r>
              <a:rPr lang="en-US" sz="2400" dirty="0">
                <a:solidFill>
                  <a:schemeClr val="lt1"/>
                </a:solidFill>
                <a:latin typeface="Times New Roman"/>
                <a:cs typeface="Times New Roman"/>
                <a:sym typeface="Times New Roman"/>
              </a:rPr>
              <a:t>		ii. Reduces overfitting by aggregating predictions from multiple trees.</a:t>
            </a:r>
          </a:p>
          <a:p>
            <a:pPr marL="76200" lvl="0" algn="just">
              <a:lnSpc>
                <a:spcPct val="150000"/>
              </a:lnSpc>
              <a:buClr>
                <a:schemeClr val="lt1"/>
              </a:buClr>
              <a:buSzPts val="2400"/>
            </a:pPr>
            <a:endParaRPr lang="en-US" sz="2400" dirty="0">
              <a:solidFill>
                <a:schemeClr val="lt1"/>
              </a:solidFill>
              <a:latin typeface="Times New Roman"/>
              <a:cs typeface="Times New Roman"/>
              <a:sym typeface="Times New Roman"/>
            </a:endParaRPr>
          </a:p>
          <a:p>
            <a:pPr marL="76200" algn="just">
              <a:lnSpc>
                <a:spcPct val="150000"/>
              </a:lnSpc>
              <a:buClr>
                <a:schemeClr val="lt1"/>
              </a:buClr>
              <a:buSzPts val="2400"/>
            </a:pPr>
            <a:r>
              <a:rPr lang="en-US" sz="2400" dirty="0">
                <a:solidFill>
                  <a:schemeClr val="lt1"/>
                </a:solidFill>
                <a:latin typeface="Times New Roman"/>
                <a:cs typeface="Times New Roman"/>
                <a:sym typeface="Times New Roman"/>
              </a:rPr>
              <a:t>	3. </a:t>
            </a:r>
            <a:r>
              <a:rPr lang="en-US" sz="2400" b="1" dirty="0">
                <a:solidFill>
                  <a:schemeClr val="lt1"/>
                </a:solidFill>
                <a:latin typeface="Times New Roman"/>
                <a:ea typeface="Times New Roman"/>
                <a:cs typeface="Times New Roman"/>
                <a:sym typeface="Times New Roman"/>
              </a:rPr>
              <a:t>Multilayer Perceptron (MLP): </a:t>
            </a:r>
            <a:r>
              <a:rPr lang="en-US" sz="2400" dirty="0">
                <a:solidFill>
                  <a:schemeClr val="lt1"/>
                </a:solidFill>
                <a:latin typeface="Times New Roman"/>
                <a:cs typeface="Times New Roman"/>
                <a:sym typeface="Times New Roman"/>
              </a:rPr>
              <a:t>Artificial neural network with multiple layers of nodes.</a:t>
            </a:r>
          </a:p>
          <a:p>
            <a:pPr marL="76200" algn="just">
              <a:lnSpc>
                <a:spcPct val="150000"/>
              </a:lnSpc>
              <a:buClr>
                <a:schemeClr val="lt1"/>
              </a:buClr>
              <a:buSzPts val="2400"/>
            </a:pPr>
            <a:r>
              <a:rPr lang="en-US" sz="2400" dirty="0">
                <a:solidFill>
                  <a:schemeClr val="lt1"/>
                </a:solidFill>
                <a:latin typeface="Times New Roman"/>
                <a:cs typeface="Times New Roman"/>
                <a:sym typeface="Times New Roman"/>
              </a:rPr>
              <a:t>		</a:t>
            </a:r>
            <a:r>
              <a:rPr lang="en-US" sz="2400" dirty="0" err="1">
                <a:solidFill>
                  <a:schemeClr val="lt1"/>
                </a:solidFill>
                <a:latin typeface="Times New Roman"/>
                <a:cs typeface="Times New Roman"/>
                <a:sym typeface="Times New Roman"/>
              </a:rPr>
              <a:t>i</a:t>
            </a:r>
            <a:r>
              <a:rPr lang="en-US" sz="2400" dirty="0">
                <a:solidFill>
                  <a:schemeClr val="lt1"/>
                </a:solidFill>
                <a:latin typeface="Times New Roman"/>
                <a:cs typeface="Times New Roman"/>
                <a:sym typeface="Times New Roman"/>
              </a:rPr>
              <a:t>. Suitable for solving nonlinear problems by adjusting weights between layers.</a:t>
            </a:r>
          </a:p>
          <a:p>
            <a:pPr marL="76200" algn="just">
              <a:lnSpc>
                <a:spcPct val="150000"/>
              </a:lnSpc>
              <a:buClr>
                <a:schemeClr val="lt1"/>
              </a:buClr>
              <a:buSzPts val="2400"/>
            </a:pPr>
            <a:r>
              <a:rPr lang="en-US" sz="2400" dirty="0">
                <a:solidFill>
                  <a:schemeClr val="lt1"/>
                </a:solidFill>
                <a:latin typeface="Times New Roman"/>
                <a:cs typeface="Times New Roman"/>
                <a:sym typeface="Times New Roman"/>
              </a:rPr>
              <a:t>		ii. Uses activation functions like sigmoid for smooth transitions. Applies backpropagation to minimize error and adjust 			weights.</a:t>
            </a:r>
          </a:p>
          <a:p>
            <a:pPr marL="76200" algn="just">
              <a:lnSpc>
                <a:spcPct val="150000"/>
              </a:lnSpc>
              <a:buClr>
                <a:schemeClr val="lt1"/>
              </a:buClr>
              <a:buSzPts val="2400"/>
            </a:pPr>
            <a:r>
              <a:rPr lang="en-US" sz="2400" dirty="0">
                <a:solidFill>
                  <a:schemeClr val="lt1"/>
                </a:solidFill>
                <a:latin typeface="Times New Roman"/>
                <a:cs typeface="Times New Roman"/>
                <a:sym typeface="Times New Roman"/>
              </a:rPr>
              <a:t>	</a:t>
            </a:r>
            <a:endParaRPr lang="en-US" sz="2400" b="1" dirty="0">
              <a:solidFill>
                <a:schemeClr val="lt1"/>
              </a:solidFill>
              <a:latin typeface="Times New Roman"/>
              <a:ea typeface="Times New Roman"/>
              <a:cs typeface="Times New Roman"/>
              <a:sym typeface="Times New Roman"/>
            </a:endParaRPr>
          </a:p>
          <a:p>
            <a:pPr marL="0" marR="0" lvl="0" indent="0" algn="ctr" rtl="0">
              <a:lnSpc>
                <a:spcPct val="164016"/>
              </a:lnSpc>
              <a:spcBef>
                <a:spcPts val="0"/>
              </a:spcBef>
              <a:spcAft>
                <a:spcPts val="0"/>
              </a:spcAft>
              <a:buClr>
                <a:srgbClr val="000000"/>
              </a:buClr>
              <a:buSzPts val="3999"/>
              <a:buFont typeface="Arial"/>
              <a:buNone/>
            </a:pPr>
            <a:endParaRPr sz="1400" b="0" i="0" u="none" strike="noStrike" cap="none" dirty="0">
              <a:solidFill>
                <a:srgbClr val="000000"/>
              </a:solidFill>
              <a:latin typeface="Arial"/>
              <a:ea typeface="Arial"/>
              <a:cs typeface="Arial"/>
              <a:sym typeface="Arial"/>
            </a:endParaRPr>
          </a:p>
        </p:txBody>
      </p:sp>
      <p:sp>
        <p:nvSpPr>
          <p:cNvPr id="189" name="Google Shape;189;p20"/>
          <p:cNvSpPr/>
          <p:nvPr/>
        </p:nvSpPr>
        <p:spPr>
          <a:xfrm>
            <a:off x="17096384" y="0"/>
            <a:ext cx="1191616" cy="1191616"/>
          </a:xfrm>
          <a:custGeom>
            <a:avLst/>
            <a:gdLst/>
            <a:ahLst/>
            <a:cxnLst/>
            <a:rect l="l" t="t" r="r" b="b"/>
            <a:pathLst>
              <a:path w="1191616" h="1191616" extrusionOk="0">
                <a:moveTo>
                  <a:pt x="0" y="0"/>
                </a:moveTo>
                <a:lnTo>
                  <a:pt x="1191616" y="0"/>
                </a:lnTo>
                <a:lnTo>
                  <a:pt x="1191616" y="1191616"/>
                </a:lnTo>
                <a:lnTo>
                  <a:pt x="0" y="1191616"/>
                </a:lnTo>
                <a:lnTo>
                  <a:pt x="0" y="0"/>
                </a:lnTo>
                <a:close/>
              </a:path>
            </a:pathLst>
          </a:custGeom>
          <a:blipFill rotWithShape="1">
            <a:blip r:embed="rId4">
              <a:alphaModFix/>
            </a:blip>
            <a:stretch>
              <a:fillRect/>
            </a:stretch>
          </a:blipFill>
          <a:ln>
            <a:noFill/>
          </a:ln>
        </p:spPr>
      </p:sp>
      <p:sp>
        <p:nvSpPr>
          <p:cNvPr id="190" name="Google Shape;190;p20"/>
          <p:cNvSpPr/>
          <p:nvPr/>
        </p:nvSpPr>
        <p:spPr>
          <a:xfrm>
            <a:off x="40879" y="0"/>
            <a:ext cx="1339156" cy="900583"/>
          </a:xfrm>
          <a:custGeom>
            <a:avLst/>
            <a:gdLst/>
            <a:ahLst/>
            <a:cxnLst/>
            <a:rect l="l" t="t" r="r" b="b"/>
            <a:pathLst>
              <a:path w="1339156" h="900583" extrusionOk="0">
                <a:moveTo>
                  <a:pt x="0" y="0"/>
                </a:moveTo>
                <a:lnTo>
                  <a:pt x="1339156" y="0"/>
                </a:lnTo>
                <a:lnTo>
                  <a:pt x="1339156" y="900583"/>
                </a:lnTo>
                <a:lnTo>
                  <a:pt x="0" y="900583"/>
                </a:lnTo>
                <a:lnTo>
                  <a:pt x="0" y="0"/>
                </a:lnTo>
                <a:close/>
              </a:path>
            </a:pathLst>
          </a:custGeom>
          <a:blipFill rotWithShape="1">
            <a:blip r:embed="rId5">
              <a:alphaModFix/>
            </a:blip>
            <a:stretch>
              <a:fillRect/>
            </a:stretch>
          </a:blipFill>
          <a:ln>
            <a:noFill/>
          </a:ln>
        </p:spPr>
      </p:sp>
    </p:spTree>
    <p:extLst>
      <p:ext uri="{BB962C8B-B14F-4D97-AF65-F5344CB8AC3E}">
        <p14:creationId xmlns:p14="http://schemas.microsoft.com/office/powerpoint/2010/main" val="2752533259"/>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fade">
                                      <p:cBhvr>
                                        <p:cTn id="7" dur="10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61237"/>
        </a:solidFill>
        <a:effectLst/>
      </p:bgPr>
    </p:bg>
    <p:spTree>
      <p:nvGrpSpPr>
        <p:cNvPr id="1" name="Shape 183"/>
        <p:cNvGrpSpPr/>
        <p:nvPr/>
      </p:nvGrpSpPr>
      <p:grpSpPr>
        <a:xfrm>
          <a:off x="0" y="0"/>
          <a:ext cx="0" cy="0"/>
          <a:chOff x="0" y="0"/>
          <a:chExt cx="0" cy="0"/>
        </a:xfrm>
      </p:grpSpPr>
      <p:sp>
        <p:nvSpPr>
          <p:cNvPr id="184" name="Google Shape;184;p20"/>
          <p:cNvSpPr/>
          <p:nvPr/>
        </p:nvSpPr>
        <p:spPr>
          <a:xfrm>
            <a:off x="15407429" y="8072698"/>
            <a:ext cx="2575771" cy="2214302"/>
          </a:xfrm>
          <a:custGeom>
            <a:avLst/>
            <a:gdLst/>
            <a:ahLst/>
            <a:cxnLst/>
            <a:rect l="l" t="t" r="r" b="b"/>
            <a:pathLst>
              <a:path w="4092356" h="4114800" extrusionOk="0">
                <a:moveTo>
                  <a:pt x="0" y="0"/>
                </a:moveTo>
                <a:lnTo>
                  <a:pt x="4092355" y="0"/>
                </a:lnTo>
                <a:lnTo>
                  <a:pt x="4092355" y="4114800"/>
                </a:lnTo>
                <a:lnTo>
                  <a:pt x="0" y="4114800"/>
                </a:lnTo>
                <a:lnTo>
                  <a:pt x="0" y="0"/>
                </a:lnTo>
                <a:close/>
              </a:path>
            </a:pathLst>
          </a:custGeom>
          <a:blipFill rotWithShape="1">
            <a:blip r:embed="rId3">
              <a:alphaModFix/>
            </a:blip>
            <a:stretch>
              <a:fillRect/>
            </a:stretch>
          </a:blipFill>
          <a:ln>
            <a:noFill/>
          </a:ln>
        </p:spPr>
      </p:sp>
      <p:grpSp>
        <p:nvGrpSpPr>
          <p:cNvPr id="185" name="Google Shape;185;p20"/>
          <p:cNvGrpSpPr/>
          <p:nvPr/>
        </p:nvGrpSpPr>
        <p:grpSpPr>
          <a:xfrm>
            <a:off x="410250" y="1066179"/>
            <a:ext cx="17129847" cy="8950559"/>
            <a:chOff x="-28715" y="0"/>
            <a:chExt cx="4303441" cy="2220817"/>
          </a:xfrm>
        </p:grpSpPr>
        <p:sp>
          <p:nvSpPr>
            <p:cNvPr id="186" name="Google Shape;186;p20"/>
            <p:cNvSpPr/>
            <p:nvPr/>
          </p:nvSpPr>
          <p:spPr>
            <a:xfrm>
              <a:off x="0" y="0"/>
              <a:ext cx="4274726" cy="2167467"/>
            </a:xfrm>
            <a:custGeom>
              <a:avLst/>
              <a:gdLst/>
              <a:ahLst/>
              <a:cxnLst/>
              <a:rect l="l" t="t" r="r" b="b"/>
              <a:pathLst>
                <a:path w="4274726" h="2167467" extrusionOk="0">
                  <a:moveTo>
                    <a:pt x="0" y="0"/>
                  </a:moveTo>
                  <a:lnTo>
                    <a:pt x="4274726" y="0"/>
                  </a:lnTo>
                  <a:lnTo>
                    <a:pt x="4274726" y="2167467"/>
                  </a:lnTo>
                  <a:lnTo>
                    <a:pt x="0" y="2167467"/>
                  </a:lnTo>
                  <a:close/>
                </a:path>
              </a:pathLst>
            </a:custGeom>
            <a:solidFill>
              <a:srgbClr val="18264E"/>
            </a:solidFill>
            <a:ln>
              <a:noFill/>
            </a:ln>
          </p:spPr>
        </p:sp>
        <p:sp>
          <p:nvSpPr>
            <p:cNvPr id="187" name="Google Shape;187;p20"/>
            <p:cNvSpPr txBox="1"/>
            <p:nvPr/>
          </p:nvSpPr>
          <p:spPr>
            <a:xfrm>
              <a:off x="-28715" y="15250"/>
              <a:ext cx="4274726" cy="2205567"/>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sp>
        <p:nvSpPr>
          <p:cNvPr id="188" name="Google Shape;188;p20"/>
          <p:cNvSpPr txBox="1"/>
          <p:nvPr/>
        </p:nvSpPr>
        <p:spPr>
          <a:xfrm>
            <a:off x="563326" y="1066179"/>
            <a:ext cx="17015546" cy="7555273"/>
          </a:xfrm>
          <a:prstGeom prst="rect">
            <a:avLst/>
          </a:prstGeom>
          <a:noFill/>
          <a:ln>
            <a:noFill/>
          </a:ln>
        </p:spPr>
        <p:txBody>
          <a:bodyPr spcFirstLastPara="1" wrap="square" lIns="0" tIns="0" rIns="0" bIns="0" anchor="t" anchorCtr="0">
            <a:spAutoFit/>
          </a:bodyPr>
          <a:lstStyle/>
          <a:p>
            <a:pPr marL="457200" indent="-381000">
              <a:lnSpc>
                <a:spcPct val="150000"/>
              </a:lnSpc>
              <a:buClr>
                <a:schemeClr val="lt1"/>
              </a:buClr>
              <a:buSzPts val="2400"/>
              <a:buFont typeface="Times New Roman"/>
              <a:buChar char="❏"/>
            </a:pPr>
            <a:endParaRPr lang="en-US" sz="2400" b="1" dirty="0">
              <a:solidFill>
                <a:schemeClr val="lt1"/>
              </a:solidFill>
              <a:latin typeface="Times New Roman"/>
              <a:ea typeface="Times New Roman"/>
              <a:cs typeface="Times New Roman"/>
              <a:sym typeface="Times New Roman"/>
            </a:endParaRPr>
          </a:p>
          <a:p>
            <a:pPr marL="76200" algn="just">
              <a:lnSpc>
                <a:spcPct val="150000"/>
              </a:lnSpc>
              <a:buClr>
                <a:schemeClr val="lt1"/>
              </a:buClr>
              <a:buSzPts val="2400"/>
            </a:pPr>
            <a:r>
              <a:rPr lang="en-US" sz="2400" b="1" dirty="0">
                <a:solidFill>
                  <a:schemeClr val="lt1"/>
                </a:solidFill>
                <a:latin typeface="Times New Roman"/>
                <a:cs typeface="Times New Roman"/>
                <a:sym typeface="Times New Roman"/>
              </a:rPr>
              <a:t>	4. XGBoost: </a:t>
            </a:r>
            <a:r>
              <a:rPr lang="en-US" sz="2400" dirty="0">
                <a:solidFill>
                  <a:schemeClr val="lt1"/>
                </a:solidFill>
                <a:latin typeface="Times New Roman"/>
                <a:cs typeface="Times New Roman"/>
                <a:sym typeface="Times New Roman"/>
              </a:rPr>
              <a:t>Gradient boosted decision tree </a:t>
            </a:r>
            <a:r>
              <a:rPr lang="en-US" sz="2400" dirty="0" err="1">
                <a:solidFill>
                  <a:schemeClr val="lt1"/>
                </a:solidFill>
                <a:latin typeface="Times New Roman"/>
                <a:cs typeface="Times New Roman"/>
                <a:sym typeface="Times New Roman"/>
              </a:rPr>
              <a:t>algorithm.Builds</a:t>
            </a:r>
            <a:r>
              <a:rPr lang="en-US" sz="2400" dirty="0">
                <a:solidFill>
                  <a:schemeClr val="lt1"/>
                </a:solidFill>
                <a:latin typeface="Times New Roman"/>
                <a:cs typeface="Times New Roman"/>
                <a:sym typeface="Times New Roman"/>
              </a:rPr>
              <a:t> trees sequentially, adjusting weights based on errors from previous 	trees.</a:t>
            </a:r>
          </a:p>
          <a:p>
            <a:pPr marL="76200" algn="just">
              <a:lnSpc>
                <a:spcPct val="150000"/>
              </a:lnSpc>
              <a:buClr>
                <a:schemeClr val="lt1"/>
              </a:buClr>
              <a:buSzPts val="2400"/>
            </a:pPr>
            <a:r>
              <a:rPr lang="en-US" sz="2400" dirty="0">
                <a:solidFill>
                  <a:schemeClr val="lt1"/>
                </a:solidFill>
                <a:latin typeface="Times New Roman"/>
                <a:cs typeface="Times New Roman"/>
                <a:sym typeface="Times New Roman"/>
              </a:rPr>
              <a:t>		 </a:t>
            </a:r>
            <a:r>
              <a:rPr lang="en-US" sz="2400" dirty="0" err="1">
                <a:solidFill>
                  <a:schemeClr val="lt1"/>
                </a:solidFill>
                <a:latin typeface="Times New Roman"/>
                <a:cs typeface="Times New Roman"/>
                <a:sym typeface="Times New Roman"/>
              </a:rPr>
              <a:t>i</a:t>
            </a:r>
            <a:r>
              <a:rPr lang="en-US" sz="2400" dirty="0">
                <a:solidFill>
                  <a:schemeClr val="lt1"/>
                </a:solidFill>
                <a:latin typeface="Times New Roman"/>
                <a:cs typeface="Times New Roman"/>
                <a:sym typeface="Times New Roman"/>
              </a:rPr>
              <a:t>. Merges outputs of individual trees to improve overall prediction accuracy.</a:t>
            </a:r>
          </a:p>
          <a:p>
            <a:pPr marL="76200" algn="just">
              <a:lnSpc>
                <a:spcPct val="150000"/>
              </a:lnSpc>
              <a:buClr>
                <a:schemeClr val="lt1"/>
              </a:buClr>
              <a:buSzPts val="2400"/>
            </a:pPr>
            <a:endParaRPr lang="en-US" sz="2400" b="1" dirty="0">
              <a:solidFill>
                <a:schemeClr val="lt1"/>
              </a:solidFill>
              <a:latin typeface="Times New Roman"/>
              <a:ea typeface="Times New Roman"/>
              <a:cs typeface="Times New Roman"/>
              <a:sym typeface="Times New Roman"/>
            </a:endParaRPr>
          </a:p>
          <a:p>
            <a:pPr marL="76200" indent="-381000" algn="just">
              <a:lnSpc>
                <a:spcPct val="150000"/>
              </a:lnSpc>
              <a:buClr>
                <a:schemeClr val="lt1"/>
              </a:buClr>
              <a:buSzPts val="2400"/>
              <a:buFont typeface="Arial"/>
              <a:buChar char="❏"/>
            </a:pPr>
            <a:r>
              <a:rPr lang="en-US" sz="2400" b="1" dirty="0">
                <a:solidFill>
                  <a:schemeClr val="lt1"/>
                </a:solidFill>
                <a:latin typeface="Times New Roman"/>
                <a:ea typeface="Times New Roman"/>
                <a:cs typeface="Times New Roman"/>
                <a:sym typeface="Times New Roman"/>
              </a:rPr>
              <a:t>Model Training : </a:t>
            </a:r>
            <a:r>
              <a:rPr lang="en-US" sz="2400" dirty="0">
                <a:solidFill>
                  <a:schemeClr val="lt1"/>
                </a:solidFill>
                <a:latin typeface="Times New Roman"/>
                <a:cs typeface="Times New Roman"/>
                <a:sym typeface="Times New Roman"/>
              </a:rPr>
              <a:t>Models are trained to learn patterns indicative of heart disease, with hyperparameter tuning conducted using techniques like grid search.</a:t>
            </a:r>
          </a:p>
          <a:p>
            <a:pPr marL="457200" indent="-381000">
              <a:lnSpc>
                <a:spcPct val="150000"/>
              </a:lnSpc>
              <a:buClr>
                <a:schemeClr val="lt1"/>
              </a:buClr>
              <a:buSzPts val="2400"/>
              <a:buFont typeface="Times New Roman"/>
              <a:buChar char="❏"/>
            </a:pPr>
            <a:endParaRPr lang="en-US" sz="2400" b="1" dirty="0">
              <a:solidFill>
                <a:schemeClr val="lt1"/>
              </a:solidFill>
              <a:latin typeface="Times New Roman"/>
              <a:ea typeface="Times New Roman"/>
              <a:cs typeface="Times New Roman"/>
              <a:sym typeface="Times New Roman"/>
            </a:endParaRPr>
          </a:p>
          <a:p>
            <a:pPr marL="76200" indent="-381000" algn="just">
              <a:lnSpc>
                <a:spcPct val="150000"/>
              </a:lnSpc>
              <a:buClr>
                <a:schemeClr val="lt1"/>
              </a:buClr>
              <a:buSzPts val="2400"/>
              <a:buFont typeface="Arial"/>
              <a:buChar char="❏"/>
            </a:pPr>
            <a:r>
              <a:rPr lang="en-US" sz="2400" b="1" dirty="0">
                <a:solidFill>
                  <a:schemeClr val="lt1"/>
                </a:solidFill>
                <a:latin typeface="Times New Roman"/>
                <a:ea typeface="Times New Roman"/>
                <a:cs typeface="Times New Roman"/>
                <a:sym typeface="Times New Roman"/>
              </a:rPr>
              <a:t>Hyperparameter Tuning: </a:t>
            </a:r>
            <a:r>
              <a:rPr lang="en-US" sz="2400" dirty="0">
                <a:solidFill>
                  <a:schemeClr val="lt1"/>
                </a:solidFill>
                <a:latin typeface="Times New Roman"/>
                <a:cs typeface="Times New Roman"/>
                <a:sym typeface="Times New Roman"/>
              </a:rPr>
              <a:t>Optimized the hyperparameters of the selected models using techniques like grid search or random search. This step helps in finding the best configuration for each model.</a:t>
            </a:r>
          </a:p>
          <a:p>
            <a:pPr marL="457200" indent="-381000">
              <a:lnSpc>
                <a:spcPct val="150000"/>
              </a:lnSpc>
              <a:buClr>
                <a:schemeClr val="lt1"/>
              </a:buClr>
              <a:buSzPts val="2400"/>
              <a:buFont typeface="Times New Roman"/>
              <a:buChar char="❏"/>
            </a:pPr>
            <a:endParaRPr lang="en-US" sz="2400" b="1" dirty="0">
              <a:solidFill>
                <a:schemeClr val="lt1"/>
              </a:solidFill>
              <a:latin typeface="Times New Roman"/>
              <a:ea typeface="Times New Roman"/>
              <a:cs typeface="Times New Roman"/>
              <a:sym typeface="Times New Roman"/>
            </a:endParaRPr>
          </a:p>
          <a:p>
            <a:pPr marL="76200" indent="-381000" algn="just">
              <a:lnSpc>
                <a:spcPct val="150000"/>
              </a:lnSpc>
              <a:buClr>
                <a:schemeClr val="lt1"/>
              </a:buClr>
              <a:buSzPts val="2400"/>
              <a:buFont typeface="Arial"/>
              <a:buChar char="❏"/>
            </a:pPr>
            <a:r>
              <a:rPr lang="en-US" sz="2400" b="1" dirty="0">
                <a:solidFill>
                  <a:schemeClr val="lt1"/>
                </a:solidFill>
                <a:latin typeface="Times New Roman"/>
                <a:ea typeface="Times New Roman"/>
                <a:cs typeface="Times New Roman"/>
                <a:sym typeface="Times New Roman"/>
              </a:rPr>
              <a:t>Model evaluation </a:t>
            </a:r>
            <a:r>
              <a:rPr lang="en-US" sz="2400" dirty="0">
                <a:solidFill>
                  <a:schemeClr val="lt1"/>
                </a:solidFill>
                <a:latin typeface="Times New Roman"/>
                <a:cs typeface="Times New Roman"/>
                <a:sym typeface="Times New Roman"/>
              </a:rPr>
              <a:t>is carried out using validation data, assessing performance with metrics like accuracy, precision, F1-score.</a:t>
            </a:r>
          </a:p>
          <a:p>
            <a:pPr marL="76200">
              <a:lnSpc>
                <a:spcPct val="150000"/>
              </a:lnSpc>
              <a:buClr>
                <a:schemeClr val="lt1"/>
              </a:buClr>
              <a:buSzPts val="2400"/>
            </a:pPr>
            <a:endParaRPr lang="en-US" sz="2400" b="1" dirty="0">
              <a:solidFill>
                <a:schemeClr val="lt1"/>
              </a:solidFill>
              <a:latin typeface="Times New Roman"/>
              <a:ea typeface="Times New Roman"/>
              <a:cs typeface="Times New Roman"/>
              <a:sym typeface="Times New Roman"/>
            </a:endParaRPr>
          </a:p>
          <a:p>
            <a:pPr marL="0" marR="0" lvl="0" indent="0" algn="ctr" rtl="0">
              <a:lnSpc>
                <a:spcPct val="164016"/>
              </a:lnSpc>
              <a:spcBef>
                <a:spcPts val="0"/>
              </a:spcBef>
              <a:spcAft>
                <a:spcPts val="0"/>
              </a:spcAft>
              <a:buClr>
                <a:srgbClr val="000000"/>
              </a:buClr>
              <a:buSzPts val="3999"/>
              <a:buFont typeface="Arial"/>
              <a:buNone/>
            </a:pPr>
            <a:endParaRPr sz="1400" b="0" i="0" u="none" strike="noStrike" cap="none" dirty="0">
              <a:solidFill>
                <a:srgbClr val="000000"/>
              </a:solidFill>
              <a:latin typeface="Arial"/>
              <a:ea typeface="Arial"/>
              <a:cs typeface="Arial"/>
              <a:sym typeface="Arial"/>
            </a:endParaRPr>
          </a:p>
        </p:txBody>
      </p:sp>
      <p:sp>
        <p:nvSpPr>
          <p:cNvPr id="189" name="Google Shape;189;p20"/>
          <p:cNvSpPr/>
          <p:nvPr/>
        </p:nvSpPr>
        <p:spPr>
          <a:xfrm>
            <a:off x="17096384" y="0"/>
            <a:ext cx="1191616" cy="1191616"/>
          </a:xfrm>
          <a:custGeom>
            <a:avLst/>
            <a:gdLst/>
            <a:ahLst/>
            <a:cxnLst/>
            <a:rect l="l" t="t" r="r" b="b"/>
            <a:pathLst>
              <a:path w="1191616" h="1191616" extrusionOk="0">
                <a:moveTo>
                  <a:pt x="0" y="0"/>
                </a:moveTo>
                <a:lnTo>
                  <a:pt x="1191616" y="0"/>
                </a:lnTo>
                <a:lnTo>
                  <a:pt x="1191616" y="1191616"/>
                </a:lnTo>
                <a:lnTo>
                  <a:pt x="0" y="1191616"/>
                </a:lnTo>
                <a:lnTo>
                  <a:pt x="0" y="0"/>
                </a:lnTo>
                <a:close/>
              </a:path>
            </a:pathLst>
          </a:custGeom>
          <a:blipFill rotWithShape="1">
            <a:blip r:embed="rId4">
              <a:alphaModFix/>
            </a:blip>
            <a:stretch>
              <a:fillRect/>
            </a:stretch>
          </a:blipFill>
          <a:ln>
            <a:noFill/>
          </a:ln>
        </p:spPr>
      </p:sp>
      <p:sp>
        <p:nvSpPr>
          <p:cNvPr id="190" name="Google Shape;190;p20"/>
          <p:cNvSpPr/>
          <p:nvPr/>
        </p:nvSpPr>
        <p:spPr>
          <a:xfrm>
            <a:off x="40879" y="0"/>
            <a:ext cx="1339156" cy="900583"/>
          </a:xfrm>
          <a:custGeom>
            <a:avLst/>
            <a:gdLst/>
            <a:ahLst/>
            <a:cxnLst/>
            <a:rect l="l" t="t" r="r" b="b"/>
            <a:pathLst>
              <a:path w="1339156" h="900583" extrusionOk="0">
                <a:moveTo>
                  <a:pt x="0" y="0"/>
                </a:moveTo>
                <a:lnTo>
                  <a:pt x="1339156" y="0"/>
                </a:lnTo>
                <a:lnTo>
                  <a:pt x="1339156" y="900583"/>
                </a:lnTo>
                <a:lnTo>
                  <a:pt x="0" y="900583"/>
                </a:lnTo>
                <a:lnTo>
                  <a:pt x="0" y="0"/>
                </a:lnTo>
                <a:close/>
              </a:path>
            </a:pathLst>
          </a:custGeom>
          <a:blipFill rotWithShape="1">
            <a:blip r:embed="rId5">
              <a:alphaModFix/>
            </a:blip>
            <a:stretch>
              <a:fillRect/>
            </a:stretch>
          </a:blipFill>
          <a:ln>
            <a:noFill/>
          </a:ln>
        </p:spPr>
      </p:sp>
    </p:spTree>
    <p:extLst>
      <p:ext uri="{BB962C8B-B14F-4D97-AF65-F5344CB8AC3E}">
        <p14:creationId xmlns:p14="http://schemas.microsoft.com/office/powerpoint/2010/main" val="44236827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fade">
                                      <p:cBhvr>
                                        <p:cTn id="7" dur="10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565</TotalTime>
  <Words>2106</Words>
  <Application>Microsoft Office PowerPoint</Application>
  <PresentationFormat>Custom</PresentationFormat>
  <Paragraphs>184</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Arial</vt:lpstr>
      <vt:lpstr>Times</vt:lpstr>
      <vt:lpstr>Montserrat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Yeshwanth Jammi</dc:creator>
  <cp:lastModifiedBy>Yeshwanth Jammi</cp:lastModifiedBy>
  <cp:revision>2</cp:revision>
  <dcterms:modified xsi:type="dcterms:W3CDTF">2024-04-09T11:55:06Z</dcterms:modified>
</cp:coreProperties>
</file>