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8" r:id="rId2"/>
    <p:sldId id="297" r:id="rId3"/>
    <p:sldId id="298" r:id="rId4"/>
    <p:sldId id="256" r:id="rId5"/>
    <p:sldId id="269" r:id="rId6"/>
    <p:sldId id="267" r:id="rId7"/>
    <p:sldId id="260" r:id="rId8"/>
    <p:sldId id="270" r:id="rId9"/>
    <p:sldId id="272" r:id="rId10"/>
    <p:sldId id="285" r:id="rId11"/>
    <p:sldId id="286" r:id="rId12"/>
    <p:sldId id="287" r:id="rId13"/>
    <p:sldId id="271" r:id="rId14"/>
    <p:sldId id="290" r:id="rId15"/>
    <p:sldId id="291" r:id="rId16"/>
    <p:sldId id="289" r:id="rId17"/>
    <p:sldId id="292" r:id="rId18"/>
    <p:sldId id="259" r:id="rId19"/>
    <p:sldId id="294" r:id="rId20"/>
    <p:sldId id="295" r:id="rId21"/>
    <p:sldId id="293" r:id="rId22"/>
    <p:sldId id="282" r:id="rId23"/>
    <p:sldId id="261" r:id="rId24"/>
    <p:sldId id="273" r:id="rId25"/>
    <p:sldId id="264"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5557"/>
    <a:srgbClr val="EB8E2D"/>
    <a:srgbClr val="5E5E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2" autoAdjust="0"/>
    <p:restoredTop sz="94662"/>
  </p:normalViewPr>
  <p:slideViewPr>
    <p:cSldViewPr snapToGrid="0" snapToObjects="1">
      <p:cViewPr varScale="1">
        <p:scale>
          <a:sx n="163" d="100"/>
          <a:sy n="163" d="100"/>
        </p:scale>
        <p:origin x="235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51EA01A-97E7-0948-9140-AF21AAB094E8}"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069CC4-1AB7-F846-AE8B-701CB879A905}" type="slidenum">
              <a:rPr lang="en-US" smtClean="0"/>
              <a:t>‹#›</a:t>
            </a:fld>
            <a:endParaRPr lang="en-US"/>
          </a:p>
        </p:txBody>
      </p:sp>
    </p:spTree>
    <p:extLst>
      <p:ext uri="{BB962C8B-B14F-4D97-AF65-F5344CB8AC3E}">
        <p14:creationId xmlns:p14="http://schemas.microsoft.com/office/powerpoint/2010/main" val="112678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1EA01A-97E7-0948-9140-AF21AAB094E8}"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069CC4-1AB7-F846-AE8B-701CB879A905}" type="slidenum">
              <a:rPr lang="en-US" smtClean="0"/>
              <a:t>‹#›</a:t>
            </a:fld>
            <a:endParaRPr lang="en-US"/>
          </a:p>
        </p:txBody>
      </p:sp>
    </p:spTree>
    <p:extLst>
      <p:ext uri="{BB962C8B-B14F-4D97-AF65-F5344CB8AC3E}">
        <p14:creationId xmlns:p14="http://schemas.microsoft.com/office/powerpoint/2010/main" val="2145642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1EA01A-97E7-0948-9140-AF21AAB094E8}"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069CC4-1AB7-F846-AE8B-701CB879A905}" type="slidenum">
              <a:rPr lang="en-US" smtClean="0"/>
              <a:t>‹#›</a:t>
            </a:fld>
            <a:endParaRPr lang="en-US"/>
          </a:p>
        </p:txBody>
      </p:sp>
    </p:spTree>
    <p:extLst>
      <p:ext uri="{BB962C8B-B14F-4D97-AF65-F5344CB8AC3E}">
        <p14:creationId xmlns:p14="http://schemas.microsoft.com/office/powerpoint/2010/main" val="1266584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1EA01A-97E7-0948-9140-AF21AAB094E8}"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069CC4-1AB7-F846-AE8B-701CB879A905}" type="slidenum">
              <a:rPr lang="en-US" smtClean="0"/>
              <a:t>‹#›</a:t>
            </a:fld>
            <a:endParaRPr lang="en-US"/>
          </a:p>
        </p:txBody>
      </p:sp>
    </p:spTree>
    <p:extLst>
      <p:ext uri="{BB962C8B-B14F-4D97-AF65-F5344CB8AC3E}">
        <p14:creationId xmlns:p14="http://schemas.microsoft.com/office/powerpoint/2010/main" val="179241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1EA01A-97E7-0948-9140-AF21AAB094E8}"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069CC4-1AB7-F846-AE8B-701CB879A905}" type="slidenum">
              <a:rPr lang="en-US" smtClean="0"/>
              <a:t>‹#›</a:t>
            </a:fld>
            <a:endParaRPr lang="en-US"/>
          </a:p>
        </p:txBody>
      </p:sp>
    </p:spTree>
    <p:extLst>
      <p:ext uri="{BB962C8B-B14F-4D97-AF65-F5344CB8AC3E}">
        <p14:creationId xmlns:p14="http://schemas.microsoft.com/office/powerpoint/2010/main" val="249784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1EA01A-97E7-0948-9140-AF21AAB094E8}" type="datetimeFigureOut">
              <a:rPr lang="en-US" smtClean="0"/>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069CC4-1AB7-F846-AE8B-701CB879A905}" type="slidenum">
              <a:rPr lang="en-US" smtClean="0"/>
              <a:t>‹#›</a:t>
            </a:fld>
            <a:endParaRPr lang="en-US"/>
          </a:p>
        </p:txBody>
      </p:sp>
    </p:spTree>
    <p:extLst>
      <p:ext uri="{BB962C8B-B14F-4D97-AF65-F5344CB8AC3E}">
        <p14:creationId xmlns:p14="http://schemas.microsoft.com/office/powerpoint/2010/main" val="1943280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1EA01A-97E7-0948-9140-AF21AAB094E8}" type="datetimeFigureOut">
              <a:rPr lang="en-US" smtClean="0"/>
              <a:t>3/26/2020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069CC4-1AB7-F846-AE8B-701CB879A905}" type="slidenum">
              <a:rPr lang="en-US" smtClean="0"/>
              <a:t>‹#›</a:t>
            </a:fld>
            <a:endParaRPr lang="en-US"/>
          </a:p>
        </p:txBody>
      </p:sp>
    </p:spTree>
    <p:extLst>
      <p:ext uri="{BB962C8B-B14F-4D97-AF65-F5344CB8AC3E}">
        <p14:creationId xmlns:p14="http://schemas.microsoft.com/office/powerpoint/2010/main" val="178451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1EA01A-97E7-0948-9140-AF21AAB094E8}" type="datetimeFigureOut">
              <a:rPr lang="en-US" smtClean="0"/>
              <a:t>3/26/2020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069CC4-1AB7-F846-AE8B-701CB879A905}" type="slidenum">
              <a:rPr lang="en-US" smtClean="0"/>
              <a:t>‹#›</a:t>
            </a:fld>
            <a:endParaRPr lang="en-US"/>
          </a:p>
        </p:txBody>
      </p:sp>
    </p:spTree>
    <p:extLst>
      <p:ext uri="{BB962C8B-B14F-4D97-AF65-F5344CB8AC3E}">
        <p14:creationId xmlns:p14="http://schemas.microsoft.com/office/powerpoint/2010/main" val="565360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1EA01A-97E7-0948-9140-AF21AAB094E8}" type="datetimeFigureOut">
              <a:rPr lang="en-US" smtClean="0"/>
              <a:t>3/26/2020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069CC4-1AB7-F846-AE8B-701CB879A905}" type="slidenum">
              <a:rPr lang="en-US" smtClean="0"/>
              <a:t>‹#›</a:t>
            </a:fld>
            <a:endParaRPr lang="en-US"/>
          </a:p>
        </p:txBody>
      </p:sp>
    </p:spTree>
    <p:extLst>
      <p:ext uri="{BB962C8B-B14F-4D97-AF65-F5344CB8AC3E}">
        <p14:creationId xmlns:p14="http://schemas.microsoft.com/office/powerpoint/2010/main" val="1544403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1EA01A-97E7-0948-9140-AF21AAB094E8}" type="datetimeFigureOut">
              <a:rPr lang="en-US" smtClean="0"/>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069CC4-1AB7-F846-AE8B-701CB879A905}" type="slidenum">
              <a:rPr lang="en-US" smtClean="0"/>
              <a:t>‹#›</a:t>
            </a:fld>
            <a:endParaRPr lang="en-US"/>
          </a:p>
        </p:txBody>
      </p:sp>
    </p:spTree>
    <p:extLst>
      <p:ext uri="{BB962C8B-B14F-4D97-AF65-F5344CB8AC3E}">
        <p14:creationId xmlns:p14="http://schemas.microsoft.com/office/powerpoint/2010/main" val="156379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1EA01A-97E7-0948-9140-AF21AAB094E8}" type="datetimeFigureOut">
              <a:rPr lang="en-US" smtClean="0"/>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069CC4-1AB7-F846-AE8B-701CB879A905}" type="slidenum">
              <a:rPr lang="en-US" smtClean="0"/>
              <a:t>‹#›</a:t>
            </a:fld>
            <a:endParaRPr lang="en-US"/>
          </a:p>
        </p:txBody>
      </p:sp>
    </p:spTree>
    <p:extLst>
      <p:ext uri="{BB962C8B-B14F-4D97-AF65-F5344CB8AC3E}">
        <p14:creationId xmlns:p14="http://schemas.microsoft.com/office/powerpoint/2010/main" val="1904075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1EA01A-97E7-0948-9140-AF21AAB094E8}" type="datetimeFigureOut">
              <a:rPr lang="en-US" smtClean="0"/>
              <a:t>3/26/2020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069CC4-1AB7-F846-AE8B-701CB879A905}" type="slidenum">
              <a:rPr lang="en-US" smtClean="0"/>
              <a:t>‹#›</a:t>
            </a:fld>
            <a:endParaRPr lang="en-US"/>
          </a:p>
        </p:txBody>
      </p:sp>
    </p:spTree>
    <p:extLst>
      <p:ext uri="{BB962C8B-B14F-4D97-AF65-F5344CB8AC3E}">
        <p14:creationId xmlns:p14="http://schemas.microsoft.com/office/powerpoint/2010/main" val="1938130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xml"/><Relationship Id="rId1" Type="http://schemas.openxmlformats.org/officeDocument/2006/relationships/video" Target="https://www.youtube.com/embed/p8clK9qSGlk" TargetMode="Externa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mailto:josh@biggexpress.com"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hyperlink" Target="mailto:ryansteagall@biggexpress.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hyperlink" Target="https://www.linkedin.com/in/josh-threet-84743013/"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p:cNvSpPr txBox="1"/>
          <p:nvPr/>
        </p:nvSpPr>
        <p:spPr>
          <a:xfrm>
            <a:off x="8675649" y="285471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70468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74138" y="62132"/>
            <a:ext cx="10125075" cy="870561"/>
          </a:xfrm>
        </p:spPr>
        <p:txBody>
          <a:bodyPr>
            <a:normAutofit fontScale="90000"/>
          </a:bodyPr>
          <a:lstStyle/>
          <a:p>
            <a:pPr algn="l"/>
            <a:r>
              <a:rPr lang="en-US" dirty="0">
                <a:solidFill>
                  <a:srgbClr val="535557"/>
                </a:solidFill>
                <a:latin typeface="Bebas" charset="0"/>
                <a:ea typeface="Bebas" charset="0"/>
                <a:cs typeface="Bebas" charset="0"/>
              </a:rPr>
              <a:t>But… it’s not quite that simple</a:t>
            </a:r>
          </a:p>
        </p:txBody>
      </p:sp>
      <p:sp>
        <p:nvSpPr>
          <p:cNvPr id="5" name="Subtitle 2"/>
          <p:cNvSpPr txBox="1">
            <a:spLocks/>
          </p:cNvSpPr>
          <p:nvPr/>
        </p:nvSpPr>
        <p:spPr>
          <a:xfrm>
            <a:off x="1007940" y="1653669"/>
            <a:ext cx="9425353" cy="4513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t>Fuel Economy</a:t>
            </a:r>
          </a:p>
        </p:txBody>
      </p:sp>
      <p:sp>
        <p:nvSpPr>
          <p:cNvPr id="4" name="Subtitle 2"/>
          <p:cNvSpPr txBox="1">
            <a:spLocks/>
          </p:cNvSpPr>
          <p:nvPr/>
        </p:nvSpPr>
        <p:spPr>
          <a:xfrm>
            <a:off x="1524000" y="2105023"/>
            <a:ext cx="9425353" cy="333375"/>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t>Fuel is expensive.  What can you to do get the most miles out of a given gallon?</a:t>
            </a:r>
          </a:p>
        </p:txBody>
      </p:sp>
      <p:sp>
        <p:nvSpPr>
          <p:cNvPr id="6" name="Subtitle 2"/>
          <p:cNvSpPr txBox="1">
            <a:spLocks/>
          </p:cNvSpPr>
          <p:nvPr/>
        </p:nvSpPr>
        <p:spPr>
          <a:xfrm>
            <a:off x="1007940" y="2438398"/>
            <a:ext cx="9425353" cy="4513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t>Fuel Purchasing</a:t>
            </a:r>
          </a:p>
        </p:txBody>
      </p:sp>
      <p:sp>
        <p:nvSpPr>
          <p:cNvPr id="7" name="Subtitle 2"/>
          <p:cNvSpPr txBox="1">
            <a:spLocks/>
          </p:cNvSpPr>
          <p:nvPr/>
        </p:nvSpPr>
        <p:spPr>
          <a:xfrm>
            <a:off x="1524000" y="2889753"/>
            <a:ext cx="9425353" cy="333374"/>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t>Fuel is expensive.  How can you get the most fuel for your dollar?</a:t>
            </a:r>
          </a:p>
        </p:txBody>
      </p:sp>
      <p:sp>
        <p:nvSpPr>
          <p:cNvPr id="8" name="Subtitle 2"/>
          <p:cNvSpPr txBox="1">
            <a:spLocks/>
          </p:cNvSpPr>
          <p:nvPr/>
        </p:nvSpPr>
        <p:spPr>
          <a:xfrm>
            <a:off x="598365" y="1040390"/>
            <a:ext cx="9425353" cy="7312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3600" dirty="0"/>
              <a:t>Fuel</a:t>
            </a:r>
          </a:p>
        </p:txBody>
      </p:sp>
      <p:sp>
        <p:nvSpPr>
          <p:cNvPr id="10" name="Subtitle 2"/>
          <p:cNvSpPr txBox="1">
            <a:spLocks/>
          </p:cNvSpPr>
          <p:nvPr/>
        </p:nvSpPr>
        <p:spPr>
          <a:xfrm>
            <a:off x="1007941" y="3223127"/>
            <a:ext cx="9461742" cy="4513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t>Environmental Concerns</a:t>
            </a:r>
          </a:p>
        </p:txBody>
      </p:sp>
      <p:sp>
        <p:nvSpPr>
          <p:cNvPr id="11" name="Subtitle 2"/>
          <p:cNvSpPr txBox="1">
            <a:spLocks/>
          </p:cNvSpPr>
          <p:nvPr/>
        </p:nvSpPr>
        <p:spPr>
          <a:xfrm>
            <a:off x="1523999" y="3684383"/>
            <a:ext cx="8067676" cy="525668"/>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t>Trucking is a high-pollution business – how can we be responsible toward the environment?</a:t>
            </a:r>
          </a:p>
        </p:txBody>
      </p:sp>
      <p:pic>
        <p:nvPicPr>
          <p:cNvPr id="1026" name="Picture 2" descr="SmartW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3718" y="1126871"/>
            <a:ext cx="1781175"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45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P spid="7" grpId="0"/>
      <p:bldP spid="8"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74138" y="62132"/>
            <a:ext cx="10125075" cy="870561"/>
          </a:xfrm>
        </p:spPr>
        <p:txBody>
          <a:bodyPr>
            <a:normAutofit fontScale="90000"/>
          </a:bodyPr>
          <a:lstStyle/>
          <a:p>
            <a:pPr algn="l"/>
            <a:r>
              <a:rPr lang="en-US" dirty="0">
                <a:solidFill>
                  <a:srgbClr val="535557"/>
                </a:solidFill>
                <a:latin typeface="Bebas" charset="0"/>
                <a:ea typeface="Bebas" charset="0"/>
                <a:cs typeface="Bebas" charset="0"/>
              </a:rPr>
              <a:t>A Dirty Business</a:t>
            </a:r>
          </a:p>
        </p:txBody>
      </p:sp>
      <p:sp>
        <p:nvSpPr>
          <p:cNvPr id="5" name="Subtitle 2"/>
          <p:cNvSpPr txBox="1">
            <a:spLocks/>
          </p:cNvSpPr>
          <p:nvPr/>
        </p:nvSpPr>
        <p:spPr>
          <a:xfrm>
            <a:off x="1007941" y="1653668"/>
            <a:ext cx="10291272" cy="27659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t>Diesel emissions contain a number of problematic components – </a:t>
            </a:r>
          </a:p>
          <a:p>
            <a:pPr algn="l"/>
            <a:r>
              <a:rPr lang="en-US" dirty="0"/>
              <a:t>Every gallon of diesel produces ~22.3 </a:t>
            </a:r>
            <a:r>
              <a:rPr lang="en-US" dirty="0" err="1"/>
              <a:t>lbs</a:t>
            </a:r>
            <a:r>
              <a:rPr lang="en-US" dirty="0"/>
              <a:t> of carbon emissions (total lifecycle)</a:t>
            </a:r>
          </a:p>
          <a:p>
            <a:pPr algn="l"/>
            <a:r>
              <a:rPr lang="en-US" dirty="0"/>
              <a:t>NOx (Nitrous Oxide), a precursor to ozone.</a:t>
            </a:r>
          </a:p>
          <a:p>
            <a:pPr algn="l"/>
            <a:r>
              <a:rPr lang="en-US" dirty="0"/>
              <a:t>Particulate matter (soot) – contains sulfates, ammonium, nitrates, some heavy metals, among other items.</a:t>
            </a:r>
          </a:p>
        </p:txBody>
      </p:sp>
      <p:sp>
        <p:nvSpPr>
          <p:cNvPr id="8" name="Subtitle 2"/>
          <p:cNvSpPr txBox="1">
            <a:spLocks/>
          </p:cNvSpPr>
          <p:nvPr/>
        </p:nvSpPr>
        <p:spPr>
          <a:xfrm>
            <a:off x="598365" y="1040390"/>
            <a:ext cx="9425353" cy="7312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lang="en-US" sz="3600" dirty="0"/>
          </a:p>
        </p:txBody>
      </p:sp>
    </p:spTree>
    <p:extLst>
      <p:ext uri="{BB962C8B-B14F-4D97-AF65-F5344CB8AC3E}">
        <p14:creationId xmlns:p14="http://schemas.microsoft.com/office/powerpoint/2010/main" val="37508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74138" y="62132"/>
            <a:ext cx="10125075" cy="870561"/>
          </a:xfrm>
        </p:spPr>
        <p:txBody>
          <a:bodyPr>
            <a:normAutofit fontScale="90000"/>
          </a:bodyPr>
          <a:lstStyle/>
          <a:p>
            <a:pPr algn="l"/>
            <a:r>
              <a:rPr lang="en-US" dirty="0">
                <a:solidFill>
                  <a:srgbClr val="535557"/>
                </a:solidFill>
                <a:latin typeface="Bebas" charset="0"/>
                <a:ea typeface="Bebas" charset="0"/>
                <a:cs typeface="Bebas" charset="0"/>
              </a:rPr>
              <a:t>Industry Solutions -- </a:t>
            </a:r>
          </a:p>
        </p:txBody>
      </p:sp>
      <p:sp>
        <p:nvSpPr>
          <p:cNvPr id="6" name="Subtitle 2"/>
          <p:cNvSpPr txBox="1">
            <a:spLocks/>
          </p:cNvSpPr>
          <p:nvPr/>
        </p:nvSpPr>
        <p:spPr>
          <a:xfrm>
            <a:off x="1174138" y="932693"/>
            <a:ext cx="9425353" cy="434415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457200" indent="-457200" algn="l">
              <a:buAutoNum type="arabicPeriod"/>
            </a:pPr>
            <a:r>
              <a:rPr lang="en-US" dirty="0"/>
              <a:t>ULSD (Ultra-low Sulphur diesel fuel) was standardized nationwide in 2006.  ULSD reduces the amount of NOX emissions, and reduces the hydrocarbon emissions to parity with gasoline.</a:t>
            </a:r>
          </a:p>
          <a:p>
            <a:pPr marL="457200" indent="-457200" algn="l">
              <a:buAutoNum type="arabicPeriod"/>
            </a:pPr>
            <a:r>
              <a:rPr lang="en-US" dirty="0"/>
              <a:t>Diesel Particulate Filters – First used in cars as early as 1985, their use in heavy road tractors is near universal today.  DPF’s can reduce the amount of soot emitted by a vehicle by up to 95%.</a:t>
            </a:r>
          </a:p>
          <a:p>
            <a:pPr marL="457200" indent="-457200" algn="l">
              <a:buAutoNum type="arabicPeriod"/>
            </a:pPr>
            <a:r>
              <a:rPr lang="en-US" dirty="0"/>
              <a:t>Idle Reduction – Most over the road tractors are equipped with Auxiliary Power Units, which provide power and driver comfort, so that the engine does not have to be idled.  These are much more fuel efficient than idling the engine, and produce much lower emissions.</a:t>
            </a:r>
          </a:p>
          <a:p>
            <a:pPr marL="457200" indent="-457200" algn="l">
              <a:buAutoNum type="arabicPeriod"/>
            </a:pPr>
            <a:r>
              <a:rPr lang="en-US" dirty="0"/>
              <a:t>Efficiency Gains – In the past 15 years, our fleet-wide fuel efficiency has gone from approx. 6 MPG to approx. 7.1 MPG.</a:t>
            </a:r>
          </a:p>
        </p:txBody>
      </p:sp>
    </p:spTree>
    <p:extLst>
      <p:ext uri="{BB962C8B-B14F-4D97-AF65-F5344CB8AC3E}">
        <p14:creationId xmlns:p14="http://schemas.microsoft.com/office/powerpoint/2010/main" val="3254170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12833"/>
            <a:ext cx="8526585" cy="870561"/>
          </a:xfrm>
        </p:spPr>
        <p:txBody>
          <a:bodyPr>
            <a:normAutofit fontScale="90000"/>
          </a:bodyPr>
          <a:lstStyle/>
          <a:p>
            <a:pPr algn="l"/>
            <a:r>
              <a:rPr lang="en-US" dirty="0">
                <a:solidFill>
                  <a:srgbClr val="535557"/>
                </a:solidFill>
                <a:latin typeface="Bebas" charset="0"/>
                <a:ea typeface="Bebas" charset="0"/>
                <a:cs typeface="Bebas" charset="0"/>
              </a:rPr>
              <a:t>Diesel Particulate Filter</a:t>
            </a:r>
          </a:p>
        </p:txBody>
      </p:sp>
      <p:sp>
        <p:nvSpPr>
          <p:cNvPr id="5" name="Subtitle 2"/>
          <p:cNvSpPr txBox="1">
            <a:spLocks/>
          </p:cNvSpPr>
          <p:nvPr/>
        </p:nvSpPr>
        <p:spPr>
          <a:xfrm>
            <a:off x="1074615" y="1167896"/>
            <a:ext cx="9425353" cy="98499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baseline="30000" dirty="0"/>
              <a:t>	</a:t>
            </a:r>
          </a:p>
        </p:txBody>
      </p:sp>
      <p:sp>
        <p:nvSpPr>
          <p:cNvPr id="10" name="Text Box 3"/>
          <p:cNvSpPr txBox="1">
            <a:spLocks noChangeArrowheads="1"/>
          </p:cNvSpPr>
          <p:nvPr/>
        </p:nvSpPr>
        <p:spPr bwMode="auto">
          <a:xfrm>
            <a:off x="3705225" y="4667250"/>
            <a:ext cx="4876800" cy="457200"/>
          </a:xfrm>
          <a:prstGeom prst="rect">
            <a:avLst/>
          </a:prstGeom>
          <a:noFill/>
          <a:ln w="9525">
            <a:noFill/>
            <a:miter lim="800000"/>
            <a:headEnd/>
            <a:tailEnd/>
          </a:ln>
        </p:spPr>
        <p:txBody>
          <a:bodyPr>
            <a:spAutoFit/>
          </a:bodyPr>
          <a:lstStyle/>
          <a:p>
            <a:pPr>
              <a:spcBef>
                <a:spcPct val="50000"/>
              </a:spcBef>
            </a:pPr>
            <a:r>
              <a:rPr lang="en-US">
                <a:latin typeface="Arial Black" pitchFamily="34" charset="0"/>
              </a:rPr>
              <a:t>Cummins Particulate Filter</a:t>
            </a:r>
          </a:p>
        </p:txBody>
      </p:sp>
      <p:pic>
        <p:nvPicPr>
          <p:cNvPr id="11" name="Picture 4" descr="CPF"/>
          <p:cNvPicPr>
            <a:picLocks noChangeAspect="1" noChangeArrowheads="1"/>
          </p:cNvPicPr>
          <p:nvPr/>
        </p:nvPicPr>
        <p:blipFill>
          <a:blip r:embed="rId3" cstate="print"/>
          <a:srcRect/>
          <a:stretch>
            <a:fillRect/>
          </a:stretch>
        </p:blipFill>
        <p:spPr bwMode="auto">
          <a:xfrm>
            <a:off x="2486025" y="1847850"/>
            <a:ext cx="7313613" cy="3187700"/>
          </a:xfrm>
          <a:prstGeom prst="rect">
            <a:avLst/>
          </a:prstGeom>
          <a:noFill/>
          <a:ln w="9525">
            <a:noFill/>
            <a:miter lim="800000"/>
            <a:headEnd/>
            <a:tailEnd/>
          </a:ln>
        </p:spPr>
      </p:pic>
      <p:sp>
        <p:nvSpPr>
          <p:cNvPr id="12" name="Text Box 5"/>
          <p:cNvSpPr txBox="1">
            <a:spLocks noChangeArrowheads="1"/>
          </p:cNvSpPr>
          <p:nvPr/>
        </p:nvSpPr>
        <p:spPr bwMode="auto">
          <a:xfrm>
            <a:off x="2486025" y="1543050"/>
            <a:ext cx="2514600" cy="641350"/>
          </a:xfrm>
          <a:prstGeom prst="rect">
            <a:avLst/>
          </a:prstGeom>
          <a:noFill/>
          <a:ln w="9525">
            <a:noFill/>
            <a:miter lim="800000"/>
            <a:headEnd/>
            <a:tailEnd/>
          </a:ln>
        </p:spPr>
        <p:txBody>
          <a:bodyPr>
            <a:spAutoFit/>
          </a:bodyPr>
          <a:lstStyle/>
          <a:p>
            <a:pPr algn="ctr">
              <a:spcBef>
                <a:spcPct val="50000"/>
              </a:spcBef>
            </a:pPr>
            <a:r>
              <a:rPr lang="en-US" sz="1800" b="1" dirty="0"/>
              <a:t>Diesel Oxidation Catalyst</a:t>
            </a:r>
          </a:p>
        </p:txBody>
      </p:sp>
      <p:sp>
        <p:nvSpPr>
          <p:cNvPr id="13" name="Text Box 6"/>
          <p:cNvSpPr txBox="1">
            <a:spLocks noChangeArrowheads="1"/>
          </p:cNvSpPr>
          <p:nvPr/>
        </p:nvSpPr>
        <p:spPr bwMode="auto">
          <a:xfrm>
            <a:off x="5229225" y="1527175"/>
            <a:ext cx="1828800" cy="641350"/>
          </a:xfrm>
          <a:prstGeom prst="rect">
            <a:avLst/>
          </a:prstGeom>
          <a:noFill/>
          <a:ln w="9525">
            <a:noFill/>
            <a:miter lim="800000"/>
            <a:headEnd/>
            <a:tailEnd/>
          </a:ln>
        </p:spPr>
        <p:txBody>
          <a:bodyPr>
            <a:spAutoFit/>
          </a:bodyPr>
          <a:lstStyle/>
          <a:p>
            <a:pPr algn="ctr">
              <a:spcBef>
                <a:spcPct val="50000"/>
              </a:spcBef>
            </a:pPr>
            <a:r>
              <a:rPr lang="en-US" sz="1800" b="1"/>
              <a:t>Wall-Flow Filter</a:t>
            </a:r>
          </a:p>
        </p:txBody>
      </p:sp>
      <p:sp>
        <p:nvSpPr>
          <p:cNvPr id="14" name="Line 7"/>
          <p:cNvSpPr>
            <a:spLocks noChangeShapeType="1"/>
          </p:cNvSpPr>
          <p:nvPr/>
        </p:nvSpPr>
        <p:spPr bwMode="auto">
          <a:xfrm>
            <a:off x="3857625" y="2228850"/>
            <a:ext cx="457200" cy="914400"/>
          </a:xfrm>
          <a:prstGeom prst="line">
            <a:avLst/>
          </a:prstGeom>
          <a:noFill/>
          <a:ln w="31750">
            <a:solidFill>
              <a:schemeClr val="tx1"/>
            </a:solidFill>
            <a:round/>
            <a:headEnd/>
            <a:tailEnd type="triangle" w="med" len="med"/>
          </a:ln>
        </p:spPr>
        <p:txBody>
          <a:bodyPr/>
          <a:lstStyle/>
          <a:p>
            <a:endParaRPr lang="en-US"/>
          </a:p>
        </p:txBody>
      </p:sp>
      <p:sp>
        <p:nvSpPr>
          <p:cNvPr id="15" name="Line 8"/>
          <p:cNvSpPr>
            <a:spLocks noChangeShapeType="1"/>
          </p:cNvSpPr>
          <p:nvPr/>
        </p:nvSpPr>
        <p:spPr bwMode="auto">
          <a:xfrm flipH="1">
            <a:off x="5686425" y="2228850"/>
            <a:ext cx="304800" cy="838200"/>
          </a:xfrm>
          <a:prstGeom prst="line">
            <a:avLst/>
          </a:prstGeom>
          <a:noFill/>
          <a:ln w="28575">
            <a:solidFill>
              <a:schemeClr val="tx1"/>
            </a:solidFill>
            <a:round/>
            <a:headEnd/>
            <a:tailEnd type="triangle" w="med" len="med"/>
          </a:ln>
        </p:spPr>
        <p:txBody>
          <a:bodyPr/>
          <a:lstStyle/>
          <a:p>
            <a:endParaRPr lang="en-US"/>
          </a:p>
        </p:txBody>
      </p:sp>
    </p:spTree>
    <p:extLst>
      <p:ext uri="{BB962C8B-B14F-4D97-AF65-F5344CB8AC3E}">
        <p14:creationId xmlns:p14="http://schemas.microsoft.com/office/powerpoint/2010/main" val="353897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12833"/>
            <a:ext cx="8526585" cy="870561"/>
          </a:xfrm>
        </p:spPr>
        <p:txBody>
          <a:bodyPr>
            <a:normAutofit fontScale="90000"/>
          </a:bodyPr>
          <a:lstStyle/>
          <a:p>
            <a:pPr algn="l"/>
            <a:r>
              <a:rPr lang="en-US" dirty="0">
                <a:solidFill>
                  <a:srgbClr val="535557"/>
                </a:solidFill>
                <a:latin typeface="Bebas" charset="0"/>
                <a:ea typeface="Bebas" charset="0"/>
                <a:cs typeface="Bebas" charset="0"/>
              </a:rPr>
              <a:t>Diesel </a:t>
            </a:r>
            <a:r>
              <a:rPr lang="en-US" dirty="0" err="1">
                <a:solidFill>
                  <a:srgbClr val="535557"/>
                </a:solidFill>
                <a:latin typeface="Bebas" charset="0"/>
                <a:ea typeface="Bebas" charset="0"/>
                <a:cs typeface="Bebas" charset="0"/>
              </a:rPr>
              <a:t>Aftertreatment</a:t>
            </a:r>
            <a:endParaRPr lang="en-US" dirty="0">
              <a:solidFill>
                <a:srgbClr val="535557"/>
              </a:solidFill>
              <a:latin typeface="Bebas" charset="0"/>
              <a:ea typeface="Bebas" charset="0"/>
              <a:cs typeface="Bebas" charset="0"/>
            </a:endParaRPr>
          </a:p>
        </p:txBody>
      </p:sp>
      <p:sp>
        <p:nvSpPr>
          <p:cNvPr id="5" name="Subtitle 2"/>
          <p:cNvSpPr txBox="1">
            <a:spLocks/>
          </p:cNvSpPr>
          <p:nvPr/>
        </p:nvSpPr>
        <p:spPr>
          <a:xfrm>
            <a:off x="8923215" y="5625596"/>
            <a:ext cx="9425353" cy="98499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baseline="30000" dirty="0"/>
              <a:t>	</a:t>
            </a:r>
          </a:p>
        </p:txBody>
      </p:sp>
      <p:pic>
        <p:nvPicPr>
          <p:cNvPr id="3" name="p8clK9qSGlk"/>
          <p:cNvPicPr>
            <a:picLocks noRot="1" noChangeAspect="1"/>
          </p:cNvPicPr>
          <p:nvPr>
            <a:videoFile r:link="rId1"/>
          </p:nvPr>
        </p:nvPicPr>
        <p:blipFill>
          <a:blip r:embed="rId4"/>
          <a:stretch>
            <a:fillRect/>
          </a:stretch>
        </p:blipFill>
        <p:spPr>
          <a:xfrm>
            <a:off x="1381125" y="983394"/>
            <a:ext cx="8667750" cy="4875609"/>
          </a:xfrm>
          <a:prstGeom prst="rect">
            <a:avLst/>
          </a:prstGeom>
        </p:spPr>
      </p:pic>
    </p:spTree>
    <p:extLst>
      <p:ext uri="{BB962C8B-B14F-4D97-AF65-F5344CB8AC3E}">
        <p14:creationId xmlns:p14="http://schemas.microsoft.com/office/powerpoint/2010/main" val="302491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1069"/>
            <a:ext cx="8526585" cy="870561"/>
          </a:xfrm>
        </p:spPr>
        <p:txBody>
          <a:bodyPr>
            <a:normAutofit fontScale="90000"/>
          </a:bodyPr>
          <a:lstStyle/>
          <a:p>
            <a:pPr algn="l"/>
            <a:r>
              <a:rPr lang="en-US" dirty="0">
                <a:solidFill>
                  <a:srgbClr val="535557"/>
                </a:solidFill>
                <a:latin typeface="Bebas" charset="0"/>
                <a:ea typeface="Bebas" charset="0"/>
                <a:cs typeface="Bebas" charset="0"/>
              </a:rPr>
              <a:t>Why We’re Here</a:t>
            </a:r>
          </a:p>
        </p:txBody>
      </p:sp>
      <p:sp>
        <p:nvSpPr>
          <p:cNvPr id="5" name="Subtitle 2"/>
          <p:cNvSpPr txBox="1">
            <a:spLocks/>
          </p:cNvSpPr>
          <p:nvPr/>
        </p:nvSpPr>
        <p:spPr>
          <a:xfrm>
            <a:off x="1074615" y="1158370"/>
            <a:ext cx="9425353" cy="203688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a:t>When these systems operate properly, emissions are controlled, and the truck operates as normal, emissions are reduced, freight makes it to the destination on time, and the driver is able to drive more miles.</a:t>
            </a:r>
            <a:endParaRPr lang="en-US" baseline="30000" dirty="0"/>
          </a:p>
        </p:txBody>
      </p:sp>
      <p:sp>
        <p:nvSpPr>
          <p:cNvPr id="7" name="Subtitle 6"/>
          <p:cNvSpPr>
            <a:spLocks noGrp="1"/>
          </p:cNvSpPr>
          <p:nvPr>
            <p:ph type="subTitle" idx="1"/>
          </p:nvPr>
        </p:nvSpPr>
        <p:spPr>
          <a:xfrm>
            <a:off x="1215291" y="4079865"/>
            <a:ext cx="9144000" cy="1064856"/>
          </a:xfrm>
        </p:spPr>
        <p:txBody>
          <a:bodyPr>
            <a:normAutofit/>
          </a:bodyPr>
          <a:lstStyle/>
          <a:p>
            <a:r>
              <a:rPr lang="en-US" dirty="0"/>
              <a:t>But when they fail…</a:t>
            </a:r>
          </a:p>
        </p:txBody>
      </p:sp>
      <p:sp>
        <p:nvSpPr>
          <p:cNvPr id="8" name="Subtitle 6"/>
          <p:cNvSpPr txBox="1">
            <a:spLocks/>
          </p:cNvSpPr>
          <p:nvPr/>
        </p:nvSpPr>
        <p:spPr>
          <a:xfrm>
            <a:off x="1148616" y="3195260"/>
            <a:ext cx="9144000" cy="246258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endParaRPr lang="en-US" dirty="0"/>
          </a:p>
        </p:txBody>
      </p:sp>
      <p:sp>
        <p:nvSpPr>
          <p:cNvPr id="9" name="Subtitle 6"/>
          <p:cNvSpPr txBox="1">
            <a:spLocks/>
          </p:cNvSpPr>
          <p:nvPr/>
        </p:nvSpPr>
        <p:spPr>
          <a:xfrm>
            <a:off x="1355968" y="5315180"/>
            <a:ext cx="9144000" cy="6569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51290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nodePh="1">
                                  <p:stCondLst>
                                    <p:cond delay="0"/>
                                  </p:stCondLst>
                                  <p:endCondLst>
                                    <p:cond evt="begin" delay="0">
                                      <p:tn val="17"/>
                                    </p:cond>
                                  </p:end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nodePh="1">
                                  <p:stCondLst>
                                    <p:cond delay="0"/>
                                  </p:stCondLst>
                                  <p:endCondLst>
                                    <p:cond evt="begin" delay="0">
                                      <p:tn val="23"/>
                                    </p:cond>
                                  </p:end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P spid="8" grpId="0" build="p"/>
      <p:bldP spid="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1069"/>
            <a:ext cx="8526585" cy="870561"/>
          </a:xfrm>
        </p:spPr>
        <p:txBody>
          <a:bodyPr>
            <a:normAutofit fontScale="90000"/>
          </a:bodyPr>
          <a:lstStyle/>
          <a:p>
            <a:pPr algn="l"/>
            <a:r>
              <a:rPr lang="en-US" dirty="0">
                <a:solidFill>
                  <a:srgbClr val="535557"/>
                </a:solidFill>
                <a:latin typeface="Bebas" charset="0"/>
                <a:ea typeface="Bebas" charset="0"/>
                <a:cs typeface="Bebas" charset="0"/>
              </a:rPr>
              <a:t>Why We’re Here</a:t>
            </a:r>
          </a:p>
        </p:txBody>
      </p:sp>
      <p:sp>
        <p:nvSpPr>
          <p:cNvPr id="7" name="Subtitle 6"/>
          <p:cNvSpPr>
            <a:spLocks noGrp="1"/>
          </p:cNvSpPr>
          <p:nvPr>
            <p:ph type="subTitle" idx="1"/>
          </p:nvPr>
        </p:nvSpPr>
        <p:spPr>
          <a:xfrm>
            <a:off x="1215291" y="2108190"/>
            <a:ext cx="9144000" cy="1064856"/>
          </a:xfrm>
        </p:spPr>
        <p:txBody>
          <a:bodyPr>
            <a:normAutofit/>
          </a:bodyPr>
          <a:lstStyle/>
          <a:p>
            <a:r>
              <a:rPr lang="en-US" dirty="0"/>
              <a:t>Modern commercial emissions controls have a “carrot and stick” approach to encourage these issues to be fixed…</a:t>
            </a:r>
          </a:p>
        </p:txBody>
      </p:sp>
      <p:sp>
        <p:nvSpPr>
          <p:cNvPr id="8" name="Subtitle 6"/>
          <p:cNvSpPr txBox="1">
            <a:spLocks/>
          </p:cNvSpPr>
          <p:nvPr/>
        </p:nvSpPr>
        <p:spPr>
          <a:xfrm>
            <a:off x="1148616" y="3195260"/>
            <a:ext cx="9144000" cy="246258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a:t>Unlike consumer vehicles, commercial vehicles will quickly enter a “de-rate” state over emissions systems issues (similar to “limp-home” modes in consumer vehicles).</a:t>
            </a:r>
          </a:p>
          <a:p>
            <a:r>
              <a:rPr lang="en-US" dirty="0"/>
              <a:t>Most consumer vehicles will continue to operate normally with emissions systems issues (like EGR issues, O2 sensor issues, </a:t>
            </a:r>
            <a:r>
              <a:rPr lang="en-US" dirty="0" err="1"/>
              <a:t>etc</a:t>
            </a:r>
            <a:r>
              <a:rPr lang="en-US" dirty="0"/>
              <a:t>).</a:t>
            </a:r>
          </a:p>
        </p:txBody>
      </p:sp>
      <p:sp>
        <p:nvSpPr>
          <p:cNvPr id="9" name="Subtitle 6"/>
          <p:cNvSpPr txBox="1">
            <a:spLocks/>
          </p:cNvSpPr>
          <p:nvPr/>
        </p:nvSpPr>
        <p:spPr>
          <a:xfrm>
            <a:off x="1355968" y="5315180"/>
            <a:ext cx="9144000" cy="6569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endParaRPr lang="en-US" dirty="0"/>
          </a:p>
        </p:txBody>
      </p:sp>
      <p:pic>
        <p:nvPicPr>
          <p:cNvPr id="3" name="Picture 2"/>
          <p:cNvPicPr>
            <a:picLocks noChangeAspect="1"/>
          </p:cNvPicPr>
          <p:nvPr/>
        </p:nvPicPr>
        <p:blipFill>
          <a:blip r:embed="rId3"/>
          <a:stretch>
            <a:fillRect/>
          </a:stretch>
        </p:blipFill>
        <p:spPr>
          <a:xfrm>
            <a:off x="7825641" y="262418"/>
            <a:ext cx="2466975" cy="1571625"/>
          </a:xfrm>
          <a:prstGeom prst="rect">
            <a:avLst/>
          </a:prstGeom>
        </p:spPr>
      </p:pic>
    </p:spTree>
    <p:extLst>
      <p:ext uri="{BB962C8B-B14F-4D97-AF65-F5344CB8AC3E}">
        <p14:creationId xmlns:p14="http://schemas.microsoft.com/office/powerpoint/2010/main" val="280212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nodePh="1">
                                  <p:stCondLst>
                                    <p:cond delay="0"/>
                                  </p:stCondLst>
                                  <p:endCondLst>
                                    <p:cond evt="begin" delay="0">
                                      <p:tn val="23"/>
                                    </p:cond>
                                  </p:end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1069"/>
            <a:ext cx="8526585" cy="870561"/>
          </a:xfrm>
        </p:spPr>
        <p:txBody>
          <a:bodyPr>
            <a:normAutofit fontScale="90000"/>
          </a:bodyPr>
          <a:lstStyle/>
          <a:p>
            <a:pPr algn="l"/>
            <a:r>
              <a:rPr lang="en-US" dirty="0" err="1">
                <a:solidFill>
                  <a:srgbClr val="535557"/>
                </a:solidFill>
                <a:latin typeface="Bebas" charset="0"/>
                <a:ea typeface="Bebas" charset="0"/>
                <a:cs typeface="Bebas" charset="0"/>
              </a:rPr>
              <a:t>Derates</a:t>
            </a:r>
            <a:endParaRPr lang="en-US" dirty="0">
              <a:solidFill>
                <a:srgbClr val="535557"/>
              </a:solidFill>
              <a:latin typeface="Bebas" charset="0"/>
              <a:ea typeface="Bebas" charset="0"/>
              <a:cs typeface="Bebas" charset="0"/>
            </a:endParaRPr>
          </a:p>
        </p:txBody>
      </p:sp>
      <p:sp>
        <p:nvSpPr>
          <p:cNvPr id="5" name="Subtitle 2"/>
          <p:cNvSpPr txBox="1">
            <a:spLocks/>
          </p:cNvSpPr>
          <p:nvPr/>
        </p:nvSpPr>
        <p:spPr>
          <a:xfrm>
            <a:off x="1074615" y="1158371"/>
            <a:ext cx="9425353" cy="98499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a:t>There are two main types of </a:t>
            </a:r>
            <a:r>
              <a:rPr lang="en-US" dirty="0" err="1"/>
              <a:t>derate</a:t>
            </a:r>
            <a:r>
              <a:rPr lang="en-US" dirty="0"/>
              <a:t> states that we see on a regular basis -- </a:t>
            </a:r>
            <a:endParaRPr lang="en-US" baseline="30000" dirty="0"/>
          </a:p>
        </p:txBody>
      </p:sp>
      <p:sp>
        <p:nvSpPr>
          <p:cNvPr id="8" name="Subtitle 6"/>
          <p:cNvSpPr txBox="1">
            <a:spLocks/>
          </p:cNvSpPr>
          <p:nvPr/>
        </p:nvSpPr>
        <p:spPr>
          <a:xfrm>
            <a:off x="1074615" y="1735718"/>
            <a:ext cx="9144000" cy="37125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a:t>A 75% </a:t>
            </a:r>
            <a:r>
              <a:rPr lang="en-US" dirty="0" err="1"/>
              <a:t>derate</a:t>
            </a:r>
            <a:r>
              <a:rPr lang="en-US" dirty="0"/>
              <a:t> (SPN = 1569, FMI = 31) Reduces engine torque by 25%.</a:t>
            </a:r>
          </a:p>
          <a:p>
            <a:r>
              <a:rPr lang="en-US" dirty="0"/>
              <a:t>This mode will require service to clear, but is generally manageable by routing the truck to the nearest maintenance facility.</a:t>
            </a:r>
          </a:p>
          <a:p>
            <a:endParaRPr lang="en-US" dirty="0"/>
          </a:p>
          <a:p>
            <a:r>
              <a:rPr lang="en-US" dirty="0"/>
              <a:t>A idle level </a:t>
            </a:r>
            <a:r>
              <a:rPr lang="en-US" dirty="0" err="1"/>
              <a:t>derate</a:t>
            </a:r>
            <a:r>
              <a:rPr lang="en-US" dirty="0"/>
              <a:t> (SPN = 5246) will require a tow.</a:t>
            </a:r>
          </a:p>
          <a:p>
            <a:r>
              <a:rPr lang="en-US" dirty="0"/>
              <a:t>Not only will we miss delivery service on this load (which can sometimes drastically affect the customer’s operations), we will have to pay around $4000 for towing, plus the cost of repairs.</a:t>
            </a:r>
          </a:p>
        </p:txBody>
      </p:sp>
      <p:sp>
        <p:nvSpPr>
          <p:cNvPr id="9" name="Subtitle 6"/>
          <p:cNvSpPr txBox="1">
            <a:spLocks/>
          </p:cNvSpPr>
          <p:nvPr/>
        </p:nvSpPr>
        <p:spPr>
          <a:xfrm>
            <a:off x="1355968" y="5315180"/>
            <a:ext cx="9144000" cy="6569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71983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nodePh="1">
                                  <p:stCondLst>
                                    <p:cond delay="0"/>
                                  </p:stCondLst>
                                  <p:endCondLst>
                                    <p:cond evt="begin" delay="0">
                                      <p:tn val="35"/>
                                    </p:cond>
                                  </p:endCondLst>
                                  <p:childTnLst>
                                    <p:set>
                                      <p:cBhvr>
                                        <p:cTn id="36" dur="1" fill="hold">
                                          <p:stCondLst>
                                            <p:cond delay="0"/>
                                          </p:stCondLst>
                                        </p:cTn>
                                        <p:tgtEl>
                                          <p:spTgt spid="9">
                                            <p:txEl>
                                              <p:pRg st="0" end="0"/>
                                            </p:txEl>
                                          </p:spTgt>
                                        </p:tgtEl>
                                        <p:attrNameLst>
                                          <p:attrName>style.visibility</p:attrName>
                                        </p:attrNameLst>
                                      </p:cBhvr>
                                      <p:to>
                                        <p:strVal val="visible"/>
                                      </p:to>
                                    </p:set>
                                    <p:anim calcmode="lin" valueType="num">
                                      <p:cBhvr additive="base">
                                        <p:cTn id="3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build="p"/>
      <p:bldP spid="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9163"/>
            <a:ext cx="8820150" cy="897510"/>
          </a:xfrm>
        </p:spPr>
        <p:txBody>
          <a:bodyPr>
            <a:normAutofit fontScale="90000"/>
          </a:bodyPr>
          <a:lstStyle/>
          <a:p>
            <a:pPr algn="l"/>
            <a:r>
              <a:rPr lang="en-US" dirty="0">
                <a:solidFill>
                  <a:srgbClr val="535557"/>
                </a:solidFill>
                <a:latin typeface="Bebas" charset="0"/>
                <a:ea typeface="Bebas" charset="0"/>
                <a:cs typeface="Bebas" charset="0"/>
              </a:rPr>
              <a:t>Further Impacts</a:t>
            </a:r>
          </a:p>
        </p:txBody>
      </p:sp>
      <p:sp>
        <p:nvSpPr>
          <p:cNvPr id="3" name="Subtitle 2"/>
          <p:cNvSpPr>
            <a:spLocks noGrp="1"/>
          </p:cNvSpPr>
          <p:nvPr>
            <p:ph type="subTitle" idx="1"/>
          </p:nvPr>
        </p:nvSpPr>
        <p:spPr>
          <a:xfrm>
            <a:off x="1524000" y="1209117"/>
            <a:ext cx="9369972" cy="1019733"/>
          </a:xfrm>
        </p:spPr>
        <p:txBody>
          <a:bodyPr>
            <a:normAutofit/>
          </a:bodyPr>
          <a:lstStyle/>
          <a:p>
            <a:pPr algn="l"/>
            <a:endParaRPr lang="en-US" baseline="30000" dirty="0">
              <a:solidFill>
                <a:srgbClr val="535557"/>
              </a:solidFill>
              <a:latin typeface="TradeGothic Roman" charset="0"/>
              <a:ea typeface="TradeGothic Roman" charset="0"/>
              <a:cs typeface="TradeGothic Roman" charset="0"/>
            </a:endParaRPr>
          </a:p>
          <a:p>
            <a:pPr algn="l"/>
            <a:r>
              <a:rPr lang="en-US" dirty="0"/>
              <a:t>Ripple effect of downtime -- </a:t>
            </a:r>
            <a:endParaRPr lang="en-US" baseline="30000" dirty="0"/>
          </a:p>
        </p:txBody>
      </p:sp>
      <p:sp>
        <p:nvSpPr>
          <p:cNvPr id="4" name="Subtitle 2"/>
          <p:cNvSpPr txBox="1">
            <a:spLocks/>
          </p:cNvSpPr>
          <p:nvPr/>
        </p:nvSpPr>
        <p:spPr>
          <a:xfrm>
            <a:off x="1524000" y="1347508"/>
            <a:ext cx="9369972" cy="289111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lang="en-US" baseline="30000" dirty="0">
              <a:solidFill>
                <a:srgbClr val="535557"/>
              </a:solidFill>
              <a:latin typeface="TradeGothic Roman" charset="0"/>
              <a:ea typeface="TradeGothic Roman" charset="0"/>
              <a:cs typeface="TradeGothic Roman" charset="0"/>
            </a:endParaRPr>
          </a:p>
          <a:p>
            <a:pPr algn="l"/>
            <a:endParaRPr lang="en-US" dirty="0"/>
          </a:p>
          <a:p>
            <a:pPr algn="l"/>
            <a:r>
              <a:rPr lang="en-US" dirty="0"/>
              <a:t>Freight is an industry built on assumptions &amp; schedule – </a:t>
            </a:r>
          </a:p>
          <a:p>
            <a:pPr marL="457200" indent="-457200" algn="l">
              <a:buAutoNum type="arabicPeriod"/>
            </a:pPr>
            <a:r>
              <a:rPr lang="en-US" dirty="0"/>
              <a:t>The equipment will be available and in good order.</a:t>
            </a:r>
          </a:p>
          <a:p>
            <a:pPr marL="457200" indent="-457200" algn="l">
              <a:buAutoNum type="arabicPeriod"/>
            </a:pPr>
            <a:r>
              <a:rPr lang="en-US" dirty="0"/>
              <a:t>It takes a certain amount of time to get from point A to point B</a:t>
            </a:r>
          </a:p>
          <a:p>
            <a:pPr marL="457200" indent="-457200" algn="l">
              <a:buAutoNum type="arabicPeriod"/>
            </a:pPr>
            <a:r>
              <a:rPr lang="en-US" dirty="0"/>
              <a:t>The Driver has a fixed amount of on-duty time to complete the assignments given (Federal Hours of Service Regulations)</a:t>
            </a:r>
          </a:p>
        </p:txBody>
      </p:sp>
    </p:spTree>
    <p:extLst>
      <p:ext uri="{BB962C8B-B14F-4D97-AF65-F5344CB8AC3E}">
        <p14:creationId xmlns:p14="http://schemas.microsoft.com/office/powerpoint/2010/main" val="133334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62075" y="199163"/>
            <a:ext cx="8820150" cy="897510"/>
          </a:xfrm>
        </p:spPr>
        <p:txBody>
          <a:bodyPr>
            <a:normAutofit fontScale="90000"/>
          </a:bodyPr>
          <a:lstStyle/>
          <a:p>
            <a:pPr algn="l"/>
            <a:r>
              <a:rPr lang="en-US" dirty="0">
                <a:solidFill>
                  <a:srgbClr val="535557"/>
                </a:solidFill>
                <a:latin typeface="Bebas" charset="0"/>
                <a:ea typeface="Bebas" charset="0"/>
                <a:cs typeface="Bebas" charset="0"/>
              </a:rPr>
              <a:t>Further Impacts</a:t>
            </a:r>
          </a:p>
        </p:txBody>
      </p:sp>
      <p:sp>
        <p:nvSpPr>
          <p:cNvPr id="3" name="Subtitle 2"/>
          <p:cNvSpPr>
            <a:spLocks noGrp="1"/>
          </p:cNvSpPr>
          <p:nvPr>
            <p:ph type="subTitle" idx="1"/>
          </p:nvPr>
        </p:nvSpPr>
        <p:spPr>
          <a:xfrm>
            <a:off x="412203" y="944273"/>
            <a:ext cx="9369972" cy="5094577"/>
          </a:xfrm>
        </p:spPr>
        <p:txBody>
          <a:bodyPr>
            <a:normAutofit/>
          </a:bodyPr>
          <a:lstStyle/>
          <a:p>
            <a:pPr algn="l"/>
            <a:endParaRPr lang="en-US" baseline="30000" dirty="0">
              <a:solidFill>
                <a:srgbClr val="535557"/>
              </a:solidFill>
              <a:latin typeface="TradeGothic Roman" charset="0"/>
              <a:ea typeface="TradeGothic Roman" charset="0"/>
              <a:cs typeface="TradeGothic Roman" charset="0"/>
            </a:endParaRPr>
          </a:p>
          <a:p>
            <a:pPr algn="l"/>
            <a:r>
              <a:rPr lang="en-US" dirty="0"/>
              <a:t>There are a lot of moving pieces on the chess board for moving freight.</a:t>
            </a:r>
          </a:p>
          <a:p>
            <a:pPr algn="l"/>
            <a:r>
              <a:rPr lang="en-US" dirty="0"/>
              <a:t>Losing a piece of equipment and driver will have a cascading impact as other trucks are rescheduled to minimize the disruption to the customer.</a:t>
            </a:r>
          </a:p>
          <a:p>
            <a:pPr algn="l"/>
            <a:r>
              <a:rPr lang="en-US" dirty="0"/>
              <a:t>As of today:</a:t>
            </a:r>
            <a:br>
              <a:rPr lang="en-US" dirty="0"/>
            </a:br>
            <a:r>
              <a:rPr lang="en-US" dirty="0"/>
              <a:t>	513 seated trucks</a:t>
            </a:r>
            <a:br>
              <a:rPr lang="en-US" dirty="0"/>
            </a:br>
            <a:br>
              <a:rPr lang="en-US" dirty="0"/>
            </a:br>
            <a:r>
              <a:rPr lang="en-US" dirty="0"/>
              <a:t>	505 Drivers on duty</a:t>
            </a:r>
            <a:br>
              <a:rPr lang="en-US" dirty="0"/>
            </a:br>
            <a:br>
              <a:rPr lang="en-US" dirty="0"/>
            </a:br>
            <a:r>
              <a:rPr lang="en-US" dirty="0"/>
              <a:t>	326 loads scheduled to deliver</a:t>
            </a:r>
          </a:p>
          <a:p>
            <a:pPr algn="l"/>
            <a:br>
              <a:rPr lang="en-US" dirty="0"/>
            </a:br>
            <a:r>
              <a:rPr lang="en-US" dirty="0"/>
              <a:t>	325 loads scheduled to pick up</a:t>
            </a:r>
          </a:p>
          <a:p>
            <a:pPr algn="l"/>
            <a:r>
              <a:rPr lang="en-US" baseline="30000" dirty="0"/>
              <a:t>	</a:t>
            </a:r>
          </a:p>
        </p:txBody>
      </p:sp>
      <p:sp>
        <p:nvSpPr>
          <p:cNvPr id="4" name="Subtitle 2"/>
          <p:cNvSpPr txBox="1">
            <a:spLocks/>
          </p:cNvSpPr>
          <p:nvPr/>
        </p:nvSpPr>
        <p:spPr>
          <a:xfrm>
            <a:off x="1647825" y="2228850"/>
            <a:ext cx="9369972" cy="28911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lang="en-US" baseline="30000" dirty="0">
              <a:solidFill>
                <a:srgbClr val="535557"/>
              </a:solidFill>
              <a:latin typeface="TradeGothic Roman" charset="0"/>
              <a:ea typeface="TradeGothic Roman" charset="0"/>
              <a:cs typeface="TradeGothic Roman" charset="0"/>
            </a:endParaRPr>
          </a:p>
        </p:txBody>
      </p:sp>
    </p:spTree>
    <p:extLst>
      <p:ext uri="{BB962C8B-B14F-4D97-AF65-F5344CB8AC3E}">
        <p14:creationId xmlns:p14="http://schemas.microsoft.com/office/powerpoint/2010/main" val="192780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6" name="Picture 2" descr="Recurring Nightmare">
            <a:extLst>
              <a:ext uri="{FF2B5EF4-FFF2-40B4-BE49-F238E27FC236}">
                <a16:creationId xmlns:a16="http://schemas.microsoft.com/office/drawing/2014/main" id="{86AFE388-40EC-42C3-B79A-82075B779B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3423" y="554686"/>
            <a:ext cx="4165154" cy="5183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132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62075" y="199163"/>
            <a:ext cx="8820150" cy="897510"/>
          </a:xfrm>
        </p:spPr>
        <p:txBody>
          <a:bodyPr>
            <a:normAutofit fontScale="90000"/>
          </a:bodyPr>
          <a:lstStyle/>
          <a:p>
            <a:pPr algn="l"/>
            <a:r>
              <a:rPr lang="en-US" dirty="0">
                <a:solidFill>
                  <a:srgbClr val="535557"/>
                </a:solidFill>
                <a:latin typeface="Bebas" charset="0"/>
                <a:ea typeface="Bebas" charset="0"/>
                <a:cs typeface="Bebas" charset="0"/>
              </a:rPr>
              <a:t>Further Impacts</a:t>
            </a:r>
          </a:p>
        </p:txBody>
      </p:sp>
      <p:sp>
        <p:nvSpPr>
          <p:cNvPr id="3" name="Subtitle 2"/>
          <p:cNvSpPr>
            <a:spLocks noGrp="1"/>
          </p:cNvSpPr>
          <p:nvPr>
            <p:ph type="subTitle" idx="1"/>
          </p:nvPr>
        </p:nvSpPr>
        <p:spPr>
          <a:xfrm>
            <a:off x="812253" y="1096673"/>
            <a:ext cx="9369972" cy="4715433"/>
          </a:xfrm>
        </p:spPr>
        <p:txBody>
          <a:bodyPr>
            <a:normAutofit/>
          </a:bodyPr>
          <a:lstStyle/>
          <a:p>
            <a:pPr algn="l"/>
            <a:endParaRPr lang="en-US" baseline="30000" dirty="0">
              <a:solidFill>
                <a:srgbClr val="535557"/>
              </a:solidFill>
              <a:latin typeface="TradeGothic Roman" charset="0"/>
              <a:ea typeface="TradeGothic Roman" charset="0"/>
              <a:cs typeface="TradeGothic Roman" charset="0"/>
            </a:endParaRPr>
          </a:p>
          <a:p>
            <a:pPr algn="l"/>
            <a:r>
              <a:rPr lang="en-US" dirty="0"/>
              <a:t>Many of our customers employ “Just In Time” delivery.  If we’re late, it can potentially idle a factory.  Many customers have implemented fines on carriers for late delivery.</a:t>
            </a:r>
            <a:br>
              <a:rPr lang="en-US" dirty="0"/>
            </a:br>
            <a:r>
              <a:rPr lang="en-US" dirty="0"/>
              <a:t>	</a:t>
            </a:r>
          </a:p>
          <a:p>
            <a:pPr algn="l"/>
            <a:r>
              <a:rPr lang="en-US" dirty="0"/>
              <a:t>Drivers have a federally mandated schedule that must be kept – 11 hours driving out of a 14 hour work day.  Time spent dealing with a breakdown or waiting on a repair goes against their 14 hours.  Time not spent driving is time they are not earning money.  (We offer adjustment pay when a breakdown takes a longer period of time, but it’s better for everyone if we avoid the breakdown in the first place).</a:t>
            </a:r>
            <a:endParaRPr lang="en-US" baseline="30000" dirty="0"/>
          </a:p>
        </p:txBody>
      </p:sp>
      <p:sp>
        <p:nvSpPr>
          <p:cNvPr id="4" name="Subtitle 2"/>
          <p:cNvSpPr txBox="1">
            <a:spLocks/>
          </p:cNvSpPr>
          <p:nvPr/>
        </p:nvSpPr>
        <p:spPr>
          <a:xfrm>
            <a:off x="1647825" y="2228850"/>
            <a:ext cx="9369972" cy="28911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lang="en-US" baseline="30000" dirty="0">
              <a:solidFill>
                <a:srgbClr val="535557"/>
              </a:solidFill>
              <a:latin typeface="TradeGothic Roman" charset="0"/>
              <a:ea typeface="TradeGothic Roman" charset="0"/>
              <a:cs typeface="TradeGothic Roman" charset="0"/>
            </a:endParaRPr>
          </a:p>
        </p:txBody>
      </p:sp>
    </p:spTree>
    <p:extLst>
      <p:ext uri="{BB962C8B-B14F-4D97-AF65-F5344CB8AC3E}">
        <p14:creationId xmlns:p14="http://schemas.microsoft.com/office/powerpoint/2010/main" val="250826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9163"/>
            <a:ext cx="8820150" cy="897510"/>
          </a:xfrm>
        </p:spPr>
        <p:txBody>
          <a:bodyPr>
            <a:normAutofit fontScale="90000"/>
          </a:bodyPr>
          <a:lstStyle/>
          <a:p>
            <a:pPr algn="l"/>
            <a:r>
              <a:rPr lang="en-US" dirty="0">
                <a:solidFill>
                  <a:srgbClr val="535557"/>
                </a:solidFill>
                <a:latin typeface="Bebas" charset="0"/>
                <a:ea typeface="Bebas" charset="0"/>
                <a:cs typeface="Bebas" charset="0"/>
              </a:rPr>
              <a:t>Failure Prediction</a:t>
            </a:r>
          </a:p>
        </p:txBody>
      </p:sp>
      <p:sp>
        <p:nvSpPr>
          <p:cNvPr id="3" name="Subtitle 2"/>
          <p:cNvSpPr>
            <a:spLocks noGrp="1"/>
          </p:cNvSpPr>
          <p:nvPr>
            <p:ph type="subTitle" idx="1"/>
          </p:nvPr>
        </p:nvSpPr>
        <p:spPr>
          <a:xfrm>
            <a:off x="1524000" y="1209116"/>
            <a:ext cx="9369972" cy="2105583"/>
          </a:xfrm>
        </p:spPr>
        <p:txBody>
          <a:bodyPr>
            <a:normAutofit fontScale="92500" lnSpcReduction="10000"/>
          </a:bodyPr>
          <a:lstStyle/>
          <a:p>
            <a:pPr algn="l"/>
            <a:endParaRPr lang="en-US" baseline="30000" dirty="0">
              <a:solidFill>
                <a:srgbClr val="535557"/>
              </a:solidFill>
              <a:latin typeface="TradeGothic Roman" charset="0"/>
              <a:ea typeface="TradeGothic Roman" charset="0"/>
              <a:cs typeface="TradeGothic Roman" charset="0"/>
            </a:endParaRPr>
          </a:p>
          <a:p>
            <a:pPr algn="l"/>
            <a:r>
              <a:rPr lang="en-US" dirty="0"/>
              <a:t>We’d like to see if there is way from these data feeds to determine if a truck is likely to fail soon, before it does.</a:t>
            </a:r>
          </a:p>
          <a:p>
            <a:pPr algn="l"/>
            <a:endParaRPr lang="en-US" dirty="0"/>
          </a:p>
          <a:p>
            <a:pPr algn="l"/>
            <a:r>
              <a:rPr lang="en-US" dirty="0"/>
              <a:t>The earlier we can predict the failure, the better we can work the repair into everyone’s schedule.</a:t>
            </a:r>
          </a:p>
          <a:p>
            <a:pPr algn="l"/>
            <a:endParaRPr lang="en-US" baseline="30000" dirty="0"/>
          </a:p>
          <a:p>
            <a:pPr algn="l"/>
            <a:endParaRPr lang="en-US" baseline="30000" dirty="0"/>
          </a:p>
        </p:txBody>
      </p:sp>
    </p:spTree>
    <p:extLst>
      <p:ext uri="{BB962C8B-B14F-4D97-AF65-F5344CB8AC3E}">
        <p14:creationId xmlns:p14="http://schemas.microsoft.com/office/powerpoint/2010/main" val="37315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9163"/>
            <a:ext cx="9525000" cy="897510"/>
          </a:xfrm>
        </p:spPr>
        <p:txBody>
          <a:bodyPr>
            <a:normAutofit fontScale="90000"/>
          </a:bodyPr>
          <a:lstStyle/>
          <a:p>
            <a:pPr algn="l"/>
            <a:r>
              <a:rPr lang="en-US" dirty="0">
                <a:solidFill>
                  <a:srgbClr val="535557"/>
                </a:solidFill>
                <a:latin typeface="Bebas" charset="0"/>
                <a:ea typeface="Bebas" charset="0"/>
                <a:cs typeface="Bebas" charset="0"/>
              </a:rPr>
              <a:t>Data Feed</a:t>
            </a:r>
          </a:p>
        </p:txBody>
      </p:sp>
      <p:sp>
        <p:nvSpPr>
          <p:cNvPr id="3" name="Subtitle 2"/>
          <p:cNvSpPr>
            <a:spLocks noGrp="1"/>
          </p:cNvSpPr>
          <p:nvPr>
            <p:ph type="subTitle" idx="1"/>
          </p:nvPr>
        </p:nvSpPr>
        <p:spPr>
          <a:xfrm>
            <a:off x="1152525" y="2085417"/>
            <a:ext cx="9369972" cy="1995192"/>
          </a:xfrm>
        </p:spPr>
        <p:txBody>
          <a:bodyPr>
            <a:normAutofit/>
          </a:bodyPr>
          <a:lstStyle/>
          <a:p>
            <a:pPr algn="l"/>
            <a:endParaRPr lang="en-US" baseline="30000" dirty="0">
              <a:solidFill>
                <a:srgbClr val="535557"/>
              </a:solidFill>
              <a:latin typeface="TradeGothic Roman" charset="0"/>
              <a:ea typeface="TradeGothic Roman" charset="0"/>
              <a:cs typeface="TradeGothic Roman" charset="0"/>
            </a:endParaRPr>
          </a:p>
          <a:p>
            <a:pPr algn="l"/>
            <a:r>
              <a:rPr lang="en-US" dirty="0"/>
              <a:t>We receive the data feed via web service feed from our telematics provider, </a:t>
            </a:r>
            <a:r>
              <a:rPr lang="en-US" dirty="0" err="1"/>
              <a:t>Omnitracs</a:t>
            </a:r>
            <a:r>
              <a:rPr lang="en-US" dirty="0"/>
              <a:t>.  The feed is near real-time, over terrestrial cellular network.</a:t>
            </a:r>
            <a:endParaRPr lang="en-US" baseline="30000" dirty="0"/>
          </a:p>
        </p:txBody>
      </p:sp>
      <p:sp>
        <p:nvSpPr>
          <p:cNvPr id="6" name="AutoShape 4" descr="Home"/>
          <p:cNvSpPr>
            <a:spLocks noChangeAspect="1" noChangeArrowheads="1"/>
          </p:cNvSpPr>
          <p:nvPr/>
        </p:nvSpPr>
        <p:spPr bwMode="auto">
          <a:xfrm>
            <a:off x="-12700" y="-312739"/>
            <a:ext cx="641350" cy="6413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stretch>
            <a:fillRect/>
          </a:stretch>
        </p:blipFill>
        <p:spPr>
          <a:xfrm>
            <a:off x="8315325" y="1471612"/>
            <a:ext cx="2552700" cy="790575"/>
          </a:xfrm>
          <a:prstGeom prst="rect">
            <a:avLst/>
          </a:prstGeom>
        </p:spPr>
      </p:pic>
    </p:spTree>
    <p:extLst>
      <p:ext uri="{BB962C8B-B14F-4D97-AF65-F5344CB8AC3E}">
        <p14:creationId xmlns:p14="http://schemas.microsoft.com/office/powerpoint/2010/main" val="1770572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4824" y="337171"/>
            <a:ext cx="6002215" cy="870561"/>
          </a:xfrm>
        </p:spPr>
        <p:txBody>
          <a:bodyPr>
            <a:normAutofit fontScale="90000"/>
          </a:bodyPr>
          <a:lstStyle/>
          <a:p>
            <a:pPr algn="l"/>
            <a:r>
              <a:rPr lang="en-US" dirty="0">
                <a:solidFill>
                  <a:srgbClr val="535557"/>
                </a:solidFill>
                <a:latin typeface="Bebas" charset="0"/>
                <a:ea typeface="Bebas" charset="0"/>
                <a:cs typeface="Bebas" charset="0"/>
              </a:rPr>
              <a:t>QCJ1939Fault</a:t>
            </a:r>
          </a:p>
        </p:txBody>
      </p:sp>
      <p:sp>
        <p:nvSpPr>
          <p:cNvPr id="3" name="Subtitle 2"/>
          <p:cNvSpPr>
            <a:spLocks noGrp="1"/>
          </p:cNvSpPr>
          <p:nvPr>
            <p:ph type="subTitle" idx="1"/>
          </p:nvPr>
        </p:nvSpPr>
        <p:spPr>
          <a:xfrm>
            <a:off x="1524000" y="1291693"/>
            <a:ext cx="9369972" cy="810645"/>
          </a:xfrm>
        </p:spPr>
        <p:txBody>
          <a:bodyPr>
            <a:normAutofit/>
          </a:bodyPr>
          <a:lstStyle/>
          <a:p>
            <a:pPr algn="l"/>
            <a:r>
              <a:rPr lang="en-US" dirty="0">
                <a:solidFill>
                  <a:srgbClr val="535557"/>
                </a:solidFill>
                <a:latin typeface="TradeGothic Roman" charset="0"/>
                <a:ea typeface="TradeGothic Roman" charset="0"/>
                <a:cs typeface="TradeGothic Roman" charset="0"/>
              </a:rPr>
              <a:t>J1939 is the vehicle data bus for commercial trucks.  Similar in concept to OBDII interface on consumer vehicles.</a:t>
            </a:r>
          </a:p>
          <a:p>
            <a:pPr algn="l"/>
            <a:endParaRPr lang="en-US" baseline="30000" dirty="0">
              <a:solidFill>
                <a:srgbClr val="535557"/>
              </a:solidFill>
              <a:latin typeface="TradeGothic Roman" charset="0"/>
              <a:ea typeface="TradeGothic Roman" charset="0"/>
              <a:cs typeface="TradeGothic Roman" charset="0"/>
            </a:endParaRPr>
          </a:p>
        </p:txBody>
      </p:sp>
      <p:sp>
        <p:nvSpPr>
          <p:cNvPr id="4" name="Subtitle 2"/>
          <p:cNvSpPr txBox="1">
            <a:spLocks/>
          </p:cNvSpPr>
          <p:nvPr/>
        </p:nvSpPr>
        <p:spPr>
          <a:xfrm>
            <a:off x="1785815" y="2102338"/>
            <a:ext cx="9369972" cy="4532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solidFill>
                  <a:srgbClr val="535557"/>
                </a:solidFill>
                <a:latin typeface="TradeGothic Roman" charset="0"/>
                <a:ea typeface="TradeGothic Roman" charset="0"/>
                <a:cs typeface="TradeGothic Roman" charset="0"/>
              </a:rPr>
              <a:t>Shows which ECM Generated the fault.</a:t>
            </a:r>
            <a:endParaRPr lang="en-US" baseline="30000" dirty="0">
              <a:solidFill>
                <a:srgbClr val="535557"/>
              </a:solidFill>
              <a:latin typeface="TradeGothic Roman" charset="0"/>
              <a:ea typeface="TradeGothic Roman" charset="0"/>
              <a:cs typeface="TradeGothic Roman" charset="0"/>
            </a:endParaRPr>
          </a:p>
        </p:txBody>
      </p:sp>
      <p:sp>
        <p:nvSpPr>
          <p:cNvPr id="6" name="Subtitle 2"/>
          <p:cNvSpPr txBox="1">
            <a:spLocks/>
          </p:cNvSpPr>
          <p:nvPr/>
        </p:nvSpPr>
        <p:spPr>
          <a:xfrm>
            <a:off x="2047630" y="2555631"/>
            <a:ext cx="9369972" cy="4532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solidFill>
                  <a:srgbClr val="535557"/>
                </a:solidFill>
                <a:latin typeface="TradeGothic Roman" charset="0"/>
                <a:ea typeface="TradeGothic Roman" charset="0"/>
                <a:cs typeface="TradeGothic Roman" charset="0"/>
              </a:rPr>
              <a:t>Parent record for </a:t>
            </a:r>
            <a:r>
              <a:rPr lang="en-US" dirty="0" err="1">
                <a:solidFill>
                  <a:srgbClr val="535557"/>
                </a:solidFill>
                <a:latin typeface="TradeGothic Roman" charset="0"/>
                <a:ea typeface="TradeGothic Roman" charset="0"/>
                <a:cs typeface="TradeGothic Roman" charset="0"/>
              </a:rPr>
              <a:t>QCVehDiagOnboardData</a:t>
            </a:r>
            <a:r>
              <a:rPr lang="en-US" dirty="0">
                <a:solidFill>
                  <a:srgbClr val="535557"/>
                </a:solidFill>
                <a:latin typeface="TradeGothic Roman" charset="0"/>
                <a:ea typeface="TradeGothic Roman" charset="0"/>
                <a:cs typeface="TradeGothic Roman" charset="0"/>
              </a:rPr>
              <a:t> (1:n)</a:t>
            </a:r>
            <a:endParaRPr lang="en-US" baseline="30000" dirty="0">
              <a:solidFill>
                <a:srgbClr val="535557"/>
              </a:solidFill>
              <a:latin typeface="TradeGothic Roman" charset="0"/>
              <a:ea typeface="TradeGothic Roman" charset="0"/>
              <a:cs typeface="TradeGothic Roman" charset="0"/>
            </a:endParaRPr>
          </a:p>
        </p:txBody>
      </p:sp>
      <p:sp>
        <p:nvSpPr>
          <p:cNvPr id="8" name="Subtitle 2"/>
          <p:cNvSpPr txBox="1">
            <a:spLocks/>
          </p:cNvSpPr>
          <p:nvPr/>
        </p:nvSpPr>
        <p:spPr>
          <a:xfrm>
            <a:off x="1524000" y="3966644"/>
            <a:ext cx="9369972" cy="4532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solidFill>
                  <a:srgbClr val="535557"/>
                </a:solidFill>
                <a:latin typeface="TradeGothic Roman" charset="0"/>
                <a:ea typeface="TradeGothic Roman" charset="0"/>
                <a:cs typeface="TradeGothic Roman" charset="0"/>
              </a:rPr>
              <a:t>Can vary by event type.</a:t>
            </a:r>
            <a:endParaRPr lang="en-US" baseline="30000" dirty="0">
              <a:solidFill>
                <a:srgbClr val="535557"/>
              </a:solidFill>
              <a:latin typeface="TradeGothic Roman" charset="0"/>
              <a:ea typeface="TradeGothic Roman" charset="0"/>
              <a:cs typeface="TradeGothic Roman" charset="0"/>
            </a:endParaRPr>
          </a:p>
        </p:txBody>
      </p:sp>
      <p:sp>
        <p:nvSpPr>
          <p:cNvPr id="10" name="Subtitle 2"/>
          <p:cNvSpPr txBox="1">
            <a:spLocks/>
          </p:cNvSpPr>
          <p:nvPr/>
        </p:nvSpPr>
        <p:spPr>
          <a:xfrm>
            <a:off x="1524000" y="4415110"/>
            <a:ext cx="9416864" cy="4532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solidFill>
                  <a:srgbClr val="535557"/>
                </a:solidFill>
                <a:latin typeface="TradeGothic Roman" charset="0"/>
                <a:ea typeface="TradeGothic Roman" charset="0"/>
                <a:cs typeface="TradeGothic Roman" charset="0"/>
              </a:rPr>
              <a:t>Variable data type</a:t>
            </a:r>
            <a:endParaRPr lang="en-US" baseline="30000" dirty="0">
              <a:solidFill>
                <a:srgbClr val="535557"/>
              </a:solidFill>
              <a:latin typeface="TradeGothic Roman" charset="0"/>
              <a:ea typeface="TradeGothic Roman" charset="0"/>
              <a:cs typeface="TradeGothic Roman" charset="0"/>
            </a:endParaRPr>
          </a:p>
        </p:txBody>
      </p:sp>
      <p:pic>
        <p:nvPicPr>
          <p:cNvPr id="2052" name="Picture 4" descr="Image result for check engine ligh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5817" y="1916114"/>
            <a:ext cx="2133600" cy="214312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504824" y="3098024"/>
            <a:ext cx="8305801" cy="923330"/>
          </a:xfrm>
          <a:prstGeom prst="rect">
            <a:avLst/>
          </a:prstGeom>
        </p:spPr>
        <p:txBody>
          <a:bodyPr wrap="square">
            <a:spAutoFit/>
          </a:bodyPr>
          <a:lstStyle/>
          <a:p>
            <a:r>
              <a:rPr lang="en-US" sz="5400" dirty="0" err="1">
                <a:solidFill>
                  <a:srgbClr val="535557"/>
                </a:solidFill>
                <a:latin typeface="Bebas" charset="0"/>
                <a:ea typeface="Bebas" charset="0"/>
                <a:cs typeface="Bebas" charset="0"/>
              </a:rPr>
              <a:t>QCVehDiagOnboardDatas</a:t>
            </a:r>
            <a:endParaRPr lang="en-US" sz="5400" dirty="0"/>
          </a:p>
        </p:txBody>
      </p:sp>
    </p:spTree>
    <p:extLst>
      <p:ext uri="{BB962C8B-B14F-4D97-AF65-F5344CB8AC3E}">
        <p14:creationId xmlns:p14="http://schemas.microsoft.com/office/powerpoint/2010/main" val="1834964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3008"/>
            <a:ext cx="9631787" cy="870561"/>
          </a:xfrm>
        </p:spPr>
        <p:txBody>
          <a:bodyPr>
            <a:normAutofit fontScale="90000"/>
          </a:bodyPr>
          <a:lstStyle/>
          <a:p>
            <a:pPr algn="l"/>
            <a:r>
              <a:rPr lang="en-US" dirty="0">
                <a:solidFill>
                  <a:srgbClr val="535557"/>
                </a:solidFill>
                <a:latin typeface="Bebas" charset="0"/>
                <a:ea typeface="Bebas" charset="0"/>
                <a:cs typeface="Bebas" charset="0"/>
              </a:rPr>
              <a:t>Data Available (continued)</a:t>
            </a:r>
          </a:p>
        </p:txBody>
      </p:sp>
      <p:pic>
        <p:nvPicPr>
          <p:cNvPr id="4" name="Picture 3"/>
          <p:cNvPicPr>
            <a:picLocks noChangeAspect="1"/>
          </p:cNvPicPr>
          <p:nvPr/>
        </p:nvPicPr>
        <p:blipFill>
          <a:blip r:embed="rId3"/>
          <a:stretch>
            <a:fillRect/>
          </a:stretch>
        </p:blipFill>
        <p:spPr>
          <a:xfrm>
            <a:off x="895350" y="1203569"/>
            <a:ext cx="9496425" cy="4941288"/>
          </a:xfrm>
          <a:prstGeom prst="rect">
            <a:avLst/>
          </a:prstGeom>
        </p:spPr>
      </p:pic>
    </p:spTree>
    <p:extLst>
      <p:ext uri="{BB962C8B-B14F-4D97-AF65-F5344CB8AC3E}">
        <p14:creationId xmlns:p14="http://schemas.microsoft.com/office/powerpoint/2010/main" val="3067125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1857"/>
            <a:ext cx="4246179" cy="886192"/>
          </a:xfrm>
        </p:spPr>
        <p:txBody>
          <a:bodyPr>
            <a:normAutofit fontScale="90000"/>
          </a:bodyPr>
          <a:lstStyle/>
          <a:p>
            <a:pPr algn="l"/>
            <a:r>
              <a:rPr lang="en-US" dirty="0">
                <a:solidFill>
                  <a:srgbClr val="535557"/>
                </a:solidFill>
                <a:latin typeface="Bebas" charset="0"/>
                <a:ea typeface="Bebas" charset="0"/>
                <a:cs typeface="Bebas" charset="0"/>
              </a:rPr>
              <a:t>Goal</a:t>
            </a:r>
          </a:p>
        </p:txBody>
      </p:sp>
      <p:sp>
        <p:nvSpPr>
          <p:cNvPr id="3" name="Subtitle 2"/>
          <p:cNvSpPr>
            <a:spLocks noGrp="1"/>
          </p:cNvSpPr>
          <p:nvPr>
            <p:ph type="subTitle" idx="1"/>
          </p:nvPr>
        </p:nvSpPr>
        <p:spPr>
          <a:xfrm>
            <a:off x="1524000" y="1088049"/>
            <a:ext cx="9369972" cy="2364829"/>
          </a:xfrm>
        </p:spPr>
        <p:txBody>
          <a:bodyPr>
            <a:normAutofit/>
          </a:bodyPr>
          <a:lstStyle/>
          <a:p>
            <a:pPr algn="l"/>
            <a:r>
              <a:rPr lang="en-US" dirty="0">
                <a:solidFill>
                  <a:srgbClr val="535557"/>
                </a:solidFill>
                <a:latin typeface="TradeGothic Roman" charset="0"/>
                <a:ea typeface="TradeGothic Roman" charset="0"/>
                <a:cs typeface="TradeGothic Roman" charset="0"/>
              </a:rPr>
              <a:t>Our engine vendor provides a fault monitoring service that uses this same data feed.  We’d like to be able to cross-check this service against our own data, as well as perhaps apply the information to vehicles that are not using Cummins engines.</a:t>
            </a:r>
            <a:endParaRPr lang="en-US" baseline="30000" dirty="0">
              <a:solidFill>
                <a:srgbClr val="535557"/>
              </a:solidFill>
              <a:latin typeface="TradeGothic Roman" charset="0"/>
              <a:ea typeface="TradeGothic Roman" charset="0"/>
              <a:cs typeface="TradeGothic Roman" charset="0"/>
            </a:endParaRPr>
          </a:p>
        </p:txBody>
      </p:sp>
    </p:spTree>
    <p:extLst>
      <p:ext uri="{BB962C8B-B14F-4D97-AF65-F5344CB8AC3E}">
        <p14:creationId xmlns:p14="http://schemas.microsoft.com/office/powerpoint/2010/main" val="1227690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24275" y="1654208"/>
            <a:ext cx="4343400" cy="1100576"/>
          </a:xfrm>
        </p:spPr>
        <p:txBody>
          <a:bodyPr>
            <a:normAutofit/>
          </a:bodyPr>
          <a:lstStyle/>
          <a:p>
            <a:r>
              <a:rPr lang="en-US" dirty="0">
                <a:solidFill>
                  <a:srgbClr val="EB8E2D"/>
                </a:solidFill>
                <a:latin typeface="Bebas" charset="0"/>
                <a:ea typeface="Bebas" charset="0"/>
                <a:cs typeface="Bebas" charset="0"/>
              </a:rPr>
              <a:t>CONTACT</a:t>
            </a:r>
          </a:p>
        </p:txBody>
      </p:sp>
      <p:sp>
        <p:nvSpPr>
          <p:cNvPr id="3" name="Subtitle 2"/>
          <p:cNvSpPr>
            <a:spLocks noGrp="1"/>
          </p:cNvSpPr>
          <p:nvPr>
            <p:ph type="subTitle" idx="1"/>
          </p:nvPr>
        </p:nvSpPr>
        <p:spPr>
          <a:xfrm>
            <a:off x="1225419" y="3266035"/>
            <a:ext cx="9369972" cy="1458365"/>
          </a:xfrm>
        </p:spPr>
        <p:txBody>
          <a:bodyPr>
            <a:normAutofit/>
          </a:bodyPr>
          <a:lstStyle/>
          <a:p>
            <a:r>
              <a:rPr lang="nb-NO" baseline="30000" dirty="0">
                <a:solidFill>
                  <a:srgbClr val="535557"/>
                </a:solidFill>
                <a:latin typeface="TradeGothic Roman" charset="0"/>
                <a:ea typeface="TradeGothic Roman" charset="0"/>
                <a:cs typeface="TradeGothic Roman" charset="0"/>
              </a:rPr>
              <a:t>Josh Threet (</a:t>
            </a:r>
            <a:r>
              <a:rPr lang="nb-NO" baseline="30000" dirty="0">
                <a:solidFill>
                  <a:srgbClr val="535557"/>
                </a:solidFill>
                <a:latin typeface="TradeGothic Roman" charset="0"/>
                <a:ea typeface="TradeGothic Roman" charset="0"/>
                <a:cs typeface="TradeGothic Roman" charset="0"/>
                <a:hlinkClick r:id="rId3"/>
              </a:rPr>
              <a:t>joshthreet@biggexpress.com</a:t>
            </a:r>
            <a:r>
              <a:rPr lang="nb-NO" baseline="30000" dirty="0">
                <a:solidFill>
                  <a:srgbClr val="535557"/>
                </a:solidFill>
                <a:latin typeface="TradeGothic Roman" charset="0"/>
                <a:ea typeface="TradeGothic Roman" charset="0"/>
                <a:cs typeface="TradeGothic Roman" charset="0"/>
              </a:rPr>
              <a:t>)</a:t>
            </a:r>
          </a:p>
          <a:p>
            <a:r>
              <a:rPr lang="nb-NO" baseline="30000" dirty="0">
                <a:solidFill>
                  <a:srgbClr val="535557"/>
                </a:solidFill>
                <a:latin typeface="TradeGothic Roman" charset="0"/>
                <a:ea typeface="TradeGothic Roman" charset="0"/>
                <a:cs typeface="TradeGothic Roman" charset="0"/>
              </a:rPr>
              <a:t>Ryan Steagall (</a:t>
            </a:r>
            <a:r>
              <a:rPr lang="nb-NO" baseline="30000" dirty="0">
                <a:solidFill>
                  <a:srgbClr val="535557"/>
                </a:solidFill>
                <a:latin typeface="TradeGothic Roman" charset="0"/>
                <a:ea typeface="TradeGothic Roman" charset="0"/>
                <a:cs typeface="TradeGothic Roman" charset="0"/>
                <a:hlinkClick r:id="rId4"/>
              </a:rPr>
              <a:t>ryansteagall@biggexpress.com</a:t>
            </a:r>
            <a:r>
              <a:rPr lang="nb-NO" baseline="30000" dirty="0">
                <a:solidFill>
                  <a:srgbClr val="535557"/>
                </a:solidFill>
                <a:latin typeface="TradeGothic Roman" charset="0"/>
                <a:ea typeface="TradeGothic Roman" charset="0"/>
                <a:cs typeface="TradeGothic Roman" charset="0"/>
              </a:rPr>
              <a:t>)</a:t>
            </a:r>
          </a:p>
          <a:p>
            <a:r>
              <a:rPr lang="nb-NO" baseline="30000" dirty="0">
                <a:solidFill>
                  <a:srgbClr val="535557"/>
                </a:solidFill>
                <a:latin typeface="TradeGothic Roman" charset="0"/>
                <a:ea typeface="TradeGothic Roman" charset="0"/>
                <a:cs typeface="TradeGothic Roman" charset="0"/>
              </a:rPr>
              <a:t>P.O. Box 1650, </a:t>
            </a:r>
            <a:r>
              <a:rPr lang="nb-NO" baseline="30000" dirty="0" err="1">
                <a:solidFill>
                  <a:srgbClr val="535557"/>
                </a:solidFill>
                <a:latin typeface="TradeGothic Roman" charset="0"/>
                <a:ea typeface="TradeGothic Roman" charset="0"/>
                <a:cs typeface="TradeGothic Roman" charset="0"/>
              </a:rPr>
              <a:t>Shelbyville</a:t>
            </a:r>
            <a:r>
              <a:rPr lang="nb-NO" baseline="30000" dirty="0">
                <a:solidFill>
                  <a:srgbClr val="535557"/>
                </a:solidFill>
                <a:latin typeface="TradeGothic Roman" charset="0"/>
                <a:ea typeface="TradeGothic Roman" charset="0"/>
                <a:cs typeface="TradeGothic Roman" charset="0"/>
              </a:rPr>
              <a:t> TN, 37162</a:t>
            </a:r>
          </a:p>
          <a:p>
            <a:r>
              <a:rPr lang="it-IT" baseline="30000" dirty="0">
                <a:solidFill>
                  <a:srgbClr val="535557"/>
                </a:solidFill>
                <a:latin typeface="TradeGothic Roman" charset="0"/>
                <a:ea typeface="TradeGothic Roman" charset="0"/>
                <a:cs typeface="TradeGothic Roman" charset="0"/>
              </a:rPr>
              <a:t>www.BigGExpress.com</a:t>
            </a:r>
          </a:p>
          <a:p>
            <a:pPr algn="l"/>
            <a:endParaRPr lang="it-IT" baseline="30000" dirty="0">
              <a:solidFill>
                <a:srgbClr val="535557"/>
              </a:solidFill>
              <a:latin typeface="TradeGothic Roman" charset="0"/>
              <a:ea typeface="TradeGothic Roman" charset="0"/>
              <a:cs typeface="TradeGothic Roman" charset="0"/>
            </a:endParaRPr>
          </a:p>
          <a:p>
            <a:endParaRPr lang="it-IT" baseline="30000" dirty="0">
              <a:solidFill>
                <a:srgbClr val="535557"/>
              </a:solidFill>
              <a:latin typeface="TradeGothic Roman" charset="0"/>
              <a:ea typeface="TradeGothic Roman" charset="0"/>
              <a:cs typeface="TradeGothic Roman" charset="0"/>
            </a:endParaRPr>
          </a:p>
          <a:p>
            <a:pPr algn="l"/>
            <a:endParaRPr lang="en-US" baseline="30000" dirty="0">
              <a:solidFill>
                <a:srgbClr val="535557"/>
              </a:solidFill>
              <a:latin typeface="TradeGothic Roman" charset="0"/>
              <a:ea typeface="TradeGothic Roman" charset="0"/>
              <a:cs typeface="TradeGothic Roman" charset="0"/>
            </a:endParaRPr>
          </a:p>
        </p:txBody>
      </p:sp>
    </p:spTree>
    <p:extLst>
      <p:ext uri="{BB962C8B-B14F-4D97-AF65-F5344CB8AC3E}">
        <p14:creationId xmlns:p14="http://schemas.microsoft.com/office/powerpoint/2010/main" val="1212555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050" name="Picture 2" descr="Truck Proximity">
            <a:extLst>
              <a:ext uri="{FF2B5EF4-FFF2-40B4-BE49-F238E27FC236}">
                <a16:creationId xmlns:a16="http://schemas.microsoft.com/office/drawing/2014/main" id="{EBCF40A1-BE54-4D06-9F2F-44A5EF6AB3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911" y="2853217"/>
            <a:ext cx="3966214" cy="320235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54CFD634-3431-4C8E-A843-7CB84A975572}"/>
              </a:ext>
            </a:extLst>
          </p:cNvPr>
          <p:cNvSpPr>
            <a:spLocks noGrp="1"/>
          </p:cNvSpPr>
          <p:nvPr>
            <p:ph type="ctrTitle"/>
          </p:nvPr>
        </p:nvSpPr>
        <p:spPr>
          <a:xfrm>
            <a:off x="4857726" y="559447"/>
            <a:ext cx="4929673" cy="870724"/>
          </a:xfrm>
        </p:spPr>
        <p:txBody>
          <a:bodyPr>
            <a:normAutofit fontScale="90000"/>
          </a:bodyPr>
          <a:lstStyle/>
          <a:p>
            <a:r>
              <a:rPr lang="en-US" dirty="0">
                <a:solidFill>
                  <a:srgbClr val="535557"/>
                </a:solidFill>
                <a:latin typeface="Bebas" charset="0"/>
                <a:ea typeface="Bebas" charset="0"/>
                <a:cs typeface="Bebas" charset="0"/>
              </a:rPr>
              <a:t>About  </a:t>
            </a:r>
            <a:r>
              <a:rPr lang="en-US" dirty="0">
                <a:solidFill>
                  <a:srgbClr val="EB8E2D"/>
                </a:solidFill>
                <a:latin typeface="Bebas" charset="0"/>
                <a:ea typeface="Bebas" charset="0"/>
                <a:cs typeface="Bebas" charset="0"/>
              </a:rPr>
              <a:t>Me</a:t>
            </a:r>
            <a:endParaRPr lang="en-US" dirty="0">
              <a:solidFill>
                <a:srgbClr val="535557"/>
              </a:solidFill>
              <a:latin typeface="Bebas" charset="0"/>
              <a:ea typeface="Bebas" charset="0"/>
              <a:cs typeface="Bebas" charset="0"/>
            </a:endParaRPr>
          </a:p>
        </p:txBody>
      </p:sp>
      <p:sp>
        <p:nvSpPr>
          <p:cNvPr id="5" name="Subtitle 2">
            <a:extLst>
              <a:ext uri="{FF2B5EF4-FFF2-40B4-BE49-F238E27FC236}">
                <a16:creationId xmlns:a16="http://schemas.microsoft.com/office/drawing/2014/main" id="{EFFF1841-F801-4D6E-B4D4-0A3C934FD458}"/>
              </a:ext>
            </a:extLst>
          </p:cNvPr>
          <p:cNvSpPr txBox="1">
            <a:spLocks/>
          </p:cNvSpPr>
          <p:nvPr/>
        </p:nvSpPr>
        <p:spPr>
          <a:xfrm>
            <a:off x="5523721" y="1483176"/>
            <a:ext cx="6195528" cy="40405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t>Josh Threet </a:t>
            </a:r>
          </a:p>
          <a:p>
            <a:pPr algn="l"/>
            <a:r>
              <a:rPr lang="en-US" sz="1000" dirty="0">
                <a:hlinkClick r:id="rId4"/>
              </a:rPr>
              <a:t>https://www.linkedin.com/in/josh-threet-84743013/</a:t>
            </a:r>
            <a:endParaRPr lang="en-US" sz="1000" dirty="0"/>
          </a:p>
          <a:p>
            <a:pPr algn="l"/>
            <a:r>
              <a:rPr lang="en-US" dirty="0"/>
              <a:t>Full Stack/MS Platforms</a:t>
            </a:r>
          </a:p>
          <a:p>
            <a:pPr algn="l"/>
            <a:r>
              <a:rPr lang="en-US" dirty="0"/>
              <a:t>15 Years at Big G Express</a:t>
            </a:r>
          </a:p>
          <a:p>
            <a:pPr algn="l"/>
            <a:r>
              <a:rPr lang="en-US" dirty="0"/>
              <a:t>Father of two, </a:t>
            </a:r>
            <a:r>
              <a:rPr lang="en-US" dirty="0" err="1"/>
              <a:t>Kierce</a:t>
            </a:r>
            <a:r>
              <a:rPr lang="en-US" dirty="0"/>
              <a:t> (9) &amp; Kaelan (4)</a:t>
            </a:r>
          </a:p>
          <a:p>
            <a:pPr algn="l"/>
            <a:endParaRPr lang="en-US" dirty="0"/>
          </a:p>
          <a:p>
            <a:pPr algn="l"/>
            <a:endParaRPr lang="en-US" dirty="0"/>
          </a:p>
        </p:txBody>
      </p:sp>
      <p:pic>
        <p:nvPicPr>
          <p:cNvPr id="2052" name="Picture 4" descr="https://scontent.fbna2-1.fna.fbcdn.net/v/t1.0-9/78400176_10218409742306783_6638184986069434368_n.jpg?_nc_cat=110&amp;_nc_sid=09cbfe&amp;_nc_oc=AQm8Hpe848Soj2M8R6UTj29RqVFCjqY9YiPd-KsL-SMfx8MOmk7dnyP-Q5YCyLrTw58&amp;_nc_ht=scontent.fbna2-1.fna&amp;oh=a1231459c58db89cf7008c485c71fecd&amp;oe=5EA2C70F">
            <a:extLst>
              <a:ext uri="{FF2B5EF4-FFF2-40B4-BE49-F238E27FC236}">
                <a16:creationId xmlns:a16="http://schemas.microsoft.com/office/drawing/2014/main" id="{EBEA27C9-47AE-4CC9-8D5A-81BC5DD41D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460" y="252212"/>
            <a:ext cx="2620658" cy="262065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scontent.fbna2-1.fna.fbcdn.net/v/t1.0-0/p403x403/90595224_10215843343264475_5026560669307109376_o.jpg?_nc_cat=108&amp;_nc_sid=730e14&amp;_nc_oc=AQlqNlzhpNKlCkRYmJmoH3mZCwtbQvIUjuxp6oiKP_u1DoTBCBC2Bj_gyX4GkW_YDwM&amp;_nc_ht=scontent.fbna2-1.fna&amp;_nc_tp=6&amp;oh=ede058da132d4f58fc339a124a331f52&amp;oe=5EA37BC3">
            <a:extLst>
              <a:ext uri="{FF2B5EF4-FFF2-40B4-BE49-F238E27FC236}">
                <a16:creationId xmlns:a16="http://schemas.microsoft.com/office/drawing/2014/main" id="{E064EE31-D6EC-46FB-A51B-ADA888F7BF9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32058"/>
          <a:stretch/>
        </p:blipFill>
        <p:spPr bwMode="auto">
          <a:xfrm>
            <a:off x="8621485" y="3717538"/>
            <a:ext cx="1290055" cy="191815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3E3AB9B-E38D-4624-AF38-2E0446242A79}"/>
              </a:ext>
            </a:extLst>
          </p:cNvPr>
          <p:cNvPicPr>
            <a:picLocks noChangeAspect="1"/>
          </p:cNvPicPr>
          <p:nvPr/>
        </p:nvPicPr>
        <p:blipFill>
          <a:blip r:embed="rId7"/>
          <a:stretch>
            <a:fillRect/>
          </a:stretch>
        </p:blipFill>
        <p:spPr>
          <a:xfrm>
            <a:off x="6202889" y="3718965"/>
            <a:ext cx="1568748" cy="1916725"/>
          </a:xfrm>
          <a:prstGeom prst="rect">
            <a:avLst/>
          </a:prstGeom>
        </p:spPr>
      </p:pic>
    </p:spTree>
    <p:extLst>
      <p:ext uri="{BB962C8B-B14F-4D97-AF65-F5344CB8AC3E}">
        <p14:creationId xmlns:p14="http://schemas.microsoft.com/office/powerpoint/2010/main" val="260932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3116"/>
            <a:ext cx="9144000" cy="1379459"/>
          </a:xfrm>
        </p:spPr>
        <p:txBody>
          <a:bodyPr>
            <a:normAutofit fontScale="90000"/>
          </a:bodyPr>
          <a:lstStyle/>
          <a:p>
            <a:pPr algn="l"/>
            <a:r>
              <a:rPr lang="en-US" dirty="0">
                <a:solidFill>
                  <a:srgbClr val="EB8E2D"/>
                </a:solidFill>
                <a:latin typeface="Bebas" charset="0"/>
                <a:ea typeface="Bebas" charset="0"/>
                <a:cs typeface="Bebas" charset="0"/>
              </a:rPr>
              <a:t>GOING  THE </a:t>
            </a:r>
            <a:r>
              <a:rPr lang="en-US" dirty="0">
                <a:solidFill>
                  <a:srgbClr val="535557"/>
                </a:solidFill>
                <a:latin typeface="Bebas" charset="0"/>
                <a:ea typeface="Bebas" charset="0"/>
                <a:cs typeface="Bebas" charset="0"/>
              </a:rPr>
              <a:t>EXTRA  MILE</a:t>
            </a:r>
            <a:br>
              <a:rPr lang="en-US" dirty="0">
                <a:solidFill>
                  <a:srgbClr val="EB8E2D"/>
                </a:solidFill>
                <a:latin typeface="Bebas" charset="0"/>
                <a:ea typeface="Bebas" charset="0"/>
                <a:cs typeface="Bebas" charset="0"/>
              </a:rPr>
            </a:br>
            <a:r>
              <a:rPr lang="en-US" dirty="0">
                <a:solidFill>
                  <a:srgbClr val="EB8E2D"/>
                </a:solidFill>
                <a:latin typeface="Bebas" charset="0"/>
                <a:ea typeface="Bebas" charset="0"/>
                <a:cs typeface="Bebas" charset="0"/>
              </a:rPr>
              <a:t>SINCE  1995</a:t>
            </a:r>
          </a:p>
        </p:txBody>
      </p:sp>
      <p:sp>
        <p:nvSpPr>
          <p:cNvPr id="3" name="Subtitle 2"/>
          <p:cNvSpPr>
            <a:spLocks noGrp="1"/>
          </p:cNvSpPr>
          <p:nvPr>
            <p:ph type="subTitle" idx="1"/>
          </p:nvPr>
        </p:nvSpPr>
        <p:spPr>
          <a:xfrm>
            <a:off x="1524000" y="4519447"/>
            <a:ext cx="9355494" cy="1757527"/>
          </a:xfrm>
        </p:spPr>
        <p:txBody>
          <a:bodyPr>
            <a:normAutofit/>
          </a:bodyPr>
          <a:lstStyle/>
          <a:p>
            <a:pPr algn="l"/>
            <a:r>
              <a:rPr lang="en-US" baseline="30000" dirty="0">
                <a:solidFill>
                  <a:srgbClr val="535557"/>
                </a:solidFill>
                <a:latin typeface="TradeGothic Roman" charset="0"/>
                <a:ea typeface="TradeGothic Roman" charset="0"/>
                <a:cs typeface="TradeGothic Roman" charset="0"/>
              </a:rPr>
              <a:t>Big G Express is 100% employee owned, asset-based truckload carrier, headquartered in Shelbyville, Tennessee. With 600 tractors and over 1,300 trailers, we provide general commodity, irregular route,</a:t>
            </a:r>
            <a:r>
              <a:rPr lang="en-US" dirty="0">
                <a:solidFill>
                  <a:srgbClr val="535557"/>
                </a:solidFill>
                <a:latin typeface="TradeGothic Roman" charset="0"/>
                <a:ea typeface="TradeGothic Roman" charset="0"/>
                <a:cs typeface="TradeGothic Roman" charset="0"/>
              </a:rPr>
              <a:t> </a:t>
            </a:r>
            <a:r>
              <a:rPr lang="en-US" baseline="30000" dirty="0">
                <a:solidFill>
                  <a:srgbClr val="535557"/>
                </a:solidFill>
                <a:latin typeface="TradeGothic Roman" charset="0"/>
                <a:ea typeface="TradeGothic Roman" charset="0"/>
                <a:cs typeface="TradeGothic Roman" charset="0"/>
              </a:rPr>
              <a:t>dry van truckload and regional flatbed services to nationwide customers. By using state-of-the art equipment and the latest technologies, our trucking services and our employee-owners drive our success.</a:t>
            </a:r>
          </a:p>
          <a:p>
            <a:pPr algn="l"/>
            <a:endParaRPr lang="en-US" baseline="30000" dirty="0">
              <a:latin typeface="TradeGothic Roman" charset="0"/>
              <a:ea typeface="TradeGothic Roman" charset="0"/>
              <a:cs typeface="TradeGothic Roman" charset="0"/>
            </a:endParaRP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6378" y="1552575"/>
            <a:ext cx="2279050" cy="21240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1772" y="1552575"/>
            <a:ext cx="2447029" cy="2121842"/>
          </a:xfrm>
          <a:prstGeom prst="rect">
            <a:avLst/>
          </a:prstGeom>
        </p:spPr>
      </p:pic>
    </p:spTree>
    <p:extLst>
      <p:ext uri="{BB962C8B-B14F-4D97-AF65-F5344CB8AC3E}">
        <p14:creationId xmlns:p14="http://schemas.microsoft.com/office/powerpoint/2010/main" val="1354040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34817" y="1707501"/>
            <a:ext cx="6920202" cy="1222310"/>
          </a:xfrm>
        </p:spPr>
        <p:txBody>
          <a:bodyPr>
            <a:normAutofit/>
          </a:bodyPr>
          <a:lstStyle/>
          <a:p>
            <a:r>
              <a:rPr lang="en-US" dirty="0">
                <a:solidFill>
                  <a:srgbClr val="535557"/>
                </a:solidFill>
                <a:latin typeface="Bebas" charset="0"/>
                <a:ea typeface="Bebas" charset="0"/>
                <a:cs typeface="Bebas" charset="0"/>
              </a:rPr>
              <a:t>OUR  </a:t>
            </a:r>
            <a:r>
              <a:rPr lang="en-US" dirty="0">
                <a:solidFill>
                  <a:srgbClr val="EB8E2D"/>
                </a:solidFill>
                <a:latin typeface="Bebas" charset="0"/>
                <a:ea typeface="Bebas" charset="0"/>
                <a:cs typeface="Bebas" charset="0"/>
              </a:rPr>
              <a:t>Mission</a:t>
            </a:r>
            <a:endParaRPr lang="en-US" dirty="0">
              <a:solidFill>
                <a:srgbClr val="535557"/>
              </a:solidFill>
              <a:latin typeface="Bebas" charset="0"/>
              <a:ea typeface="Bebas" charset="0"/>
              <a:cs typeface="Bebas" charset="0"/>
            </a:endParaRPr>
          </a:p>
        </p:txBody>
      </p:sp>
      <p:sp>
        <p:nvSpPr>
          <p:cNvPr id="3" name="Subtitle 2"/>
          <p:cNvSpPr>
            <a:spLocks noGrp="1"/>
          </p:cNvSpPr>
          <p:nvPr>
            <p:ph type="subTitle" idx="1"/>
          </p:nvPr>
        </p:nvSpPr>
        <p:spPr>
          <a:xfrm>
            <a:off x="2911151" y="3415094"/>
            <a:ext cx="6354147" cy="2621812"/>
          </a:xfrm>
        </p:spPr>
        <p:txBody>
          <a:bodyPr>
            <a:normAutofit/>
          </a:bodyPr>
          <a:lstStyle/>
          <a:p>
            <a:r>
              <a:rPr lang="en-US" baseline="30000" dirty="0">
                <a:solidFill>
                  <a:srgbClr val="535557"/>
                </a:solidFill>
                <a:latin typeface="TradeGothic Roman" charset="0"/>
                <a:ea typeface="TradeGothic Roman" charset="0"/>
                <a:cs typeface="TradeGothic Roman" charset="0"/>
              </a:rPr>
              <a:t>The employee owners of Big G Express strive to provide business excellence for customers through an uncompromising commitment to safety, service, technology and integrity. Our services and solutions will meet and exceed customer expectations with a passion for performance and teamwork.</a:t>
            </a:r>
          </a:p>
          <a:p>
            <a:pPr algn="l"/>
            <a:endParaRPr lang="en-US" baseline="30000" dirty="0">
              <a:solidFill>
                <a:srgbClr val="535557"/>
              </a:solidFill>
              <a:latin typeface="TradeGothic Roman" charset="0"/>
              <a:ea typeface="TradeGothic Roman" charset="0"/>
              <a:cs typeface="TradeGothic Roman" charset="0"/>
            </a:endParaRPr>
          </a:p>
        </p:txBody>
      </p:sp>
    </p:spTree>
    <p:extLst>
      <p:ext uri="{BB962C8B-B14F-4D97-AF65-F5344CB8AC3E}">
        <p14:creationId xmlns:p14="http://schemas.microsoft.com/office/powerpoint/2010/main" val="1487111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1686" y="-751073"/>
            <a:ext cx="7910314" cy="10236872"/>
          </a:xfrm>
        </p:spPr>
      </p:pic>
      <p:sp>
        <p:nvSpPr>
          <p:cNvPr id="9" name="Title 1"/>
          <p:cNvSpPr txBox="1">
            <a:spLocks/>
          </p:cNvSpPr>
          <p:nvPr/>
        </p:nvSpPr>
        <p:spPr>
          <a:xfrm>
            <a:off x="698810" y="365125"/>
            <a:ext cx="4246179" cy="2125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EB8E2D"/>
                </a:solidFill>
                <a:latin typeface="Bebas" charset="0"/>
                <a:ea typeface="Bebas" charset="0"/>
                <a:cs typeface="Bebas" charset="0"/>
              </a:rPr>
              <a:t>SERVICE</a:t>
            </a:r>
          </a:p>
          <a:p>
            <a:r>
              <a:rPr lang="en-US" dirty="0">
                <a:solidFill>
                  <a:srgbClr val="535557"/>
                </a:solidFill>
                <a:latin typeface="Bebas" charset="0"/>
                <a:ea typeface="Bebas" charset="0"/>
                <a:cs typeface="Bebas" charset="0"/>
              </a:rPr>
              <a:t>AREA  MAP</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841" y="2274849"/>
            <a:ext cx="4651798" cy="2328746"/>
          </a:xfrm>
          <a:prstGeom prst="rect">
            <a:avLst/>
          </a:prstGeom>
        </p:spPr>
      </p:pic>
    </p:spTree>
    <p:extLst>
      <p:ext uri="{BB962C8B-B14F-4D97-AF65-F5344CB8AC3E}">
        <p14:creationId xmlns:p14="http://schemas.microsoft.com/office/powerpoint/2010/main" val="172267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1069"/>
            <a:ext cx="8526585" cy="870561"/>
          </a:xfrm>
        </p:spPr>
        <p:txBody>
          <a:bodyPr>
            <a:normAutofit fontScale="90000"/>
          </a:bodyPr>
          <a:lstStyle/>
          <a:p>
            <a:pPr algn="l"/>
            <a:r>
              <a:rPr lang="en-US" dirty="0">
                <a:solidFill>
                  <a:srgbClr val="535557"/>
                </a:solidFill>
                <a:latin typeface="Bebas" charset="0"/>
                <a:ea typeface="Bebas" charset="0"/>
                <a:cs typeface="Bebas" charset="0"/>
              </a:rPr>
              <a:t>Fleet Footprint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1104" y="1189184"/>
            <a:ext cx="7572375" cy="4635353"/>
          </a:xfrm>
          <a:prstGeom prst="rect">
            <a:avLst/>
          </a:prstGeom>
        </p:spPr>
      </p:pic>
    </p:spTree>
    <p:extLst>
      <p:ext uri="{BB962C8B-B14F-4D97-AF65-F5344CB8AC3E}">
        <p14:creationId xmlns:p14="http://schemas.microsoft.com/office/powerpoint/2010/main" val="1826407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1069"/>
            <a:ext cx="8526585" cy="870561"/>
          </a:xfrm>
        </p:spPr>
        <p:txBody>
          <a:bodyPr>
            <a:normAutofit fontScale="90000"/>
          </a:bodyPr>
          <a:lstStyle/>
          <a:p>
            <a:pPr algn="l"/>
            <a:r>
              <a:rPr lang="en-US" dirty="0">
                <a:solidFill>
                  <a:srgbClr val="535557"/>
                </a:solidFill>
                <a:latin typeface="Bebas" charset="0"/>
                <a:ea typeface="Bebas" charset="0"/>
                <a:cs typeface="Bebas" charset="0"/>
              </a:rPr>
              <a:t>Trucking in a nutshell</a:t>
            </a:r>
          </a:p>
        </p:txBody>
      </p:sp>
      <p:sp>
        <p:nvSpPr>
          <p:cNvPr id="5" name="Subtitle 2"/>
          <p:cNvSpPr txBox="1">
            <a:spLocks/>
          </p:cNvSpPr>
          <p:nvPr/>
        </p:nvSpPr>
        <p:spPr>
          <a:xfrm>
            <a:off x="1074615" y="1158371"/>
            <a:ext cx="9425353" cy="18705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457200" indent="-457200" algn="l">
              <a:buAutoNum type="arabicPeriod"/>
            </a:pPr>
            <a:r>
              <a:rPr lang="en-US" dirty="0"/>
              <a:t>Contract to move freight for customer.</a:t>
            </a:r>
            <a:endParaRPr lang="en-US" baseline="30000" dirty="0"/>
          </a:p>
          <a:p>
            <a:pPr marL="457200" indent="-457200" algn="l">
              <a:buAutoNum type="arabicPeriod"/>
            </a:pPr>
            <a:r>
              <a:rPr lang="en-US" dirty="0"/>
              <a:t>Determine dates and times for pickup and delivery</a:t>
            </a:r>
          </a:p>
          <a:p>
            <a:pPr marL="457200" indent="-457200" algn="l">
              <a:buAutoNum type="arabicPeriod"/>
            </a:pPr>
            <a:r>
              <a:rPr lang="en-US" dirty="0"/>
              <a:t>Pick up freight and deliver it on time as per Customer’s instructions…</a:t>
            </a:r>
          </a:p>
          <a:p>
            <a:pPr marL="457200" indent="-457200" algn="l">
              <a:buAutoNum type="arabicPeriod"/>
            </a:pPr>
            <a:r>
              <a:rPr lang="en-US" dirty="0"/>
              <a:t>Get Paid</a:t>
            </a:r>
          </a:p>
        </p:txBody>
      </p:sp>
    </p:spTree>
    <p:extLst>
      <p:ext uri="{BB962C8B-B14F-4D97-AF65-F5344CB8AC3E}">
        <p14:creationId xmlns:p14="http://schemas.microsoft.com/office/powerpoint/2010/main" val="408638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1069"/>
            <a:ext cx="10125075" cy="870561"/>
          </a:xfrm>
        </p:spPr>
        <p:txBody>
          <a:bodyPr>
            <a:normAutofit fontScale="90000"/>
          </a:bodyPr>
          <a:lstStyle/>
          <a:p>
            <a:pPr algn="l"/>
            <a:r>
              <a:rPr lang="en-US" dirty="0">
                <a:solidFill>
                  <a:srgbClr val="535557"/>
                </a:solidFill>
                <a:latin typeface="Bebas" charset="0"/>
                <a:ea typeface="Bebas" charset="0"/>
                <a:cs typeface="Bebas" charset="0"/>
              </a:rPr>
              <a:t>But… it’s not quite that simple</a:t>
            </a:r>
          </a:p>
        </p:txBody>
      </p:sp>
      <p:sp>
        <p:nvSpPr>
          <p:cNvPr id="5" name="Subtitle 2"/>
          <p:cNvSpPr txBox="1">
            <a:spLocks/>
          </p:cNvSpPr>
          <p:nvPr/>
        </p:nvSpPr>
        <p:spPr>
          <a:xfrm>
            <a:off x="1074615" y="1158371"/>
            <a:ext cx="9425353" cy="4704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t>Driver Shortage/Retention</a:t>
            </a:r>
          </a:p>
        </p:txBody>
      </p:sp>
      <p:sp>
        <p:nvSpPr>
          <p:cNvPr id="4" name="Subtitle 2"/>
          <p:cNvSpPr txBox="1">
            <a:spLocks/>
          </p:cNvSpPr>
          <p:nvPr/>
        </p:nvSpPr>
        <p:spPr>
          <a:xfrm>
            <a:off x="1524000" y="1628775"/>
            <a:ext cx="9425353" cy="323850"/>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t>Industrywide driver turnover rate around 90%</a:t>
            </a:r>
          </a:p>
        </p:txBody>
      </p:sp>
      <p:sp>
        <p:nvSpPr>
          <p:cNvPr id="6" name="Subtitle 2"/>
          <p:cNvSpPr txBox="1">
            <a:spLocks/>
          </p:cNvSpPr>
          <p:nvPr/>
        </p:nvSpPr>
        <p:spPr>
          <a:xfrm>
            <a:off x="1074614" y="1952625"/>
            <a:ext cx="9425353" cy="4704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t>Driver/Equipment Utilization</a:t>
            </a:r>
          </a:p>
        </p:txBody>
      </p:sp>
      <p:sp>
        <p:nvSpPr>
          <p:cNvPr id="7" name="Subtitle 2"/>
          <p:cNvSpPr txBox="1">
            <a:spLocks/>
          </p:cNvSpPr>
          <p:nvPr/>
        </p:nvSpPr>
        <p:spPr>
          <a:xfrm>
            <a:off x="1524000" y="2414253"/>
            <a:ext cx="9425353" cy="323850"/>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t>How to maximize your return on investment in people/equipment?</a:t>
            </a:r>
          </a:p>
        </p:txBody>
      </p:sp>
      <p:sp>
        <p:nvSpPr>
          <p:cNvPr id="8" name="Subtitle 2"/>
          <p:cNvSpPr txBox="1">
            <a:spLocks/>
          </p:cNvSpPr>
          <p:nvPr/>
        </p:nvSpPr>
        <p:spPr>
          <a:xfrm>
            <a:off x="1074614" y="2738103"/>
            <a:ext cx="9425353" cy="4704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t>Customer Data Requirements</a:t>
            </a:r>
          </a:p>
        </p:txBody>
      </p:sp>
      <p:sp>
        <p:nvSpPr>
          <p:cNvPr id="9" name="Subtitle 2"/>
          <p:cNvSpPr txBox="1">
            <a:spLocks/>
          </p:cNvSpPr>
          <p:nvPr/>
        </p:nvSpPr>
        <p:spPr>
          <a:xfrm>
            <a:off x="1523999" y="3205577"/>
            <a:ext cx="9425353" cy="323850"/>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t>How to provide your customers with the reporting/data that they require?</a:t>
            </a:r>
          </a:p>
        </p:txBody>
      </p:sp>
      <p:sp>
        <p:nvSpPr>
          <p:cNvPr id="10" name="Subtitle 2"/>
          <p:cNvSpPr txBox="1">
            <a:spLocks/>
          </p:cNvSpPr>
          <p:nvPr/>
        </p:nvSpPr>
        <p:spPr>
          <a:xfrm>
            <a:off x="1074615" y="3462829"/>
            <a:ext cx="9425353" cy="4704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t>Equipment Maintenance</a:t>
            </a:r>
          </a:p>
        </p:txBody>
      </p:sp>
      <p:sp>
        <p:nvSpPr>
          <p:cNvPr id="11" name="Subtitle 2"/>
          <p:cNvSpPr txBox="1">
            <a:spLocks/>
          </p:cNvSpPr>
          <p:nvPr/>
        </p:nvSpPr>
        <p:spPr>
          <a:xfrm>
            <a:off x="1524000" y="3930303"/>
            <a:ext cx="9425353" cy="323850"/>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t>How to keep your fleet rolling and making money?</a:t>
            </a:r>
          </a:p>
        </p:txBody>
      </p:sp>
      <p:sp>
        <p:nvSpPr>
          <p:cNvPr id="12" name="Subtitle 2"/>
          <p:cNvSpPr txBox="1">
            <a:spLocks/>
          </p:cNvSpPr>
          <p:nvPr/>
        </p:nvSpPr>
        <p:spPr>
          <a:xfrm>
            <a:off x="1074615" y="4229330"/>
            <a:ext cx="9425353" cy="4704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t>Paying your drivers</a:t>
            </a:r>
          </a:p>
        </p:txBody>
      </p:sp>
      <p:sp>
        <p:nvSpPr>
          <p:cNvPr id="13" name="Subtitle 2"/>
          <p:cNvSpPr txBox="1">
            <a:spLocks/>
          </p:cNvSpPr>
          <p:nvPr/>
        </p:nvSpPr>
        <p:spPr>
          <a:xfrm>
            <a:off x="1524000" y="4699734"/>
            <a:ext cx="9425353" cy="323850"/>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t>How to take care of your employees?</a:t>
            </a:r>
          </a:p>
        </p:txBody>
      </p:sp>
      <p:sp>
        <p:nvSpPr>
          <p:cNvPr id="14" name="Subtitle 2"/>
          <p:cNvSpPr txBox="1">
            <a:spLocks/>
          </p:cNvSpPr>
          <p:nvPr/>
        </p:nvSpPr>
        <p:spPr>
          <a:xfrm>
            <a:off x="1074614" y="5017811"/>
            <a:ext cx="9425353" cy="4704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t>Safety</a:t>
            </a:r>
          </a:p>
        </p:txBody>
      </p:sp>
      <p:sp>
        <p:nvSpPr>
          <p:cNvPr id="15" name="Subtitle 2"/>
          <p:cNvSpPr txBox="1">
            <a:spLocks/>
          </p:cNvSpPr>
          <p:nvPr/>
        </p:nvSpPr>
        <p:spPr>
          <a:xfrm>
            <a:off x="1523999" y="5485285"/>
            <a:ext cx="9425353" cy="323850"/>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t>How to keep your people/the public safe?</a:t>
            </a:r>
          </a:p>
        </p:txBody>
      </p:sp>
    </p:spTree>
    <p:extLst>
      <p:ext uri="{BB962C8B-B14F-4D97-AF65-F5344CB8AC3E}">
        <p14:creationId xmlns:p14="http://schemas.microsoft.com/office/powerpoint/2010/main" val="672079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ppt_x"/>
                                          </p:val>
                                        </p:tav>
                                        <p:tav tm="100000">
                                          <p:val>
                                            <p:strVal val="#ppt_x"/>
                                          </p:val>
                                        </p:tav>
                                      </p:tavLst>
                                    </p:anim>
                                    <p:anim calcmode="lin" valueType="num">
                                      <p:cBhvr additive="base">
                                        <p:cTn id="7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P spid="7" grpId="0"/>
      <p:bldP spid="8" grpId="0"/>
      <p:bldP spid="9" grpId="0"/>
      <p:bldP spid="10" grpId="0"/>
      <p:bldP spid="11" grpId="0"/>
      <p:bldP spid="12" grpId="0"/>
      <p:bldP spid="13" grpId="0"/>
      <p:bldP spid="14" grpId="0"/>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Feathered</Template>
  <TotalTime>4525</TotalTime>
  <Words>1269</Words>
  <Application>Microsoft Office PowerPoint</Application>
  <PresentationFormat>Widescreen</PresentationFormat>
  <Paragraphs>114</Paragraphs>
  <Slides>26</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Black</vt:lpstr>
      <vt:lpstr>Bebas</vt:lpstr>
      <vt:lpstr>Calibri</vt:lpstr>
      <vt:lpstr>Calibri Light</vt:lpstr>
      <vt:lpstr>TradeGothic Roman</vt:lpstr>
      <vt:lpstr>Office Theme</vt:lpstr>
      <vt:lpstr>PowerPoint Presentation</vt:lpstr>
      <vt:lpstr>PowerPoint Presentation</vt:lpstr>
      <vt:lpstr>About  Me</vt:lpstr>
      <vt:lpstr>GOING  THE EXTRA  MILE SINCE  1995</vt:lpstr>
      <vt:lpstr>OUR  Mission</vt:lpstr>
      <vt:lpstr>PowerPoint Presentation</vt:lpstr>
      <vt:lpstr>Fleet Footprint</vt:lpstr>
      <vt:lpstr>Trucking in a nutshell</vt:lpstr>
      <vt:lpstr>But… it’s not quite that simple</vt:lpstr>
      <vt:lpstr>But… it’s not quite that simple</vt:lpstr>
      <vt:lpstr>A Dirty Business</vt:lpstr>
      <vt:lpstr>Industry Solutions -- </vt:lpstr>
      <vt:lpstr>Diesel Particulate Filter</vt:lpstr>
      <vt:lpstr>Diesel Aftertreatment</vt:lpstr>
      <vt:lpstr>Why We’re Here</vt:lpstr>
      <vt:lpstr>Why We’re Here</vt:lpstr>
      <vt:lpstr>Derates</vt:lpstr>
      <vt:lpstr>Further Impacts</vt:lpstr>
      <vt:lpstr>Further Impacts</vt:lpstr>
      <vt:lpstr>Further Impacts</vt:lpstr>
      <vt:lpstr>Failure Prediction</vt:lpstr>
      <vt:lpstr>Data Feed</vt:lpstr>
      <vt:lpstr>QCJ1939Fault</vt:lpstr>
      <vt:lpstr>Data Available (continued)</vt:lpstr>
      <vt:lpstr>Goal</vt:lpstr>
      <vt:lpstr>CONTACT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GOING THE  EXTRA MILE SINCE 1995</dc:title>
  <dc:creator>Karin  Albrecht</dc:creator>
  <cp:lastModifiedBy>Josh Threet</cp:lastModifiedBy>
  <cp:revision>79</cp:revision>
  <dcterms:created xsi:type="dcterms:W3CDTF">2016-01-14T02:21:54Z</dcterms:created>
  <dcterms:modified xsi:type="dcterms:W3CDTF">2020-03-26T23:55:51Z</dcterms:modified>
</cp:coreProperties>
</file>