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9" r:id="rId3"/>
    <p:sldId id="270" r:id="rId4"/>
    <p:sldId id="274" r:id="rId5"/>
    <p:sldId id="271" r:id="rId6"/>
    <p:sldId id="273" r:id="rId7"/>
    <p:sldId id="275" r:id="rId8"/>
    <p:sldId id="268" r:id="rId9"/>
    <p:sldId id="266" r:id="rId10"/>
    <p:sldId id="272" r:id="rId11"/>
    <p:sldId id="281" r:id="rId12"/>
    <p:sldId id="278" r:id="rId13"/>
    <p:sldId id="276" r:id="rId14"/>
    <p:sldId id="277" r:id="rId15"/>
    <p:sldId id="279" r:id="rId16"/>
    <p:sldId id="282" r:id="rId17"/>
    <p:sldId id="280" r:id="rId18"/>
    <p:sldId id="265" r:id="rId19"/>
    <p:sldId id="267" r:id="rId20"/>
    <p:sldId id="257" r:id="rId21"/>
    <p:sldId id="26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7DF2F-B1EC-46E7-B779-A31E080975A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F2C4D-2EB4-43DA-9352-528D2AFD8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Explanatory = % Spent Per District</a:t>
          </a:r>
        </a:p>
      </dgm:t>
    </dgm:pt>
    <dgm:pt modelId="{6E67DAAC-6F26-4FFB-9DD3-F0D9B634B752}" type="parTrans" cxnId="{CA2930E9-E7C5-4DBE-BF8E-EEDEF97C7F72}">
      <dgm:prSet/>
      <dgm:spPr/>
      <dgm:t>
        <a:bodyPr/>
        <a:lstStyle/>
        <a:p>
          <a:endParaRPr lang="en-US"/>
        </a:p>
      </dgm:t>
    </dgm:pt>
    <dgm:pt modelId="{1E64A9A5-A986-4BF7-BA08-8DAFEB67C058}" type="sibTrans" cxnId="{CA2930E9-E7C5-4DBE-BF8E-EEDEF97C7F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DD7630-F373-458E-BB2A-756C51C29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 = Winning Election</a:t>
          </a:r>
        </a:p>
      </dgm:t>
    </dgm:pt>
    <dgm:pt modelId="{5934F0E0-55A4-4E42-A5C7-D785798476B8}" type="parTrans" cxnId="{91CC859F-F7FF-46A4-9F26-3A8C13D83D56}">
      <dgm:prSet/>
      <dgm:spPr/>
      <dgm:t>
        <a:bodyPr/>
        <a:lstStyle/>
        <a:p>
          <a:endParaRPr lang="en-US"/>
        </a:p>
      </dgm:t>
    </dgm:pt>
    <dgm:pt modelId="{8AB011D7-2EDE-449C-B905-075DA6E37677}" type="sibTrans" cxnId="{91CC859F-F7FF-46A4-9F26-3A8C13D83D56}">
      <dgm:prSet/>
      <dgm:spPr/>
      <dgm:t>
        <a:bodyPr/>
        <a:lstStyle/>
        <a:p>
          <a:endParaRPr lang="en-US"/>
        </a:p>
      </dgm:t>
    </dgm:pt>
    <dgm:pt modelId="{D5C3D9D5-4138-47C2-86CA-7166B9F7676D}" type="pres">
      <dgm:prSet presAssocID="{AC47DF2F-B1EC-46E7-B779-A31E080975AA}" presName="root" presStyleCnt="0">
        <dgm:presLayoutVars>
          <dgm:dir/>
          <dgm:resizeHandles val="exact"/>
        </dgm:presLayoutVars>
      </dgm:prSet>
      <dgm:spPr/>
    </dgm:pt>
    <dgm:pt modelId="{FE4DF8C2-EDC6-4F65-BB6D-DC5B8306E029}" type="pres">
      <dgm:prSet presAssocID="{AC47DF2F-B1EC-46E7-B779-A31E080975AA}" presName="container" presStyleCnt="0">
        <dgm:presLayoutVars>
          <dgm:dir/>
          <dgm:resizeHandles val="exact"/>
        </dgm:presLayoutVars>
      </dgm:prSet>
      <dgm:spPr/>
    </dgm:pt>
    <dgm:pt modelId="{DE168ED7-5FA5-417C-947E-ECCA313038A3}" type="pres">
      <dgm:prSet presAssocID="{D4EF2C4D-2EB4-43DA-9352-528D2AFD81CC}" presName="compNode" presStyleCnt="0"/>
      <dgm:spPr/>
    </dgm:pt>
    <dgm:pt modelId="{E2E28FD5-6576-4687-B22C-04F078C79CD3}" type="pres">
      <dgm:prSet presAssocID="{D4EF2C4D-2EB4-43DA-9352-528D2AFD81CC}" presName="iconBgRect" presStyleLbl="bgShp" presStyleIdx="0" presStyleCnt="2"/>
      <dgm:spPr/>
    </dgm:pt>
    <dgm:pt modelId="{C1FDC8C4-11F2-4B40-96D3-BCD471285E9B}" type="pres">
      <dgm:prSet presAssocID="{D4EF2C4D-2EB4-43DA-9352-528D2AFD81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F2BE2B-7AA4-4953-B1E9-DB74894E0BE8}" type="pres">
      <dgm:prSet presAssocID="{D4EF2C4D-2EB4-43DA-9352-528D2AFD81CC}" presName="spaceRect" presStyleCnt="0"/>
      <dgm:spPr/>
    </dgm:pt>
    <dgm:pt modelId="{7427673F-7C62-4026-AC0C-CC0A2B90BD94}" type="pres">
      <dgm:prSet presAssocID="{D4EF2C4D-2EB4-43DA-9352-528D2AFD81CC}" presName="textRect" presStyleLbl="revTx" presStyleIdx="0" presStyleCnt="2">
        <dgm:presLayoutVars>
          <dgm:chMax val="1"/>
          <dgm:chPref val="1"/>
        </dgm:presLayoutVars>
      </dgm:prSet>
      <dgm:spPr/>
    </dgm:pt>
    <dgm:pt modelId="{C9F0DCAE-E871-4837-A387-9891675ED0C4}" type="pres">
      <dgm:prSet presAssocID="{1E64A9A5-A986-4BF7-BA08-8DAFEB67C058}" presName="sibTrans" presStyleLbl="sibTrans2D1" presStyleIdx="0" presStyleCnt="0"/>
      <dgm:spPr/>
    </dgm:pt>
    <dgm:pt modelId="{30464DC7-F498-4126-A5BE-F95B074F30B6}" type="pres">
      <dgm:prSet presAssocID="{7CDD7630-F373-458E-BB2A-756C51C29741}" presName="compNode" presStyleCnt="0"/>
      <dgm:spPr/>
    </dgm:pt>
    <dgm:pt modelId="{926A1368-D2A5-422C-AAFB-6A2E95B411A7}" type="pres">
      <dgm:prSet presAssocID="{7CDD7630-F373-458E-BB2A-756C51C29741}" presName="iconBgRect" presStyleLbl="bgShp" presStyleIdx="1" presStyleCnt="2"/>
      <dgm:spPr/>
    </dgm:pt>
    <dgm:pt modelId="{B77AD057-2021-4BF4-9B76-38292A6DC86E}" type="pres">
      <dgm:prSet presAssocID="{7CDD7630-F373-458E-BB2A-756C51C297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240DC-6888-4763-9B6F-D93406E420CF}" type="pres">
      <dgm:prSet presAssocID="{7CDD7630-F373-458E-BB2A-756C51C29741}" presName="spaceRect" presStyleCnt="0"/>
      <dgm:spPr/>
    </dgm:pt>
    <dgm:pt modelId="{D1467FA6-0F95-490C-B1C5-2162BD836DBF}" type="pres">
      <dgm:prSet presAssocID="{7CDD7630-F373-458E-BB2A-756C51C297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3EDD1F-D021-4677-99EF-74C289FA75D0}" type="presOf" srcId="{1E64A9A5-A986-4BF7-BA08-8DAFEB67C058}" destId="{C9F0DCAE-E871-4837-A387-9891675ED0C4}" srcOrd="0" destOrd="0" presId="urn:microsoft.com/office/officeart/2018/2/layout/IconCircleList"/>
    <dgm:cxn modelId="{EA2C002B-4217-48DD-8755-13855CF1C8F0}" type="presOf" srcId="{AC47DF2F-B1EC-46E7-B779-A31E080975AA}" destId="{D5C3D9D5-4138-47C2-86CA-7166B9F7676D}" srcOrd="0" destOrd="0" presId="urn:microsoft.com/office/officeart/2018/2/layout/IconCircleList"/>
    <dgm:cxn modelId="{E9AD9B2E-9933-40B3-B144-6DEBEDE25E16}" type="presOf" srcId="{7CDD7630-F373-458E-BB2A-756C51C29741}" destId="{D1467FA6-0F95-490C-B1C5-2162BD836DBF}" srcOrd="0" destOrd="0" presId="urn:microsoft.com/office/officeart/2018/2/layout/IconCircleList"/>
    <dgm:cxn modelId="{B21A5878-2220-486F-954F-100010D4C3C7}" type="presOf" srcId="{D4EF2C4D-2EB4-43DA-9352-528D2AFD81CC}" destId="{7427673F-7C62-4026-AC0C-CC0A2B90BD94}" srcOrd="0" destOrd="0" presId="urn:microsoft.com/office/officeart/2018/2/layout/IconCircleList"/>
    <dgm:cxn modelId="{91CC859F-F7FF-46A4-9F26-3A8C13D83D56}" srcId="{AC47DF2F-B1EC-46E7-B779-A31E080975AA}" destId="{7CDD7630-F373-458E-BB2A-756C51C29741}" srcOrd="1" destOrd="0" parTransId="{5934F0E0-55A4-4E42-A5C7-D785798476B8}" sibTransId="{8AB011D7-2EDE-449C-B905-075DA6E37677}"/>
    <dgm:cxn modelId="{CA2930E9-E7C5-4DBE-BF8E-EEDEF97C7F72}" srcId="{AC47DF2F-B1EC-46E7-B779-A31E080975AA}" destId="{D4EF2C4D-2EB4-43DA-9352-528D2AFD81CC}" srcOrd="0" destOrd="0" parTransId="{6E67DAAC-6F26-4FFB-9DD3-F0D9B634B752}" sibTransId="{1E64A9A5-A986-4BF7-BA08-8DAFEB67C058}"/>
    <dgm:cxn modelId="{C3E06351-C7B0-4BAB-A4F2-A9DF7FCD8AD8}" type="presParOf" srcId="{D5C3D9D5-4138-47C2-86CA-7166B9F7676D}" destId="{FE4DF8C2-EDC6-4F65-BB6D-DC5B8306E029}" srcOrd="0" destOrd="0" presId="urn:microsoft.com/office/officeart/2018/2/layout/IconCircleList"/>
    <dgm:cxn modelId="{4E3C4E84-2BA6-4A5C-B72A-D6E068624436}" type="presParOf" srcId="{FE4DF8C2-EDC6-4F65-BB6D-DC5B8306E029}" destId="{DE168ED7-5FA5-417C-947E-ECCA313038A3}" srcOrd="0" destOrd="0" presId="urn:microsoft.com/office/officeart/2018/2/layout/IconCircleList"/>
    <dgm:cxn modelId="{9EB496CA-7C1C-4BDC-96A3-3BA77B23E183}" type="presParOf" srcId="{DE168ED7-5FA5-417C-947E-ECCA313038A3}" destId="{E2E28FD5-6576-4687-B22C-04F078C79CD3}" srcOrd="0" destOrd="0" presId="urn:microsoft.com/office/officeart/2018/2/layout/IconCircleList"/>
    <dgm:cxn modelId="{71028336-720F-48FC-B89E-6E56B985C973}" type="presParOf" srcId="{DE168ED7-5FA5-417C-947E-ECCA313038A3}" destId="{C1FDC8C4-11F2-4B40-96D3-BCD471285E9B}" srcOrd="1" destOrd="0" presId="urn:microsoft.com/office/officeart/2018/2/layout/IconCircleList"/>
    <dgm:cxn modelId="{3C0BF662-6B0B-4099-A93B-1DEDC8B578E5}" type="presParOf" srcId="{DE168ED7-5FA5-417C-947E-ECCA313038A3}" destId="{FCF2BE2B-7AA4-4953-B1E9-DB74894E0BE8}" srcOrd="2" destOrd="0" presId="urn:microsoft.com/office/officeart/2018/2/layout/IconCircleList"/>
    <dgm:cxn modelId="{C49650BF-798E-4BEB-8812-0F649C5DB2CA}" type="presParOf" srcId="{DE168ED7-5FA5-417C-947E-ECCA313038A3}" destId="{7427673F-7C62-4026-AC0C-CC0A2B90BD94}" srcOrd="3" destOrd="0" presId="urn:microsoft.com/office/officeart/2018/2/layout/IconCircleList"/>
    <dgm:cxn modelId="{34768D34-925C-4A32-9C67-0264E562280D}" type="presParOf" srcId="{FE4DF8C2-EDC6-4F65-BB6D-DC5B8306E029}" destId="{C9F0DCAE-E871-4837-A387-9891675ED0C4}" srcOrd="1" destOrd="0" presId="urn:microsoft.com/office/officeart/2018/2/layout/IconCircleList"/>
    <dgm:cxn modelId="{A175789C-0154-47D9-A148-57C056007227}" type="presParOf" srcId="{FE4DF8C2-EDC6-4F65-BB6D-DC5B8306E029}" destId="{30464DC7-F498-4126-A5BE-F95B074F30B6}" srcOrd="2" destOrd="0" presId="urn:microsoft.com/office/officeart/2018/2/layout/IconCircleList"/>
    <dgm:cxn modelId="{F26B5E3F-EE63-4D11-95C7-27F5D95A1B2A}" type="presParOf" srcId="{30464DC7-F498-4126-A5BE-F95B074F30B6}" destId="{926A1368-D2A5-422C-AAFB-6A2E95B411A7}" srcOrd="0" destOrd="0" presId="urn:microsoft.com/office/officeart/2018/2/layout/IconCircleList"/>
    <dgm:cxn modelId="{7E9005C0-31B8-4DCB-A37C-4A4C44287D7F}" type="presParOf" srcId="{30464DC7-F498-4126-A5BE-F95B074F30B6}" destId="{B77AD057-2021-4BF4-9B76-38292A6DC86E}" srcOrd="1" destOrd="0" presId="urn:microsoft.com/office/officeart/2018/2/layout/IconCircleList"/>
    <dgm:cxn modelId="{9600FFE6-1E59-48C0-9DCB-6FD3DF863C6C}" type="presParOf" srcId="{30464DC7-F498-4126-A5BE-F95B074F30B6}" destId="{473240DC-6888-4763-9B6F-D93406E420CF}" srcOrd="2" destOrd="0" presId="urn:microsoft.com/office/officeart/2018/2/layout/IconCircleList"/>
    <dgm:cxn modelId="{BE35D881-90BF-4AF1-A8B8-2585093FC13D}" type="presParOf" srcId="{30464DC7-F498-4126-A5BE-F95B074F30B6}" destId="{D1467FA6-0F95-490C-B1C5-2162BD836D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7DF2F-B1EC-46E7-B779-A31E080975AA}" type="doc">
      <dgm:prSet loTypeId="urn:microsoft.com/office/officeart/2018/2/layout/IconCircle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EF2C4D-2EB4-43DA-9352-528D2AFD8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Explanatory = % Spent Per District</a:t>
          </a:r>
        </a:p>
      </dgm:t>
    </dgm:pt>
    <dgm:pt modelId="{6E67DAAC-6F26-4FFB-9DD3-F0D9B634B752}" type="parTrans" cxnId="{CA2930E9-E7C5-4DBE-BF8E-EEDEF97C7F72}">
      <dgm:prSet/>
      <dgm:spPr/>
      <dgm:t>
        <a:bodyPr/>
        <a:lstStyle/>
        <a:p>
          <a:endParaRPr lang="en-US"/>
        </a:p>
      </dgm:t>
    </dgm:pt>
    <dgm:pt modelId="{1E64A9A5-A986-4BF7-BA08-8DAFEB67C058}" type="sibTrans" cxnId="{CA2930E9-E7C5-4DBE-BF8E-EEDEF97C7F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DD7630-F373-458E-BB2A-756C51C29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 = Winning Election</a:t>
          </a:r>
        </a:p>
      </dgm:t>
    </dgm:pt>
    <dgm:pt modelId="{5934F0E0-55A4-4E42-A5C7-D785798476B8}" type="parTrans" cxnId="{91CC859F-F7FF-46A4-9F26-3A8C13D83D56}">
      <dgm:prSet/>
      <dgm:spPr/>
      <dgm:t>
        <a:bodyPr/>
        <a:lstStyle/>
        <a:p>
          <a:endParaRPr lang="en-US"/>
        </a:p>
      </dgm:t>
    </dgm:pt>
    <dgm:pt modelId="{8AB011D7-2EDE-449C-B905-075DA6E37677}" type="sibTrans" cxnId="{91CC859F-F7FF-46A4-9F26-3A8C13D83D56}">
      <dgm:prSet/>
      <dgm:spPr/>
      <dgm:t>
        <a:bodyPr/>
        <a:lstStyle/>
        <a:p>
          <a:endParaRPr lang="en-US"/>
        </a:p>
      </dgm:t>
    </dgm:pt>
    <dgm:pt modelId="{2B07E71E-1F53-4247-B011-F28A1EA34D15}" type="pres">
      <dgm:prSet presAssocID="{AC47DF2F-B1EC-46E7-B779-A31E080975AA}" presName="root" presStyleCnt="0">
        <dgm:presLayoutVars>
          <dgm:dir/>
          <dgm:resizeHandles val="exact"/>
        </dgm:presLayoutVars>
      </dgm:prSet>
      <dgm:spPr/>
    </dgm:pt>
    <dgm:pt modelId="{BBB69376-5F4C-40DE-A583-51E828334489}" type="pres">
      <dgm:prSet presAssocID="{AC47DF2F-B1EC-46E7-B779-A31E080975AA}" presName="container" presStyleCnt="0">
        <dgm:presLayoutVars>
          <dgm:dir/>
          <dgm:resizeHandles val="exact"/>
        </dgm:presLayoutVars>
      </dgm:prSet>
      <dgm:spPr/>
    </dgm:pt>
    <dgm:pt modelId="{02D384D0-BB53-4544-A2D7-EA7E86FE894A}" type="pres">
      <dgm:prSet presAssocID="{D4EF2C4D-2EB4-43DA-9352-528D2AFD81CC}" presName="compNode" presStyleCnt="0"/>
      <dgm:spPr/>
    </dgm:pt>
    <dgm:pt modelId="{41FB9767-C351-404E-AF51-D1D6E75BF204}" type="pres">
      <dgm:prSet presAssocID="{D4EF2C4D-2EB4-43DA-9352-528D2AFD81CC}" presName="iconBgRect" presStyleLbl="bgShp" presStyleIdx="0" presStyleCnt="2"/>
      <dgm:spPr/>
    </dgm:pt>
    <dgm:pt modelId="{897A2F6D-90EA-49C3-824C-60B844C8E1B5}" type="pres">
      <dgm:prSet presAssocID="{D4EF2C4D-2EB4-43DA-9352-528D2AFD81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DBE6F70-1CAD-4D62-A379-7983D21E1218}" type="pres">
      <dgm:prSet presAssocID="{D4EF2C4D-2EB4-43DA-9352-528D2AFD81CC}" presName="spaceRect" presStyleCnt="0"/>
      <dgm:spPr/>
    </dgm:pt>
    <dgm:pt modelId="{AD55AD8E-4ADC-4BEC-8C10-91153CF3DE83}" type="pres">
      <dgm:prSet presAssocID="{D4EF2C4D-2EB4-43DA-9352-528D2AFD81CC}" presName="textRect" presStyleLbl="revTx" presStyleIdx="0" presStyleCnt="2">
        <dgm:presLayoutVars>
          <dgm:chMax val="1"/>
          <dgm:chPref val="1"/>
        </dgm:presLayoutVars>
      </dgm:prSet>
      <dgm:spPr/>
    </dgm:pt>
    <dgm:pt modelId="{00979D6F-AECF-4BED-AFEE-616F6EEBDCE4}" type="pres">
      <dgm:prSet presAssocID="{1E64A9A5-A986-4BF7-BA08-8DAFEB67C058}" presName="sibTrans" presStyleLbl="sibTrans2D1" presStyleIdx="0" presStyleCnt="0"/>
      <dgm:spPr/>
    </dgm:pt>
    <dgm:pt modelId="{8AAC4B89-7F87-4EEF-9F66-6EBB522DBEEA}" type="pres">
      <dgm:prSet presAssocID="{7CDD7630-F373-458E-BB2A-756C51C29741}" presName="compNode" presStyleCnt="0"/>
      <dgm:spPr/>
    </dgm:pt>
    <dgm:pt modelId="{A9944406-1A96-4DE4-8612-148F782C35F7}" type="pres">
      <dgm:prSet presAssocID="{7CDD7630-F373-458E-BB2A-756C51C29741}" presName="iconBgRect" presStyleLbl="bgShp" presStyleIdx="1" presStyleCnt="2"/>
      <dgm:spPr/>
    </dgm:pt>
    <dgm:pt modelId="{223D7983-9B12-405C-B3DB-42FC56D9969E}" type="pres">
      <dgm:prSet presAssocID="{7CDD7630-F373-458E-BB2A-756C51C297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E61E78-4460-4376-B64D-C60CAC570687}" type="pres">
      <dgm:prSet presAssocID="{7CDD7630-F373-458E-BB2A-756C51C29741}" presName="spaceRect" presStyleCnt="0"/>
      <dgm:spPr/>
    </dgm:pt>
    <dgm:pt modelId="{3CBA18E7-C4A6-4573-B98C-C7408131B011}" type="pres">
      <dgm:prSet presAssocID="{7CDD7630-F373-458E-BB2A-756C51C297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C69D0D-5AD2-48B1-BECA-AE79177B9C25}" type="presOf" srcId="{AC47DF2F-B1EC-46E7-B779-A31E080975AA}" destId="{2B07E71E-1F53-4247-B011-F28A1EA34D15}" srcOrd="0" destOrd="0" presId="urn:microsoft.com/office/officeart/2018/2/layout/IconCircleList"/>
    <dgm:cxn modelId="{5564C94D-5A21-4A08-84D5-690A8E471D3C}" type="presOf" srcId="{D4EF2C4D-2EB4-43DA-9352-528D2AFD81CC}" destId="{AD55AD8E-4ADC-4BEC-8C10-91153CF3DE83}" srcOrd="0" destOrd="0" presId="urn:microsoft.com/office/officeart/2018/2/layout/IconCircleList"/>
    <dgm:cxn modelId="{70D93C97-C371-4D71-902C-A0B8E5B2A2C7}" type="presOf" srcId="{7CDD7630-F373-458E-BB2A-756C51C29741}" destId="{3CBA18E7-C4A6-4573-B98C-C7408131B011}" srcOrd="0" destOrd="0" presId="urn:microsoft.com/office/officeart/2018/2/layout/IconCircleList"/>
    <dgm:cxn modelId="{91CC859F-F7FF-46A4-9F26-3A8C13D83D56}" srcId="{AC47DF2F-B1EC-46E7-B779-A31E080975AA}" destId="{7CDD7630-F373-458E-BB2A-756C51C29741}" srcOrd="1" destOrd="0" parTransId="{5934F0E0-55A4-4E42-A5C7-D785798476B8}" sibTransId="{8AB011D7-2EDE-449C-B905-075DA6E37677}"/>
    <dgm:cxn modelId="{CA2930E9-E7C5-4DBE-BF8E-EEDEF97C7F72}" srcId="{AC47DF2F-B1EC-46E7-B779-A31E080975AA}" destId="{D4EF2C4D-2EB4-43DA-9352-528D2AFD81CC}" srcOrd="0" destOrd="0" parTransId="{6E67DAAC-6F26-4FFB-9DD3-F0D9B634B752}" sibTransId="{1E64A9A5-A986-4BF7-BA08-8DAFEB67C058}"/>
    <dgm:cxn modelId="{D18E42FF-553F-411B-9AF1-4EF20A9EB5C7}" type="presOf" srcId="{1E64A9A5-A986-4BF7-BA08-8DAFEB67C058}" destId="{00979D6F-AECF-4BED-AFEE-616F6EEBDCE4}" srcOrd="0" destOrd="0" presId="urn:microsoft.com/office/officeart/2018/2/layout/IconCircleList"/>
    <dgm:cxn modelId="{D3BE1BAE-E3B1-4BDD-A81F-CE6833F83D5E}" type="presParOf" srcId="{2B07E71E-1F53-4247-B011-F28A1EA34D15}" destId="{BBB69376-5F4C-40DE-A583-51E828334489}" srcOrd="0" destOrd="0" presId="urn:microsoft.com/office/officeart/2018/2/layout/IconCircleList"/>
    <dgm:cxn modelId="{31D5CBE6-E289-45B7-AEAA-80E5EEC1855D}" type="presParOf" srcId="{BBB69376-5F4C-40DE-A583-51E828334489}" destId="{02D384D0-BB53-4544-A2D7-EA7E86FE894A}" srcOrd="0" destOrd="0" presId="urn:microsoft.com/office/officeart/2018/2/layout/IconCircleList"/>
    <dgm:cxn modelId="{9DB80756-2D54-4DB7-869E-13C4D4E44024}" type="presParOf" srcId="{02D384D0-BB53-4544-A2D7-EA7E86FE894A}" destId="{41FB9767-C351-404E-AF51-D1D6E75BF204}" srcOrd="0" destOrd="0" presId="urn:microsoft.com/office/officeart/2018/2/layout/IconCircleList"/>
    <dgm:cxn modelId="{684079C6-E64F-44EF-A046-F2BA50B373A5}" type="presParOf" srcId="{02D384D0-BB53-4544-A2D7-EA7E86FE894A}" destId="{897A2F6D-90EA-49C3-824C-60B844C8E1B5}" srcOrd="1" destOrd="0" presId="urn:microsoft.com/office/officeart/2018/2/layout/IconCircleList"/>
    <dgm:cxn modelId="{CB88EE5E-B8C6-40CD-AAC3-6C8068F6EC83}" type="presParOf" srcId="{02D384D0-BB53-4544-A2D7-EA7E86FE894A}" destId="{DDBE6F70-1CAD-4D62-A379-7983D21E1218}" srcOrd="2" destOrd="0" presId="urn:microsoft.com/office/officeart/2018/2/layout/IconCircleList"/>
    <dgm:cxn modelId="{3BE9351F-FE0B-42CC-A953-4931984757E9}" type="presParOf" srcId="{02D384D0-BB53-4544-A2D7-EA7E86FE894A}" destId="{AD55AD8E-4ADC-4BEC-8C10-91153CF3DE83}" srcOrd="3" destOrd="0" presId="urn:microsoft.com/office/officeart/2018/2/layout/IconCircleList"/>
    <dgm:cxn modelId="{2D16B405-59ED-4D1C-BFE7-2EA44E2523E0}" type="presParOf" srcId="{BBB69376-5F4C-40DE-A583-51E828334489}" destId="{00979D6F-AECF-4BED-AFEE-616F6EEBDCE4}" srcOrd="1" destOrd="0" presId="urn:microsoft.com/office/officeart/2018/2/layout/IconCircleList"/>
    <dgm:cxn modelId="{0A77178A-CD97-4F7B-AD29-392DD27B504D}" type="presParOf" srcId="{BBB69376-5F4C-40DE-A583-51E828334489}" destId="{8AAC4B89-7F87-4EEF-9F66-6EBB522DBEEA}" srcOrd="2" destOrd="0" presId="urn:microsoft.com/office/officeart/2018/2/layout/IconCircleList"/>
    <dgm:cxn modelId="{6AA18569-81A0-4FA0-B294-32D0488811C8}" type="presParOf" srcId="{8AAC4B89-7F87-4EEF-9F66-6EBB522DBEEA}" destId="{A9944406-1A96-4DE4-8612-148F782C35F7}" srcOrd="0" destOrd="0" presId="urn:microsoft.com/office/officeart/2018/2/layout/IconCircleList"/>
    <dgm:cxn modelId="{0BD913DF-393E-4547-806F-1E003546B182}" type="presParOf" srcId="{8AAC4B89-7F87-4EEF-9F66-6EBB522DBEEA}" destId="{223D7983-9B12-405C-B3DB-42FC56D9969E}" srcOrd="1" destOrd="0" presId="urn:microsoft.com/office/officeart/2018/2/layout/IconCircleList"/>
    <dgm:cxn modelId="{CC0BD07F-F9FA-4767-9B6D-37F10EADACBF}" type="presParOf" srcId="{8AAC4B89-7F87-4EEF-9F66-6EBB522DBEEA}" destId="{0EE61E78-4460-4376-B64D-C60CAC570687}" srcOrd="2" destOrd="0" presId="urn:microsoft.com/office/officeart/2018/2/layout/IconCircleList"/>
    <dgm:cxn modelId="{7FD32D1A-CD2D-40B1-9508-7868E8E7F5C7}" type="presParOf" srcId="{8AAC4B89-7F87-4EEF-9F66-6EBB522DBEEA}" destId="{3CBA18E7-C4A6-4573-B98C-C7408131B0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28FD5-6576-4687-B22C-04F078C79CD3}">
      <dsp:nvSpPr>
        <dsp:cNvPr id="0" name=""/>
        <dsp:cNvSpPr/>
      </dsp:nvSpPr>
      <dsp:spPr>
        <a:xfrm>
          <a:off x="6355" y="1393193"/>
          <a:ext cx="815440" cy="8154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DC8C4-11F2-4B40-96D3-BCD471285E9B}">
      <dsp:nvSpPr>
        <dsp:cNvPr id="0" name=""/>
        <dsp:cNvSpPr/>
      </dsp:nvSpPr>
      <dsp:spPr>
        <a:xfrm>
          <a:off x="177598" y="1564436"/>
          <a:ext cx="472955" cy="47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7673F-7C62-4026-AC0C-CC0A2B90BD94}">
      <dsp:nvSpPr>
        <dsp:cNvPr id="0" name=""/>
        <dsp:cNvSpPr/>
      </dsp:nvSpPr>
      <dsp:spPr>
        <a:xfrm>
          <a:off x="996533" y="1393193"/>
          <a:ext cx="1922109" cy="8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Explanatory = % Spent Per District</a:t>
          </a:r>
        </a:p>
      </dsp:txBody>
      <dsp:txXfrm>
        <a:off x="996533" y="1393193"/>
        <a:ext cx="1922109" cy="815440"/>
      </dsp:txXfrm>
    </dsp:sp>
    <dsp:sp modelId="{926A1368-D2A5-422C-AAFB-6A2E95B411A7}">
      <dsp:nvSpPr>
        <dsp:cNvPr id="0" name=""/>
        <dsp:cNvSpPr/>
      </dsp:nvSpPr>
      <dsp:spPr>
        <a:xfrm>
          <a:off x="3253556" y="1393193"/>
          <a:ext cx="815440" cy="8154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AD057-2021-4BF4-9B76-38292A6DC86E}">
      <dsp:nvSpPr>
        <dsp:cNvPr id="0" name=""/>
        <dsp:cNvSpPr/>
      </dsp:nvSpPr>
      <dsp:spPr>
        <a:xfrm>
          <a:off x="3424799" y="1564436"/>
          <a:ext cx="472955" cy="47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67FA6-0F95-490C-B1C5-2162BD836DBF}">
      <dsp:nvSpPr>
        <dsp:cNvPr id="0" name=""/>
        <dsp:cNvSpPr/>
      </dsp:nvSpPr>
      <dsp:spPr>
        <a:xfrm>
          <a:off x="4243734" y="1393193"/>
          <a:ext cx="1922109" cy="8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Response = Winning Election</a:t>
          </a:r>
        </a:p>
      </dsp:txBody>
      <dsp:txXfrm>
        <a:off x="4243734" y="1393193"/>
        <a:ext cx="1922109" cy="815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9767-C351-404E-AF51-D1D6E75BF204}">
      <dsp:nvSpPr>
        <dsp:cNvPr id="0" name=""/>
        <dsp:cNvSpPr/>
      </dsp:nvSpPr>
      <dsp:spPr>
        <a:xfrm>
          <a:off x="1124730" y="1207696"/>
          <a:ext cx="646789" cy="6467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7A2F6D-90EA-49C3-824C-60B844C8E1B5}">
      <dsp:nvSpPr>
        <dsp:cNvPr id="0" name=""/>
        <dsp:cNvSpPr/>
      </dsp:nvSpPr>
      <dsp:spPr>
        <a:xfrm>
          <a:off x="1260556" y="1343522"/>
          <a:ext cx="375138" cy="375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5AD8E-4ADC-4BEC-8C10-91153CF3DE83}">
      <dsp:nvSpPr>
        <dsp:cNvPr id="0" name=""/>
        <dsp:cNvSpPr/>
      </dsp:nvSpPr>
      <dsp:spPr>
        <a:xfrm>
          <a:off x="1910118" y="1207696"/>
          <a:ext cx="1524576" cy="64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Explanatory = % Spent Per District</a:t>
          </a:r>
        </a:p>
      </dsp:txBody>
      <dsp:txXfrm>
        <a:off x="1910118" y="1207696"/>
        <a:ext cx="1524576" cy="646789"/>
      </dsp:txXfrm>
    </dsp:sp>
    <dsp:sp modelId="{A9944406-1A96-4DE4-8612-148F782C35F7}">
      <dsp:nvSpPr>
        <dsp:cNvPr id="0" name=""/>
        <dsp:cNvSpPr/>
      </dsp:nvSpPr>
      <dsp:spPr>
        <a:xfrm>
          <a:off x="1124730" y="2125098"/>
          <a:ext cx="646789" cy="6467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3D7983-9B12-405C-B3DB-42FC56D9969E}">
      <dsp:nvSpPr>
        <dsp:cNvPr id="0" name=""/>
        <dsp:cNvSpPr/>
      </dsp:nvSpPr>
      <dsp:spPr>
        <a:xfrm>
          <a:off x="1260556" y="2260924"/>
          <a:ext cx="375138" cy="375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A18E7-C4A6-4573-B98C-C7408131B011}">
      <dsp:nvSpPr>
        <dsp:cNvPr id="0" name=""/>
        <dsp:cNvSpPr/>
      </dsp:nvSpPr>
      <dsp:spPr>
        <a:xfrm>
          <a:off x="1910118" y="2125098"/>
          <a:ext cx="1524576" cy="64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Response = Winning Election</a:t>
          </a:r>
        </a:p>
      </dsp:txBody>
      <dsp:txXfrm>
        <a:off x="1910118" y="2125098"/>
        <a:ext cx="1524576" cy="646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20:21:59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2028,'-1'15,"0"1,-1-1,-1 1,-1-1,-10 29,-39 75,19-47,-193 430,188-414,5 2,-38 152,44-115,6 0,5 2,7 0,5 144,6 582,0-843,0-1,0 0,1 0,0 0,1 0,1-1,0 1,0-1,1 0,0 0,0 0,11 13,8 7,2-1,37 34,-14-15,283 274,-241-242,185 123,214 124,-392-265,2-5,3-4,2-5,162 51,-70-46,3-8,361 33,-502-73,820 90,-656-61,662 108,-837-133,44 9,0-5,106 3,-13-17,225-31,-265 20,154 5,-179 8,-1-4,183-30,-255 21,-1-1,0-2,-1-2,56-30,-22 3,98-72,-32 24,-89 57,100-77,51-54,-65 55,-87 61,75-85,-4 2,-48 51,111-153,-170 211,46-62,106-148,-146 194,-1-1,-3-1,-1-1,17-55,66-231,-55 144,23-75,-61 222,-2 1,-1-1,2-58,7-41,19-109,0 0,-20 151,-4 0,-3-157,-9-777,-1 997,-1 1,-1-1,-2 0,-1 1,-1 0,-2 1,-1 0,-20-37,-20-28,-70-98,65 108,56 84,-48-73,-61-75,89 126,0 2,-2 0,0 1,-1 1,-1 1,0 1,-31-15,-677-281,690 296,-33-7,-1 4,0 2,-108-9,-30-7,-416-58,243 42,-113-7,-203 10,635 43,0 3,-94 10,-136 33,-21 1,-117 2,307-25,-170 48,218-44,-229 57,-441 106,743-185,-40 13,0 2,1 3,-53 28,-127 89,74-43,-315 224,279-182,92-64,-149 143,238-207,0 0,1 0,0 1,0 0,1 1,0 0,0 0,1 0,1 0,0 1,0 0,1 0,0 0,1 0,0 0,0 21,2-11,-2 0,-1 1,-1-1,-11 40,7-41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8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8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0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3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5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1AA1-519B-445D-8123-4643696C7B5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D4106C-49BC-44A3-90D8-7D91EACFC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0CA340-D11D-0B28-EC38-AB2F6168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5" r="20077" b="-1"/>
          <a:stretch/>
        </p:blipFill>
        <p:spPr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254ECE-0B11-C6CE-05C2-28DA59160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175" r="21037" b="-2"/>
          <a:stretch/>
        </p:blipFill>
        <p:spPr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14282-705D-9C87-E073-039920EE6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8688" y="4112360"/>
            <a:ext cx="7818346" cy="13050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Who are the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Booooleans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9AE094-2F45-7498-593D-7DCAAB5D1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1492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9D02AE-919C-8952-C62A-246C6D860C13}"/>
              </a:ext>
            </a:extLst>
          </p:cNvPr>
          <p:cNvSpPr txBox="1"/>
          <p:nvPr/>
        </p:nvSpPr>
        <p:spPr>
          <a:xfrm>
            <a:off x="3679179" y="3781119"/>
            <a:ext cx="144923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F136B-09C9-50EC-E90A-81D8EFE5BA78}"/>
              </a:ext>
            </a:extLst>
          </p:cNvPr>
          <p:cNvSpPr txBox="1"/>
          <p:nvPr/>
        </p:nvSpPr>
        <p:spPr>
          <a:xfrm>
            <a:off x="6094476" y="3075913"/>
            <a:ext cx="144923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8D1D8-4EEB-77B2-0A40-D06807D2E935}"/>
              </a:ext>
            </a:extLst>
          </p:cNvPr>
          <p:cNvSpPr txBox="1"/>
          <p:nvPr/>
        </p:nvSpPr>
        <p:spPr>
          <a:xfrm>
            <a:off x="8980910" y="3527585"/>
            <a:ext cx="144923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Trey</a:t>
            </a:r>
          </a:p>
        </p:txBody>
      </p:sp>
    </p:spTree>
    <p:extLst>
      <p:ext uri="{BB962C8B-B14F-4D97-AF65-F5344CB8AC3E}">
        <p14:creationId xmlns:p14="http://schemas.microsoft.com/office/powerpoint/2010/main" val="337085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Normality…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99CE-BFC1-3AE0-0F5C-0671C30F8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Wilks-Shapiro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ShapiroResult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(statistic=0.56403386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pvalue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=1.0054e-44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DEF65C-E3FB-FEFF-0F3F-E51AB3419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Kolmogorov-Smirnov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KstestResult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(statistic=0.993811,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pvalue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=0.0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1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Logistic Regression…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C023F-3DD5-3E76-286E-DA11F19EF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 Model</a:t>
            </a:r>
          </a:p>
          <a:p>
            <a:r>
              <a:rPr lang="en-US" dirty="0"/>
              <a:t>Winner Response variable</a:t>
            </a:r>
          </a:p>
          <a:p>
            <a:r>
              <a:rPr lang="en-US" dirty="0"/>
              <a:t>Explanatory = % Spent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coeff</a:t>
            </a:r>
            <a:r>
              <a:rPr lang="en-US" dirty="0"/>
              <a:t>   P&gt;|z|</a:t>
            </a:r>
          </a:p>
          <a:p>
            <a:pPr marL="0" indent="0">
              <a:buNone/>
            </a:pPr>
            <a:r>
              <a:rPr lang="en-US" dirty="0"/>
              <a:t>% Spent	0.0877	0.000	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20CA-3C67-D86F-7D56-1D8F33B7A1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#The odds of winning multiply by exp(.0877) = 1.9160 for a unit increase in '</a:t>
            </a:r>
            <a:r>
              <a:rPr lang="en-US" dirty="0" err="1"/>
              <a:t>Per_Spent</a:t>
            </a:r>
            <a:r>
              <a:rPr lang="en-US" dirty="0"/>
              <a:t>'</a:t>
            </a:r>
          </a:p>
          <a:p>
            <a:r>
              <a:rPr lang="en-US" dirty="0"/>
              <a:t>#The intercept coefficient of 4.4026 denotes the baseline log odds</a:t>
            </a:r>
          </a:p>
          <a:p>
            <a:r>
              <a:rPr lang="en-US" dirty="0"/>
              <a:t>#exp(.0877) = 1.9160 are the odds when '</a:t>
            </a:r>
            <a:r>
              <a:rPr lang="en-US" dirty="0" err="1"/>
              <a:t>Per_Spent</a:t>
            </a:r>
            <a:r>
              <a:rPr lang="en-US" dirty="0"/>
              <a:t>' = 0.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42" y="798974"/>
            <a:ext cx="3183128" cy="1019666"/>
          </a:xfrm>
        </p:spPr>
        <p:txBody>
          <a:bodyPr/>
          <a:lstStyle/>
          <a:p>
            <a:r>
              <a:rPr lang="en-US" dirty="0"/>
              <a:t>Part 3 Logistic Regression…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0150D2-32C6-374F-C6A3-B60F05D0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783" y="893791"/>
            <a:ext cx="5864860" cy="446875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D7AA0D-DF62-6DA9-DD59-440E91BD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 Variable graphic W ‘jitter’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Logistic Regression, 3 Variables…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C023F-3DD5-3E76-286E-DA11F19EF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Variable Model</a:t>
            </a:r>
          </a:p>
          <a:p>
            <a:r>
              <a:rPr lang="en-US" dirty="0"/>
              <a:t>Keep Winner… Add Incumbent </a:t>
            </a:r>
          </a:p>
          <a:p>
            <a:r>
              <a:rPr lang="en-US" dirty="0"/>
              <a:t>Explanatory = % Spent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coeff</a:t>
            </a:r>
            <a:r>
              <a:rPr lang="en-US" dirty="0"/>
              <a:t>	P&gt;|z|</a:t>
            </a:r>
          </a:p>
          <a:p>
            <a:r>
              <a:rPr lang="en-US" dirty="0" err="1"/>
              <a:t>Per_Spent</a:t>
            </a:r>
            <a:r>
              <a:rPr lang="en-US" dirty="0"/>
              <a:t>	0.0615	0.000</a:t>
            </a:r>
          </a:p>
          <a:p>
            <a:r>
              <a:rPr lang="en-US" dirty="0"/>
              <a:t>Incumbent	3.2510	0.000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B87E-A89B-D939-960A-8977CD558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odds of winning multiply by exp(.0615) =1.063 for a unit increase in '</a:t>
            </a:r>
            <a:r>
              <a:rPr lang="en-US" dirty="0" err="1"/>
              <a:t>Per_Spent</a:t>
            </a:r>
            <a:endParaRPr lang="en-US" dirty="0"/>
          </a:p>
          <a:p>
            <a:r>
              <a:rPr lang="en-US" dirty="0"/>
              <a:t>The odds of winning multiply by exp(3.215) = 24.9 for a unit increase in ‘Incumbent’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1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Logistic Regression…Check for Multicollinearity!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C023F-3DD5-3E76-286E-DA11F19E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&gt; 2.5 indicates high </a:t>
            </a:r>
            <a:r>
              <a:rPr lang="en-US" dirty="0" err="1"/>
              <a:t>multicolinearity</a:t>
            </a:r>
            <a:endParaRPr lang="en-US" dirty="0"/>
          </a:p>
          <a:p>
            <a:r>
              <a:rPr lang="en-US" dirty="0"/>
              <a:t>Feature           VIF</a:t>
            </a:r>
          </a:p>
          <a:p>
            <a:r>
              <a:rPr lang="en-US" dirty="0"/>
              <a:t>0  </a:t>
            </a:r>
            <a:r>
              <a:rPr lang="en-US" dirty="0" err="1"/>
              <a:t>Per_Spent</a:t>
            </a:r>
            <a:r>
              <a:rPr lang="en-US" dirty="0"/>
              <a:t>   4.465027</a:t>
            </a:r>
          </a:p>
          <a:p>
            <a:r>
              <a:rPr lang="en-US" dirty="0"/>
              <a:t>1  Incumbent  4.465027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Logistic Regression…5 Variables…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C023F-3DD5-3E76-286E-DA11F19EF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Previous Model +</a:t>
            </a:r>
          </a:p>
          <a:p>
            <a:r>
              <a:rPr lang="en-US" dirty="0"/>
              <a:t>+ Incumbent</a:t>
            </a:r>
          </a:p>
          <a:p>
            <a:r>
              <a:rPr lang="en-US" dirty="0"/>
              <a:t>+Party (R, D, I…yields 2 more categorical variables…</a:t>
            </a:r>
          </a:p>
          <a:p>
            <a:pPr marL="0" indent="0">
              <a:buNone/>
            </a:pPr>
            <a:r>
              <a:rPr lang="en-US" dirty="0"/>
              <a:t>                                0           1</a:t>
            </a:r>
          </a:p>
          <a:p>
            <a:pPr marL="0" indent="0">
              <a:buNone/>
            </a:pPr>
            <a:r>
              <a:rPr lang="en-US" dirty="0"/>
              <a:t>Intercept       0.000374    0.004581</a:t>
            </a:r>
          </a:p>
          <a:p>
            <a:pPr marL="0" indent="0">
              <a:buNone/>
            </a:pPr>
            <a:r>
              <a:rPr lang="en-US" dirty="0"/>
              <a:t>C(Party)[T.I]   0.000000         inf</a:t>
            </a:r>
          </a:p>
          <a:p>
            <a:pPr marL="0" indent="0">
              <a:buNone/>
            </a:pPr>
            <a:r>
              <a:rPr lang="en-US" dirty="0"/>
              <a:t>C(Party)[T.R]   5.732240   33.578495</a:t>
            </a:r>
          </a:p>
          <a:p>
            <a:pPr marL="0" indent="0">
              <a:buNone/>
            </a:pPr>
            <a:r>
              <a:rPr lang="en-US" dirty="0" err="1"/>
              <a:t>Per_Spent</a:t>
            </a:r>
            <a:r>
              <a:rPr lang="en-US" dirty="0"/>
              <a:t>       1.063846    1.098480</a:t>
            </a:r>
          </a:p>
          <a:p>
            <a:pPr marL="0" indent="0">
              <a:buNone/>
            </a:pPr>
            <a:r>
              <a:rPr lang="en-US" dirty="0"/>
              <a:t>Incumbent      20.273180  108.970659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1D20-B51E-07CF-49F8-38700C94DE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These are the odds confidence intervals. For instance:</a:t>
            </a:r>
          </a:p>
          <a:p>
            <a:r>
              <a:rPr lang="en-US" dirty="0"/>
              <a:t># </a:t>
            </a:r>
            <a:r>
              <a:rPr lang="en-US" dirty="0" err="1"/>
              <a:t>Per_Spent</a:t>
            </a:r>
            <a:r>
              <a:rPr lang="en-US" dirty="0"/>
              <a:t> is 1.063846, 1.098480. For a unit increase in </a:t>
            </a:r>
          </a:p>
          <a:p>
            <a:r>
              <a:rPr lang="en-US" dirty="0"/>
              <a:t># </a:t>
            </a:r>
            <a:r>
              <a:rPr lang="en-US" dirty="0" err="1"/>
              <a:t>Per_Spent</a:t>
            </a:r>
            <a:r>
              <a:rPr lang="en-US" dirty="0"/>
              <a:t> multiples the odds of winning by at least 1.063845  </a:t>
            </a:r>
          </a:p>
          <a:p>
            <a:r>
              <a:rPr lang="en-US" dirty="0"/>
              <a:t># and as much as 1.098480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7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Logistic Regression… odds confidence intervals.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C023F-3DD5-3E76-286E-DA11F19EF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Intercept       0.000374    0.004581</a:t>
            </a:r>
          </a:p>
          <a:p>
            <a:pPr marL="0" indent="0">
              <a:buNone/>
            </a:pPr>
            <a:r>
              <a:rPr lang="en-US" dirty="0"/>
              <a:t>C(Party)[T.I]   0.000000         inf</a:t>
            </a:r>
          </a:p>
          <a:p>
            <a:pPr marL="0" indent="0">
              <a:buNone/>
            </a:pPr>
            <a:r>
              <a:rPr lang="en-US" dirty="0"/>
              <a:t>C(Party)[T.R]   5.732240   33.578495</a:t>
            </a:r>
          </a:p>
          <a:p>
            <a:pPr marL="0" indent="0">
              <a:buNone/>
            </a:pPr>
            <a:r>
              <a:rPr lang="en-US" dirty="0" err="1"/>
              <a:t>Per_Spent</a:t>
            </a:r>
            <a:r>
              <a:rPr lang="en-US" dirty="0"/>
              <a:t>       1.063846    1.098480</a:t>
            </a:r>
          </a:p>
          <a:p>
            <a:pPr marL="0" indent="0">
              <a:buNone/>
            </a:pPr>
            <a:r>
              <a:rPr lang="en-US" dirty="0"/>
              <a:t>Incumbent      20.273180  108.970659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1D20-B51E-07CF-49F8-38700C94DE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odds confidence intervals.</a:t>
            </a:r>
            <a:r>
              <a:rPr lang="en-US" dirty="0"/>
              <a:t> For instance: </a:t>
            </a:r>
            <a:r>
              <a:rPr lang="en-US" dirty="0" err="1"/>
              <a:t>Per_Spent</a:t>
            </a:r>
            <a:r>
              <a:rPr lang="en-US" dirty="0"/>
              <a:t> is 1.063846, 1.098480. For a unit increase in # </a:t>
            </a:r>
            <a:r>
              <a:rPr lang="en-US" dirty="0" err="1"/>
              <a:t>Per_Spent</a:t>
            </a:r>
            <a:r>
              <a:rPr lang="en-US" dirty="0"/>
              <a:t> multiples the odds of winning by at least 1.063845  and as much as 1.098480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1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Logistic Regression…Comparing models…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C023F-3DD5-3E76-286E-DA11F19E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Model = 2 Variable</a:t>
            </a:r>
          </a:p>
          <a:p>
            <a:r>
              <a:rPr lang="en-US" dirty="0"/>
              <a:t>Full Model = 5 Variable</a:t>
            </a:r>
          </a:p>
          <a:p>
            <a:r>
              <a:rPr lang="en-US" dirty="0"/>
              <a:t>Used Chi2 statistic to compare Full against Reduced model</a:t>
            </a:r>
          </a:p>
          <a:p>
            <a:r>
              <a:rPr lang="en-US" dirty="0"/>
              <a:t>P value = 6.229848635948064e-35</a:t>
            </a:r>
          </a:p>
          <a:p>
            <a:pPr lvl="1"/>
            <a:r>
              <a:rPr lang="en-US" dirty="0"/>
              <a:t>Since p value is very small we reject the H0, namely that the reduced model is better.</a:t>
            </a:r>
          </a:p>
          <a:p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0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E027-DE01-CA34-7C60-D367348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Part 2, cont….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9493CC-65BC-6A23-0E8A-9702D3DFC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                     feature    VIF</a:t>
            </a:r>
          </a:p>
          <a:p>
            <a:r>
              <a:rPr lang="en-US" sz="2400" dirty="0"/>
              <a:t>0                   Raised   30.713386</a:t>
            </a:r>
          </a:p>
          <a:p>
            <a:r>
              <a:rPr lang="en-US" sz="2400" dirty="0"/>
              <a:t>1                      Spent  31.213454</a:t>
            </a:r>
          </a:p>
          <a:p>
            <a:r>
              <a:rPr lang="en-US" sz="2400" dirty="0"/>
              <a:t>2  </a:t>
            </a:r>
            <a:r>
              <a:rPr lang="en-US" sz="2400" dirty="0" err="1"/>
              <a:t>Vote_Percentage</a:t>
            </a:r>
            <a:r>
              <a:rPr lang="en-US" sz="2400" dirty="0"/>
              <a:t>    1.505297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788B-C621-B681-0B5D-DB0B5CC4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VIF = Variation Inflation Factor</a:t>
            </a:r>
          </a:p>
          <a:p>
            <a:r>
              <a:rPr lang="en-US" sz="2000" dirty="0"/>
              <a:t>Tests for multicollinearity</a:t>
            </a:r>
          </a:p>
          <a:p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Occurs when 2+ independent variables have a high correlation with one another.</a:t>
            </a:r>
          </a:p>
          <a:p>
            <a:r>
              <a:rPr lang="en-US" sz="2000" dirty="0">
                <a:solidFill>
                  <a:srgbClr val="040C28"/>
                </a:solidFill>
                <a:latin typeface="Google Sans"/>
              </a:rPr>
              <a:t>VIF &gt; 5-10 indicates </a:t>
            </a:r>
            <a:r>
              <a:rPr lang="en-US" sz="2000" dirty="0" err="1">
                <a:solidFill>
                  <a:srgbClr val="040C28"/>
                </a:solidFill>
                <a:latin typeface="Google Sans"/>
              </a:rPr>
              <a:t>m.c.</a:t>
            </a:r>
            <a:endParaRPr lang="en-US" sz="2000" dirty="0">
              <a:solidFill>
                <a:srgbClr val="040C28"/>
              </a:solidFill>
              <a:latin typeface="Google Sans"/>
            </a:endParaRPr>
          </a:p>
          <a:p>
            <a:r>
              <a:rPr lang="en-US" sz="2000" dirty="0"/>
              <a:t>Test indicates high multicollinearity!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58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Yellow umbrella in a sea of black umbrellas">
            <a:extLst>
              <a:ext uri="{FF2B5EF4-FFF2-40B4-BE49-F238E27FC236}">
                <a16:creationId xmlns:a16="http://schemas.microsoft.com/office/drawing/2014/main" id="{2C8FA399-5C09-B1C8-E8C4-ECDE74DF0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23" r="-1" b="4224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4DFDE-ED23-65CF-D077-925C87AC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Part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B631F-8BA9-159F-B3E3-0FB5E4D3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241014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54DF-C09A-A933-118B-6A20E3F7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comments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3942-AE05-CB28-6CCE-861AF45C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99CE-BFC1-3AE0-0F5C-0671C30F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5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C84BB78-A66A-B529-E807-3AF51EE4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205085" cy="1600200"/>
          </a:xfrm>
        </p:spPr>
        <p:txBody>
          <a:bodyPr>
            <a:normAutofit/>
          </a:bodyPr>
          <a:lstStyle/>
          <a:p>
            <a:r>
              <a:rPr lang="en-US" sz="3600" dirty="0"/>
              <a:t>This Means That…</a:t>
            </a:r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1C7194B8-BF15-9834-563D-F03AB05AB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475999"/>
              </p:ext>
            </p:extLst>
          </p:nvPr>
        </p:nvGraphicFramePr>
        <p:xfrm>
          <a:off x="5183188" y="987426"/>
          <a:ext cx="6172200" cy="360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ACEEEA-A52F-79C4-BD4D-96FBE5220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733675"/>
          </a:xfrm>
        </p:spPr>
        <p:txBody>
          <a:bodyPr>
            <a:normAutofit/>
          </a:bodyPr>
          <a:lstStyle/>
          <a:p>
            <a:r>
              <a:rPr lang="en-US" sz="1800" dirty="0"/>
              <a:t>The odds of winning multiply by exp(-.0877) = 0.9160 for a unit increase in '</a:t>
            </a:r>
            <a:r>
              <a:rPr lang="en-US" sz="1800" dirty="0" err="1"/>
              <a:t>Per_Spent</a:t>
            </a:r>
            <a:r>
              <a:rPr lang="en-US" sz="1800" dirty="0"/>
              <a:t>'</a:t>
            </a:r>
          </a:p>
          <a:p>
            <a:r>
              <a:rPr lang="en-US" sz="1800" dirty="0"/>
              <a:t>The intercept coefficient of 4.4026 denotes the baseline log odds</a:t>
            </a:r>
          </a:p>
          <a:p>
            <a:r>
              <a:rPr lang="en-US" sz="1800" dirty="0"/>
              <a:t>exp(-.0877) = 0.9160 are the odds when '</a:t>
            </a:r>
            <a:r>
              <a:rPr lang="en-US" sz="1800" dirty="0" err="1"/>
              <a:t>Per_Spent</a:t>
            </a:r>
            <a:r>
              <a:rPr lang="en-US" sz="1800" dirty="0"/>
              <a:t>' = 0.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CE2C05-EDA4-0738-F185-5F44EF6D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37720"/>
              </p:ext>
            </p:extLst>
          </p:nvPr>
        </p:nvGraphicFramePr>
        <p:xfrm>
          <a:off x="642938" y="4791075"/>
          <a:ext cx="10904537" cy="1423986"/>
        </p:xfrm>
        <a:graphic>
          <a:graphicData uri="http://schemas.openxmlformats.org/drawingml/2006/table">
            <a:tbl>
              <a:tblPr/>
              <a:tblGrid>
                <a:gridCol w="1557791">
                  <a:extLst>
                    <a:ext uri="{9D8B030D-6E8A-4147-A177-3AD203B41FA5}">
                      <a16:colId xmlns:a16="http://schemas.microsoft.com/office/drawing/2014/main" val="3697367930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2277819526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2338696760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3828241682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3010469225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1140065756"/>
                    </a:ext>
                  </a:extLst>
                </a:gridCol>
                <a:gridCol w="1557791">
                  <a:extLst>
                    <a:ext uri="{9D8B030D-6E8A-4147-A177-3AD203B41FA5}">
                      <a16:colId xmlns:a16="http://schemas.microsoft.com/office/drawing/2014/main" val="3746140434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algn="r" fontAlgn="ctr"/>
                      <a:endParaRPr lang="en-US" sz="1700">
                        <a:effectLst/>
                      </a:endParaRP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coef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dirty="0">
                          <a:effectLst/>
                        </a:rPr>
                        <a:t>std err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z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P&gt;|z|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[0.025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0.975]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19695"/>
                  </a:ext>
                </a:extLst>
              </a:tr>
              <a:tr h="4746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Intercept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4.4026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0.322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13.679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0.000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3.772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5.033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75304"/>
                  </a:ext>
                </a:extLst>
              </a:tr>
              <a:tr h="4746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Per_Spent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-0.0877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0.006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-15.005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0.000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-0.099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-0.076</a:t>
                      </a:r>
                    </a:p>
                  </a:txBody>
                  <a:tcPr marL="84531" marR="84531" marT="42266" marB="422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16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BEBBDF-E952-D3D3-E711-7C8C480DDA54}"/>
                  </a:ext>
                </a:extLst>
              </p14:cNvPr>
              <p14:cNvContentPartPr/>
              <p14:nvPr/>
            </p14:nvContentPartPr>
            <p14:xfrm>
              <a:off x="775280" y="4312953"/>
              <a:ext cx="3483360" cy="25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BEBBDF-E952-D3D3-E711-7C8C480DD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280" y="4205313"/>
                <a:ext cx="3591000" cy="27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5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785C-4F1A-3E7A-0D81-3DA3E065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Basic Plot</a:t>
            </a:r>
          </a:p>
        </p:txBody>
      </p:sp>
      <p:graphicFrame>
        <p:nvGraphicFramePr>
          <p:cNvPr id="6" name="Content Placeholder 13">
            <a:extLst>
              <a:ext uri="{FF2B5EF4-FFF2-40B4-BE49-F238E27FC236}">
                <a16:creationId xmlns:a16="http://schemas.microsoft.com/office/drawing/2014/main" id="{A1A0686B-713D-7E8D-6CC2-ACC3A0E5D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7215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B826D-68CF-5815-4BE2-3AB966FC187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7"/>
          <a:stretch>
            <a:fillRect/>
          </a:stretch>
        </p:blipFill>
        <p:spPr>
          <a:xfrm>
            <a:off x="6791325" y="1366838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E027-DE01-CA34-7C60-D367348C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BAD5C-D223-1E75-8B63-994C5F264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423" y="1825625"/>
            <a:ext cx="3795824" cy="4351338"/>
          </a:xfrm>
        </p:spPr>
        <p:txBody>
          <a:bodyPr/>
          <a:lstStyle/>
          <a:p>
            <a:r>
              <a:rPr lang="en-US" dirty="0"/>
              <a:t>Part One</a:t>
            </a:r>
          </a:p>
          <a:p>
            <a:pPr lvl="1"/>
            <a:r>
              <a:rPr lang="en-US" dirty="0" err="1"/>
              <a:t>Webscraping</a:t>
            </a:r>
            <a:r>
              <a:rPr lang="en-US" dirty="0"/>
              <a:t> highlights</a:t>
            </a:r>
          </a:p>
          <a:p>
            <a:r>
              <a:rPr lang="en-US" dirty="0"/>
              <a:t>Part Two</a:t>
            </a:r>
          </a:p>
          <a:p>
            <a:pPr lvl="1"/>
            <a:r>
              <a:rPr lang="en-US" dirty="0"/>
              <a:t>a-e one or two slides</a:t>
            </a:r>
          </a:p>
          <a:p>
            <a:pPr lvl="1"/>
            <a:r>
              <a:rPr lang="en-US" dirty="0"/>
              <a:t>Dash!</a:t>
            </a:r>
          </a:p>
          <a:p>
            <a:pPr lvl="1"/>
            <a:r>
              <a:rPr lang="en-US" dirty="0"/>
              <a:t>Stats</a:t>
            </a:r>
          </a:p>
          <a:p>
            <a:pPr lvl="1"/>
            <a:r>
              <a:rPr lang="en-US" dirty="0"/>
              <a:t>Normality</a:t>
            </a:r>
          </a:p>
          <a:p>
            <a:pPr lvl="1"/>
            <a:r>
              <a:rPr lang="en-US" dirty="0"/>
              <a:t>Shapiro Wilks</a:t>
            </a:r>
          </a:p>
          <a:p>
            <a:pPr lvl="1"/>
            <a:r>
              <a:rPr lang="en-US" dirty="0"/>
              <a:t>VIF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071CF-36E3-04EA-8623-4BA3AF8C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3154" y="1978025"/>
            <a:ext cx="4001386" cy="4351338"/>
          </a:xfrm>
        </p:spPr>
        <p:txBody>
          <a:bodyPr/>
          <a:lstStyle/>
          <a:p>
            <a:r>
              <a:rPr lang="en-US" dirty="0"/>
              <a:t>Deliverable Notes</a:t>
            </a:r>
          </a:p>
          <a:p>
            <a:pPr lvl="1"/>
            <a:r>
              <a:rPr lang="en-US" dirty="0"/>
              <a:t>Dash!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Prezi! (demo to team)</a:t>
            </a:r>
          </a:p>
          <a:p>
            <a:pPr lvl="1"/>
            <a:endParaRPr lang="en-US" dirty="0"/>
          </a:p>
          <a:p>
            <a:r>
              <a:rPr lang="en-US" dirty="0"/>
              <a:t>Other thoughts…</a:t>
            </a:r>
          </a:p>
          <a:p>
            <a:pPr lvl="1"/>
            <a:r>
              <a:rPr lang="en-US" dirty="0" err="1"/>
              <a:t>Whats</a:t>
            </a:r>
            <a:r>
              <a:rPr lang="en-US" dirty="0"/>
              <a:t> VOC?</a:t>
            </a:r>
          </a:p>
          <a:p>
            <a:pPr lvl="1"/>
            <a:r>
              <a:rPr lang="en-US" dirty="0" err="1"/>
              <a:t>Whats</a:t>
            </a:r>
            <a:r>
              <a:rPr lang="en-US" dirty="0"/>
              <a:t> the story?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8E20D42-800E-1A33-FA4A-6B8941F0CF1B}"/>
              </a:ext>
            </a:extLst>
          </p:cNvPr>
          <p:cNvSpPr txBox="1">
            <a:spLocks/>
          </p:cNvSpPr>
          <p:nvPr/>
        </p:nvSpPr>
        <p:spPr>
          <a:xfrm>
            <a:off x="4543646" y="1978025"/>
            <a:ext cx="3257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Three</a:t>
            </a:r>
          </a:p>
          <a:p>
            <a:pPr lvl="1"/>
            <a:r>
              <a:rPr lang="en-US" dirty="0"/>
              <a:t>Base model</a:t>
            </a:r>
          </a:p>
          <a:p>
            <a:pPr lvl="1"/>
            <a:r>
              <a:rPr lang="en-US" dirty="0"/>
              <a:t>3 variate model</a:t>
            </a:r>
          </a:p>
          <a:p>
            <a:pPr lvl="1"/>
            <a:r>
              <a:rPr lang="en-US" dirty="0"/>
              <a:t>5 variate C(Party) model</a:t>
            </a:r>
          </a:p>
          <a:p>
            <a:pPr lvl="1"/>
            <a:r>
              <a:rPr lang="en-US" dirty="0"/>
              <a:t>Full vs. reduced</a:t>
            </a:r>
          </a:p>
          <a:p>
            <a:pPr lvl="1"/>
            <a:r>
              <a:rPr lang="en-US" dirty="0"/>
              <a:t>Deviance score</a:t>
            </a:r>
          </a:p>
          <a:p>
            <a:pPr lvl="1"/>
            <a:r>
              <a:rPr lang="en-US" dirty="0"/>
              <a:t>P value of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Analysis, A and B…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99CE-BFC1-3AE0-0F5C-0671C30F8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A</a:t>
            </a:r>
          </a:p>
          <a:p>
            <a:r>
              <a:rPr lang="en-US" dirty="0"/>
              <a:t>How often does the candidate who raised more money win a race?</a:t>
            </a:r>
          </a:p>
          <a:p>
            <a:r>
              <a:rPr lang="en-US" dirty="0"/>
              <a:t>.8902 = (381/428)</a:t>
            </a:r>
          </a:p>
          <a:p>
            <a:r>
              <a:rPr lang="en-US" dirty="0"/>
              <a:t>89%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DEF65C-E3FB-FEFF-0F3F-E51AB34196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B</a:t>
            </a:r>
          </a:p>
          <a:p>
            <a:r>
              <a:rPr lang="en-US" dirty="0"/>
              <a:t>How often does the candidate who spent more money win a race?</a:t>
            </a:r>
          </a:p>
          <a:p>
            <a:r>
              <a:rPr lang="en-US" dirty="0"/>
              <a:t>.8831 = (378/428)</a:t>
            </a:r>
          </a:p>
          <a:p>
            <a:r>
              <a:rPr lang="en-US" dirty="0"/>
              <a:t>88%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Analysis, C…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99CE-BFC1-3AE0-0F5C-0671C30F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C: Does the difference between either money raised or money spent seem to influence the likelihood of a candidate winning a race?? Tested via p values…</a:t>
            </a:r>
          </a:p>
          <a:p>
            <a:r>
              <a:rPr lang="en-US" dirty="0"/>
              <a:t>Spent = p value of 0.0</a:t>
            </a:r>
          </a:p>
          <a:p>
            <a:r>
              <a:rPr lang="en-US" dirty="0"/>
              <a:t>Raised = p value of 0.0</a:t>
            </a:r>
          </a:p>
          <a:p>
            <a:r>
              <a:rPr lang="en-US" dirty="0"/>
              <a:t>Correlation is not high!</a:t>
            </a:r>
          </a:p>
          <a:p>
            <a:r>
              <a:rPr lang="en-US" dirty="0"/>
              <a:t>Win and Spent= .206</a:t>
            </a:r>
          </a:p>
          <a:p>
            <a:r>
              <a:rPr lang="en-US" dirty="0"/>
              <a:t>Win and Raised = .233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4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Analysis, D…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DEF65C-E3FB-FEFF-0F3F-E51AB3419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7343"/>
            <a:ext cx="9524228" cy="3441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 D</a:t>
            </a:r>
          </a:p>
          <a:p>
            <a:r>
              <a:rPr lang="en-US" dirty="0"/>
              <a:t>How often does the incumbent candidate win a race?</a:t>
            </a:r>
          </a:p>
          <a:p>
            <a:r>
              <a:rPr lang="en-US" dirty="0"/>
              <a:t>.8925 = (382/428)</a:t>
            </a:r>
          </a:p>
          <a:p>
            <a:r>
              <a:rPr lang="en-US" dirty="0"/>
              <a:t>.89%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7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Analysis, 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99CE-BFC1-3AE0-0F5C-0671C30F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 E:  Can you detect any relationship between amount of money raised and the incumbent status of a candidate?</a:t>
            </a:r>
          </a:p>
          <a:p>
            <a:pPr marL="457200" lvl="1" indent="0">
              <a:buNone/>
            </a:pPr>
            <a:r>
              <a:rPr lang="en-US" dirty="0"/>
              <a:t>Percentage Raised, Percentage Spent, both give a p-value of 0.0! ~ They are significant!</a:t>
            </a:r>
          </a:p>
          <a:p>
            <a:pPr marL="457200" lvl="1" indent="0">
              <a:buNone/>
            </a:pPr>
            <a:r>
              <a:rPr lang="en-US" dirty="0"/>
              <a:t>Note that: </a:t>
            </a:r>
          </a:p>
          <a:p>
            <a:pPr marL="914400" lvl="2" indent="0">
              <a:buNone/>
            </a:pPr>
            <a:r>
              <a:rPr lang="en-US" dirty="0"/>
              <a:t>They are not independent!</a:t>
            </a:r>
          </a:p>
          <a:p>
            <a:pPr marL="914400" lvl="2" indent="0">
              <a:buNone/>
            </a:pPr>
            <a:r>
              <a:rPr lang="en-US" dirty="0"/>
              <a:t>They are probably non normal…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BCA19-0D52-18FB-9F7F-192AF68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Analysis, E…Are they independent?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99CE-BFC1-3AE0-0F5C-0671C30F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 E:  Can you detect any relationship between amount of money raised and the incumbent status of a candidate?</a:t>
            </a:r>
          </a:p>
          <a:p>
            <a:pPr marL="457200" lvl="1" indent="0">
              <a:buNone/>
            </a:pPr>
            <a:r>
              <a:rPr lang="en-US" dirty="0"/>
              <a:t>Note that they are not independent!</a:t>
            </a:r>
          </a:p>
          <a:p>
            <a:pPr marL="457200" lvl="1" indent="0">
              <a:buNone/>
            </a:pPr>
            <a:r>
              <a:rPr lang="en-US" dirty="0"/>
              <a:t>Test for multicollinearity</a:t>
            </a:r>
          </a:p>
          <a:p>
            <a:pPr marL="457200" lvl="1" indent="0">
              <a:buNone/>
            </a:pPr>
            <a:r>
              <a:rPr lang="en-US" dirty="0"/>
              <a:t>         Feature         VIF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Per_Raised</a:t>
            </a:r>
            <a:r>
              <a:rPr lang="en-US" dirty="0"/>
              <a:t>  334.709227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Per_Spent</a:t>
            </a:r>
            <a:r>
              <a:rPr lang="en-US" dirty="0"/>
              <a:t>   343.377167</a:t>
            </a:r>
          </a:p>
          <a:p>
            <a:pPr marL="457200" lvl="1" indent="0">
              <a:buNone/>
            </a:pPr>
            <a:r>
              <a:rPr lang="en-US" dirty="0"/>
              <a:t>         </a:t>
            </a:r>
            <a:r>
              <a:rPr lang="en-US" dirty="0" err="1"/>
              <a:t>Vote_Perc</a:t>
            </a:r>
            <a:r>
              <a:rPr lang="en-US" dirty="0"/>
              <a:t>        7.958437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AE88E9C-1C27-786F-2109-422F0BDA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7330-758E-1645-5E26-9DF096A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dirty="0"/>
              <a:t>The Pareto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7C4E78-A124-8A6C-C970-2324F065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0" i="0" dirty="0">
                <a:effectLst/>
                <a:latin typeface="Open Sans" panose="020F0502020204030204" pitchFamily="34" charset="0"/>
              </a:rPr>
              <a:t>Major implications in our society.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Open Sans" panose="020F0502020204030204" pitchFamily="34" charset="0"/>
              </a:rPr>
              <a:t>O</a:t>
            </a:r>
            <a:r>
              <a:rPr lang="en-US" sz="1600" b="0" i="0" dirty="0">
                <a:effectLst/>
                <a:latin typeface="Open Sans" panose="020F0502020204030204" pitchFamily="34" charset="0"/>
              </a:rPr>
              <a:t>riginal use case, describing the distribution of wealth across individuals in a society.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Open Sans" panose="020F0502020204030204" pitchFamily="34" charset="0"/>
              </a:rPr>
              <a:t>This and it’s associated, prices law, describe many naturally occurring </a:t>
            </a:r>
            <a:r>
              <a:rPr lang="en-US" sz="1600" b="0" i="0" dirty="0">
                <a:effectLst/>
                <a:latin typeface="Open Sans" panose="020F0502020204030204" pitchFamily="34" charset="0"/>
              </a:rPr>
              <a:t> distributions.</a:t>
            </a: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806BDE-7CFF-31C6-A84D-916BAAFAC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5" r="19463" b="3"/>
          <a:stretch/>
        </p:blipFill>
        <p:spPr>
          <a:xfrm>
            <a:off x="6170626" y="805583"/>
            <a:ext cx="4808011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E027-DE01-CA34-7C60-D367348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Histograms, Raised and Spent, Democrats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A2923-D4B7-BB1E-3842-DCFF71D5F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6055" y="2011363"/>
            <a:ext cx="4206627" cy="34369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D55712-19A6-C9C1-7EE4-C0D6873FC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0421" y="2017713"/>
            <a:ext cx="4212457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7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1671</TotalTime>
  <Words>1016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Courier New</vt:lpstr>
      <vt:lpstr>Google Sans</vt:lpstr>
      <vt:lpstr>Open Sans</vt:lpstr>
      <vt:lpstr>Palatino Linotype</vt:lpstr>
      <vt:lpstr>Gallery</vt:lpstr>
      <vt:lpstr>PowerPoint Presentation</vt:lpstr>
      <vt:lpstr>Brief comments about</vt:lpstr>
      <vt:lpstr>Exploratory Analysis, A and B…</vt:lpstr>
      <vt:lpstr>Exploratory Analysis, C…</vt:lpstr>
      <vt:lpstr>Exploratory Analysis, D…</vt:lpstr>
      <vt:lpstr>Exploratory Analysis, E…</vt:lpstr>
      <vt:lpstr>Exploratory Analysis, E…Are they independent?</vt:lpstr>
      <vt:lpstr>The Pareto Dist</vt:lpstr>
      <vt:lpstr>Histograms, Raised and Spent, Democrats</vt:lpstr>
      <vt:lpstr>Tests for Normality…</vt:lpstr>
      <vt:lpstr>Part 3 Logistic Regression…</vt:lpstr>
      <vt:lpstr>Part 3 Logistic Regression…</vt:lpstr>
      <vt:lpstr>Part 3 Logistic Regression, 3 Variables…</vt:lpstr>
      <vt:lpstr>Part 3 Logistic Regression…Check for Multicollinearity!</vt:lpstr>
      <vt:lpstr>Part 3 Logistic Regression…5 Variables…</vt:lpstr>
      <vt:lpstr>Part 3 Logistic Regression… odds confidence intervals. </vt:lpstr>
      <vt:lpstr>Part 3 Logistic Regression…Comparing models…</vt:lpstr>
      <vt:lpstr>Part 2, cont….</vt:lpstr>
      <vt:lpstr>Part 3</vt:lpstr>
      <vt:lpstr>This Means That…</vt:lpstr>
      <vt:lpstr>The Basic Plot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tatar</dc:creator>
  <cp:lastModifiedBy>michael tatar</cp:lastModifiedBy>
  <cp:revision>7</cp:revision>
  <dcterms:created xsi:type="dcterms:W3CDTF">2023-10-19T19:56:39Z</dcterms:created>
  <dcterms:modified xsi:type="dcterms:W3CDTF">2023-10-21T18:57:10Z</dcterms:modified>
</cp:coreProperties>
</file>