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261" r:id="rId4"/>
    <p:sldId id="268" r:id="rId5"/>
    <p:sldId id="263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88945" autoAdjust="0"/>
  </p:normalViewPr>
  <p:slideViewPr>
    <p:cSldViewPr snapToGrid="0">
      <p:cViewPr varScale="1">
        <p:scale>
          <a:sx n="143" d="100"/>
          <a:sy n="143" d="100"/>
        </p:scale>
        <p:origin x="9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615E57-26F3-4BFE-A580-D3CE579218AB}" type="doc">
      <dgm:prSet loTypeId="urn:microsoft.com/office/officeart/2005/8/layout/process5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D5D7D495-9D59-4E98-A265-C0D71D0D2330}">
      <dgm:prSet/>
      <dgm:spPr/>
      <dgm:t>
        <a:bodyPr/>
        <a:lstStyle/>
        <a:p>
          <a:r>
            <a:rPr lang="en-US" b="0" i="0" dirty="0"/>
            <a:t>Verification!</a:t>
          </a:r>
          <a:endParaRPr lang="en-US" dirty="0"/>
        </a:p>
      </dgm:t>
    </dgm:pt>
    <dgm:pt modelId="{D0BF1CD6-7A2B-4C18-8EB0-7E8342531DBC}" type="parTrans" cxnId="{1C909885-03B1-4319-A81F-E21CE3899D7E}">
      <dgm:prSet/>
      <dgm:spPr/>
      <dgm:t>
        <a:bodyPr/>
        <a:lstStyle/>
        <a:p>
          <a:endParaRPr lang="en-US"/>
        </a:p>
      </dgm:t>
    </dgm:pt>
    <dgm:pt modelId="{CD1FC306-B882-4772-985F-E1A939174AA2}" type="sibTrans" cxnId="{1C909885-03B1-4319-A81F-E21CE3899D7E}">
      <dgm:prSet/>
      <dgm:spPr/>
      <dgm:t>
        <a:bodyPr/>
        <a:lstStyle/>
        <a:p>
          <a:endParaRPr lang="en-US"/>
        </a:p>
      </dgm:t>
    </dgm:pt>
    <dgm:pt modelId="{EB5B162E-A2D7-4881-892B-E1BF87710C1C}">
      <dgm:prSet/>
      <dgm:spPr/>
      <dgm:t>
        <a:bodyPr/>
        <a:lstStyle/>
        <a:p>
          <a:r>
            <a:rPr lang="en-US" b="0" i="0" dirty="0"/>
            <a:t>Using a </a:t>
          </a:r>
          <a:r>
            <a:rPr lang="en-US" b="0" i="0" dirty="0" err="1"/>
            <a:t>glm</a:t>
          </a:r>
          <a:r>
            <a:rPr lang="en-US" b="0" i="0" dirty="0"/>
            <a:t>, </a:t>
          </a:r>
          <a:r>
            <a:rPr lang="en-US" dirty="0"/>
            <a:t>38% of the First Stop Adherence can be</a:t>
          </a:r>
          <a:r>
            <a:rPr lang="en-US" b="0" i="0" dirty="0"/>
            <a:t> explained by Downstream Adherence</a:t>
          </a:r>
          <a:endParaRPr lang="en-US" dirty="0"/>
        </a:p>
      </dgm:t>
    </dgm:pt>
    <dgm:pt modelId="{314BAF42-C92F-48B2-8393-E61B43AF78B2}" type="parTrans" cxnId="{02296464-A9CB-4E83-B4D4-E259186F8BEF}">
      <dgm:prSet/>
      <dgm:spPr/>
      <dgm:t>
        <a:bodyPr/>
        <a:lstStyle/>
        <a:p>
          <a:endParaRPr lang="en-US"/>
        </a:p>
      </dgm:t>
    </dgm:pt>
    <dgm:pt modelId="{F9A974BE-898E-40F4-9388-1372BE77E1E9}" type="sibTrans" cxnId="{02296464-A9CB-4E83-B4D4-E259186F8BEF}">
      <dgm:prSet/>
      <dgm:spPr/>
      <dgm:t>
        <a:bodyPr/>
        <a:lstStyle/>
        <a:p>
          <a:endParaRPr lang="en-US"/>
        </a:p>
      </dgm:t>
    </dgm:pt>
    <dgm:pt modelId="{0B00A797-60F9-4515-A1FC-22785D99DBFB}">
      <dgm:prSet/>
      <dgm:spPr/>
      <dgm:t>
        <a:bodyPr/>
        <a:lstStyle/>
        <a:p>
          <a:r>
            <a:rPr lang="en-US" b="1" dirty="0"/>
            <a:t>Answer=FS Adherence has a moderate predictive effect on downstream stops…</a:t>
          </a:r>
          <a:r>
            <a:rPr lang="en-US" b="1" i="0" dirty="0"/>
            <a:t> </a:t>
          </a:r>
          <a:endParaRPr lang="en-US" dirty="0"/>
        </a:p>
      </dgm:t>
    </dgm:pt>
    <dgm:pt modelId="{8FCF187B-2A94-4040-B814-D463D56CDA87}" type="parTrans" cxnId="{59F41BE7-7D55-41F3-925B-FB3B5D93A685}">
      <dgm:prSet/>
      <dgm:spPr/>
      <dgm:t>
        <a:bodyPr/>
        <a:lstStyle/>
        <a:p>
          <a:endParaRPr lang="en-US"/>
        </a:p>
      </dgm:t>
    </dgm:pt>
    <dgm:pt modelId="{F7F03688-A417-4E3F-A611-A419F29EFF88}" type="sibTrans" cxnId="{59F41BE7-7D55-41F3-925B-FB3B5D93A685}">
      <dgm:prSet/>
      <dgm:spPr/>
      <dgm:t>
        <a:bodyPr/>
        <a:lstStyle/>
        <a:p>
          <a:endParaRPr lang="en-US"/>
        </a:p>
      </dgm:t>
    </dgm:pt>
    <dgm:pt modelId="{B291BAD0-2553-4488-99C3-533B7A3A8C35}" type="pres">
      <dgm:prSet presAssocID="{91615E57-26F3-4BFE-A580-D3CE579218AB}" presName="diagram" presStyleCnt="0">
        <dgm:presLayoutVars>
          <dgm:dir/>
          <dgm:resizeHandles val="exact"/>
        </dgm:presLayoutVars>
      </dgm:prSet>
      <dgm:spPr/>
    </dgm:pt>
    <dgm:pt modelId="{C9C3D276-7FA8-4D77-9641-58C230BC668B}" type="pres">
      <dgm:prSet presAssocID="{D5D7D495-9D59-4E98-A265-C0D71D0D2330}" presName="node" presStyleLbl="node1" presStyleIdx="0" presStyleCnt="3">
        <dgm:presLayoutVars>
          <dgm:bulletEnabled val="1"/>
        </dgm:presLayoutVars>
      </dgm:prSet>
      <dgm:spPr/>
    </dgm:pt>
    <dgm:pt modelId="{56B40555-1572-4A4A-A7BA-7E67F8316C2A}" type="pres">
      <dgm:prSet presAssocID="{CD1FC306-B882-4772-985F-E1A939174AA2}" presName="sibTrans" presStyleLbl="sibTrans2D1" presStyleIdx="0" presStyleCnt="2"/>
      <dgm:spPr/>
    </dgm:pt>
    <dgm:pt modelId="{FEED04D2-0610-493F-96F8-019B8FA19832}" type="pres">
      <dgm:prSet presAssocID="{CD1FC306-B882-4772-985F-E1A939174AA2}" presName="connectorText" presStyleLbl="sibTrans2D1" presStyleIdx="0" presStyleCnt="2"/>
      <dgm:spPr/>
    </dgm:pt>
    <dgm:pt modelId="{44D3B957-1433-46FB-A4EE-27AD32255D06}" type="pres">
      <dgm:prSet presAssocID="{EB5B162E-A2D7-4881-892B-E1BF87710C1C}" presName="node" presStyleLbl="node1" presStyleIdx="1" presStyleCnt="3">
        <dgm:presLayoutVars>
          <dgm:bulletEnabled val="1"/>
        </dgm:presLayoutVars>
      </dgm:prSet>
      <dgm:spPr/>
    </dgm:pt>
    <dgm:pt modelId="{2A7B16DA-1681-4505-BAA9-A36318ADD065}" type="pres">
      <dgm:prSet presAssocID="{F9A974BE-898E-40F4-9388-1372BE77E1E9}" presName="sibTrans" presStyleLbl="sibTrans2D1" presStyleIdx="1" presStyleCnt="2"/>
      <dgm:spPr/>
    </dgm:pt>
    <dgm:pt modelId="{48DA6787-19D0-4C7D-BEDC-35BE8FEDBDA5}" type="pres">
      <dgm:prSet presAssocID="{F9A974BE-898E-40F4-9388-1372BE77E1E9}" presName="connectorText" presStyleLbl="sibTrans2D1" presStyleIdx="1" presStyleCnt="2"/>
      <dgm:spPr/>
    </dgm:pt>
    <dgm:pt modelId="{D1017F53-7C47-41DF-AC47-DC0646C5E1EC}" type="pres">
      <dgm:prSet presAssocID="{0B00A797-60F9-4515-A1FC-22785D99DBFB}" presName="node" presStyleLbl="node1" presStyleIdx="2" presStyleCnt="3">
        <dgm:presLayoutVars>
          <dgm:bulletEnabled val="1"/>
        </dgm:presLayoutVars>
      </dgm:prSet>
      <dgm:spPr/>
    </dgm:pt>
  </dgm:ptLst>
  <dgm:cxnLst>
    <dgm:cxn modelId="{9F26F65F-A72A-4C66-98C7-F9817E09448F}" type="presOf" srcId="{CD1FC306-B882-4772-985F-E1A939174AA2}" destId="{FEED04D2-0610-493F-96F8-019B8FA19832}" srcOrd="1" destOrd="0" presId="urn:microsoft.com/office/officeart/2005/8/layout/process5"/>
    <dgm:cxn modelId="{E61F2963-9BEE-49BE-A011-E9F3FEE55A5A}" type="presOf" srcId="{91615E57-26F3-4BFE-A580-D3CE579218AB}" destId="{B291BAD0-2553-4488-99C3-533B7A3A8C35}" srcOrd="0" destOrd="0" presId="urn:microsoft.com/office/officeart/2005/8/layout/process5"/>
    <dgm:cxn modelId="{02296464-A9CB-4E83-B4D4-E259186F8BEF}" srcId="{91615E57-26F3-4BFE-A580-D3CE579218AB}" destId="{EB5B162E-A2D7-4881-892B-E1BF87710C1C}" srcOrd="1" destOrd="0" parTransId="{314BAF42-C92F-48B2-8393-E61B43AF78B2}" sibTransId="{F9A974BE-898E-40F4-9388-1372BE77E1E9}"/>
    <dgm:cxn modelId="{A0C47750-EBDD-4825-B58A-A6BD1CE08CBC}" type="presOf" srcId="{CD1FC306-B882-4772-985F-E1A939174AA2}" destId="{56B40555-1572-4A4A-A7BA-7E67F8316C2A}" srcOrd="0" destOrd="0" presId="urn:microsoft.com/office/officeart/2005/8/layout/process5"/>
    <dgm:cxn modelId="{1FF21579-31AC-41B8-AF4F-6B2F846EF1C4}" type="presOf" srcId="{EB5B162E-A2D7-4881-892B-E1BF87710C1C}" destId="{44D3B957-1433-46FB-A4EE-27AD32255D06}" srcOrd="0" destOrd="0" presId="urn:microsoft.com/office/officeart/2005/8/layout/process5"/>
    <dgm:cxn modelId="{DBA0E081-3DC8-4E97-85BF-8B495E8748AC}" type="presOf" srcId="{D5D7D495-9D59-4E98-A265-C0D71D0D2330}" destId="{C9C3D276-7FA8-4D77-9641-58C230BC668B}" srcOrd="0" destOrd="0" presId="urn:microsoft.com/office/officeart/2005/8/layout/process5"/>
    <dgm:cxn modelId="{18349585-630E-4DF4-9F85-4D7C25599ADC}" type="presOf" srcId="{F9A974BE-898E-40F4-9388-1372BE77E1E9}" destId="{48DA6787-19D0-4C7D-BEDC-35BE8FEDBDA5}" srcOrd="1" destOrd="0" presId="urn:microsoft.com/office/officeart/2005/8/layout/process5"/>
    <dgm:cxn modelId="{1C909885-03B1-4319-A81F-E21CE3899D7E}" srcId="{91615E57-26F3-4BFE-A580-D3CE579218AB}" destId="{D5D7D495-9D59-4E98-A265-C0D71D0D2330}" srcOrd="0" destOrd="0" parTransId="{D0BF1CD6-7A2B-4C18-8EB0-7E8342531DBC}" sibTransId="{CD1FC306-B882-4772-985F-E1A939174AA2}"/>
    <dgm:cxn modelId="{D97400E0-8612-447E-96EA-2537A029C4B5}" type="presOf" srcId="{0B00A797-60F9-4515-A1FC-22785D99DBFB}" destId="{D1017F53-7C47-41DF-AC47-DC0646C5E1EC}" srcOrd="0" destOrd="0" presId="urn:microsoft.com/office/officeart/2005/8/layout/process5"/>
    <dgm:cxn modelId="{59F41BE7-7D55-41F3-925B-FB3B5D93A685}" srcId="{91615E57-26F3-4BFE-A580-D3CE579218AB}" destId="{0B00A797-60F9-4515-A1FC-22785D99DBFB}" srcOrd="2" destOrd="0" parTransId="{8FCF187B-2A94-4040-B814-D463D56CDA87}" sibTransId="{F7F03688-A417-4E3F-A611-A419F29EFF88}"/>
    <dgm:cxn modelId="{C8F7ACF1-E87F-40F4-B3FD-E8BA0A04051A}" type="presOf" srcId="{F9A974BE-898E-40F4-9388-1372BE77E1E9}" destId="{2A7B16DA-1681-4505-BAA9-A36318ADD065}" srcOrd="0" destOrd="0" presId="urn:microsoft.com/office/officeart/2005/8/layout/process5"/>
    <dgm:cxn modelId="{A6C80FAF-51BD-4474-9FF1-D6BB66A54666}" type="presParOf" srcId="{B291BAD0-2553-4488-99C3-533B7A3A8C35}" destId="{C9C3D276-7FA8-4D77-9641-58C230BC668B}" srcOrd="0" destOrd="0" presId="urn:microsoft.com/office/officeart/2005/8/layout/process5"/>
    <dgm:cxn modelId="{49522B7F-60B3-494E-9C5B-F72A759341F1}" type="presParOf" srcId="{B291BAD0-2553-4488-99C3-533B7A3A8C35}" destId="{56B40555-1572-4A4A-A7BA-7E67F8316C2A}" srcOrd="1" destOrd="0" presId="urn:microsoft.com/office/officeart/2005/8/layout/process5"/>
    <dgm:cxn modelId="{AF0128A6-435A-43B3-AA69-F242C3432E89}" type="presParOf" srcId="{56B40555-1572-4A4A-A7BA-7E67F8316C2A}" destId="{FEED04D2-0610-493F-96F8-019B8FA19832}" srcOrd="0" destOrd="0" presId="urn:microsoft.com/office/officeart/2005/8/layout/process5"/>
    <dgm:cxn modelId="{20E7C6F1-A8E9-460D-8C07-768BC0B3B42C}" type="presParOf" srcId="{B291BAD0-2553-4488-99C3-533B7A3A8C35}" destId="{44D3B957-1433-46FB-A4EE-27AD32255D06}" srcOrd="2" destOrd="0" presId="urn:microsoft.com/office/officeart/2005/8/layout/process5"/>
    <dgm:cxn modelId="{3208C140-DFAA-4F09-A143-D39B36BA1EA3}" type="presParOf" srcId="{B291BAD0-2553-4488-99C3-533B7A3A8C35}" destId="{2A7B16DA-1681-4505-BAA9-A36318ADD065}" srcOrd="3" destOrd="0" presId="urn:microsoft.com/office/officeart/2005/8/layout/process5"/>
    <dgm:cxn modelId="{2B77D036-09E7-44C6-A249-19548D4CF97B}" type="presParOf" srcId="{2A7B16DA-1681-4505-BAA9-A36318ADD065}" destId="{48DA6787-19D0-4C7D-BEDC-35BE8FEDBDA5}" srcOrd="0" destOrd="0" presId="urn:microsoft.com/office/officeart/2005/8/layout/process5"/>
    <dgm:cxn modelId="{879FBAE9-5989-4536-A468-127CD30DACEF}" type="presParOf" srcId="{B291BAD0-2553-4488-99C3-533B7A3A8C35}" destId="{D1017F53-7C47-41DF-AC47-DC0646C5E1EC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694C0F-451D-4711-B707-04537976785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D4DD082-57AD-4DFD-B72F-3D7DA6191A9C}">
      <dgm:prSet/>
      <dgm:spPr/>
      <dgm:t>
        <a:bodyPr/>
        <a:lstStyle/>
        <a:p>
          <a:r>
            <a:rPr lang="en-US"/>
            <a:t>What is Headway?</a:t>
          </a:r>
        </a:p>
      </dgm:t>
    </dgm:pt>
    <dgm:pt modelId="{098956CB-6778-4E07-8264-3FDF1102A4BA}" type="parTrans" cxnId="{B39BE2FD-D271-407E-8903-AD10EB0FFE6B}">
      <dgm:prSet/>
      <dgm:spPr/>
      <dgm:t>
        <a:bodyPr/>
        <a:lstStyle/>
        <a:p>
          <a:endParaRPr lang="en-US"/>
        </a:p>
      </dgm:t>
    </dgm:pt>
    <dgm:pt modelId="{B50FB2D3-56BB-4CD0-ADAA-BA27F4A9AC2E}" type="sibTrans" cxnId="{B39BE2FD-D271-407E-8903-AD10EB0FFE6B}">
      <dgm:prSet/>
      <dgm:spPr/>
      <dgm:t>
        <a:bodyPr/>
        <a:lstStyle/>
        <a:p>
          <a:endParaRPr lang="en-US"/>
        </a:p>
      </dgm:t>
    </dgm:pt>
    <dgm:pt modelId="{41C31D6F-B32A-4178-8784-94376B6F54F8}">
      <dgm:prSet/>
      <dgm:spPr/>
      <dgm:t>
        <a:bodyPr/>
        <a:lstStyle/>
        <a:p>
          <a:r>
            <a:rPr lang="en-US"/>
            <a:t>What is Headway Deviation?</a:t>
          </a:r>
        </a:p>
      </dgm:t>
    </dgm:pt>
    <dgm:pt modelId="{8EBA37F0-F186-4581-B2D1-F1B813D67F2B}" type="parTrans" cxnId="{007099E5-42C8-4BA2-88D0-40D55129EAF9}">
      <dgm:prSet/>
      <dgm:spPr/>
      <dgm:t>
        <a:bodyPr/>
        <a:lstStyle/>
        <a:p>
          <a:endParaRPr lang="en-US"/>
        </a:p>
      </dgm:t>
    </dgm:pt>
    <dgm:pt modelId="{13AA4838-7884-4DF8-80D8-7F41E83B1CEF}" type="sibTrans" cxnId="{007099E5-42C8-4BA2-88D0-40D55129EAF9}">
      <dgm:prSet/>
      <dgm:spPr/>
      <dgm:t>
        <a:bodyPr/>
        <a:lstStyle/>
        <a:p>
          <a:endParaRPr lang="en-US"/>
        </a:p>
      </dgm:t>
    </dgm:pt>
    <dgm:pt modelId="{BB31D705-DD8D-4F6F-8EBD-1EF9CD504A15}" type="pres">
      <dgm:prSet presAssocID="{90694C0F-451D-4711-B707-04537976785B}" presName="root" presStyleCnt="0">
        <dgm:presLayoutVars>
          <dgm:dir/>
          <dgm:resizeHandles val="exact"/>
        </dgm:presLayoutVars>
      </dgm:prSet>
      <dgm:spPr/>
    </dgm:pt>
    <dgm:pt modelId="{65AF8396-E5E5-4473-BE4E-109E48CF84E2}" type="pres">
      <dgm:prSet presAssocID="{4D4DD082-57AD-4DFD-B72F-3D7DA6191A9C}" presName="compNode" presStyleCnt="0"/>
      <dgm:spPr/>
    </dgm:pt>
    <dgm:pt modelId="{CC0086FA-C22A-4D21-B5BE-8516E81C9F6C}" type="pres">
      <dgm:prSet presAssocID="{4D4DD082-57AD-4DFD-B72F-3D7DA6191A9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88A031EB-C64D-438E-A697-AB9032B6BA63}" type="pres">
      <dgm:prSet presAssocID="{4D4DD082-57AD-4DFD-B72F-3D7DA6191A9C}" presName="spaceRect" presStyleCnt="0"/>
      <dgm:spPr/>
    </dgm:pt>
    <dgm:pt modelId="{8A8D76C0-733F-4C04-8ACA-CD4CD9825C61}" type="pres">
      <dgm:prSet presAssocID="{4D4DD082-57AD-4DFD-B72F-3D7DA6191A9C}" presName="textRect" presStyleLbl="revTx" presStyleIdx="0" presStyleCnt="2">
        <dgm:presLayoutVars>
          <dgm:chMax val="1"/>
          <dgm:chPref val="1"/>
        </dgm:presLayoutVars>
      </dgm:prSet>
      <dgm:spPr/>
    </dgm:pt>
    <dgm:pt modelId="{30B49652-9037-46DE-A46F-0C557641D9D6}" type="pres">
      <dgm:prSet presAssocID="{B50FB2D3-56BB-4CD0-ADAA-BA27F4A9AC2E}" presName="sibTrans" presStyleCnt="0"/>
      <dgm:spPr/>
    </dgm:pt>
    <dgm:pt modelId="{607526C5-4F59-4461-A25C-37026779D1F4}" type="pres">
      <dgm:prSet presAssocID="{41C31D6F-B32A-4178-8784-94376B6F54F8}" presName="compNode" presStyleCnt="0"/>
      <dgm:spPr/>
    </dgm:pt>
    <dgm:pt modelId="{9586B9E6-8BEC-40E8-8E54-8C89A9A822B5}" type="pres">
      <dgm:prSet presAssocID="{41C31D6F-B32A-4178-8784-94376B6F54F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FBF2E51E-F746-46CF-80EC-F7D133CFB118}" type="pres">
      <dgm:prSet presAssocID="{41C31D6F-B32A-4178-8784-94376B6F54F8}" presName="spaceRect" presStyleCnt="0"/>
      <dgm:spPr/>
    </dgm:pt>
    <dgm:pt modelId="{92BD4403-1EB9-49CB-86A0-1CC01A6CB744}" type="pres">
      <dgm:prSet presAssocID="{41C31D6F-B32A-4178-8784-94376B6F54F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1B61439-7716-4359-A8F2-71A82F9584A5}" type="presOf" srcId="{4D4DD082-57AD-4DFD-B72F-3D7DA6191A9C}" destId="{8A8D76C0-733F-4C04-8ACA-CD4CD9825C61}" srcOrd="0" destOrd="0" presId="urn:microsoft.com/office/officeart/2018/2/layout/IconLabelList"/>
    <dgm:cxn modelId="{1AD9B4C1-8EE4-4F09-8384-A86B32CDD64A}" type="presOf" srcId="{90694C0F-451D-4711-B707-04537976785B}" destId="{BB31D705-DD8D-4F6F-8EBD-1EF9CD504A15}" srcOrd="0" destOrd="0" presId="urn:microsoft.com/office/officeart/2018/2/layout/IconLabelList"/>
    <dgm:cxn modelId="{25972CE2-575C-42F6-80C7-C213BFF9AD19}" type="presOf" srcId="{41C31D6F-B32A-4178-8784-94376B6F54F8}" destId="{92BD4403-1EB9-49CB-86A0-1CC01A6CB744}" srcOrd="0" destOrd="0" presId="urn:microsoft.com/office/officeart/2018/2/layout/IconLabelList"/>
    <dgm:cxn modelId="{007099E5-42C8-4BA2-88D0-40D55129EAF9}" srcId="{90694C0F-451D-4711-B707-04537976785B}" destId="{41C31D6F-B32A-4178-8784-94376B6F54F8}" srcOrd="1" destOrd="0" parTransId="{8EBA37F0-F186-4581-B2D1-F1B813D67F2B}" sibTransId="{13AA4838-7884-4DF8-80D8-7F41E83B1CEF}"/>
    <dgm:cxn modelId="{B39BE2FD-D271-407E-8903-AD10EB0FFE6B}" srcId="{90694C0F-451D-4711-B707-04537976785B}" destId="{4D4DD082-57AD-4DFD-B72F-3D7DA6191A9C}" srcOrd="0" destOrd="0" parTransId="{098956CB-6778-4E07-8264-3FDF1102A4BA}" sibTransId="{B50FB2D3-56BB-4CD0-ADAA-BA27F4A9AC2E}"/>
    <dgm:cxn modelId="{DDFAB258-7328-4F7B-B86B-6BB52FB0DC2C}" type="presParOf" srcId="{BB31D705-DD8D-4F6F-8EBD-1EF9CD504A15}" destId="{65AF8396-E5E5-4473-BE4E-109E48CF84E2}" srcOrd="0" destOrd="0" presId="urn:microsoft.com/office/officeart/2018/2/layout/IconLabelList"/>
    <dgm:cxn modelId="{7B62BD9A-F5D9-4BE5-8EBA-CC25ADC610DA}" type="presParOf" srcId="{65AF8396-E5E5-4473-BE4E-109E48CF84E2}" destId="{CC0086FA-C22A-4D21-B5BE-8516E81C9F6C}" srcOrd="0" destOrd="0" presId="urn:microsoft.com/office/officeart/2018/2/layout/IconLabelList"/>
    <dgm:cxn modelId="{CD2ED934-9807-41D6-BD5B-0761F3FD916F}" type="presParOf" srcId="{65AF8396-E5E5-4473-BE4E-109E48CF84E2}" destId="{88A031EB-C64D-438E-A697-AB9032B6BA63}" srcOrd="1" destOrd="0" presId="urn:microsoft.com/office/officeart/2018/2/layout/IconLabelList"/>
    <dgm:cxn modelId="{5AE78AC7-1B59-4CCC-982C-2A08822D30E1}" type="presParOf" srcId="{65AF8396-E5E5-4473-BE4E-109E48CF84E2}" destId="{8A8D76C0-733F-4C04-8ACA-CD4CD9825C61}" srcOrd="2" destOrd="0" presId="urn:microsoft.com/office/officeart/2018/2/layout/IconLabelList"/>
    <dgm:cxn modelId="{AB4AEC25-AD4E-4C0E-B24C-99BE7FC06535}" type="presParOf" srcId="{BB31D705-DD8D-4F6F-8EBD-1EF9CD504A15}" destId="{30B49652-9037-46DE-A46F-0C557641D9D6}" srcOrd="1" destOrd="0" presId="urn:microsoft.com/office/officeart/2018/2/layout/IconLabelList"/>
    <dgm:cxn modelId="{F70E836E-9221-40A1-B38C-810B77EEBFEC}" type="presParOf" srcId="{BB31D705-DD8D-4F6F-8EBD-1EF9CD504A15}" destId="{607526C5-4F59-4461-A25C-37026779D1F4}" srcOrd="2" destOrd="0" presId="urn:microsoft.com/office/officeart/2018/2/layout/IconLabelList"/>
    <dgm:cxn modelId="{AB767714-6339-4645-9D0A-8E8E9265D078}" type="presParOf" srcId="{607526C5-4F59-4461-A25C-37026779D1F4}" destId="{9586B9E6-8BEC-40E8-8E54-8C89A9A822B5}" srcOrd="0" destOrd="0" presId="urn:microsoft.com/office/officeart/2018/2/layout/IconLabelList"/>
    <dgm:cxn modelId="{6316F699-6301-40E4-9A59-32B3BA27AA26}" type="presParOf" srcId="{607526C5-4F59-4461-A25C-37026779D1F4}" destId="{FBF2E51E-F746-46CF-80EC-F7D133CFB118}" srcOrd="1" destOrd="0" presId="urn:microsoft.com/office/officeart/2018/2/layout/IconLabelList"/>
    <dgm:cxn modelId="{040D9D6B-6936-4609-BA98-AB2AB42D2767}" type="presParOf" srcId="{607526C5-4F59-4461-A25C-37026779D1F4}" destId="{92BD4403-1EB9-49CB-86A0-1CC01A6CB74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615E57-26F3-4BFE-A580-D3CE579218AB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5D7D495-9D59-4E98-A265-C0D71D0D2330}">
      <dgm:prSet/>
      <dgm:spPr/>
      <dgm:t>
        <a:bodyPr/>
        <a:lstStyle/>
        <a:p>
          <a:r>
            <a:rPr lang="en-US" b="0" i="0" dirty="0"/>
            <a:t>Verification!</a:t>
          </a:r>
          <a:endParaRPr lang="en-US" dirty="0"/>
        </a:p>
      </dgm:t>
    </dgm:pt>
    <dgm:pt modelId="{D0BF1CD6-7A2B-4C18-8EB0-7E8342531DBC}" type="parTrans" cxnId="{1C909885-03B1-4319-A81F-E21CE3899D7E}">
      <dgm:prSet/>
      <dgm:spPr/>
      <dgm:t>
        <a:bodyPr/>
        <a:lstStyle/>
        <a:p>
          <a:endParaRPr lang="en-US"/>
        </a:p>
      </dgm:t>
    </dgm:pt>
    <dgm:pt modelId="{CD1FC306-B882-4772-985F-E1A939174AA2}" type="sibTrans" cxnId="{1C909885-03B1-4319-A81F-E21CE3899D7E}">
      <dgm:prSet/>
      <dgm:spPr/>
      <dgm:t>
        <a:bodyPr/>
        <a:lstStyle/>
        <a:p>
          <a:endParaRPr lang="en-US"/>
        </a:p>
      </dgm:t>
    </dgm:pt>
    <dgm:pt modelId="{EB5B162E-A2D7-4881-892B-E1BF87710C1C}">
      <dgm:prSet/>
      <dgm:spPr/>
      <dgm:t>
        <a:bodyPr/>
        <a:lstStyle/>
        <a:p>
          <a:r>
            <a:rPr lang="en-US" b="0" i="0" dirty="0"/>
            <a:t>Less than 1</a:t>
          </a:r>
          <a:r>
            <a:rPr lang="en-US" dirty="0"/>
            <a:t>% of the First Stop </a:t>
          </a:r>
          <a:r>
            <a:rPr lang="en-US" dirty="0" err="1"/>
            <a:t>Hdwy</a:t>
          </a:r>
          <a:r>
            <a:rPr lang="en-US" dirty="0"/>
            <a:t> Dev can be</a:t>
          </a:r>
          <a:r>
            <a:rPr lang="en-US" b="0" i="0" dirty="0"/>
            <a:t> explained by Downstream Headway Deviation</a:t>
          </a:r>
          <a:endParaRPr lang="en-US" dirty="0"/>
        </a:p>
      </dgm:t>
    </dgm:pt>
    <dgm:pt modelId="{314BAF42-C92F-48B2-8393-E61B43AF78B2}" type="parTrans" cxnId="{02296464-A9CB-4E83-B4D4-E259186F8BEF}">
      <dgm:prSet/>
      <dgm:spPr/>
      <dgm:t>
        <a:bodyPr/>
        <a:lstStyle/>
        <a:p>
          <a:endParaRPr lang="en-US"/>
        </a:p>
      </dgm:t>
    </dgm:pt>
    <dgm:pt modelId="{F9A974BE-898E-40F4-9388-1372BE77E1E9}" type="sibTrans" cxnId="{02296464-A9CB-4E83-B4D4-E259186F8BEF}">
      <dgm:prSet/>
      <dgm:spPr/>
      <dgm:t>
        <a:bodyPr/>
        <a:lstStyle/>
        <a:p>
          <a:endParaRPr lang="en-US"/>
        </a:p>
      </dgm:t>
    </dgm:pt>
    <dgm:pt modelId="{0B00A797-60F9-4515-A1FC-22785D99DBFB}">
      <dgm:prSet/>
      <dgm:spPr/>
      <dgm:t>
        <a:bodyPr/>
        <a:lstStyle/>
        <a:p>
          <a:r>
            <a:rPr lang="en-US" b="1" dirty="0"/>
            <a:t>Answer=Headway Deviation at the first stop has little predictive effect on downstream stops…</a:t>
          </a:r>
          <a:r>
            <a:rPr lang="en-US" b="1" i="0" dirty="0"/>
            <a:t> </a:t>
          </a:r>
          <a:endParaRPr lang="en-US" dirty="0"/>
        </a:p>
      </dgm:t>
    </dgm:pt>
    <dgm:pt modelId="{8FCF187B-2A94-4040-B814-D463D56CDA87}" type="parTrans" cxnId="{59F41BE7-7D55-41F3-925B-FB3B5D93A685}">
      <dgm:prSet/>
      <dgm:spPr/>
      <dgm:t>
        <a:bodyPr/>
        <a:lstStyle/>
        <a:p>
          <a:endParaRPr lang="en-US"/>
        </a:p>
      </dgm:t>
    </dgm:pt>
    <dgm:pt modelId="{F7F03688-A417-4E3F-A611-A419F29EFF88}" type="sibTrans" cxnId="{59F41BE7-7D55-41F3-925B-FB3B5D93A685}">
      <dgm:prSet/>
      <dgm:spPr/>
      <dgm:t>
        <a:bodyPr/>
        <a:lstStyle/>
        <a:p>
          <a:endParaRPr lang="en-US"/>
        </a:p>
      </dgm:t>
    </dgm:pt>
    <dgm:pt modelId="{4625BA07-FD17-4FC4-9B3B-2A03CD6E7C44}" type="pres">
      <dgm:prSet presAssocID="{91615E57-26F3-4BFE-A580-D3CE579218AB}" presName="diagram" presStyleCnt="0">
        <dgm:presLayoutVars>
          <dgm:dir/>
          <dgm:resizeHandles val="exact"/>
        </dgm:presLayoutVars>
      </dgm:prSet>
      <dgm:spPr/>
    </dgm:pt>
    <dgm:pt modelId="{CA7922A7-412A-464F-A9A1-872FD7C6F5D5}" type="pres">
      <dgm:prSet presAssocID="{D5D7D495-9D59-4E98-A265-C0D71D0D2330}" presName="node" presStyleLbl="node1" presStyleIdx="0" presStyleCnt="3" custLinFactNeighborX="1938" custLinFactNeighborY="-78852">
        <dgm:presLayoutVars>
          <dgm:bulletEnabled val="1"/>
        </dgm:presLayoutVars>
      </dgm:prSet>
      <dgm:spPr/>
    </dgm:pt>
    <dgm:pt modelId="{CF232D1A-2CB1-49BC-9930-D771DA627B90}" type="pres">
      <dgm:prSet presAssocID="{CD1FC306-B882-4772-985F-E1A939174AA2}" presName="sibTrans" presStyleLbl="sibTrans2D1" presStyleIdx="0" presStyleCnt="2"/>
      <dgm:spPr/>
    </dgm:pt>
    <dgm:pt modelId="{EFF4E5FA-627A-44D8-98A8-268952B79C2C}" type="pres">
      <dgm:prSet presAssocID="{CD1FC306-B882-4772-985F-E1A939174AA2}" presName="connectorText" presStyleLbl="sibTrans2D1" presStyleIdx="0" presStyleCnt="2"/>
      <dgm:spPr/>
    </dgm:pt>
    <dgm:pt modelId="{9E76194B-3F01-4AC6-AE44-61AE9D24A749}" type="pres">
      <dgm:prSet presAssocID="{EB5B162E-A2D7-4881-892B-E1BF87710C1C}" presName="node" presStyleLbl="node1" presStyleIdx="1" presStyleCnt="3">
        <dgm:presLayoutVars>
          <dgm:bulletEnabled val="1"/>
        </dgm:presLayoutVars>
      </dgm:prSet>
      <dgm:spPr/>
    </dgm:pt>
    <dgm:pt modelId="{7F53B03E-5E00-4D68-97D8-CA98C646FE6C}" type="pres">
      <dgm:prSet presAssocID="{F9A974BE-898E-40F4-9388-1372BE77E1E9}" presName="sibTrans" presStyleLbl="sibTrans2D1" presStyleIdx="1" presStyleCnt="2"/>
      <dgm:spPr/>
    </dgm:pt>
    <dgm:pt modelId="{A8140644-E79F-461C-B558-09CC8F9B04EB}" type="pres">
      <dgm:prSet presAssocID="{F9A974BE-898E-40F4-9388-1372BE77E1E9}" presName="connectorText" presStyleLbl="sibTrans2D1" presStyleIdx="1" presStyleCnt="2"/>
      <dgm:spPr/>
    </dgm:pt>
    <dgm:pt modelId="{95176434-8A5D-483F-95C2-245A35E5EB97}" type="pres">
      <dgm:prSet presAssocID="{0B00A797-60F9-4515-A1FC-22785D99DBFB}" presName="node" presStyleLbl="node1" presStyleIdx="2" presStyleCnt="3" custLinFactNeighborX="1292" custLinFactNeighborY="74815">
        <dgm:presLayoutVars>
          <dgm:bulletEnabled val="1"/>
        </dgm:presLayoutVars>
      </dgm:prSet>
      <dgm:spPr/>
    </dgm:pt>
  </dgm:ptLst>
  <dgm:cxnLst>
    <dgm:cxn modelId="{36C8BB2F-CCC0-4114-9E0E-CD636AEC74D8}" type="presOf" srcId="{F9A974BE-898E-40F4-9388-1372BE77E1E9}" destId="{7F53B03E-5E00-4D68-97D8-CA98C646FE6C}" srcOrd="0" destOrd="0" presId="urn:microsoft.com/office/officeart/2005/8/layout/process5"/>
    <dgm:cxn modelId="{02296464-A9CB-4E83-B4D4-E259186F8BEF}" srcId="{91615E57-26F3-4BFE-A580-D3CE579218AB}" destId="{EB5B162E-A2D7-4881-892B-E1BF87710C1C}" srcOrd="1" destOrd="0" parTransId="{314BAF42-C92F-48B2-8393-E61B43AF78B2}" sibTransId="{F9A974BE-898E-40F4-9388-1372BE77E1E9}"/>
    <dgm:cxn modelId="{6A56CE66-93EE-47E3-8640-C11A80042D43}" type="presOf" srcId="{CD1FC306-B882-4772-985F-E1A939174AA2}" destId="{EFF4E5FA-627A-44D8-98A8-268952B79C2C}" srcOrd="1" destOrd="0" presId="urn:microsoft.com/office/officeart/2005/8/layout/process5"/>
    <dgm:cxn modelId="{F50E9847-FA51-4D43-8E7D-94BAAC9C4E4B}" type="presOf" srcId="{91615E57-26F3-4BFE-A580-D3CE579218AB}" destId="{4625BA07-FD17-4FC4-9B3B-2A03CD6E7C44}" srcOrd="0" destOrd="0" presId="urn:microsoft.com/office/officeart/2005/8/layout/process5"/>
    <dgm:cxn modelId="{3BF6BC48-7A39-4095-AA30-1D4375357C97}" type="presOf" srcId="{EB5B162E-A2D7-4881-892B-E1BF87710C1C}" destId="{9E76194B-3F01-4AC6-AE44-61AE9D24A749}" srcOrd="0" destOrd="0" presId="urn:microsoft.com/office/officeart/2005/8/layout/process5"/>
    <dgm:cxn modelId="{1C909885-03B1-4319-A81F-E21CE3899D7E}" srcId="{91615E57-26F3-4BFE-A580-D3CE579218AB}" destId="{D5D7D495-9D59-4E98-A265-C0D71D0D2330}" srcOrd="0" destOrd="0" parTransId="{D0BF1CD6-7A2B-4C18-8EB0-7E8342531DBC}" sibTransId="{CD1FC306-B882-4772-985F-E1A939174AA2}"/>
    <dgm:cxn modelId="{E858F1C1-5204-4F58-8365-BB2C03D415E3}" type="presOf" srcId="{CD1FC306-B882-4772-985F-E1A939174AA2}" destId="{CF232D1A-2CB1-49BC-9930-D771DA627B90}" srcOrd="0" destOrd="0" presId="urn:microsoft.com/office/officeart/2005/8/layout/process5"/>
    <dgm:cxn modelId="{5C98D1D0-FEFA-4D9A-8E1E-6C3A9B9FF7ED}" type="presOf" srcId="{F9A974BE-898E-40F4-9388-1372BE77E1E9}" destId="{A8140644-E79F-461C-B558-09CC8F9B04EB}" srcOrd="1" destOrd="0" presId="urn:microsoft.com/office/officeart/2005/8/layout/process5"/>
    <dgm:cxn modelId="{33F04FD6-498A-4AFE-B8EA-5A6392BB658C}" type="presOf" srcId="{D5D7D495-9D59-4E98-A265-C0D71D0D2330}" destId="{CA7922A7-412A-464F-A9A1-872FD7C6F5D5}" srcOrd="0" destOrd="0" presId="urn:microsoft.com/office/officeart/2005/8/layout/process5"/>
    <dgm:cxn modelId="{59F41BE7-7D55-41F3-925B-FB3B5D93A685}" srcId="{91615E57-26F3-4BFE-A580-D3CE579218AB}" destId="{0B00A797-60F9-4515-A1FC-22785D99DBFB}" srcOrd="2" destOrd="0" parTransId="{8FCF187B-2A94-4040-B814-D463D56CDA87}" sibTransId="{F7F03688-A417-4E3F-A611-A419F29EFF88}"/>
    <dgm:cxn modelId="{AC6DC7F1-A486-47C5-BFFC-37BA19BFD09B}" type="presOf" srcId="{0B00A797-60F9-4515-A1FC-22785D99DBFB}" destId="{95176434-8A5D-483F-95C2-245A35E5EB97}" srcOrd="0" destOrd="0" presId="urn:microsoft.com/office/officeart/2005/8/layout/process5"/>
    <dgm:cxn modelId="{F64243EE-AD77-4644-98C5-9B9469211290}" type="presParOf" srcId="{4625BA07-FD17-4FC4-9B3B-2A03CD6E7C44}" destId="{CA7922A7-412A-464F-A9A1-872FD7C6F5D5}" srcOrd="0" destOrd="0" presId="urn:microsoft.com/office/officeart/2005/8/layout/process5"/>
    <dgm:cxn modelId="{86F91699-3DB3-4E92-9E55-07427A2BAB30}" type="presParOf" srcId="{4625BA07-FD17-4FC4-9B3B-2A03CD6E7C44}" destId="{CF232D1A-2CB1-49BC-9930-D771DA627B90}" srcOrd="1" destOrd="0" presId="urn:microsoft.com/office/officeart/2005/8/layout/process5"/>
    <dgm:cxn modelId="{511270DF-BD0C-4003-BDCB-1DB2D495F579}" type="presParOf" srcId="{CF232D1A-2CB1-49BC-9930-D771DA627B90}" destId="{EFF4E5FA-627A-44D8-98A8-268952B79C2C}" srcOrd="0" destOrd="0" presId="urn:microsoft.com/office/officeart/2005/8/layout/process5"/>
    <dgm:cxn modelId="{EE7AAA06-CB14-46FA-848C-1200F599E236}" type="presParOf" srcId="{4625BA07-FD17-4FC4-9B3B-2A03CD6E7C44}" destId="{9E76194B-3F01-4AC6-AE44-61AE9D24A749}" srcOrd="2" destOrd="0" presId="urn:microsoft.com/office/officeart/2005/8/layout/process5"/>
    <dgm:cxn modelId="{C9A38B95-CC88-49E7-94C0-A880A7B24768}" type="presParOf" srcId="{4625BA07-FD17-4FC4-9B3B-2A03CD6E7C44}" destId="{7F53B03E-5E00-4D68-97D8-CA98C646FE6C}" srcOrd="3" destOrd="0" presId="urn:microsoft.com/office/officeart/2005/8/layout/process5"/>
    <dgm:cxn modelId="{44EA0606-92FF-4408-9369-A3C44FF4D25F}" type="presParOf" srcId="{7F53B03E-5E00-4D68-97D8-CA98C646FE6C}" destId="{A8140644-E79F-461C-B558-09CC8F9B04EB}" srcOrd="0" destOrd="0" presId="urn:microsoft.com/office/officeart/2005/8/layout/process5"/>
    <dgm:cxn modelId="{C5B2611C-63E1-4898-B9D5-55628C068595}" type="presParOf" srcId="{4625BA07-FD17-4FC4-9B3B-2A03CD6E7C44}" destId="{95176434-8A5D-483F-95C2-245A35E5EB97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3D276-7FA8-4D77-9641-58C230BC668B}">
      <dsp:nvSpPr>
        <dsp:cNvPr id="0" name=""/>
        <dsp:cNvSpPr/>
      </dsp:nvSpPr>
      <dsp:spPr>
        <a:xfrm>
          <a:off x="7899" y="1118685"/>
          <a:ext cx="2360948" cy="14165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Verification!</a:t>
          </a:r>
          <a:endParaRPr lang="en-US" sz="1500" kern="1200" dirty="0"/>
        </a:p>
      </dsp:txBody>
      <dsp:txXfrm>
        <a:off x="49389" y="1160175"/>
        <a:ext cx="2277968" cy="1333589"/>
      </dsp:txXfrm>
    </dsp:sp>
    <dsp:sp modelId="{56B40555-1572-4A4A-A7BA-7E67F8316C2A}">
      <dsp:nvSpPr>
        <dsp:cNvPr id="0" name=""/>
        <dsp:cNvSpPr/>
      </dsp:nvSpPr>
      <dsp:spPr>
        <a:xfrm>
          <a:off x="2576611" y="1534212"/>
          <a:ext cx="500521" cy="585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576611" y="1651315"/>
        <a:ext cx="350365" cy="351309"/>
      </dsp:txXfrm>
    </dsp:sp>
    <dsp:sp modelId="{44D3B957-1433-46FB-A4EE-27AD32255D06}">
      <dsp:nvSpPr>
        <dsp:cNvPr id="0" name=""/>
        <dsp:cNvSpPr/>
      </dsp:nvSpPr>
      <dsp:spPr>
        <a:xfrm>
          <a:off x="3313227" y="1118685"/>
          <a:ext cx="2360948" cy="14165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Using a </a:t>
          </a:r>
          <a:r>
            <a:rPr lang="en-US" sz="1500" b="0" i="0" kern="1200" dirty="0" err="1"/>
            <a:t>glm</a:t>
          </a:r>
          <a:r>
            <a:rPr lang="en-US" sz="1500" b="0" i="0" kern="1200" dirty="0"/>
            <a:t>, </a:t>
          </a:r>
          <a:r>
            <a:rPr lang="en-US" sz="1500" kern="1200" dirty="0"/>
            <a:t>38% of the First Stop Adherence can be</a:t>
          </a:r>
          <a:r>
            <a:rPr lang="en-US" sz="1500" b="0" i="0" kern="1200" dirty="0"/>
            <a:t> explained by Downstream Adherence</a:t>
          </a:r>
          <a:endParaRPr lang="en-US" sz="1500" kern="1200" dirty="0"/>
        </a:p>
      </dsp:txBody>
      <dsp:txXfrm>
        <a:off x="3354717" y="1160175"/>
        <a:ext cx="2277968" cy="1333589"/>
      </dsp:txXfrm>
    </dsp:sp>
    <dsp:sp modelId="{2A7B16DA-1681-4505-BAA9-A36318ADD065}">
      <dsp:nvSpPr>
        <dsp:cNvPr id="0" name=""/>
        <dsp:cNvSpPr/>
      </dsp:nvSpPr>
      <dsp:spPr>
        <a:xfrm>
          <a:off x="5881939" y="1534212"/>
          <a:ext cx="500521" cy="585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881939" y="1651315"/>
        <a:ext cx="350365" cy="351309"/>
      </dsp:txXfrm>
    </dsp:sp>
    <dsp:sp modelId="{D1017F53-7C47-41DF-AC47-DC0646C5E1EC}">
      <dsp:nvSpPr>
        <dsp:cNvPr id="0" name=""/>
        <dsp:cNvSpPr/>
      </dsp:nvSpPr>
      <dsp:spPr>
        <a:xfrm>
          <a:off x="6618556" y="1118685"/>
          <a:ext cx="2360948" cy="14165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Answer=FS Adherence has a moderate predictive effect on downstream stops…</a:t>
          </a:r>
          <a:r>
            <a:rPr lang="en-US" sz="1500" b="1" i="0" kern="1200" dirty="0"/>
            <a:t> </a:t>
          </a:r>
          <a:endParaRPr lang="en-US" sz="1500" kern="1200" dirty="0"/>
        </a:p>
      </dsp:txBody>
      <dsp:txXfrm>
        <a:off x="6660046" y="1160175"/>
        <a:ext cx="2277968" cy="13335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086FA-C22A-4D21-B5BE-8516E81C9F6C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D76C0-733F-4C04-8ACA-CD4CD9825C61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is Headway?</a:t>
          </a:r>
        </a:p>
      </dsp:txBody>
      <dsp:txXfrm>
        <a:off x="765914" y="2943510"/>
        <a:ext cx="4320000" cy="720000"/>
      </dsp:txXfrm>
    </dsp:sp>
    <dsp:sp modelId="{9586B9E6-8BEC-40E8-8E54-8C89A9A822B5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D4403-1EB9-49CB-86A0-1CC01A6CB744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is Headway Deviation?</a:t>
          </a:r>
        </a:p>
      </dsp:txBody>
      <dsp:txXfrm>
        <a:off x="5841914" y="2943510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922A7-412A-464F-A9A1-872FD7C6F5D5}">
      <dsp:nvSpPr>
        <dsp:cNvPr id="0" name=""/>
        <dsp:cNvSpPr/>
      </dsp:nvSpPr>
      <dsp:spPr>
        <a:xfrm>
          <a:off x="62777" y="40025"/>
          <a:ext cx="2762398" cy="165743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Verification!</a:t>
          </a:r>
          <a:endParaRPr lang="en-US" sz="2000" kern="1200" dirty="0"/>
        </a:p>
      </dsp:txBody>
      <dsp:txXfrm>
        <a:off x="111322" y="88570"/>
        <a:ext cx="2665308" cy="1560349"/>
      </dsp:txXfrm>
    </dsp:sp>
    <dsp:sp modelId="{CF232D1A-2CB1-49BC-9930-D771DA627B90}">
      <dsp:nvSpPr>
        <dsp:cNvPr id="0" name=""/>
        <dsp:cNvSpPr/>
      </dsp:nvSpPr>
      <dsp:spPr>
        <a:xfrm rot="1134936">
          <a:off x="3040584" y="1174264"/>
          <a:ext cx="589066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045356" y="1282635"/>
        <a:ext cx="412346" cy="411044"/>
      </dsp:txXfrm>
    </dsp:sp>
    <dsp:sp modelId="{9E76194B-3F01-4AC6-AE44-61AE9D24A749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5">
            <a:hueOff val="2404066"/>
            <a:satOff val="-4882"/>
            <a:lumOff val="313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Less than 1</a:t>
          </a:r>
          <a:r>
            <a:rPr lang="en-US" sz="2000" kern="1200" dirty="0"/>
            <a:t>% of the First Stop </a:t>
          </a:r>
          <a:r>
            <a:rPr lang="en-US" sz="2000" kern="1200" dirty="0" err="1"/>
            <a:t>Hdwy</a:t>
          </a:r>
          <a:r>
            <a:rPr lang="en-US" sz="2000" kern="1200" dirty="0"/>
            <a:t> Dev can be</a:t>
          </a:r>
          <a:r>
            <a:rPr lang="en-US" sz="2000" b="0" i="0" kern="1200" dirty="0"/>
            <a:t> explained by Downstream Headway Deviation</a:t>
          </a:r>
          <a:endParaRPr lang="en-US" sz="2000" kern="1200" dirty="0"/>
        </a:p>
      </dsp:txBody>
      <dsp:txXfrm>
        <a:off x="3925145" y="1395494"/>
        <a:ext cx="2665308" cy="1560349"/>
      </dsp:txXfrm>
    </dsp:sp>
    <dsp:sp modelId="{7F53B03E-5E00-4D68-97D8-CA98C646FE6C}">
      <dsp:nvSpPr>
        <dsp:cNvPr id="0" name=""/>
        <dsp:cNvSpPr/>
      </dsp:nvSpPr>
      <dsp:spPr>
        <a:xfrm rot="1064279">
          <a:off x="6869386" y="2447792"/>
          <a:ext cx="620001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4808133"/>
            <a:satOff val="-9764"/>
            <a:lumOff val="62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873807" y="2556473"/>
        <a:ext cx="434001" cy="411044"/>
      </dsp:txXfrm>
    </dsp:sp>
    <dsp:sp modelId="{95176434-8A5D-483F-95C2-245A35E5EB97}">
      <dsp:nvSpPr>
        <dsp:cNvPr id="0" name=""/>
        <dsp:cNvSpPr/>
      </dsp:nvSpPr>
      <dsp:spPr>
        <a:xfrm>
          <a:off x="7753201" y="2586962"/>
          <a:ext cx="2762398" cy="1657439"/>
        </a:xfrm>
        <a:prstGeom prst="roundRect">
          <a:avLst>
            <a:gd name="adj" fmla="val 10000"/>
          </a:avLst>
        </a:prstGeom>
        <a:solidFill>
          <a:schemeClr val="accent5">
            <a:hueOff val="4808133"/>
            <a:satOff val="-9764"/>
            <a:lumOff val="627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Answer=Headway Deviation at the first stop has little predictive effect on downstream stops…</a:t>
          </a:r>
          <a:r>
            <a:rPr lang="en-US" sz="2000" b="1" i="0" kern="1200" dirty="0"/>
            <a:t> </a:t>
          </a:r>
          <a:endParaRPr lang="en-US" sz="2000" kern="1200" dirty="0"/>
        </a:p>
      </dsp:txBody>
      <dsp:txXfrm>
        <a:off x="7801746" y="2635507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ECAC2-0D59-4552-94B1-E9EF06695E91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020C2-CAE4-4859-A95A-990699B91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71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adherence=Adherence is a essentially a measure of lateness (or </a:t>
            </a:r>
            <a:r>
              <a:rPr lang="en-US" dirty="0" err="1"/>
              <a:t>earlyness</a:t>
            </a:r>
            <a:r>
              <a:rPr lang="en-US" dirty="0"/>
              <a:t>)</a:t>
            </a:r>
          </a:p>
          <a:p>
            <a:r>
              <a:rPr lang="en-US" dirty="0"/>
              <a:t>Because there so many outliers, the data cuts</a:t>
            </a:r>
          </a:p>
          <a:p>
            <a:r>
              <a:rPr lang="en-US" dirty="0"/>
              <a:t>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020C2-CAE4-4859-A95A-990699B91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66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The </a:t>
            </a:r>
            <a:r>
              <a:rPr lang="en-US" sz="1200" b="0" i="0" dirty="0">
                <a:effectLst/>
              </a:rPr>
              <a:t>Pearson </a:t>
            </a:r>
            <a:r>
              <a:rPr lang="en-US" sz="1200" dirty="0"/>
              <a:t>C</a:t>
            </a:r>
            <a:r>
              <a:rPr lang="en-US" sz="1200" b="0" i="0" dirty="0">
                <a:effectLst/>
              </a:rPr>
              <a:t>orrelation is sensitive to outliers, </a:t>
            </a:r>
          </a:p>
          <a:p>
            <a:r>
              <a:rPr lang="en-US" sz="1200" b="0" i="0" dirty="0">
                <a:effectLst/>
              </a:rPr>
              <a:t> Kendall Tau Correlation may be better fit in this instance.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020C2-CAE4-4859-A95A-990699B91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07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that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Headway = the amount of time between vehicle arrivals at a stop.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HDWY_DEV is the amount of deviation between headway measurements at a given stop.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020C2-CAE4-4859-A95A-990699B91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0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dirty="0">
                <a:effectLst/>
              </a:rPr>
              <a:t>Headway Deviation’s plot and distribution is much more amorphous…</a:t>
            </a:r>
          </a:p>
          <a:p>
            <a:r>
              <a:rPr lang="en-US" sz="1200" b="0" i="0" dirty="0">
                <a:effectLst/>
              </a:rPr>
              <a:t>Trimming outliers &gt;200 and re-rerunning a general linear model did not yield much improvement.</a:t>
            </a:r>
          </a:p>
          <a:p>
            <a:r>
              <a:rPr lang="en-US" sz="1200" dirty="0"/>
              <a:t>The graph at the left is First Stop Headway Deviation vs the Average Downstream Headway in Subsequent Stops.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020C2-CAE4-4859-A95A-990699B914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58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Even after trimming, there was little correlation.</a:t>
            </a:r>
          </a:p>
          <a:p>
            <a:r>
              <a:rPr lang="en-US" sz="1200" dirty="0"/>
              <a:t>The </a:t>
            </a:r>
            <a:r>
              <a:rPr lang="en-US" sz="1200" b="0" i="0" dirty="0">
                <a:effectLst/>
              </a:rPr>
              <a:t>Pearson </a:t>
            </a:r>
            <a:r>
              <a:rPr lang="en-US" sz="1200" dirty="0"/>
              <a:t>C</a:t>
            </a:r>
            <a:r>
              <a:rPr lang="en-US" sz="1200" b="0" i="0" dirty="0">
                <a:effectLst/>
              </a:rPr>
              <a:t>orrelation is here, </a:t>
            </a:r>
          </a:p>
          <a:p>
            <a:r>
              <a:rPr lang="en-US" sz="1200" b="0" i="0" dirty="0">
                <a:effectLst/>
              </a:rPr>
              <a:t> Kendall Tau Correlation is added as well.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020C2-CAE4-4859-A95A-990699B914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18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dirty="0">
                <a:effectLst/>
              </a:rPr>
              <a:t>Finally, prediction:</a:t>
            </a:r>
          </a:p>
          <a:p>
            <a:r>
              <a:rPr lang="en-US" sz="1200" b="0" i="0" dirty="0">
                <a:effectLst/>
              </a:rPr>
              <a:t>We </a:t>
            </a:r>
            <a:r>
              <a:rPr lang="en-US" sz="1200" dirty="0"/>
              <a:t>verified </a:t>
            </a:r>
            <a:r>
              <a:rPr lang="en-US" sz="1200" b="0" i="0" dirty="0">
                <a:effectLst/>
              </a:rPr>
              <a:t>that </a:t>
            </a:r>
            <a:r>
              <a:rPr lang="en-US" sz="1200" dirty="0"/>
              <a:t>less than 1% of the First Stop Adherence can be</a:t>
            </a:r>
            <a:r>
              <a:rPr lang="en-US" sz="1200" b="0" i="0" dirty="0">
                <a:effectLst/>
              </a:rPr>
              <a:t> explained by the model, using First Stop to predict Downstream Adherence…</a:t>
            </a:r>
          </a:p>
          <a:p>
            <a:r>
              <a:rPr lang="en-US" sz="1200" dirty="0"/>
              <a:t>Another way to say it: Less than 1% Downstream Headway Deviation can be accounted for with First Stop Headway Deviation.</a:t>
            </a:r>
            <a:endParaRPr lang="en-US" sz="1200" i="0" dirty="0">
              <a:effectLst/>
            </a:endParaRPr>
          </a:p>
          <a:p>
            <a:r>
              <a:rPr lang="en-US" sz="1200" b="1" dirty="0"/>
              <a:t>Answer=Headway Deviation at the first stop has little predictive effect on downstream stops…</a:t>
            </a:r>
            <a:r>
              <a:rPr lang="en-US" sz="1200" b="1" i="0" dirty="0">
                <a:effectLst/>
              </a:rPr>
              <a:t> </a:t>
            </a:r>
          </a:p>
          <a:p>
            <a:endParaRPr lang="en-US" sz="1200" b="1" i="0" dirty="0">
              <a:effectLst/>
            </a:endParaRP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Finally, prediction:</a:t>
            </a:r>
          </a:p>
          <a:p>
            <a:pPr lvl="1"/>
            <a:r>
              <a:rPr lang="en-US" sz="2000" b="0" i="0" dirty="0">
                <a:effectLst/>
              </a:rPr>
              <a:t>We </a:t>
            </a:r>
            <a:r>
              <a:rPr lang="en-US" sz="2000" dirty="0"/>
              <a:t>verified </a:t>
            </a:r>
            <a:r>
              <a:rPr lang="en-US" sz="2000" b="0" i="0" dirty="0">
                <a:effectLst/>
              </a:rPr>
              <a:t>that </a:t>
            </a:r>
            <a:r>
              <a:rPr lang="en-US" sz="2000" dirty="0"/>
              <a:t>less than 1% of the First Stop Headway Deviation can be</a:t>
            </a:r>
            <a:r>
              <a:rPr lang="en-US" sz="2000" b="0" i="0" dirty="0">
                <a:effectLst/>
              </a:rPr>
              <a:t> explained by the model, using First Stop to predict Downstream </a:t>
            </a:r>
            <a:r>
              <a:rPr lang="en-US" sz="2000" dirty="0"/>
              <a:t>Headway Deviation</a:t>
            </a:r>
            <a:r>
              <a:rPr lang="en-US" sz="2000" b="0" i="0" dirty="0">
                <a:effectLst/>
              </a:rPr>
              <a:t>…</a:t>
            </a:r>
          </a:p>
          <a:p>
            <a:pPr lvl="1"/>
            <a:r>
              <a:rPr lang="en-US" sz="2000" dirty="0"/>
              <a:t>Another way to say it: Less than 1% Downstream Headway Deviation can be accounted for with First Stop Headway Deviation.</a:t>
            </a:r>
            <a:endParaRPr lang="en-US" sz="2000" i="0" dirty="0">
              <a:effectLst/>
            </a:endParaRPr>
          </a:p>
          <a:p>
            <a:pPr lvl="1"/>
            <a:r>
              <a:rPr lang="en-US" sz="2000" b="1" dirty="0"/>
              <a:t>Answer = Headway Deviation at the first stop has little predictive effect on Downstream Headway Deviation …</a:t>
            </a:r>
            <a:r>
              <a:rPr lang="en-US" sz="2000" b="1" i="0" dirty="0">
                <a:effectLst/>
              </a:rPr>
              <a:t> </a:t>
            </a:r>
          </a:p>
          <a:p>
            <a:endParaRPr lang="en-US" sz="1200" b="1" i="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020C2-CAE4-4859-A95A-990699B914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3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AB32-6565-4152-84FB-5F1E8E0D2C6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5D0B761-2363-4950-98C8-69DD131C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AB32-6565-4152-84FB-5F1E8E0D2C6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D0B761-2363-4950-98C8-69DD131C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AB32-6565-4152-84FB-5F1E8E0D2C6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D0B761-2363-4950-98C8-69DD131C9CA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2233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AB32-6565-4152-84FB-5F1E8E0D2C6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D0B761-2363-4950-98C8-69DD131C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16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AB32-6565-4152-84FB-5F1E8E0D2C6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D0B761-2363-4950-98C8-69DD131C9CA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2359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AB32-6565-4152-84FB-5F1E8E0D2C6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D0B761-2363-4950-98C8-69DD131C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54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AB32-6565-4152-84FB-5F1E8E0D2C6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B761-2363-4950-98C8-69DD131C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03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AB32-6565-4152-84FB-5F1E8E0D2C6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B761-2363-4950-98C8-69DD131C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2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AB32-6565-4152-84FB-5F1E8E0D2C6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B761-2363-4950-98C8-69DD131C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7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AB32-6565-4152-84FB-5F1E8E0D2C6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D0B761-2363-4950-98C8-69DD131C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3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AB32-6565-4152-84FB-5F1E8E0D2C6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5D0B761-2363-4950-98C8-69DD131C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6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AB32-6565-4152-84FB-5F1E8E0D2C6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5D0B761-2363-4950-98C8-69DD131C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94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AB32-6565-4152-84FB-5F1E8E0D2C6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B761-2363-4950-98C8-69DD131C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1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AB32-6565-4152-84FB-5F1E8E0D2C6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B761-2363-4950-98C8-69DD131C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5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AB32-6565-4152-84FB-5F1E8E0D2C6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B761-2363-4950-98C8-69DD131C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5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AB32-6565-4152-84FB-5F1E8E0D2C6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D0B761-2363-4950-98C8-69DD131C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1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BAB32-6565-4152-84FB-5F1E8E0D2C6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5D0B761-2363-4950-98C8-69DD131C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C11A4FF-7904-92D6-3C40-4BB7AC80DA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202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222347-122C-A1BF-6C6E-517436812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0" i="0" dirty="0">
                <a:effectLst/>
                <a:latin typeface="Helvetica Neue"/>
              </a:rPr>
              <a:t>Question #1</a:t>
            </a:r>
            <a:br>
              <a:rPr lang="en-US" sz="3000" b="0" i="0" dirty="0">
                <a:effectLst/>
                <a:latin typeface="Helvetica Neue"/>
              </a:rPr>
            </a:br>
            <a:br>
              <a:rPr lang="en-US" sz="3000" b="0" i="0" dirty="0">
                <a:effectLst/>
                <a:latin typeface="Helvetica Neue"/>
              </a:rPr>
            </a:br>
            <a:r>
              <a:rPr lang="en-US" sz="3000" dirty="0"/>
              <a:t>How much impact does being late or too spaced out at the first stop have downstream?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41381-C643-62CF-1F16-B00188047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r>
              <a:rPr lang="en-US" dirty="0"/>
              <a:t>We split this question into two parts.</a:t>
            </a:r>
          </a:p>
          <a:p>
            <a:pPr lvl="1"/>
            <a:r>
              <a:rPr lang="en-US" dirty="0"/>
              <a:t>1# Adherence</a:t>
            </a:r>
          </a:p>
          <a:p>
            <a:pPr lvl="1"/>
            <a:r>
              <a:rPr lang="en-US" dirty="0"/>
              <a:t>               2# Headway Deviation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3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FD71BD-09F6-4D98-1D9C-7094E6BA6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8013892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/>
              <a:t>How much impact does being late have downstream?</a:t>
            </a:r>
          </a:p>
        </p:txBody>
      </p:sp>
      <p:pic>
        <p:nvPicPr>
          <p:cNvPr id="6" name="Content Placeholder 3" descr="A graph with a line and a blue line&#10;&#10;Description automatically generated with medium confidence">
            <a:extLst>
              <a:ext uri="{FF2B5EF4-FFF2-40B4-BE49-F238E27FC236}">
                <a16:creationId xmlns:a16="http://schemas.microsoft.com/office/drawing/2014/main" id="{C1193ADB-18C2-63FE-54D0-2B3CCBBD28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90" b="-2"/>
          <a:stretch/>
        </p:blipFill>
        <p:spPr>
          <a:xfrm>
            <a:off x="2984598" y="2027848"/>
            <a:ext cx="6716963" cy="459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4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512E-2ADF-2658-A642-D45E15DD0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What is the Correlation between First Stop and Downstream Adherence?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2191-5B7F-5080-C74E-7098AB22D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lvl="1"/>
            <a:r>
              <a:rPr lang="en-US" b="0" i="0" dirty="0">
                <a:effectLst/>
              </a:rPr>
              <a:t>The Pearson Score is 0.6185</a:t>
            </a:r>
          </a:p>
          <a:p>
            <a:pPr lvl="1"/>
            <a:r>
              <a:rPr lang="en-US" b="0" i="0" dirty="0">
                <a:effectLst/>
              </a:rPr>
              <a:t>The Kendall Tau Score is 0.336</a:t>
            </a:r>
            <a:r>
              <a:rPr lang="en-US" dirty="0"/>
              <a:t>5</a:t>
            </a:r>
          </a:p>
          <a:p>
            <a:pPr lvl="1"/>
            <a:r>
              <a:rPr lang="en-US" dirty="0"/>
              <a:t> = Moderate Correlation</a:t>
            </a:r>
            <a:endParaRPr lang="en-US" b="0" i="0" dirty="0">
              <a:effectLst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8317BA-6B5F-1ECF-6603-EA96379E1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Pearson Correlation is0.6185451439913879 The Kendall Correlation is0.33646375747493523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7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9512E-2ADF-2658-A642-D45E15DD0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/>
              <a:t>How much does F.S. Adherence predict Downstream Adherence?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4BA6B2-29D8-F647-A4D4-3DCC8A639C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9917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877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C19D-5BFA-1092-49B9-54B32D7A7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about Headway Deviation?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683B80-21BC-9C63-3079-207D45596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8108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793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8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FD71BD-09F6-4D98-1D9C-7094E6BA6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965" y="4489934"/>
            <a:ext cx="8915399" cy="823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How much impact does being too spaced out at the first stop have downstream?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2191-5B7F-5080-C74E-7098AB22D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3" y="5598647"/>
            <a:ext cx="8915399" cy="5227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br>
              <a:rPr 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93FCC6-236F-72FD-95D4-9ACF252C1D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25449" r="2" b="2"/>
          <a:stretch/>
        </p:blipFill>
        <p:spPr>
          <a:xfrm>
            <a:off x="2589212" y="634963"/>
            <a:ext cx="8915400" cy="385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5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512E-2ADF-2658-A642-D45E15DD0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19" y="809898"/>
            <a:ext cx="9340427" cy="1728120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What about correlation between First Stop and Downstream Headway Deviation?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2191-5B7F-5080-C74E-7098AB22D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There was little correlation.</a:t>
            </a:r>
          </a:p>
          <a:p>
            <a:pPr lvl="1"/>
            <a:r>
              <a:rPr lang="en-US" sz="2000" b="0" i="0" dirty="0">
                <a:effectLst/>
              </a:rPr>
              <a:t>The Pearson Correlation is -0.0023</a:t>
            </a:r>
          </a:p>
          <a:p>
            <a:pPr lvl="1"/>
            <a:r>
              <a:rPr lang="en-US" sz="2000" b="0" i="0" dirty="0">
                <a:effectLst/>
              </a:rPr>
              <a:t>The Kendall Correlation is -9.580e-05</a:t>
            </a:r>
          </a:p>
          <a:p>
            <a:endParaRPr lang="en-US" sz="24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64735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BD37E37-5591-8C77-2FD2-2C75226AE4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56091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F69512E-2ADF-2658-A642-D45E15DD0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394" y="386930"/>
            <a:ext cx="10223438" cy="1188950"/>
          </a:xfrm>
        </p:spPr>
        <p:txBody>
          <a:bodyPr anchor="b">
            <a:normAutofit fontScale="90000"/>
          </a:bodyPr>
          <a:lstStyle/>
          <a:p>
            <a:r>
              <a:rPr lang="en-US" sz="3800" dirty="0"/>
              <a:t>How much does F.S. Headway Deviation predict Downstream Deviation? </a:t>
            </a:r>
          </a:p>
        </p:txBody>
      </p:sp>
    </p:spTree>
    <p:extLst>
      <p:ext uri="{BB962C8B-B14F-4D97-AF65-F5344CB8AC3E}">
        <p14:creationId xmlns:p14="http://schemas.microsoft.com/office/powerpoint/2010/main" val="195691941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194</TotalTime>
  <Words>526</Words>
  <Application>Microsoft Office PowerPoint</Application>
  <PresentationFormat>Widescreen</PresentationFormat>
  <Paragraphs>55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Courier New</vt:lpstr>
      <vt:lpstr>Helvetica Neue</vt:lpstr>
      <vt:lpstr>Wingdings 3</vt:lpstr>
      <vt:lpstr>Wisp</vt:lpstr>
      <vt:lpstr>Question #1  How much impact does being late or too spaced out at the first stop have downstream?</vt:lpstr>
      <vt:lpstr>How much impact does being late have downstream?</vt:lpstr>
      <vt:lpstr>What is the Correlation between First Stop and Downstream Adherence?</vt:lpstr>
      <vt:lpstr>How much does F.S. Adherence predict Downstream Adherence? </vt:lpstr>
      <vt:lpstr>What about Headway Deviation?</vt:lpstr>
      <vt:lpstr>How much impact does being too spaced out at the first stop have downstream?</vt:lpstr>
      <vt:lpstr>What about correlation between First Stop and Downstream Headway Deviation?</vt:lpstr>
      <vt:lpstr>How much does F.S. Headway Deviation predict Downstream Deviation?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#1  How much impact does being late or too spaced out at the first stop have downstream?</dc:title>
  <dc:creator>michael tatar</dc:creator>
  <cp:lastModifiedBy>michael tatar</cp:lastModifiedBy>
  <cp:revision>7</cp:revision>
  <dcterms:created xsi:type="dcterms:W3CDTF">2023-11-04T00:56:21Z</dcterms:created>
  <dcterms:modified xsi:type="dcterms:W3CDTF">2023-11-04T16:10:42Z</dcterms:modified>
</cp:coreProperties>
</file>