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63E8-E731-D4F0-35F3-83CF2626D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067B0-CD0E-7CE2-12F9-5A81450ED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C890-3D88-BFC4-7455-2B206F0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3F85-902C-3AB6-4B0D-2BD5081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A2E1-80D6-0896-558F-E8F7E0F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F0AD-977C-B0FE-D2CB-AA019310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73FCB-2FB5-5246-59F6-E33F14B2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58E6-DEB3-5B11-15C5-3E3C5DA8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9E7C-EB37-FF6E-14B8-C854C3F5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FE41-D502-5A29-41ED-7DB4EE75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3301A-3F4B-5A9F-3066-7D501CE3B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51C54-5D16-4231-EE76-C5916F7D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1185-E6B2-A224-2F7E-73D4B91F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67CF-C133-9849-1C4E-16540235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E709-6B8D-A192-2F17-8535BE40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CBD-0B60-35B6-3539-15097DDD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356-0364-B132-9946-9B2F643E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BBE0-8AAC-0512-DEBD-47A89802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E00-B04F-9FF4-3F4A-02E749A6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1A13-E555-64C7-26E8-A883978F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BAB-1015-4436-4D9E-5EFDC0AF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C0F2E-9CA8-30B8-7BEF-5E8E9212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786F-09A9-07F4-3A67-00D77735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D857-7079-1E3D-8C83-8D8DF6D4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1FF4-B3FC-46FE-3FEB-6A7C1A9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3B7A-E69D-C5C2-EF4C-E51581B7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E1D1-3A9E-9336-458D-2327410F6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76B7A-D3F8-1327-5558-5007C630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9653-AD31-399F-10A2-E7999460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EA0F-2807-1A0E-F9CC-28E2B01E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902F-9FB6-BC54-B6EB-32A68923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D81-78B4-0A7D-A9DD-9F9F616C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C457-1B26-C7D1-03B9-F7586769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EC9D-61F3-FCD6-B779-C1E2DE8D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9583-D199-3AE7-0EA9-EB7006931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01881-7380-16EE-0EC4-6ECDDFA6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52A89-6EF0-B147-19E6-68DC1020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C1320-0C5E-A48B-4999-835E7AE0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1DA52-3D0F-41F3-5CED-E418263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0BB-F664-0275-F9E9-A69D0D75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82DC-CDAF-452F-32BA-1AFDE706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8934-6428-296C-D60E-07063068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944EB-5ED1-F941-D80E-8393D2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1B90-B917-8217-D242-3530679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716AD-7C13-93B9-E4C3-EFBA322C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4CFA-8697-093A-D21A-092F89A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175B-F711-BC15-9EBE-D4E983CA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5E66-E373-4788-CD53-2DDD8D60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6DF0-369E-0DB3-9E77-2A16BE2B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48B54-DE7A-BE6A-88D4-2B7FA7B5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32ED-D337-21E3-2142-BC0B1F19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2DE9-3073-EABA-DDFE-89C9ACB6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5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C5B8-CE06-0A91-82FF-3BFA19A9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72F86-CD40-EEC6-DE4D-2C497BAF5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6292-9063-B0F0-6155-C91108E97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F20A4-6337-F087-0374-AB7F4892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C672-0D08-7943-EE60-9F6822D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4BB7-2A04-8E3D-936C-793EBBDB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A1ED7-30F0-715D-ED66-B6CF1F3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9A09-FF77-07CF-A5B0-BCC4DB5C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5B-5DFC-A2E0-F75E-DF35BC398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AB32-6565-4152-84FB-5F1E8E0D2C6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4406-88F4-3497-B3B1-A86212203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421C-D41B-3737-DA63-C53658619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11A4FF-7904-92D6-3C40-4BB7AC80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22347-122C-A1BF-6C6E-517436812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532211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0" i="0" dirty="0">
                <a:effectLst/>
                <a:latin typeface="Helvetica Neue"/>
              </a:rPr>
              <a:t>Question #1</a:t>
            </a:r>
            <a:br>
              <a:rPr lang="en-US" sz="4000" b="0" i="0" dirty="0">
                <a:effectLst/>
                <a:latin typeface="Helvetica Neue"/>
              </a:rPr>
            </a:br>
            <a:br>
              <a:rPr lang="en-US" sz="4000" b="0" i="0" dirty="0">
                <a:effectLst/>
                <a:latin typeface="Helvetica Neue"/>
              </a:rPr>
            </a:br>
            <a:r>
              <a:rPr lang="en-US" sz="4000" dirty="0"/>
              <a:t>How much impact does being late or too spaced out at the first stop have downstream?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41381-C643-62CF-1F16-B0018804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We split this question into two parts.</a:t>
            </a:r>
          </a:p>
          <a:p>
            <a:pPr algn="l"/>
            <a:r>
              <a:rPr lang="en-US" dirty="0"/>
              <a:t>1# Adherence</a:t>
            </a:r>
          </a:p>
          <a:p>
            <a:pPr algn="l"/>
            <a:r>
              <a:rPr lang="en-US" dirty="0"/>
              <a:t>2# Headway Deviation</a:t>
            </a:r>
          </a:p>
        </p:txBody>
      </p:sp>
    </p:spTree>
    <p:extLst>
      <p:ext uri="{BB962C8B-B14F-4D97-AF65-F5344CB8AC3E}">
        <p14:creationId xmlns:p14="http://schemas.microsoft.com/office/powerpoint/2010/main" val="19092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FD71BD-09F6-4D98-1D9C-7094E6BA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How much impact does being late have downstream?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Being late can be measured with </a:t>
            </a:r>
            <a:r>
              <a:rPr lang="en-US" sz="2000" dirty="0"/>
              <a:t>A</a:t>
            </a:r>
            <a:r>
              <a:rPr lang="en-US" sz="2000" b="0" i="0" dirty="0">
                <a:effectLst/>
              </a:rPr>
              <a:t>dherence and loosely fits a general linear </a:t>
            </a:r>
            <a:r>
              <a:rPr lang="en-US" sz="2000" dirty="0"/>
              <a:t>model</a:t>
            </a:r>
            <a:r>
              <a:rPr lang="en-US" sz="2000" b="0" i="0" dirty="0">
                <a:effectLst/>
              </a:rPr>
              <a:t>. </a:t>
            </a:r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here are many outliers</a:t>
            </a:r>
            <a:r>
              <a:rPr lang="en-US" sz="2000" dirty="0"/>
              <a:t>,</a:t>
            </a:r>
            <a:r>
              <a:rPr lang="en-US" sz="2000" b="0" i="0" dirty="0">
                <a:effectLst/>
              </a:rPr>
              <a:t> which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interferes with analysis somewhat. </a:t>
            </a:r>
          </a:p>
          <a:p>
            <a:r>
              <a:rPr lang="en-US" sz="2000" b="0" i="0" dirty="0">
                <a:effectLst/>
              </a:rPr>
              <a:t>Trimming Adherence &gt;200 and re-rerunning a general linear model improves fit.</a:t>
            </a:r>
          </a:p>
          <a:p>
            <a:r>
              <a:rPr lang="en-US" sz="2000" dirty="0"/>
              <a:t>The graph at the left is Adherence at the First Stop vs the Average of Downstream Adherence in Subsequent Stops.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1193ADB-18C2-63FE-54D0-2B3CCBBD2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5290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correlation between First Stop and Downstream Adherence?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are many outliers in the data...</a:t>
            </a:r>
          </a:p>
          <a:p>
            <a:r>
              <a:rPr lang="en-US" sz="2400" dirty="0"/>
              <a:t>The </a:t>
            </a:r>
            <a:r>
              <a:rPr lang="en-US" sz="2400" b="0" i="0" dirty="0">
                <a:effectLst/>
              </a:rPr>
              <a:t>Pearson </a:t>
            </a:r>
            <a:r>
              <a:rPr lang="en-US" sz="2400" dirty="0"/>
              <a:t>C</a:t>
            </a:r>
            <a:r>
              <a:rPr lang="en-US" sz="2400" b="0" i="0" dirty="0">
                <a:effectLst/>
              </a:rPr>
              <a:t>orrelation is sensitive to outliers, </a:t>
            </a:r>
          </a:p>
          <a:p>
            <a:r>
              <a:rPr lang="en-US" sz="2400" b="0" i="0" dirty="0">
                <a:effectLst/>
              </a:rPr>
              <a:t> Kendall Tau Correlation may be better fit in this instance. </a:t>
            </a:r>
          </a:p>
          <a:p>
            <a:pPr lvl="1"/>
            <a:r>
              <a:rPr lang="en-US" b="0" i="0" dirty="0">
                <a:effectLst/>
              </a:rPr>
              <a:t>The Pearson Score is0.6185451439913879 </a:t>
            </a:r>
          </a:p>
          <a:p>
            <a:pPr lvl="1"/>
            <a:r>
              <a:rPr lang="en-US" b="0" i="0" dirty="0">
                <a:effectLst/>
              </a:rPr>
              <a:t>The Kendall Score is0.33646375747493523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88317BA-6B5F-1ECF-6603-EA96379E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Pearson Correlation is0.6185451439913879 The Kendall Correlation is0.33646375747493523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C19D-5BFA-1092-49B9-54B32D7A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Headway Deviation?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5B9C-F787-1026-D718-5BF5CC03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Headway = the amount of time between vehicle arrivals at a stop.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HDWY_DEV is the amount of deviation between headway measurements at a given stop.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FD71BD-09F6-4D98-1D9C-7094E6BA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How much impact does being too spaced out at the first stop have downstream?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128"/>
            <a:ext cx="3990968" cy="42726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Headway Deviation’s plot and distribution is much more amorphous…</a:t>
            </a:r>
          </a:p>
          <a:p>
            <a:r>
              <a:rPr lang="en-US" sz="2000" b="0" i="0" dirty="0">
                <a:effectLst/>
              </a:rPr>
              <a:t>Trimming outliers &gt;200 and re-rerunning a general linear model did not yield much improvement.</a:t>
            </a:r>
          </a:p>
          <a:p>
            <a:r>
              <a:rPr lang="en-US" sz="2000" dirty="0"/>
              <a:t>The graph at the left is First Stop Headway Deviation vs the Average Downstream Headway in Subsequent Stops.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3FCC6-236F-72FD-95D4-9ACF252C1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345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5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correlation between First Stop and Downstream Headway Dev?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Even after trimming, there was little correlation.</a:t>
            </a:r>
          </a:p>
          <a:p>
            <a:r>
              <a:rPr lang="en-US" sz="2400" dirty="0"/>
              <a:t>The </a:t>
            </a:r>
            <a:r>
              <a:rPr lang="en-US" sz="2400" b="0" i="0" dirty="0">
                <a:effectLst/>
              </a:rPr>
              <a:t>Pearson </a:t>
            </a:r>
            <a:r>
              <a:rPr lang="en-US" sz="2400" dirty="0"/>
              <a:t>C</a:t>
            </a:r>
            <a:r>
              <a:rPr lang="en-US" sz="2400" b="0" i="0" dirty="0">
                <a:effectLst/>
              </a:rPr>
              <a:t>orrelation is here, </a:t>
            </a:r>
          </a:p>
          <a:p>
            <a:r>
              <a:rPr lang="en-US" sz="2400" b="0" i="0" dirty="0">
                <a:effectLst/>
              </a:rPr>
              <a:t> Kendall Tau Correlation is added as well. </a:t>
            </a:r>
          </a:p>
          <a:p>
            <a:pPr lvl="1"/>
            <a:r>
              <a:rPr lang="en-US" sz="2000" b="0" i="0" dirty="0">
                <a:effectLst/>
              </a:rPr>
              <a:t>The Pearson Correlation is-0.0023193876899118586</a:t>
            </a:r>
          </a:p>
          <a:p>
            <a:pPr lvl="1"/>
            <a:r>
              <a:rPr lang="en-US" sz="2000" b="0" i="0" dirty="0">
                <a:effectLst/>
              </a:rPr>
              <a:t>The Kendall Correlation is -9.580468279701868e-05</a:t>
            </a:r>
          </a:p>
          <a:p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473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How much does F.S. Headway Deviation predict Downstream Adherence?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</a:rPr>
              <a:t>Finally, </a:t>
            </a:r>
            <a:r>
              <a:rPr lang="en-US" sz="2400" b="0" i="0" dirty="0" err="1">
                <a:effectLst/>
              </a:rPr>
              <a:t>Tto</a:t>
            </a:r>
            <a:r>
              <a:rPr lang="en-US" sz="2400" b="0" i="0" dirty="0">
                <a:effectLst/>
              </a:rPr>
              <a:t> verify, we took random samples and split the data into a training and prediction </a:t>
            </a:r>
          </a:p>
          <a:p>
            <a:r>
              <a:rPr lang="en-US" sz="2400" b="0" i="0" dirty="0">
                <a:effectLst/>
              </a:rPr>
              <a:t>Using a </a:t>
            </a:r>
            <a:r>
              <a:rPr lang="en-US" sz="2400" b="0" i="0" dirty="0" err="1">
                <a:effectLst/>
              </a:rPr>
              <a:t>glm</a:t>
            </a:r>
            <a:r>
              <a:rPr lang="en-US" sz="2400" b="0" i="0" dirty="0">
                <a:effectLst/>
              </a:rPr>
              <a:t> w</a:t>
            </a:r>
            <a:r>
              <a:rPr lang="en-US" sz="2400" dirty="0"/>
              <a:t>e verified </a:t>
            </a:r>
            <a:r>
              <a:rPr lang="en-US" sz="2400" b="0" i="0" dirty="0">
                <a:effectLst/>
              </a:rPr>
              <a:t>that less than </a:t>
            </a:r>
            <a:r>
              <a:rPr lang="en-US" sz="2400" dirty="0"/>
              <a:t>.1% of the headway deviation can be</a:t>
            </a:r>
            <a:r>
              <a:rPr lang="en-US" sz="2400" b="0" i="0" dirty="0">
                <a:effectLst/>
              </a:rPr>
              <a:t> explained by the model, using First Stop to predict Downstream </a:t>
            </a:r>
            <a:r>
              <a:rPr lang="en-US" sz="2400" dirty="0"/>
              <a:t>Headway Deviation</a:t>
            </a:r>
            <a:r>
              <a:rPr lang="en-US" sz="2400" b="0" i="0" dirty="0">
                <a:effectLst/>
              </a:rPr>
              <a:t>…</a:t>
            </a:r>
          </a:p>
          <a:p>
            <a:r>
              <a:rPr lang="en-US" sz="2400" dirty="0"/>
              <a:t>Another way to say it</a:t>
            </a:r>
            <a:r>
              <a:rPr lang="en-US" sz="2400"/>
              <a:t>: Less than</a:t>
            </a:r>
            <a:r>
              <a:rPr lang="en-US" sz="2400" dirty="0"/>
              <a:t> </a:t>
            </a:r>
            <a:r>
              <a:rPr lang="en-US" sz="2400"/>
              <a:t>1</a:t>
            </a:r>
            <a:r>
              <a:rPr lang="en-US" sz="2400" dirty="0"/>
              <a:t>% Downstream Headway Deviation can be accounted for with First Stop Headway Deviation.</a:t>
            </a:r>
            <a:endParaRPr lang="en-US" sz="2400" i="0" dirty="0">
              <a:effectLst/>
            </a:endParaRPr>
          </a:p>
          <a:p>
            <a:r>
              <a:rPr lang="en-US" sz="2400" b="1" dirty="0"/>
              <a:t>Answer=Headway Deviation at the first stop has little predictive effect on downstream stops…</a:t>
            </a:r>
            <a:r>
              <a:rPr lang="en-US" sz="2400" b="1" i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34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 Neue</vt:lpstr>
      <vt:lpstr>Office Theme</vt:lpstr>
      <vt:lpstr>Question #1  How much impact does being late or too spaced out at the first stop have downstream?</vt:lpstr>
      <vt:lpstr>How much impact does being late have downstream?</vt:lpstr>
      <vt:lpstr>What is the correlation between First Stop and Downstream Adherence?</vt:lpstr>
      <vt:lpstr>What about Headway Deviation?</vt:lpstr>
      <vt:lpstr>How much impact does being too spaced out at the first stop have downstream?</vt:lpstr>
      <vt:lpstr>What is the correlation between First Stop and Downstream Headway Dev?</vt:lpstr>
      <vt:lpstr>How much does F.S. Headway Deviation predict Downstream Adherence?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#1  How much impact does being late or too spaced out at the first stop have downstream?</dc:title>
  <dc:creator>michael tatar</dc:creator>
  <cp:lastModifiedBy>michael tatar</cp:lastModifiedBy>
  <cp:revision>3</cp:revision>
  <dcterms:created xsi:type="dcterms:W3CDTF">2023-11-04T00:56:21Z</dcterms:created>
  <dcterms:modified xsi:type="dcterms:W3CDTF">2023-11-04T02:22:00Z</dcterms:modified>
</cp:coreProperties>
</file>