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c6f9e470d_0_12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c6f9e470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153b17715c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153b17715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c6f9e470d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c6f9e470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c6f9e470d_0_2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c6f9e470d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c6f9e470d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c6f9e470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53b1771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53b1771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4e56c1a07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4e56c1a07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14e56c1a07_0_5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14e56c1a07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4e56c1a07_0_7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4e56c1a07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14e56c1a07_0_6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14e56c1a0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15c2e5b6c3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15c2e5b6c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3"/>
          <p:cNvGrpSpPr/>
          <p:nvPr/>
        </p:nvGrpSpPr>
        <p:grpSpPr>
          <a:xfrm>
            <a:off x="4939500" y="1219611"/>
            <a:ext cx="3837000" cy="2704200"/>
            <a:chOff x="4939500" y="1219611"/>
            <a:chExt cx="3837000" cy="2704200"/>
          </a:xfrm>
        </p:grpSpPr>
        <p:cxnSp>
          <p:nvCxnSpPr>
            <p:cNvPr id="86" name="Google Shape;86;p13"/>
            <p:cNvCxnSpPr/>
            <p:nvPr/>
          </p:nvCxnSpPr>
          <p:spPr>
            <a:xfrm>
              <a:off x="4939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7" name="Google Shape;87;p13"/>
            <p:cNvCxnSpPr/>
            <p:nvPr/>
          </p:nvCxnSpPr>
          <p:spPr>
            <a:xfrm>
              <a:off x="5365833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8" name="Google Shape;88;p13"/>
            <p:cNvCxnSpPr/>
            <p:nvPr/>
          </p:nvCxnSpPr>
          <p:spPr>
            <a:xfrm>
              <a:off x="5792167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89" name="Google Shape;89;p13"/>
            <p:cNvCxnSpPr/>
            <p:nvPr/>
          </p:nvCxnSpPr>
          <p:spPr>
            <a:xfrm>
              <a:off x="6218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0" name="Google Shape;90;p13"/>
            <p:cNvCxnSpPr/>
            <p:nvPr/>
          </p:nvCxnSpPr>
          <p:spPr>
            <a:xfrm>
              <a:off x="6644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1" name="Google Shape;91;p13"/>
            <p:cNvCxnSpPr/>
            <p:nvPr/>
          </p:nvCxnSpPr>
          <p:spPr>
            <a:xfrm>
              <a:off x="7071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13"/>
            <p:cNvCxnSpPr/>
            <p:nvPr/>
          </p:nvCxnSpPr>
          <p:spPr>
            <a:xfrm>
              <a:off x="7497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13"/>
            <p:cNvCxnSpPr/>
            <p:nvPr/>
          </p:nvCxnSpPr>
          <p:spPr>
            <a:xfrm>
              <a:off x="7923834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13"/>
            <p:cNvCxnSpPr/>
            <p:nvPr/>
          </p:nvCxnSpPr>
          <p:spPr>
            <a:xfrm>
              <a:off x="8350166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13"/>
            <p:cNvCxnSpPr/>
            <p:nvPr/>
          </p:nvCxnSpPr>
          <p:spPr>
            <a:xfrm>
              <a:off x="8776500" y="1219611"/>
              <a:ext cx="0" cy="2704200"/>
            </a:xfrm>
            <a:prstGeom prst="straightConnector1">
              <a:avLst/>
            </a:prstGeom>
            <a:noFill/>
            <a:ln cap="flat" cmpd="sng" w="9525">
              <a:solidFill>
                <a:schemeClr val="lt1"/>
              </a:solidFill>
              <a:prstDash val="dash"/>
              <a:round/>
              <a:headEnd len="sm" w="sm" type="none"/>
              <a:tailEnd len="sm" w="sm" type="none"/>
            </a:ln>
          </p:spPr>
        </p:cxnSp>
      </p:grpSp>
      <p:sp>
        <p:nvSpPr>
          <p:cNvPr id="96" name="Google Shape;96;p13"/>
          <p:cNvSpPr/>
          <p:nvPr/>
        </p:nvSpPr>
        <p:spPr>
          <a:xfrm>
            <a:off x="7014920" y="2133119"/>
            <a:ext cx="286500" cy="286500"/>
          </a:xfrm>
          <a:prstGeom prst="ellipse">
            <a:avLst/>
          </a:prstGeom>
          <a:noFill/>
          <a:ln cap="flat" cmpd="sng" w="1905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3"/>
          <p:cNvSpPr txBox="1"/>
          <p:nvPr>
            <p:ph type="title"/>
          </p:nvPr>
        </p:nvSpPr>
        <p:spPr>
          <a:xfrm>
            <a:off x="265500" y="1151100"/>
            <a:ext cx="4045200" cy="190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Secrets: 2020 US House Election Results</a:t>
            </a:r>
            <a:endParaRPr/>
          </a:p>
        </p:txBody>
      </p:sp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265500" y="3281926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Nitin, Yichuan, Cat, Jeff</a:t>
            </a:r>
            <a:endParaRPr/>
          </a:p>
        </p:txBody>
      </p:sp>
      <p:grpSp>
        <p:nvGrpSpPr>
          <p:cNvPr id="99" name="Google Shape;99;p13"/>
          <p:cNvGrpSpPr/>
          <p:nvPr/>
        </p:nvGrpSpPr>
        <p:grpSpPr>
          <a:xfrm>
            <a:off x="4939534" y="2017046"/>
            <a:ext cx="3825543" cy="1573620"/>
            <a:chOff x="1000000" y="2393988"/>
            <a:chExt cx="4144235" cy="1704713"/>
          </a:xfrm>
        </p:grpSpPr>
        <p:sp>
          <p:nvSpPr>
            <p:cNvPr id="100" name="Google Shape;100;p13"/>
            <p:cNvSpPr/>
            <p:nvPr/>
          </p:nvSpPr>
          <p:spPr>
            <a:xfrm>
              <a:off x="1000000" y="2440003"/>
              <a:ext cx="4144235" cy="1631269"/>
            </a:xfrm>
            <a:custGeom>
              <a:rect b="b" l="l" r="r" t="t"/>
              <a:pathLst>
                <a:path extrusionOk="0" h="90088" w="165422">
                  <a:moveTo>
                    <a:pt x="0" y="65550"/>
                  </a:moveTo>
                  <a:cubicBezTo>
                    <a:pt x="3559" y="56002"/>
                    <a:pt x="14632" y="11595"/>
                    <a:pt x="21355" y="8262"/>
                  </a:cubicBezTo>
                  <a:cubicBezTo>
                    <a:pt x="28078" y="4929"/>
                    <a:pt x="34067" y="46906"/>
                    <a:pt x="40338" y="45550"/>
                  </a:cubicBezTo>
                  <a:cubicBezTo>
                    <a:pt x="46609" y="44194"/>
                    <a:pt x="52711" y="2161"/>
                    <a:pt x="58982" y="127"/>
                  </a:cubicBezTo>
                  <a:cubicBezTo>
                    <a:pt x="65253" y="-1907"/>
                    <a:pt x="71807" y="30974"/>
                    <a:pt x="77965" y="33347"/>
                  </a:cubicBezTo>
                  <a:cubicBezTo>
                    <a:pt x="84123" y="35720"/>
                    <a:pt x="90055" y="6285"/>
                    <a:pt x="95931" y="14364"/>
                  </a:cubicBezTo>
                  <a:cubicBezTo>
                    <a:pt x="101807" y="22443"/>
                    <a:pt x="107626" y="77414"/>
                    <a:pt x="113219" y="81821"/>
                  </a:cubicBezTo>
                  <a:cubicBezTo>
                    <a:pt x="118812" y="86228"/>
                    <a:pt x="123671" y="39448"/>
                    <a:pt x="129490" y="40804"/>
                  </a:cubicBezTo>
                  <a:cubicBezTo>
                    <a:pt x="135309" y="42160"/>
                    <a:pt x="142145" y="92047"/>
                    <a:pt x="148134" y="89957"/>
                  </a:cubicBezTo>
                  <a:cubicBezTo>
                    <a:pt x="154123" y="87867"/>
                    <a:pt x="162541" y="38545"/>
                    <a:pt x="165422" y="28262"/>
                  </a:cubicBezTo>
                </a:path>
              </a:pathLst>
            </a:cu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01" name="Google Shape;101;p13"/>
            <p:cNvSpPr/>
            <p:nvPr/>
          </p:nvSpPr>
          <p:spPr>
            <a:xfrm>
              <a:off x="4658400" y="40141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4195525" y="314735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3800700" y="3868900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3358650" y="26378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2909400" y="2993013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2437450" y="2393988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974575" y="32133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500000" y="2553225"/>
              <a:ext cx="84600" cy="84600"/>
            </a:xfrm>
            <a:prstGeom prst="ellipse">
              <a:avLst/>
            </a:prstGeom>
            <a:solidFill>
              <a:schemeClr val="lt1"/>
            </a:solidFill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9" name="Google Shape;109;p13"/>
          <p:cNvGrpSpPr/>
          <p:nvPr/>
        </p:nvGrpSpPr>
        <p:grpSpPr>
          <a:xfrm>
            <a:off x="4939557" y="1778136"/>
            <a:ext cx="3836911" cy="1503799"/>
            <a:chOff x="1000025" y="2059300"/>
            <a:chExt cx="4156550" cy="1629075"/>
          </a:xfrm>
        </p:grpSpPr>
        <p:sp>
          <p:nvSpPr>
            <p:cNvPr id="110" name="Google Shape;110;p13"/>
            <p:cNvSpPr/>
            <p:nvPr/>
          </p:nvSpPr>
          <p:spPr>
            <a:xfrm>
              <a:off x="1000025" y="2083952"/>
              <a:ext cx="4156550" cy="1576975"/>
            </a:xfrm>
            <a:custGeom>
              <a:rect b="b" l="l" r="r" t="t"/>
              <a:pathLst>
                <a:path extrusionOk="0" h="63079" w="166262">
                  <a:moveTo>
                    <a:pt x="0" y="34952"/>
                  </a:moveTo>
                  <a:cubicBezTo>
                    <a:pt x="3623" y="29133"/>
                    <a:pt x="14946" y="1167"/>
                    <a:pt x="21740" y="37"/>
                  </a:cubicBezTo>
                  <a:cubicBezTo>
                    <a:pt x="28534" y="-1093"/>
                    <a:pt x="34478" y="24048"/>
                    <a:pt x="40762" y="28172"/>
                  </a:cubicBezTo>
                  <a:cubicBezTo>
                    <a:pt x="47046" y="32296"/>
                    <a:pt x="53256" y="18986"/>
                    <a:pt x="59446" y="24782"/>
                  </a:cubicBezTo>
                  <a:cubicBezTo>
                    <a:pt x="65636" y="30578"/>
                    <a:pt x="71730" y="60803"/>
                    <a:pt x="77901" y="62950"/>
                  </a:cubicBezTo>
                  <a:cubicBezTo>
                    <a:pt x="84072" y="65097"/>
                    <a:pt x="90490" y="39675"/>
                    <a:pt x="96472" y="37664"/>
                  </a:cubicBezTo>
                  <a:cubicBezTo>
                    <a:pt x="102455" y="35653"/>
                    <a:pt x="108078" y="54726"/>
                    <a:pt x="113796" y="50884"/>
                  </a:cubicBezTo>
                  <a:cubicBezTo>
                    <a:pt x="119514" y="47042"/>
                    <a:pt x="125063" y="18059"/>
                    <a:pt x="130781" y="14613"/>
                  </a:cubicBezTo>
                  <a:cubicBezTo>
                    <a:pt x="136499" y="11167"/>
                    <a:pt x="142192" y="30515"/>
                    <a:pt x="148105" y="30206"/>
                  </a:cubicBezTo>
                  <a:cubicBezTo>
                    <a:pt x="154019" y="29897"/>
                    <a:pt x="163236" y="15665"/>
                    <a:pt x="166262" y="12757"/>
                  </a:cubicBezTo>
                </a:path>
              </a:pathLst>
            </a:custGeom>
            <a:noFill/>
            <a:ln cap="flat" cmpd="sng" w="19050">
              <a:solidFill>
                <a:schemeClr val="accent4"/>
              </a:solidFill>
              <a:prstDash val="solid"/>
              <a:round/>
              <a:headEnd len="med" w="med" type="oval"/>
              <a:tailEnd len="med" w="med" type="oval"/>
            </a:ln>
          </p:spPr>
        </p:sp>
        <p:sp>
          <p:nvSpPr>
            <p:cNvPr id="111" name="Google Shape;111;p13"/>
            <p:cNvSpPr/>
            <p:nvPr/>
          </p:nvSpPr>
          <p:spPr>
            <a:xfrm>
              <a:off x="1500000" y="205930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974575" y="27372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2437450" y="26526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2909400" y="36037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3358650" y="29930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3780700" y="331522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4216350" y="2412175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4658400" y="2802450"/>
              <a:ext cx="84600" cy="84600"/>
            </a:xfrm>
            <a:prstGeom prst="ellipse">
              <a:avLst/>
            </a:pr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3"/>
          <p:cNvSpPr txBox="1"/>
          <p:nvPr>
            <p:ph idx="2" type="body"/>
          </p:nvPr>
        </p:nvSpPr>
        <p:spPr>
          <a:xfrm>
            <a:off x="6847150" y="1606395"/>
            <a:ext cx="1179600" cy="28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</a:rPr>
              <a:t>max growth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120" name="Google Shape;12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200" y="3742275"/>
            <a:ext cx="2005800" cy="7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2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0" name="Google Shape;210;p22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211" name="Google Shape;211;p22"/>
          <p:cNvSpPr txBox="1"/>
          <p:nvPr>
            <p:ph idx="4294967295" type="subTitle"/>
          </p:nvPr>
        </p:nvSpPr>
        <p:spPr>
          <a:xfrm>
            <a:off x="1502425" y="1102100"/>
            <a:ext cx="5161500" cy="3753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400" u="sng"/>
              <a:t>Predicted vs. Empirically Observed Probability of Winning</a:t>
            </a:r>
            <a:endParaRPr b="1" sz="1400" u="sng"/>
          </a:p>
        </p:txBody>
      </p:sp>
      <p:pic>
        <p:nvPicPr>
          <p:cNvPr id="212" name="Google Shape;2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5750" y="1732076"/>
            <a:ext cx="8167799" cy="233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2"/>
          <p:cNvSpPr/>
          <p:nvPr/>
        </p:nvSpPr>
        <p:spPr>
          <a:xfrm>
            <a:off x="722450" y="2379450"/>
            <a:ext cx="6430200" cy="17061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4" name="Google Shape;214;p22"/>
          <p:cNvSpPr txBox="1"/>
          <p:nvPr/>
        </p:nvSpPr>
        <p:spPr>
          <a:xfrm>
            <a:off x="1631825" y="4417425"/>
            <a:ext cx="6851400" cy="4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 more detailed look at the numbers</a:t>
            </a:r>
            <a:endParaRPr sz="12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ctrTitle"/>
          </p:nvPr>
        </p:nvSpPr>
        <p:spPr>
          <a:xfrm>
            <a:off x="598100" y="1200650"/>
            <a:ext cx="8222100" cy="165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</a:t>
            </a:r>
            <a:endParaRPr/>
          </a:p>
        </p:txBody>
      </p:sp>
      <p:sp>
        <p:nvSpPr>
          <p:cNvPr id="220" name="Google Shape;220;p23"/>
          <p:cNvSpPr txBox="1"/>
          <p:nvPr>
            <p:ph idx="1" type="subTitle"/>
          </p:nvPr>
        </p:nvSpPr>
        <p:spPr>
          <a:xfrm>
            <a:off x="642568" y="4227850"/>
            <a:ext cx="36117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Nitin, </a:t>
            </a:r>
            <a:r>
              <a:rPr lang="en"/>
              <a:t>Yichuan</a:t>
            </a:r>
            <a:r>
              <a:rPr lang="en"/>
              <a:t>, Cat, and Jeff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Outline</a:t>
            </a:r>
            <a:endParaRPr/>
          </a:p>
        </p:txBody>
      </p:sp>
      <p:sp>
        <p:nvSpPr>
          <p:cNvPr id="126" name="Google Shape;126;p14"/>
          <p:cNvSpPr/>
          <p:nvPr/>
        </p:nvSpPr>
        <p:spPr>
          <a:xfrm>
            <a:off x="432350" y="1304875"/>
            <a:ext cx="24693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14"/>
          <p:cNvSpPr txBox="1"/>
          <p:nvPr>
            <p:ph idx="4294967295" type="body"/>
          </p:nvPr>
        </p:nvSpPr>
        <p:spPr>
          <a:xfrm>
            <a:off x="4323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28" name="Google Shape;128;p14"/>
          <p:cNvSpPr txBox="1"/>
          <p:nvPr>
            <p:ph idx="4294967295" type="body"/>
          </p:nvPr>
        </p:nvSpPr>
        <p:spPr>
          <a:xfrm>
            <a:off x="432350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Project Overview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Research question and data </a:t>
            </a:r>
            <a:r>
              <a:rPr lang="en" sz="1600"/>
              <a:t>anomalies; districts without elections.</a:t>
            </a:r>
            <a:endParaRPr sz="1600"/>
          </a:p>
        </p:txBody>
      </p:sp>
      <p:sp>
        <p:nvSpPr>
          <p:cNvPr id="129" name="Google Shape;129;p14"/>
          <p:cNvSpPr/>
          <p:nvPr/>
        </p:nvSpPr>
        <p:spPr>
          <a:xfrm>
            <a:off x="3044777" y="1304875"/>
            <a:ext cx="2760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 txBox="1"/>
          <p:nvPr>
            <p:ph idx="4294967295" type="body"/>
          </p:nvPr>
        </p:nvSpPr>
        <p:spPr>
          <a:xfrm>
            <a:off x="3336150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1" name="Google Shape;131;p14"/>
          <p:cNvSpPr txBox="1"/>
          <p:nvPr>
            <p:ph idx="4294967295" type="body"/>
          </p:nvPr>
        </p:nvSpPr>
        <p:spPr>
          <a:xfrm>
            <a:off x="333614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Data Exploration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600"/>
              <a:t>Initial findings on election winners in terms of money spent/raised and incumbent/non incumbent</a:t>
            </a:r>
            <a:endParaRPr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132" name="Google Shape;132;p14"/>
          <p:cNvSpPr/>
          <p:nvPr/>
        </p:nvSpPr>
        <p:spPr>
          <a:xfrm>
            <a:off x="5948502" y="1304875"/>
            <a:ext cx="2760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4"/>
          <p:cNvSpPr txBox="1"/>
          <p:nvPr>
            <p:ph idx="4294967295" type="body"/>
          </p:nvPr>
        </p:nvSpPr>
        <p:spPr>
          <a:xfrm>
            <a:off x="6254233" y="1451576"/>
            <a:ext cx="2257200" cy="31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34" name="Google Shape;134;p14"/>
          <p:cNvSpPr txBox="1"/>
          <p:nvPr>
            <p:ph idx="4294967295" type="body"/>
          </p:nvPr>
        </p:nvSpPr>
        <p:spPr>
          <a:xfrm>
            <a:off x="6254226" y="2070575"/>
            <a:ext cx="2471700" cy="26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Statistical Model</a:t>
            </a:r>
            <a:endParaRPr b="1" sz="16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600"/>
              <a:t>Findings on multiple logistic regression tests comparing money spent on election results.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0" name="Google Shape;140;p15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1" name="Google Shape;141;p15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42" name="Google Shape;142;p15"/>
          <p:cNvSpPr txBox="1"/>
          <p:nvPr>
            <p:ph idx="4294967295" type="subTitle"/>
          </p:nvPr>
        </p:nvSpPr>
        <p:spPr>
          <a:xfrm>
            <a:off x="601950" y="1307675"/>
            <a:ext cx="7940100" cy="2991000"/>
          </a:xfrm>
          <a:prstGeom prst="rect">
            <a:avLst/>
          </a:prstGeom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Data Source:</a:t>
            </a:r>
            <a:r>
              <a:rPr lang="en" sz="2000"/>
              <a:t> 2020 US House Elections Results/Wikipedia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Data Question:</a:t>
            </a:r>
            <a:r>
              <a:rPr lang="en" sz="2000"/>
              <a:t> Does the amount of money spent on an election increase a candidate’s chance of winning ?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2000"/>
              <a:t>Unit of Analysis:</a:t>
            </a:r>
            <a:r>
              <a:rPr lang="en" sz="2000"/>
              <a:t> Elections (State-District Pairs)</a:t>
            </a:r>
            <a:endParaRPr sz="20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 sz="2000"/>
              <a:t>Data Findings:</a:t>
            </a:r>
            <a:r>
              <a:rPr lang="en" sz="2000"/>
              <a:t> Candidate spending did increase the chance of winning an election. 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>
            <p:ph type="title"/>
          </p:nvPr>
        </p:nvSpPr>
        <p:spPr>
          <a:xfrm>
            <a:off x="1124050" y="200650"/>
            <a:ext cx="73602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Introducing - Our Political Science Wizard</a:t>
            </a:r>
            <a:endParaRPr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4038" y="970400"/>
            <a:ext cx="7095519" cy="39788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mph" presetID="8" presetSubtype="0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56" name="Google Shape;156;p17"/>
          <p:cNvSpPr txBox="1"/>
          <p:nvPr>
            <p:ph idx="4294967295" type="subTitle"/>
          </p:nvPr>
        </p:nvSpPr>
        <p:spPr>
          <a:xfrm>
            <a:off x="213350" y="938413"/>
            <a:ext cx="42411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candidate that </a:t>
            </a:r>
            <a:r>
              <a:rPr b="1" i="1" lang="en" sz="1200"/>
              <a:t>spent</a:t>
            </a:r>
            <a:r>
              <a:rPr b="1" lang="en" sz="1200"/>
              <a:t> </a:t>
            </a:r>
            <a:r>
              <a:rPr lang="en" sz="1200"/>
              <a:t>more win the race?</a:t>
            </a:r>
            <a:endParaRPr sz="1200"/>
          </a:p>
        </p:txBody>
      </p:sp>
      <p:sp>
        <p:nvSpPr>
          <p:cNvPr id="157" name="Google Shape;157;p17"/>
          <p:cNvSpPr txBox="1"/>
          <p:nvPr>
            <p:ph idx="4294967295" type="subTitle"/>
          </p:nvPr>
        </p:nvSpPr>
        <p:spPr>
          <a:xfrm>
            <a:off x="4741050" y="1438613"/>
            <a:ext cx="42411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candidate that </a:t>
            </a:r>
            <a:r>
              <a:rPr b="1" i="1" lang="en" sz="1200"/>
              <a:t>raised </a:t>
            </a:r>
            <a:r>
              <a:rPr lang="en" sz="1200"/>
              <a:t>more win the race?</a:t>
            </a:r>
            <a:endParaRPr sz="1200"/>
          </a:p>
        </p:txBody>
      </p:sp>
      <p:pic>
        <p:nvPicPr>
          <p:cNvPr id="158" name="Google Shape;15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8350" y="1707800"/>
            <a:ext cx="4323802" cy="3242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2002" y="1208875"/>
            <a:ext cx="4323802" cy="3242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5" name="Google Shape;165;p18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6" name="Google Shape;166;p18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67" name="Google Shape;167;p18"/>
          <p:cNvSpPr txBox="1"/>
          <p:nvPr>
            <p:ph idx="4294967295" type="subTitle"/>
          </p:nvPr>
        </p:nvSpPr>
        <p:spPr>
          <a:xfrm>
            <a:off x="2954425" y="966725"/>
            <a:ext cx="3216900" cy="350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How often did the </a:t>
            </a:r>
            <a:r>
              <a:rPr b="1" i="1" lang="en" sz="1200"/>
              <a:t>incumbent</a:t>
            </a:r>
            <a:r>
              <a:rPr b="1" i="1" lang="en" sz="1200"/>
              <a:t> </a:t>
            </a:r>
            <a:r>
              <a:rPr lang="en" sz="1200"/>
              <a:t>win the rance ?</a:t>
            </a:r>
            <a:endParaRPr sz="1200"/>
          </a:p>
        </p:txBody>
      </p:sp>
      <p:pic>
        <p:nvPicPr>
          <p:cNvPr id="168" name="Google Shape;16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063" y="1317425"/>
            <a:ext cx="4645632" cy="3484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4" name="Google Shape;174;p19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5" name="Google Shape;175;p19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76" name="Google Shape;176;p19"/>
          <p:cNvSpPr txBox="1"/>
          <p:nvPr/>
        </p:nvSpPr>
        <p:spPr>
          <a:xfrm>
            <a:off x="396375" y="1004075"/>
            <a:ext cx="2923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Can you detect any relationship between amount of money raised and the incumbent status of a candidate?</a:t>
            </a:r>
            <a:endParaRPr/>
          </a:p>
        </p:txBody>
      </p:sp>
      <p:pic>
        <p:nvPicPr>
          <p:cNvPr id="177" name="Google Shape;17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7225" y="946100"/>
            <a:ext cx="5072799" cy="38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19"/>
          <p:cNvSpPr txBox="1"/>
          <p:nvPr/>
        </p:nvSpPr>
        <p:spPr>
          <a:xfrm>
            <a:off x="447475" y="1953613"/>
            <a:ext cx="2694600" cy="1571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Difference in Means Test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T-statistic: 52.59, 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P-value: 2.7006x10^(-320)</a:t>
            </a:r>
            <a:endParaRPr sz="17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9" name="Google Shape;179;p19"/>
          <p:cNvSpPr txBox="1"/>
          <p:nvPr/>
        </p:nvSpPr>
        <p:spPr>
          <a:xfrm>
            <a:off x="108100" y="3883575"/>
            <a:ext cx="3842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accent2"/>
                </a:solidFill>
              </a:rPr>
              <a:t>Incumbents tend to spend a lot more than non-incumbents. (statistically significant)</a:t>
            </a:r>
            <a:endParaRPr b="1" i="1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0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6" name="Google Shape;186;p20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7" name="Google Shape;187;p20"/>
          <p:cNvSpPr txBox="1"/>
          <p:nvPr>
            <p:ph idx="4294967295" type="subTitle"/>
          </p:nvPr>
        </p:nvSpPr>
        <p:spPr>
          <a:xfrm>
            <a:off x="334275" y="927650"/>
            <a:ext cx="8716200" cy="4398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Probability of Winning as a function of Campaign Expenditure: Empirical Observation vs. Fitted Curve from Prediction Model</a:t>
            </a:r>
            <a:endParaRPr b="1" sz="1200"/>
          </a:p>
        </p:txBody>
      </p:sp>
      <p:sp>
        <p:nvSpPr>
          <p:cNvPr id="188" name="Google Shape;188;p20"/>
          <p:cNvSpPr txBox="1"/>
          <p:nvPr/>
        </p:nvSpPr>
        <p:spPr>
          <a:xfrm>
            <a:off x="477775" y="4533425"/>
            <a:ext cx="8533200" cy="369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Something doesn’t look right - what’s going on? Let’s reorganize the data then take deeper look → </a:t>
            </a:r>
            <a:endParaRPr sz="1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89" name="Google Shape;1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5175" y="1367450"/>
            <a:ext cx="3812176" cy="301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0"/>
          <p:cNvSpPr txBox="1"/>
          <p:nvPr/>
        </p:nvSpPr>
        <p:spPr>
          <a:xfrm>
            <a:off x="1319125" y="2596000"/>
            <a:ext cx="12063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Probability of Winning</a:t>
            </a:r>
            <a:endParaRPr b="1"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1" name="Google Shape;191;p20"/>
          <p:cNvSpPr txBox="1"/>
          <p:nvPr/>
        </p:nvSpPr>
        <p:spPr>
          <a:xfrm>
            <a:off x="4279750" y="4290725"/>
            <a:ext cx="616800" cy="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(in USD)</a:t>
            </a:r>
            <a:endParaRPr sz="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1"/>
          <p:cNvSpPr/>
          <p:nvPr/>
        </p:nvSpPr>
        <p:spPr>
          <a:xfrm>
            <a:off x="314950" y="123375"/>
            <a:ext cx="2694600" cy="607800"/>
          </a:xfrm>
          <a:prstGeom prst="homePlate">
            <a:avLst>
              <a:gd fmla="val 50000" name="adj"/>
            </a:avLst>
          </a:prstGeom>
          <a:solidFill>
            <a:srgbClr val="3C78D8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1: Research question/Data challenges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p21"/>
          <p:cNvSpPr/>
          <p:nvPr/>
        </p:nvSpPr>
        <p:spPr>
          <a:xfrm>
            <a:off x="3142063" y="123375"/>
            <a:ext cx="2841600" cy="607800"/>
          </a:xfrm>
          <a:prstGeom prst="chevron">
            <a:avLst>
              <a:gd fmla="val 50000" name="adj"/>
            </a:avLst>
          </a:prstGeom>
          <a:solidFill>
            <a:srgbClr val="6D9EEB"/>
          </a:solidFill>
          <a:ln>
            <a:noFill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2: Data Exploration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8" name="Google Shape;198;p21"/>
          <p:cNvSpPr/>
          <p:nvPr/>
        </p:nvSpPr>
        <p:spPr>
          <a:xfrm>
            <a:off x="6116200" y="123375"/>
            <a:ext cx="2841600" cy="6078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Part 3: Statistical Model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99" name="Google Shape;199;p21"/>
          <p:cNvSpPr txBox="1"/>
          <p:nvPr>
            <p:ph idx="4294967295" type="subTitle"/>
          </p:nvPr>
        </p:nvSpPr>
        <p:spPr>
          <a:xfrm>
            <a:off x="1746850" y="756700"/>
            <a:ext cx="5810700" cy="371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b="1" lang="en" sz="1200"/>
              <a:t>Probability of Winning as a function of Campaign Expenditure and Incumbency</a:t>
            </a:r>
            <a:endParaRPr sz="1200"/>
          </a:p>
        </p:txBody>
      </p:sp>
      <p:sp>
        <p:nvSpPr>
          <p:cNvPr id="200" name="Google Shape;200;p21"/>
          <p:cNvSpPr txBox="1"/>
          <p:nvPr>
            <p:ph idx="4294967295" type="subTitle"/>
          </p:nvPr>
        </p:nvSpPr>
        <p:spPr>
          <a:xfrm>
            <a:off x="91150" y="4633575"/>
            <a:ext cx="9122100" cy="3717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050"/>
              <a:t>In economics terms, Incumbency shifts the campaign expenditure curve leftward: it takes less spending to achieve the same probability of winning.</a:t>
            </a:r>
            <a:endParaRPr sz="1050"/>
          </a:p>
        </p:txBody>
      </p:sp>
      <p:sp>
        <p:nvSpPr>
          <p:cNvPr id="201" name="Google Shape;201;p21"/>
          <p:cNvSpPr txBox="1"/>
          <p:nvPr/>
        </p:nvSpPr>
        <p:spPr>
          <a:xfrm>
            <a:off x="93750" y="980088"/>
            <a:ext cx="9010800" cy="2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Probability of Winning ~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Incumbency + One’s Campaign Expenditure in Proportion to Total Spending by All the Candidates in One’s District </a:t>
            </a:r>
            <a:endParaRPr b="1" sz="10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2" name="Google Shape;202;p21"/>
          <p:cNvSpPr txBox="1"/>
          <p:nvPr>
            <p:ph idx="4294967295" type="subTitle"/>
          </p:nvPr>
        </p:nvSpPr>
        <p:spPr>
          <a:xfrm>
            <a:off x="5168625" y="2171975"/>
            <a:ext cx="3734700" cy="1346100"/>
          </a:xfrm>
          <a:prstGeom prst="rect">
            <a:avLst/>
          </a:prstGeom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200"/>
              <a:t>Chi-</a:t>
            </a:r>
            <a:r>
              <a:rPr lang="en" sz="1200"/>
              <a:t>Squared</a:t>
            </a:r>
            <a:r>
              <a:rPr lang="en" sz="1200"/>
              <a:t> Test (</a:t>
            </a:r>
            <a:r>
              <a:rPr i="1" lang="en" sz="1200"/>
              <a:t>p</a:t>
            </a:r>
            <a:r>
              <a:rPr lang="en" sz="1200"/>
              <a:t>-value &lt; </a:t>
            </a:r>
            <a:r>
              <a:rPr b="1" lang="en" sz="1200"/>
              <a:t>7.0952 x 10^(-6)</a:t>
            </a:r>
            <a:r>
              <a:rPr lang="en" sz="1200"/>
              <a:t>) demonstrates that </a:t>
            </a:r>
            <a:r>
              <a:rPr b="1" lang="en" sz="1200"/>
              <a:t>the</a:t>
            </a:r>
            <a:r>
              <a:rPr lang="en" sz="1200"/>
              <a:t> </a:t>
            </a:r>
            <a:r>
              <a:rPr b="1" lang="en" sz="1200"/>
              <a:t>added complexity to the model is helpful in delineating the presence and impact that each of the independent variables in our analysis had on outcome </a:t>
            </a:r>
            <a:r>
              <a:rPr lang="en" sz="1200"/>
              <a:t>(probability of winning).</a:t>
            </a:r>
            <a:endParaRPr sz="1200"/>
          </a:p>
        </p:txBody>
      </p:sp>
      <p:pic>
        <p:nvPicPr>
          <p:cNvPr id="203" name="Google Shape;20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3850" y="1526388"/>
            <a:ext cx="3974615" cy="30352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