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5d05725a0_2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15d05725a0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5d05725a0_2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5d05725a0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4e56c1a0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4e56c1a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4e56c1a07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4e56c1a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4e56c1a0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4e56c1a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4e56c1a07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4e56c1a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5c2e5b6c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5c2e5b6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53b17715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53b1771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Secrets: 2020 US House Election Results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32819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Yichuan, Cat, Jeff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00" y="3742275"/>
            <a:ext cx="2005800" cy="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ctrTitle"/>
          </p:nvPr>
        </p:nvSpPr>
        <p:spPr>
          <a:xfrm>
            <a:off x="598100" y="1200650"/>
            <a:ext cx="82221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642568" y="4227850"/>
            <a:ext cx="361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</a:t>
            </a:r>
            <a:r>
              <a:rPr lang="en"/>
              <a:t>Yichuan</a:t>
            </a:r>
            <a:r>
              <a:rPr lang="en"/>
              <a:t>, Cat, and Jeff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396375" y="1004075"/>
            <a:ext cx="292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detect any relationship between amount of money raised and the incumbent status of a candidate?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25" y="946100"/>
            <a:ext cx="5072799" cy="3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447475" y="1953613"/>
            <a:ext cx="2694600" cy="15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 in Means Test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T-statistic: 52.59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P-value: 2.7006x10^(-320)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08100" y="3883575"/>
            <a:ext cx="3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Incumbents tend to spend a lot more than non-incumbents. (statistically significant)</a:t>
            </a:r>
            <a:endParaRPr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0" name="Google Shape;230;p24"/>
          <p:cNvSpPr txBox="1"/>
          <p:nvPr>
            <p:ph idx="4294967295" type="subTitle"/>
          </p:nvPr>
        </p:nvSpPr>
        <p:spPr>
          <a:xfrm>
            <a:off x="4778075" y="15187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spent</a:t>
            </a:r>
            <a:r>
              <a:rPr b="1" lang="en" sz="1200"/>
              <a:t> </a:t>
            </a:r>
            <a:r>
              <a:rPr lang="en" sz="1200"/>
              <a:t>more win the race?</a:t>
            </a:r>
            <a:endParaRPr sz="1200"/>
          </a:p>
        </p:txBody>
      </p:sp>
      <p:sp>
        <p:nvSpPr>
          <p:cNvPr id="231" name="Google Shape;231;p24"/>
          <p:cNvSpPr txBox="1"/>
          <p:nvPr>
            <p:ph idx="4294967295" type="subTitle"/>
          </p:nvPr>
        </p:nvSpPr>
        <p:spPr>
          <a:xfrm>
            <a:off x="217250" y="91806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raised </a:t>
            </a:r>
            <a:r>
              <a:rPr lang="en" sz="1200"/>
              <a:t>more win the race?</a:t>
            </a:r>
            <a:endParaRPr sz="1200"/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900" y="1836187"/>
            <a:ext cx="4473274" cy="335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50" y="1198813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Project Overview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Research question </a:t>
            </a:r>
            <a:endParaRPr sz="1600"/>
          </a:p>
        </p:txBody>
      </p:sp>
      <p:sp>
        <p:nvSpPr>
          <p:cNvPr id="129" name="Google Shape;129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Exploration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Initial findings on election winners.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Statistical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Findings on multiple logistic regression tests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5"/>
          <p:cNvSpPr txBox="1"/>
          <p:nvPr>
            <p:ph idx="4294967295" type="subTitle"/>
          </p:nvPr>
        </p:nvSpPr>
        <p:spPr>
          <a:xfrm>
            <a:off x="601950" y="1307675"/>
            <a:ext cx="7940100" cy="31761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Source:</a:t>
            </a:r>
            <a:r>
              <a:rPr lang="en" sz="2000"/>
              <a:t> 2020 US House Elections Results/Wikipedia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Data Question:</a:t>
            </a:r>
            <a:r>
              <a:rPr lang="en" sz="2000"/>
              <a:t> Does the amount of money spent on an election increase a candidate’s chance of winning 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Unit of Analysis:</a:t>
            </a:r>
            <a:r>
              <a:rPr lang="en" sz="2000"/>
              <a:t> Elections (State-District Pairs)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Data Findings:</a:t>
            </a:r>
            <a:r>
              <a:rPr lang="en" sz="2000"/>
              <a:t> Our analysis suggests that </a:t>
            </a:r>
            <a:r>
              <a:rPr lang="en" sz="2000"/>
              <a:t>higher levels of candidate spending were associated with an increased likelihood of winning an election.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6"/>
          <p:cNvSpPr txBox="1"/>
          <p:nvPr>
            <p:ph idx="4294967295" type="subTitle"/>
          </p:nvPr>
        </p:nvSpPr>
        <p:spPr>
          <a:xfrm>
            <a:off x="2383025" y="9851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spent</a:t>
            </a:r>
            <a:r>
              <a:rPr b="1" lang="en" sz="1200"/>
              <a:t> </a:t>
            </a:r>
            <a:r>
              <a:rPr lang="en" sz="1200"/>
              <a:t>more win the race?</a:t>
            </a:r>
            <a:endParaRPr sz="1200"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63" y="1335813"/>
            <a:ext cx="4473274" cy="335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7"/>
          <p:cNvSpPr txBox="1"/>
          <p:nvPr>
            <p:ph idx="4294967295" type="subTitle"/>
          </p:nvPr>
        </p:nvSpPr>
        <p:spPr>
          <a:xfrm>
            <a:off x="2954425" y="966725"/>
            <a:ext cx="32169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</a:t>
            </a:r>
            <a:r>
              <a:rPr b="1" i="1" lang="en" sz="1200"/>
              <a:t>incumbent</a:t>
            </a:r>
            <a:r>
              <a:rPr b="1" i="1" lang="en" sz="1200"/>
              <a:t> </a:t>
            </a:r>
            <a:r>
              <a:rPr lang="en" sz="1200"/>
              <a:t>win the race ?</a:t>
            </a:r>
            <a:endParaRPr sz="12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63" y="1317425"/>
            <a:ext cx="4645632" cy="34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603325" y="856525"/>
            <a:ext cx="79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detect any relationship between amount of money spent and the incumbent status of a candidate?</a:t>
            </a:r>
            <a:endParaRPr b="1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450" y="1128775"/>
            <a:ext cx="5072799" cy="3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3349950" y="4835700"/>
            <a:ext cx="382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Footnote: Open seat races are not counted here</a:t>
            </a:r>
            <a:endParaRPr b="1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19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 txBox="1"/>
          <p:nvPr>
            <p:ph idx="4294967295" type="subTitle"/>
          </p:nvPr>
        </p:nvSpPr>
        <p:spPr>
          <a:xfrm>
            <a:off x="334275" y="927650"/>
            <a:ext cx="8716200" cy="439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Expenditure: Empirical Observation vs. Fitted Curve from Prediction Model</a:t>
            </a:r>
            <a:endParaRPr b="1" sz="1200"/>
          </a:p>
        </p:txBody>
      </p:sp>
      <p:sp>
        <p:nvSpPr>
          <p:cNvPr id="179" name="Google Shape;179;p19"/>
          <p:cNvSpPr txBox="1"/>
          <p:nvPr/>
        </p:nvSpPr>
        <p:spPr>
          <a:xfrm>
            <a:off x="477775" y="4533425"/>
            <a:ext cx="85332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Something doesn’t look right - what’s going on? Let’s reorganize the data then take deeper look →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175" y="1367450"/>
            <a:ext cx="3812176" cy="3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/>
        </p:nvSpPr>
        <p:spPr>
          <a:xfrm>
            <a:off x="1319125" y="2596000"/>
            <a:ext cx="12063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Probability of Winning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4279750" y="4290725"/>
            <a:ext cx="616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(in USD)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0"/>
          <p:cNvSpPr txBox="1"/>
          <p:nvPr>
            <p:ph idx="4294967295" type="subTitle"/>
          </p:nvPr>
        </p:nvSpPr>
        <p:spPr>
          <a:xfrm>
            <a:off x="1746850" y="756700"/>
            <a:ext cx="58107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 and Incumbency</a:t>
            </a:r>
            <a:endParaRPr sz="1200"/>
          </a:p>
        </p:txBody>
      </p:sp>
      <p:sp>
        <p:nvSpPr>
          <p:cNvPr id="191" name="Google Shape;191;p20"/>
          <p:cNvSpPr txBox="1"/>
          <p:nvPr>
            <p:ph idx="4294967295" type="subTitle"/>
          </p:nvPr>
        </p:nvSpPr>
        <p:spPr>
          <a:xfrm>
            <a:off x="91150" y="4633575"/>
            <a:ext cx="91221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/>
              <a:t>In economics terms, Incumbency shifts the campaign expenditure curve leftward: it takes less spending to achieve the same probability of winning.</a:t>
            </a:r>
            <a:endParaRPr sz="1050"/>
          </a:p>
        </p:txBody>
      </p:sp>
      <p:sp>
        <p:nvSpPr>
          <p:cNvPr id="192" name="Google Shape;192;p20"/>
          <p:cNvSpPr txBox="1"/>
          <p:nvPr/>
        </p:nvSpPr>
        <p:spPr>
          <a:xfrm>
            <a:off x="93750" y="980088"/>
            <a:ext cx="9010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Probability of Winning ~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Incumbency + One’s Campaign Expenditure in Proportion to Total Spending by All the Candidates in One’s District 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0"/>
          <p:cNvSpPr txBox="1"/>
          <p:nvPr>
            <p:ph idx="4294967295" type="subTitle"/>
          </p:nvPr>
        </p:nvSpPr>
        <p:spPr>
          <a:xfrm>
            <a:off x="5168625" y="2171975"/>
            <a:ext cx="3734700" cy="1346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Chi-</a:t>
            </a:r>
            <a:r>
              <a:rPr lang="en" sz="1200"/>
              <a:t>Squared</a:t>
            </a:r>
            <a:r>
              <a:rPr lang="en" sz="1200"/>
              <a:t> Test (</a:t>
            </a:r>
            <a:r>
              <a:rPr i="1" lang="en" sz="1200"/>
              <a:t>p</a:t>
            </a:r>
            <a:r>
              <a:rPr lang="en" sz="1200"/>
              <a:t>-value &lt; </a:t>
            </a:r>
            <a:r>
              <a:rPr b="1" lang="en" sz="1200"/>
              <a:t>7.0952 x 10^(-6)</a:t>
            </a:r>
            <a:r>
              <a:rPr lang="en" sz="1200"/>
              <a:t>) demonstrates that </a:t>
            </a:r>
            <a:r>
              <a:rPr b="1" lang="en" sz="1200"/>
              <a:t>the</a:t>
            </a:r>
            <a:r>
              <a:rPr lang="en" sz="1200"/>
              <a:t> </a:t>
            </a:r>
            <a:r>
              <a:rPr b="1" lang="en" sz="1200"/>
              <a:t>added complexity to the model is helpful in delineating the presence and impact that each of the independent variables in our analysis had on outcome </a:t>
            </a:r>
            <a:r>
              <a:rPr lang="en" sz="1200"/>
              <a:t>(probability of winning).</a:t>
            </a:r>
            <a:endParaRPr sz="1200"/>
          </a:p>
        </p:txBody>
      </p:sp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1526388"/>
            <a:ext cx="3974615" cy="303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" name="Google Shape;202;p21"/>
          <p:cNvSpPr txBox="1"/>
          <p:nvPr>
            <p:ph idx="4294967295" type="subTitle"/>
          </p:nvPr>
        </p:nvSpPr>
        <p:spPr>
          <a:xfrm>
            <a:off x="1502425" y="1102100"/>
            <a:ext cx="5161500" cy="375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/>
              <a:t>Predicted vs. Empirically Observed Probability of Winning</a:t>
            </a:r>
            <a:endParaRPr b="1" sz="1400" u="sng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0" y="1732076"/>
            <a:ext cx="8167799" cy="23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>
            <a:off x="722450" y="2379450"/>
            <a:ext cx="6430200" cy="170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1631825" y="4417425"/>
            <a:ext cx="685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more detailed look at the numbers</a:t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