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2" r:id="rId4"/>
    <p:sldId id="263" r:id="rId5"/>
    <p:sldId id="264" r:id="rId6"/>
    <p:sldId id="266" r:id="rId7"/>
    <p:sldId id="265"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 userDrawn="1">
          <p15:clr>
            <a:srgbClr val="A4A3A4"/>
          </p15:clr>
        </p15:guide>
        <p15:guide id="2" pos="1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5610"/>
  </p:normalViewPr>
  <p:slideViewPr>
    <p:cSldViewPr snapToGrid="0">
      <p:cViewPr>
        <p:scale>
          <a:sx n="113" d="100"/>
          <a:sy n="113" d="100"/>
        </p:scale>
        <p:origin x="1080" y="352"/>
      </p:cViewPr>
      <p:guideLst>
        <p:guide orient="horz" pos="384"/>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A49E6-5679-A04E-AB2F-E8383FC269DB}" type="datetimeFigureOut">
              <a:rPr lang="en-US" smtClean="0"/>
              <a:t>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636180-2D61-B54C-9182-B9D65DEB719B}" type="slidenum">
              <a:rPr lang="en-US" smtClean="0"/>
              <a:t>‹#›</a:t>
            </a:fld>
            <a:endParaRPr lang="en-US"/>
          </a:p>
        </p:txBody>
      </p:sp>
    </p:spTree>
    <p:extLst>
      <p:ext uri="{BB962C8B-B14F-4D97-AF65-F5344CB8AC3E}">
        <p14:creationId xmlns:p14="http://schemas.microsoft.com/office/powerpoint/2010/main" val="3597038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636180-2D61-B54C-9182-B9D65DEB719B}" type="slidenum">
              <a:rPr lang="en-US" smtClean="0"/>
              <a:t>2</a:t>
            </a:fld>
            <a:endParaRPr lang="en-US"/>
          </a:p>
        </p:txBody>
      </p:sp>
    </p:spTree>
    <p:extLst>
      <p:ext uri="{BB962C8B-B14F-4D97-AF65-F5344CB8AC3E}">
        <p14:creationId xmlns:p14="http://schemas.microsoft.com/office/powerpoint/2010/main" val="4010274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636180-2D61-B54C-9182-B9D65DEB719B}" type="slidenum">
              <a:rPr lang="en-US" smtClean="0"/>
              <a:t>5</a:t>
            </a:fld>
            <a:endParaRPr lang="en-US"/>
          </a:p>
        </p:txBody>
      </p:sp>
    </p:spTree>
    <p:extLst>
      <p:ext uri="{BB962C8B-B14F-4D97-AF65-F5344CB8AC3E}">
        <p14:creationId xmlns:p14="http://schemas.microsoft.com/office/powerpoint/2010/main" val="3934050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91A4B-EF85-45D1-81B5-99B8B802FA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E781DB-6C03-497F-9215-6FE1DE2D72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8D71E3-AA8C-4628-AE08-33C700CDF798}"/>
              </a:ext>
            </a:extLst>
          </p:cNvPr>
          <p:cNvSpPr>
            <a:spLocks noGrp="1"/>
          </p:cNvSpPr>
          <p:nvPr>
            <p:ph type="dt" sz="half" idx="10"/>
          </p:nvPr>
        </p:nvSpPr>
        <p:spPr/>
        <p:txBody>
          <a:bodyPr/>
          <a:lstStyle/>
          <a:p>
            <a:fld id="{8D5B5495-56EE-4B63-8652-FD0844E79925}" type="datetimeFigureOut">
              <a:rPr lang="en-US" smtClean="0"/>
              <a:t>1/9/24</a:t>
            </a:fld>
            <a:endParaRPr lang="en-US"/>
          </a:p>
        </p:txBody>
      </p:sp>
      <p:sp>
        <p:nvSpPr>
          <p:cNvPr id="5" name="Footer Placeholder 4">
            <a:extLst>
              <a:ext uri="{FF2B5EF4-FFF2-40B4-BE49-F238E27FC236}">
                <a16:creationId xmlns:a16="http://schemas.microsoft.com/office/drawing/2014/main" id="{1725851D-01B7-43C3-8919-E286ED1E5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FAEFF-B042-462D-BAF4-F1A0C17ECC63}"/>
              </a:ext>
            </a:extLst>
          </p:cNvPr>
          <p:cNvSpPr>
            <a:spLocks noGrp="1"/>
          </p:cNvSpPr>
          <p:nvPr>
            <p:ph type="sldNum" sz="quarter" idx="12"/>
          </p:nvPr>
        </p:nvSpPr>
        <p:spPr/>
        <p:txBody>
          <a:bodyPr/>
          <a:lstStyle/>
          <a:p>
            <a:fld id="{A7E47466-FA88-4CDC-B69A-C7D499BD355F}" type="slidenum">
              <a:rPr lang="en-US" smtClean="0"/>
              <a:t>‹#›</a:t>
            </a:fld>
            <a:endParaRPr lang="en-US"/>
          </a:p>
        </p:txBody>
      </p:sp>
    </p:spTree>
    <p:extLst>
      <p:ext uri="{BB962C8B-B14F-4D97-AF65-F5344CB8AC3E}">
        <p14:creationId xmlns:p14="http://schemas.microsoft.com/office/powerpoint/2010/main" val="2438519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DEC9E-280B-4260-86BD-E5B071978F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6A3EFF-18F1-40DE-A51D-D31C8D6309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DFAE01-DD4C-4867-BC27-BE1FF3EBE2FB}"/>
              </a:ext>
            </a:extLst>
          </p:cNvPr>
          <p:cNvSpPr>
            <a:spLocks noGrp="1"/>
          </p:cNvSpPr>
          <p:nvPr>
            <p:ph type="dt" sz="half" idx="10"/>
          </p:nvPr>
        </p:nvSpPr>
        <p:spPr/>
        <p:txBody>
          <a:bodyPr/>
          <a:lstStyle/>
          <a:p>
            <a:fld id="{8D5B5495-56EE-4B63-8652-FD0844E79925}" type="datetimeFigureOut">
              <a:rPr lang="en-US" smtClean="0"/>
              <a:t>1/9/24</a:t>
            </a:fld>
            <a:endParaRPr lang="en-US"/>
          </a:p>
        </p:txBody>
      </p:sp>
      <p:sp>
        <p:nvSpPr>
          <p:cNvPr id="5" name="Footer Placeholder 4">
            <a:extLst>
              <a:ext uri="{FF2B5EF4-FFF2-40B4-BE49-F238E27FC236}">
                <a16:creationId xmlns:a16="http://schemas.microsoft.com/office/drawing/2014/main" id="{DEB966B0-1AE8-485C-AD77-AB4281FEC0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DFFB4-D8FB-4A95-89A1-E02185F01777}"/>
              </a:ext>
            </a:extLst>
          </p:cNvPr>
          <p:cNvSpPr>
            <a:spLocks noGrp="1"/>
          </p:cNvSpPr>
          <p:nvPr>
            <p:ph type="sldNum" sz="quarter" idx="12"/>
          </p:nvPr>
        </p:nvSpPr>
        <p:spPr/>
        <p:txBody>
          <a:bodyPr/>
          <a:lstStyle/>
          <a:p>
            <a:fld id="{A7E47466-FA88-4CDC-B69A-C7D499BD355F}" type="slidenum">
              <a:rPr lang="en-US" smtClean="0"/>
              <a:t>‹#›</a:t>
            </a:fld>
            <a:endParaRPr lang="en-US"/>
          </a:p>
        </p:txBody>
      </p:sp>
    </p:spTree>
    <p:extLst>
      <p:ext uri="{BB962C8B-B14F-4D97-AF65-F5344CB8AC3E}">
        <p14:creationId xmlns:p14="http://schemas.microsoft.com/office/powerpoint/2010/main" val="582743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77E47F-3889-4E54-A058-08FC1A561E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2A4639-58A6-4723-97D6-A4500BBE62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EC2D7-04C6-4C46-80BC-302AE9C13CB4}"/>
              </a:ext>
            </a:extLst>
          </p:cNvPr>
          <p:cNvSpPr>
            <a:spLocks noGrp="1"/>
          </p:cNvSpPr>
          <p:nvPr>
            <p:ph type="dt" sz="half" idx="10"/>
          </p:nvPr>
        </p:nvSpPr>
        <p:spPr/>
        <p:txBody>
          <a:bodyPr/>
          <a:lstStyle/>
          <a:p>
            <a:fld id="{8D5B5495-56EE-4B63-8652-FD0844E79925}" type="datetimeFigureOut">
              <a:rPr lang="en-US" smtClean="0"/>
              <a:t>1/9/24</a:t>
            </a:fld>
            <a:endParaRPr lang="en-US"/>
          </a:p>
        </p:txBody>
      </p:sp>
      <p:sp>
        <p:nvSpPr>
          <p:cNvPr id="5" name="Footer Placeholder 4">
            <a:extLst>
              <a:ext uri="{FF2B5EF4-FFF2-40B4-BE49-F238E27FC236}">
                <a16:creationId xmlns:a16="http://schemas.microsoft.com/office/drawing/2014/main" id="{BE2CF8FF-3445-4A2F-A5F6-AE2AFF5D5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C99D5-36E0-4727-86F2-62E735C45D9C}"/>
              </a:ext>
            </a:extLst>
          </p:cNvPr>
          <p:cNvSpPr>
            <a:spLocks noGrp="1"/>
          </p:cNvSpPr>
          <p:nvPr>
            <p:ph type="sldNum" sz="quarter" idx="12"/>
          </p:nvPr>
        </p:nvSpPr>
        <p:spPr/>
        <p:txBody>
          <a:bodyPr/>
          <a:lstStyle/>
          <a:p>
            <a:fld id="{A7E47466-FA88-4CDC-B69A-C7D499BD355F}" type="slidenum">
              <a:rPr lang="en-US" smtClean="0"/>
              <a:t>‹#›</a:t>
            </a:fld>
            <a:endParaRPr lang="en-US"/>
          </a:p>
        </p:txBody>
      </p:sp>
    </p:spTree>
    <p:extLst>
      <p:ext uri="{BB962C8B-B14F-4D97-AF65-F5344CB8AC3E}">
        <p14:creationId xmlns:p14="http://schemas.microsoft.com/office/powerpoint/2010/main" val="2242820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0A282-65A9-4FC0-878A-67AF0C2594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89DB16-85F2-49B0-A656-B3DA5697B5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ADEE53-3DB2-4CA0-BEBF-8E9B7D1E28C5}"/>
              </a:ext>
            </a:extLst>
          </p:cNvPr>
          <p:cNvSpPr>
            <a:spLocks noGrp="1"/>
          </p:cNvSpPr>
          <p:nvPr>
            <p:ph type="dt" sz="half" idx="10"/>
          </p:nvPr>
        </p:nvSpPr>
        <p:spPr/>
        <p:txBody>
          <a:bodyPr/>
          <a:lstStyle/>
          <a:p>
            <a:fld id="{8D5B5495-56EE-4B63-8652-FD0844E79925}" type="datetimeFigureOut">
              <a:rPr lang="en-US" smtClean="0"/>
              <a:t>1/9/24</a:t>
            </a:fld>
            <a:endParaRPr lang="en-US"/>
          </a:p>
        </p:txBody>
      </p:sp>
      <p:sp>
        <p:nvSpPr>
          <p:cNvPr id="5" name="Footer Placeholder 4">
            <a:extLst>
              <a:ext uri="{FF2B5EF4-FFF2-40B4-BE49-F238E27FC236}">
                <a16:creationId xmlns:a16="http://schemas.microsoft.com/office/drawing/2014/main" id="{5F372A47-ABA2-4BDB-B01C-E4675AD68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C4B65-E5A0-4D70-81A1-706E9D458F85}"/>
              </a:ext>
            </a:extLst>
          </p:cNvPr>
          <p:cNvSpPr>
            <a:spLocks noGrp="1"/>
          </p:cNvSpPr>
          <p:nvPr>
            <p:ph type="sldNum" sz="quarter" idx="12"/>
          </p:nvPr>
        </p:nvSpPr>
        <p:spPr/>
        <p:txBody>
          <a:bodyPr/>
          <a:lstStyle/>
          <a:p>
            <a:fld id="{A7E47466-FA88-4CDC-B69A-C7D499BD355F}" type="slidenum">
              <a:rPr lang="en-US" smtClean="0"/>
              <a:t>‹#›</a:t>
            </a:fld>
            <a:endParaRPr lang="en-US"/>
          </a:p>
        </p:txBody>
      </p:sp>
    </p:spTree>
    <p:extLst>
      <p:ext uri="{BB962C8B-B14F-4D97-AF65-F5344CB8AC3E}">
        <p14:creationId xmlns:p14="http://schemas.microsoft.com/office/powerpoint/2010/main" val="516282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2DFA-95DD-4D00-A812-4585A0639F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FE10C9-3BD2-453C-B899-B0D4F04C6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B4C2B4-7BC7-418A-A5CF-DEDFFA228278}"/>
              </a:ext>
            </a:extLst>
          </p:cNvPr>
          <p:cNvSpPr>
            <a:spLocks noGrp="1"/>
          </p:cNvSpPr>
          <p:nvPr>
            <p:ph type="dt" sz="half" idx="10"/>
          </p:nvPr>
        </p:nvSpPr>
        <p:spPr/>
        <p:txBody>
          <a:bodyPr/>
          <a:lstStyle/>
          <a:p>
            <a:fld id="{8D5B5495-56EE-4B63-8652-FD0844E79925}" type="datetimeFigureOut">
              <a:rPr lang="en-US" smtClean="0"/>
              <a:t>1/9/24</a:t>
            </a:fld>
            <a:endParaRPr lang="en-US"/>
          </a:p>
        </p:txBody>
      </p:sp>
      <p:sp>
        <p:nvSpPr>
          <p:cNvPr id="5" name="Footer Placeholder 4">
            <a:extLst>
              <a:ext uri="{FF2B5EF4-FFF2-40B4-BE49-F238E27FC236}">
                <a16:creationId xmlns:a16="http://schemas.microsoft.com/office/drawing/2014/main" id="{91C3842D-B3BB-460E-9617-DE0DEADA0F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1AC33-27CE-44B6-956D-9BABF949D7EF}"/>
              </a:ext>
            </a:extLst>
          </p:cNvPr>
          <p:cNvSpPr>
            <a:spLocks noGrp="1"/>
          </p:cNvSpPr>
          <p:nvPr>
            <p:ph type="sldNum" sz="quarter" idx="12"/>
          </p:nvPr>
        </p:nvSpPr>
        <p:spPr/>
        <p:txBody>
          <a:bodyPr/>
          <a:lstStyle/>
          <a:p>
            <a:fld id="{A7E47466-FA88-4CDC-B69A-C7D499BD355F}" type="slidenum">
              <a:rPr lang="en-US" smtClean="0"/>
              <a:t>‹#›</a:t>
            </a:fld>
            <a:endParaRPr lang="en-US"/>
          </a:p>
        </p:txBody>
      </p:sp>
    </p:spTree>
    <p:extLst>
      <p:ext uri="{BB962C8B-B14F-4D97-AF65-F5344CB8AC3E}">
        <p14:creationId xmlns:p14="http://schemas.microsoft.com/office/powerpoint/2010/main" val="422587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F68C-4DAE-4DB0-B935-8538B9431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3AEF6A-FED6-4EFA-B5C8-62CBBF56CF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46685F-1E72-44CA-B080-2F44872E83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88A196-EFA0-47C6-ADA6-A88DC5E377A0}"/>
              </a:ext>
            </a:extLst>
          </p:cNvPr>
          <p:cNvSpPr>
            <a:spLocks noGrp="1"/>
          </p:cNvSpPr>
          <p:nvPr>
            <p:ph type="dt" sz="half" idx="10"/>
          </p:nvPr>
        </p:nvSpPr>
        <p:spPr/>
        <p:txBody>
          <a:bodyPr/>
          <a:lstStyle/>
          <a:p>
            <a:fld id="{8D5B5495-56EE-4B63-8652-FD0844E79925}" type="datetimeFigureOut">
              <a:rPr lang="en-US" smtClean="0"/>
              <a:t>1/9/24</a:t>
            </a:fld>
            <a:endParaRPr lang="en-US"/>
          </a:p>
        </p:txBody>
      </p:sp>
      <p:sp>
        <p:nvSpPr>
          <p:cNvPr id="6" name="Footer Placeholder 5">
            <a:extLst>
              <a:ext uri="{FF2B5EF4-FFF2-40B4-BE49-F238E27FC236}">
                <a16:creationId xmlns:a16="http://schemas.microsoft.com/office/drawing/2014/main" id="{00D624AA-699B-4D8C-ACAA-1E8B4F286F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6082D2-DC2F-4C35-BA58-82426DECD138}"/>
              </a:ext>
            </a:extLst>
          </p:cNvPr>
          <p:cNvSpPr>
            <a:spLocks noGrp="1"/>
          </p:cNvSpPr>
          <p:nvPr>
            <p:ph type="sldNum" sz="quarter" idx="12"/>
          </p:nvPr>
        </p:nvSpPr>
        <p:spPr/>
        <p:txBody>
          <a:bodyPr/>
          <a:lstStyle/>
          <a:p>
            <a:fld id="{A7E47466-FA88-4CDC-B69A-C7D499BD355F}" type="slidenum">
              <a:rPr lang="en-US" smtClean="0"/>
              <a:t>‹#›</a:t>
            </a:fld>
            <a:endParaRPr lang="en-US"/>
          </a:p>
        </p:txBody>
      </p:sp>
    </p:spTree>
    <p:extLst>
      <p:ext uri="{BB962C8B-B14F-4D97-AF65-F5344CB8AC3E}">
        <p14:creationId xmlns:p14="http://schemas.microsoft.com/office/powerpoint/2010/main" val="864274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89D0-624A-4FD4-BC32-BD8B9B1B71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65269F-0D36-4B86-ADA1-C06143BC2B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3FBD84-7465-4612-9EC4-783507FA4D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DC0092-472B-4662-B991-FE1E755654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0B610A-0E6C-4A7E-87E8-D57B8D84A0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EAF963-85EF-4182-955D-A80D3AF61641}"/>
              </a:ext>
            </a:extLst>
          </p:cNvPr>
          <p:cNvSpPr>
            <a:spLocks noGrp="1"/>
          </p:cNvSpPr>
          <p:nvPr>
            <p:ph type="dt" sz="half" idx="10"/>
          </p:nvPr>
        </p:nvSpPr>
        <p:spPr/>
        <p:txBody>
          <a:bodyPr/>
          <a:lstStyle/>
          <a:p>
            <a:fld id="{8D5B5495-56EE-4B63-8652-FD0844E79925}" type="datetimeFigureOut">
              <a:rPr lang="en-US" smtClean="0"/>
              <a:t>1/9/24</a:t>
            </a:fld>
            <a:endParaRPr lang="en-US"/>
          </a:p>
        </p:txBody>
      </p:sp>
      <p:sp>
        <p:nvSpPr>
          <p:cNvPr id="8" name="Footer Placeholder 7">
            <a:extLst>
              <a:ext uri="{FF2B5EF4-FFF2-40B4-BE49-F238E27FC236}">
                <a16:creationId xmlns:a16="http://schemas.microsoft.com/office/drawing/2014/main" id="{406E52E0-F66C-4CEB-8E9E-B8AB79B8AF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631C25-0FB0-4F9E-9B08-D8DA9D360B78}"/>
              </a:ext>
            </a:extLst>
          </p:cNvPr>
          <p:cNvSpPr>
            <a:spLocks noGrp="1"/>
          </p:cNvSpPr>
          <p:nvPr>
            <p:ph type="sldNum" sz="quarter" idx="12"/>
          </p:nvPr>
        </p:nvSpPr>
        <p:spPr/>
        <p:txBody>
          <a:bodyPr/>
          <a:lstStyle/>
          <a:p>
            <a:fld id="{A7E47466-FA88-4CDC-B69A-C7D499BD355F}" type="slidenum">
              <a:rPr lang="en-US" smtClean="0"/>
              <a:t>‹#›</a:t>
            </a:fld>
            <a:endParaRPr lang="en-US"/>
          </a:p>
        </p:txBody>
      </p:sp>
    </p:spTree>
    <p:extLst>
      <p:ext uri="{BB962C8B-B14F-4D97-AF65-F5344CB8AC3E}">
        <p14:creationId xmlns:p14="http://schemas.microsoft.com/office/powerpoint/2010/main" val="1637510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C5D-87EF-4FEA-A9D7-DB3005729B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D2B12E-7DFE-4D63-A0AE-80C4C01A38A6}"/>
              </a:ext>
            </a:extLst>
          </p:cNvPr>
          <p:cNvSpPr>
            <a:spLocks noGrp="1"/>
          </p:cNvSpPr>
          <p:nvPr>
            <p:ph type="dt" sz="half" idx="10"/>
          </p:nvPr>
        </p:nvSpPr>
        <p:spPr/>
        <p:txBody>
          <a:bodyPr/>
          <a:lstStyle/>
          <a:p>
            <a:fld id="{8D5B5495-56EE-4B63-8652-FD0844E79925}" type="datetimeFigureOut">
              <a:rPr lang="en-US" smtClean="0"/>
              <a:t>1/9/24</a:t>
            </a:fld>
            <a:endParaRPr lang="en-US"/>
          </a:p>
        </p:txBody>
      </p:sp>
      <p:sp>
        <p:nvSpPr>
          <p:cNvPr id="4" name="Footer Placeholder 3">
            <a:extLst>
              <a:ext uri="{FF2B5EF4-FFF2-40B4-BE49-F238E27FC236}">
                <a16:creationId xmlns:a16="http://schemas.microsoft.com/office/drawing/2014/main" id="{BE8D8D7F-0B02-4E26-AC16-6B5B98C676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D4F26D-7B9B-4514-82CF-486FC6757222}"/>
              </a:ext>
            </a:extLst>
          </p:cNvPr>
          <p:cNvSpPr>
            <a:spLocks noGrp="1"/>
          </p:cNvSpPr>
          <p:nvPr>
            <p:ph type="sldNum" sz="quarter" idx="12"/>
          </p:nvPr>
        </p:nvSpPr>
        <p:spPr/>
        <p:txBody>
          <a:bodyPr/>
          <a:lstStyle/>
          <a:p>
            <a:fld id="{A7E47466-FA88-4CDC-B69A-C7D499BD355F}" type="slidenum">
              <a:rPr lang="en-US" smtClean="0"/>
              <a:t>‹#›</a:t>
            </a:fld>
            <a:endParaRPr lang="en-US"/>
          </a:p>
        </p:txBody>
      </p:sp>
    </p:spTree>
    <p:extLst>
      <p:ext uri="{BB962C8B-B14F-4D97-AF65-F5344CB8AC3E}">
        <p14:creationId xmlns:p14="http://schemas.microsoft.com/office/powerpoint/2010/main" val="151349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C1821A-92B3-4C67-8A6C-BD964EC8F333}"/>
              </a:ext>
            </a:extLst>
          </p:cNvPr>
          <p:cNvSpPr>
            <a:spLocks noGrp="1"/>
          </p:cNvSpPr>
          <p:nvPr>
            <p:ph type="dt" sz="half" idx="10"/>
          </p:nvPr>
        </p:nvSpPr>
        <p:spPr/>
        <p:txBody>
          <a:bodyPr/>
          <a:lstStyle/>
          <a:p>
            <a:fld id="{8D5B5495-56EE-4B63-8652-FD0844E79925}" type="datetimeFigureOut">
              <a:rPr lang="en-US" smtClean="0"/>
              <a:t>1/9/24</a:t>
            </a:fld>
            <a:endParaRPr lang="en-US"/>
          </a:p>
        </p:txBody>
      </p:sp>
      <p:sp>
        <p:nvSpPr>
          <p:cNvPr id="3" name="Footer Placeholder 2">
            <a:extLst>
              <a:ext uri="{FF2B5EF4-FFF2-40B4-BE49-F238E27FC236}">
                <a16:creationId xmlns:a16="http://schemas.microsoft.com/office/drawing/2014/main" id="{A35388E9-5616-404A-A7A1-1639C36E5E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156391-35FC-4FF8-8FE3-F7006EA16269}"/>
              </a:ext>
            </a:extLst>
          </p:cNvPr>
          <p:cNvSpPr>
            <a:spLocks noGrp="1"/>
          </p:cNvSpPr>
          <p:nvPr>
            <p:ph type="sldNum" sz="quarter" idx="12"/>
          </p:nvPr>
        </p:nvSpPr>
        <p:spPr/>
        <p:txBody>
          <a:bodyPr/>
          <a:lstStyle/>
          <a:p>
            <a:fld id="{A7E47466-FA88-4CDC-B69A-C7D499BD355F}" type="slidenum">
              <a:rPr lang="en-US" smtClean="0"/>
              <a:t>‹#›</a:t>
            </a:fld>
            <a:endParaRPr lang="en-US"/>
          </a:p>
        </p:txBody>
      </p:sp>
    </p:spTree>
    <p:extLst>
      <p:ext uri="{BB962C8B-B14F-4D97-AF65-F5344CB8AC3E}">
        <p14:creationId xmlns:p14="http://schemas.microsoft.com/office/powerpoint/2010/main" val="198691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8D51-49E3-43CB-B03D-DDC093A5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64B78D-BACF-444F-AC32-F67106B922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3A0100-2D3D-4F60-8D9B-D3602A6745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CA3B71-4559-4382-958A-BF595D477D92}"/>
              </a:ext>
            </a:extLst>
          </p:cNvPr>
          <p:cNvSpPr>
            <a:spLocks noGrp="1"/>
          </p:cNvSpPr>
          <p:nvPr>
            <p:ph type="dt" sz="half" idx="10"/>
          </p:nvPr>
        </p:nvSpPr>
        <p:spPr/>
        <p:txBody>
          <a:bodyPr/>
          <a:lstStyle/>
          <a:p>
            <a:fld id="{8D5B5495-56EE-4B63-8652-FD0844E79925}" type="datetimeFigureOut">
              <a:rPr lang="en-US" smtClean="0"/>
              <a:t>1/9/24</a:t>
            </a:fld>
            <a:endParaRPr lang="en-US"/>
          </a:p>
        </p:txBody>
      </p:sp>
      <p:sp>
        <p:nvSpPr>
          <p:cNvPr id="6" name="Footer Placeholder 5">
            <a:extLst>
              <a:ext uri="{FF2B5EF4-FFF2-40B4-BE49-F238E27FC236}">
                <a16:creationId xmlns:a16="http://schemas.microsoft.com/office/drawing/2014/main" id="{99EB66B2-21B7-4478-81C8-360696A20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C14F49-04D6-434A-A0A1-89B2F213FA59}"/>
              </a:ext>
            </a:extLst>
          </p:cNvPr>
          <p:cNvSpPr>
            <a:spLocks noGrp="1"/>
          </p:cNvSpPr>
          <p:nvPr>
            <p:ph type="sldNum" sz="quarter" idx="12"/>
          </p:nvPr>
        </p:nvSpPr>
        <p:spPr/>
        <p:txBody>
          <a:bodyPr/>
          <a:lstStyle/>
          <a:p>
            <a:fld id="{A7E47466-FA88-4CDC-B69A-C7D499BD355F}" type="slidenum">
              <a:rPr lang="en-US" smtClean="0"/>
              <a:t>‹#›</a:t>
            </a:fld>
            <a:endParaRPr lang="en-US"/>
          </a:p>
        </p:txBody>
      </p:sp>
    </p:spTree>
    <p:extLst>
      <p:ext uri="{BB962C8B-B14F-4D97-AF65-F5344CB8AC3E}">
        <p14:creationId xmlns:p14="http://schemas.microsoft.com/office/powerpoint/2010/main" val="3184334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926D-1DE2-4F59-AD8D-5CF830EF4C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4B74CD-2C58-48C6-BC99-141B7AF686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05F475-FF75-4B3D-B98E-A0C9E384D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3D45B4-8C9B-43D9-A4C3-0EFB8EC545C8}"/>
              </a:ext>
            </a:extLst>
          </p:cNvPr>
          <p:cNvSpPr>
            <a:spLocks noGrp="1"/>
          </p:cNvSpPr>
          <p:nvPr>
            <p:ph type="dt" sz="half" idx="10"/>
          </p:nvPr>
        </p:nvSpPr>
        <p:spPr/>
        <p:txBody>
          <a:bodyPr/>
          <a:lstStyle/>
          <a:p>
            <a:fld id="{8D5B5495-56EE-4B63-8652-FD0844E79925}" type="datetimeFigureOut">
              <a:rPr lang="en-US" smtClean="0"/>
              <a:t>1/9/24</a:t>
            </a:fld>
            <a:endParaRPr lang="en-US"/>
          </a:p>
        </p:txBody>
      </p:sp>
      <p:sp>
        <p:nvSpPr>
          <p:cNvPr id="6" name="Footer Placeholder 5">
            <a:extLst>
              <a:ext uri="{FF2B5EF4-FFF2-40B4-BE49-F238E27FC236}">
                <a16:creationId xmlns:a16="http://schemas.microsoft.com/office/drawing/2014/main" id="{49FEA865-F26B-415F-9087-06889F3A91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400E1-8C19-44AE-89C9-1AAD77C7F8FE}"/>
              </a:ext>
            </a:extLst>
          </p:cNvPr>
          <p:cNvSpPr>
            <a:spLocks noGrp="1"/>
          </p:cNvSpPr>
          <p:nvPr>
            <p:ph type="sldNum" sz="quarter" idx="12"/>
          </p:nvPr>
        </p:nvSpPr>
        <p:spPr/>
        <p:txBody>
          <a:bodyPr/>
          <a:lstStyle/>
          <a:p>
            <a:fld id="{A7E47466-FA88-4CDC-B69A-C7D499BD355F}" type="slidenum">
              <a:rPr lang="en-US" smtClean="0"/>
              <a:t>‹#›</a:t>
            </a:fld>
            <a:endParaRPr lang="en-US"/>
          </a:p>
        </p:txBody>
      </p:sp>
    </p:spTree>
    <p:extLst>
      <p:ext uri="{BB962C8B-B14F-4D97-AF65-F5344CB8AC3E}">
        <p14:creationId xmlns:p14="http://schemas.microsoft.com/office/powerpoint/2010/main" val="4278874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4FCF87-B187-475B-995A-1425C9EE37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0D0EA2-13C3-4FF5-A484-6DD27B366A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8D7188-FA15-40F2-9448-043F7F4A7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B5495-56EE-4B63-8652-FD0844E79925}" type="datetimeFigureOut">
              <a:rPr lang="en-US" smtClean="0"/>
              <a:t>1/9/24</a:t>
            </a:fld>
            <a:endParaRPr lang="en-US"/>
          </a:p>
        </p:txBody>
      </p:sp>
      <p:sp>
        <p:nvSpPr>
          <p:cNvPr id="5" name="Footer Placeholder 4">
            <a:extLst>
              <a:ext uri="{FF2B5EF4-FFF2-40B4-BE49-F238E27FC236}">
                <a16:creationId xmlns:a16="http://schemas.microsoft.com/office/drawing/2014/main" id="{8196900F-06D2-4461-9232-379148F09F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321585-BFE1-4C98-B54F-42BCCA855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E47466-FA88-4CDC-B69A-C7D499BD355F}" type="slidenum">
              <a:rPr lang="en-US" smtClean="0"/>
              <a:t>‹#›</a:t>
            </a:fld>
            <a:endParaRPr lang="en-US"/>
          </a:p>
        </p:txBody>
      </p:sp>
    </p:spTree>
    <p:extLst>
      <p:ext uri="{BB962C8B-B14F-4D97-AF65-F5344CB8AC3E}">
        <p14:creationId xmlns:p14="http://schemas.microsoft.com/office/powerpoint/2010/main" val="3257083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9EDEE15-8291-4249-A8D5-4298CD9DA8D6}"/>
              </a:ext>
            </a:extLst>
          </p:cNvPr>
          <p:cNvSpPr txBox="1"/>
          <p:nvPr/>
        </p:nvSpPr>
        <p:spPr>
          <a:xfrm>
            <a:off x="652544" y="1836054"/>
            <a:ext cx="4381499" cy="150449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solidFill>
                  <a:srgbClr val="FFFFFF"/>
                </a:solidFill>
              </a:rPr>
              <a:t>Candidate Name: Nishant Sharma</a:t>
            </a:r>
          </a:p>
          <a:p>
            <a:pPr indent="-228600">
              <a:lnSpc>
                <a:spcPct val="90000"/>
              </a:lnSpc>
              <a:spcAft>
                <a:spcPts val="600"/>
              </a:spcAft>
              <a:buFont typeface="Arial" panose="020B0604020202020204" pitchFamily="34" charset="0"/>
              <a:buChar char="•"/>
            </a:pPr>
            <a:r>
              <a:rPr lang="en-US" sz="2000" dirty="0">
                <a:solidFill>
                  <a:srgbClr val="FFFFFF"/>
                </a:solidFill>
              </a:rPr>
              <a:t>Registration No: RA2011003020524</a:t>
            </a:r>
          </a:p>
          <a:p>
            <a:pPr indent="-228600">
              <a:lnSpc>
                <a:spcPct val="90000"/>
              </a:lnSpc>
              <a:spcAft>
                <a:spcPts val="600"/>
              </a:spcAft>
              <a:buFont typeface="Arial" panose="020B0604020202020204" pitchFamily="34" charset="0"/>
              <a:buChar char="•"/>
            </a:pPr>
            <a:r>
              <a:rPr lang="en-US" sz="2000" dirty="0">
                <a:solidFill>
                  <a:srgbClr val="FFFFFF"/>
                </a:solidFill>
              </a:rPr>
              <a:t>Email: nss16040@gmail.com</a:t>
            </a:r>
          </a:p>
          <a:p>
            <a:pPr indent="-228600">
              <a:lnSpc>
                <a:spcPct val="90000"/>
              </a:lnSpc>
              <a:spcAft>
                <a:spcPts val="600"/>
              </a:spcAft>
              <a:buFont typeface="Arial" panose="020B0604020202020204" pitchFamily="34" charset="0"/>
              <a:buChar char="•"/>
            </a:pPr>
            <a:r>
              <a:rPr lang="en-US" sz="2000" dirty="0">
                <a:solidFill>
                  <a:srgbClr val="FFFFFF"/>
                </a:solidFill>
              </a:rPr>
              <a:t>Phone No.: 8894654165</a:t>
            </a:r>
          </a:p>
        </p:txBody>
      </p:sp>
      <p:pic>
        <p:nvPicPr>
          <p:cNvPr id="9" name="Picture 8">
            <a:extLst>
              <a:ext uri="{FF2B5EF4-FFF2-40B4-BE49-F238E27FC236}">
                <a16:creationId xmlns:a16="http://schemas.microsoft.com/office/drawing/2014/main" id="{AD81468D-4F89-4C4A-9C23-28F3156C7651}"/>
              </a:ext>
            </a:extLst>
          </p:cNvPr>
          <p:cNvPicPr>
            <a:picLocks noChangeAspect="1"/>
          </p:cNvPicPr>
          <p:nvPr/>
        </p:nvPicPr>
        <p:blipFill rotWithShape="1">
          <a:blip r:embed="rId2">
            <a:extLst>
              <a:ext uri="{28A0092B-C50C-407E-A947-70E740481C1C}">
                <a14:useLocalDpi xmlns:a14="http://schemas.microsoft.com/office/drawing/2010/main" val="0"/>
              </a:ext>
            </a:extLst>
          </a:blip>
          <a:srcRect l="33726" r="25626" b="1"/>
          <a:stretch/>
        </p:blipFill>
        <p:spPr>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15" name="Picture 14" descr="A black and white logo&#10;&#10;Description automatically generated with low confidence">
            <a:extLst>
              <a:ext uri="{FF2B5EF4-FFF2-40B4-BE49-F238E27FC236}">
                <a16:creationId xmlns:a16="http://schemas.microsoft.com/office/drawing/2014/main" id="{F99ECD07-3434-4241-9DC3-805C67BFA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398" y="246742"/>
            <a:ext cx="1855767" cy="343808"/>
          </a:xfrm>
          <a:prstGeom prst="rect">
            <a:avLst/>
          </a:prstGeom>
        </p:spPr>
      </p:pic>
      <p:sp>
        <p:nvSpPr>
          <p:cNvPr id="16" name="TextBox 15">
            <a:extLst>
              <a:ext uri="{FF2B5EF4-FFF2-40B4-BE49-F238E27FC236}">
                <a16:creationId xmlns:a16="http://schemas.microsoft.com/office/drawing/2014/main" id="{6B689AA2-517A-4334-90D3-839FF78F9102}"/>
              </a:ext>
            </a:extLst>
          </p:cNvPr>
          <p:cNvSpPr txBox="1"/>
          <p:nvPr/>
        </p:nvSpPr>
        <p:spPr>
          <a:xfrm>
            <a:off x="654312" y="3699640"/>
            <a:ext cx="6078084"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rPr>
              <a:t>Name of the Case Study: Data Analysis</a:t>
            </a:r>
          </a:p>
          <a:p>
            <a:pPr marL="342900" indent="-342900">
              <a:buFont typeface="Arial" panose="020B0604020202020204" pitchFamily="34" charset="0"/>
              <a:buChar char="•"/>
            </a:pPr>
            <a:r>
              <a:rPr lang="en-US" sz="2000" dirty="0">
                <a:solidFill>
                  <a:schemeClr val="bg1"/>
                </a:solidFill>
              </a:rPr>
              <a:t>Name of the Problem Statement:</a:t>
            </a:r>
            <a:r>
              <a:rPr lang="en-US" sz="2000" dirty="0">
                <a:solidFill>
                  <a:prstClr val="black"/>
                </a:solidFill>
                <a:latin typeface="Inter"/>
              </a:rPr>
              <a:t> </a:t>
            </a:r>
            <a:r>
              <a:rPr lang="en-US" sz="2000" b="0" i="0" dirty="0">
                <a:solidFill>
                  <a:srgbClr val="D1D5DB"/>
                </a:solidFill>
                <a:effectLst/>
                <a:latin typeface="Söhne"/>
              </a:rPr>
              <a:t>Analysis as a business manager</a:t>
            </a:r>
            <a:endParaRPr lang="en-US" sz="2000" dirty="0">
              <a:solidFill>
                <a:schemeClr val="bg1"/>
              </a:solidFill>
            </a:endParaRPr>
          </a:p>
          <a:p>
            <a:pPr marL="342900" indent="-34290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3364225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78C00F-A391-4EF8-921B-57E644D3C47C}"/>
              </a:ext>
            </a:extLst>
          </p:cNvPr>
          <p:cNvSpPr/>
          <p:nvPr/>
        </p:nvSpPr>
        <p:spPr>
          <a:xfrm>
            <a:off x="11715750" y="0"/>
            <a:ext cx="476250" cy="6858000"/>
          </a:xfrm>
          <a:prstGeom prst="rect">
            <a:avLst/>
          </a:prstGeom>
          <a:gradFill>
            <a:gsLst>
              <a:gs pos="77000">
                <a:srgbClr val="FFC000"/>
              </a:gs>
              <a:gs pos="12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A689079-7F48-4819-9349-AFF6033E0141}"/>
              </a:ext>
            </a:extLst>
          </p:cNvPr>
          <p:cNvSpPr txBox="1"/>
          <p:nvPr/>
        </p:nvSpPr>
        <p:spPr>
          <a:xfrm>
            <a:off x="-257167" y="233160"/>
            <a:ext cx="6115042" cy="461665"/>
          </a:xfrm>
          <a:prstGeom prst="rect">
            <a:avLst/>
          </a:prstGeom>
          <a:noFill/>
        </p:spPr>
        <p:txBody>
          <a:bodyPr wrap="square" rtlCol="0">
            <a:spAutoFit/>
          </a:bodyPr>
          <a:lstStyle/>
          <a:p>
            <a:pPr algn="ctr"/>
            <a:r>
              <a:rPr lang="en-US" sz="2400" dirty="0"/>
              <a:t>Understanding of the problem statement</a:t>
            </a:r>
          </a:p>
        </p:txBody>
      </p:sp>
      <p:sp>
        <p:nvSpPr>
          <p:cNvPr id="7" name="TextBox 6">
            <a:extLst>
              <a:ext uri="{FF2B5EF4-FFF2-40B4-BE49-F238E27FC236}">
                <a16:creationId xmlns:a16="http://schemas.microsoft.com/office/drawing/2014/main" id="{94E07D85-EC9D-4B75-A990-E028B1B09BD3}"/>
              </a:ext>
            </a:extLst>
          </p:cNvPr>
          <p:cNvSpPr txBox="1"/>
          <p:nvPr/>
        </p:nvSpPr>
        <p:spPr>
          <a:xfrm>
            <a:off x="5495645" y="233160"/>
            <a:ext cx="6696355" cy="461665"/>
          </a:xfrm>
          <a:prstGeom prst="rect">
            <a:avLst/>
          </a:prstGeom>
          <a:noFill/>
        </p:spPr>
        <p:txBody>
          <a:bodyPr wrap="square" rtlCol="0">
            <a:spAutoFit/>
          </a:bodyPr>
          <a:lstStyle/>
          <a:p>
            <a:pPr algn="ctr"/>
            <a:r>
              <a:rPr lang="en-US" sz="2400" dirty="0"/>
              <a:t>Approach</a:t>
            </a:r>
            <a:r>
              <a:rPr lang="en-US" sz="2000" dirty="0"/>
              <a:t> </a:t>
            </a:r>
            <a:endParaRPr lang="en-US" sz="1200" dirty="0"/>
          </a:p>
        </p:txBody>
      </p:sp>
      <p:cxnSp>
        <p:nvCxnSpPr>
          <p:cNvPr id="11" name="Straight Connector 10">
            <a:extLst>
              <a:ext uri="{FF2B5EF4-FFF2-40B4-BE49-F238E27FC236}">
                <a16:creationId xmlns:a16="http://schemas.microsoft.com/office/drawing/2014/main" id="{6EFEDE3C-09E8-47AB-A40A-ED9C56067D72}"/>
              </a:ext>
            </a:extLst>
          </p:cNvPr>
          <p:cNvCxnSpPr/>
          <p:nvPr/>
        </p:nvCxnSpPr>
        <p:spPr>
          <a:xfrm>
            <a:off x="5781769" y="0"/>
            <a:ext cx="0" cy="685800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F85F5668-6E78-48A7-9328-8FCC14FED185}"/>
              </a:ext>
            </a:extLst>
          </p:cNvPr>
          <p:cNvCxnSpPr/>
          <p:nvPr/>
        </p:nvCxnSpPr>
        <p:spPr>
          <a:xfrm>
            <a:off x="138223" y="694825"/>
            <a:ext cx="11715750"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4" name="Picture 13" descr="Background pattern&#10;&#10;Description automatically generated">
            <a:extLst>
              <a:ext uri="{FF2B5EF4-FFF2-40B4-BE49-F238E27FC236}">
                <a16:creationId xmlns:a16="http://schemas.microsoft.com/office/drawing/2014/main" id="{B0575BA6-C048-4B83-AF44-D10A9DF2C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372" y="6255400"/>
            <a:ext cx="1589547" cy="294487"/>
          </a:xfrm>
          <a:prstGeom prst="rect">
            <a:avLst/>
          </a:prstGeom>
        </p:spPr>
      </p:pic>
      <p:sp>
        <p:nvSpPr>
          <p:cNvPr id="3" name="TextBox 2">
            <a:extLst>
              <a:ext uri="{FF2B5EF4-FFF2-40B4-BE49-F238E27FC236}">
                <a16:creationId xmlns:a16="http://schemas.microsoft.com/office/drawing/2014/main" id="{6377E218-B9D4-B9FB-45D4-BC8B6B861FF6}"/>
              </a:ext>
            </a:extLst>
          </p:cNvPr>
          <p:cNvSpPr txBox="1"/>
          <p:nvPr/>
        </p:nvSpPr>
        <p:spPr>
          <a:xfrm>
            <a:off x="138223" y="1116819"/>
            <a:ext cx="5462470" cy="2862322"/>
          </a:xfrm>
          <a:prstGeom prst="rect">
            <a:avLst/>
          </a:prstGeom>
          <a:noFill/>
        </p:spPr>
        <p:txBody>
          <a:bodyPr wrap="square" rtlCol="0">
            <a:spAutoFit/>
          </a:bodyPr>
          <a:lstStyle/>
          <a:p>
            <a:r>
              <a:rPr lang="en-IN" b="0" i="0" dirty="0">
                <a:effectLst/>
                <a:latin typeface="Calibri" panose="020F0502020204030204" pitchFamily="34" charset="0"/>
                <a:cs typeface="Calibri" panose="020F0502020204030204" pitchFamily="34" charset="0"/>
              </a:rPr>
              <a:t>The task is to-</a:t>
            </a:r>
          </a:p>
          <a:p>
            <a:endParaRPr lang="en-IN" b="0" i="0" dirty="0">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IN" b="0" i="0" dirty="0">
                <a:effectLst/>
                <a:latin typeface="Calibri" panose="020F0502020204030204" pitchFamily="34" charset="0"/>
                <a:cs typeface="Calibri" panose="020F0502020204030204" pitchFamily="34" charset="0"/>
              </a:rPr>
              <a:t>Find top 10 customers and top 5 brands each month.</a:t>
            </a:r>
          </a:p>
          <a:p>
            <a:pPr marL="285750" indent="-285750" algn="l">
              <a:buFont typeface="Arial" panose="020B0604020202020204" pitchFamily="34" charset="0"/>
              <a:buChar char="•"/>
            </a:pPr>
            <a:endParaRPr lang="en-IN" b="0" i="0" dirty="0">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IN" b="0" i="0" dirty="0">
                <a:effectLst/>
                <a:latin typeface="Calibri" panose="020F0502020204030204" pitchFamily="34" charset="0"/>
                <a:cs typeface="Calibri" panose="020F0502020204030204" pitchFamily="34" charset="0"/>
              </a:rPr>
              <a:t>Spot overdue invoices after October 31.</a:t>
            </a:r>
          </a:p>
          <a:p>
            <a:pPr marL="285750" indent="-285750" algn="l">
              <a:buFont typeface="Arial" panose="020B0604020202020204" pitchFamily="34" charset="0"/>
              <a:buChar char="•"/>
            </a:pPr>
            <a:endParaRPr lang="en-IN" b="0" i="0" dirty="0">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IN" b="0" i="0" dirty="0">
                <a:effectLst/>
                <a:latin typeface="Calibri" panose="020F0502020204030204" pitchFamily="34" charset="0"/>
                <a:cs typeface="Calibri" panose="020F0502020204030204" pitchFamily="34" charset="0"/>
              </a:rPr>
              <a:t>Sort overdue invoices by time: 0-30 days, 31-60 days, 61-90 days, 90+ days.</a:t>
            </a:r>
          </a:p>
          <a:p>
            <a:pPr marL="285750" indent="-285750" algn="l">
              <a:buFont typeface="Arial" panose="020B0604020202020204" pitchFamily="34" charset="0"/>
              <a:buChar char="•"/>
            </a:pPr>
            <a:endParaRPr lang="en-IN" b="0" i="0" dirty="0">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IN" b="0" i="0" dirty="0">
                <a:effectLst/>
                <a:latin typeface="Calibri" panose="020F0502020204030204" pitchFamily="34" charset="0"/>
                <a:cs typeface="Calibri" panose="020F0502020204030204" pitchFamily="34" charset="0"/>
              </a:rPr>
              <a:t>Suggest ways to reduce overdue payments.</a:t>
            </a:r>
          </a:p>
        </p:txBody>
      </p:sp>
      <p:sp>
        <p:nvSpPr>
          <p:cNvPr id="4" name="TextBox 3">
            <a:extLst>
              <a:ext uri="{FF2B5EF4-FFF2-40B4-BE49-F238E27FC236}">
                <a16:creationId xmlns:a16="http://schemas.microsoft.com/office/drawing/2014/main" id="{E70A6B65-F124-F415-126B-9CE8C493D947}"/>
              </a:ext>
            </a:extLst>
          </p:cNvPr>
          <p:cNvSpPr txBox="1"/>
          <p:nvPr/>
        </p:nvSpPr>
        <p:spPr>
          <a:xfrm>
            <a:off x="5857875" y="1116819"/>
            <a:ext cx="5594327" cy="341632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The approach is –</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Data wrangling:- Used Python to clean up the data by making sure we didn't miss anything and ensuring everything is accurate and correct.</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Loading data in Power BI:- Transferred the cleaned up data into Power BI for easy analysis.</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Figuring out answers:- Used logical reasoning to figure out the answers to the questions by understanding and interpreting the data.</a:t>
            </a:r>
          </a:p>
        </p:txBody>
      </p:sp>
    </p:spTree>
    <p:extLst>
      <p:ext uri="{BB962C8B-B14F-4D97-AF65-F5344CB8AC3E}">
        <p14:creationId xmlns:p14="http://schemas.microsoft.com/office/powerpoint/2010/main" val="230216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5783-6C1F-728B-9376-F261BB5149CD}"/>
              </a:ext>
            </a:extLst>
          </p:cNvPr>
          <p:cNvSpPr>
            <a:spLocks noGrp="1"/>
          </p:cNvSpPr>
          <p:nvPr>
            <p:ph type="title"/>
          </p:nvPr>
        </p:nvSpPr>
        <p:spPr>
          <a:xfrm>
            <a:off x="727668" y="50242"/>
            <a:ext cx="10515600" cy="887641"/>
          </a:xfrm>
        </p:spPr>
        <p:txBody>
          <a:bodyPr>
            <a:normAutofit/>
          </a:bodyPr>
          <a:lstStyle/>
          <a:p>
            <a:pPr algn="ctr"/>
            <a:r>
              <a:rPr lang="en-US" sz="3200" dirty="0">
                <a:latin typeface="Calibri" panose="020F0502020204030204" pitchFamily="34" charset="0"/>
                <a:cs typeface="Calibri" panose="020F0502020204030204" pitchFamily="34" charset="0"/>
              </a:rPr>
              <a:t>Steps Taken</a:t>
            </a:r>
          </a:p>
        </p:txBody>
      </p:sp>
      <p:sp>
        <p:nvSpPr>
          <p:cNvPr id="3" name="Content Placeholder 2">
            <a:extLst>
              <a:ext uri="{FF2B5EF4-FFF2-40B4-BE49-F238E27FC236}">
                <a16:creationId xmlns:a16="http://schemas.microsoft.com/office/drawing/2014/main" id="{F59A5889-FE54-87F4-5C53-5715A884DA6F}"/>
              </a:ext>
            </a:extLst>
          </p:cNvPr>
          <p:cNvSpPr>
            <a:spLocks noGrp="1"/>
          </p:cNvSpPr>
          <p:nvPr>
            <p:ph idx="1"/>
          </p:nvPr>
        </p:nvSpPr>
        <p:spPr>
          <a:xfrm>
            <a:off x="838200" y="1141342"/>
            <a:ext cx="10515600" cy="4351338"/>
          </a:xfrm>
        </p:spPr>
        <p:txBody>
          <a:bodyPr>
            <a:noAutofit/>
          </a:bodyPr>
          <a:lstStyle/>
          <a:p>
            <a:pPr marL="0" indent="0" algn="just">
              <a:lnSpc>
                <a:spcPts val="2999"/>
              </a:lnSpc>
              <a:buNone/>
            </a:pPr>
            <a:r>
              <a:rPr lang="en-US" sz="1800" spc="-97" dirty="0">
                <a:solidFill>
                  <a:srgbClr val="000000"/>
                </a:solidFill>
                <a:latin typeface="Calibri" panose="020F0502020204030204" pitchFamily="34" charset="0"/>
                <a:cs typeface="Calibri" panose="020F0502020204030204" pitchFamily="34" charset="0"/>
              </a:rPr>
              <a:t>1) Data Cleaning and Preparation:</a:t>
            </a:r>
          </a:p>
          <a:p>
            <a:pPr lvl="1" algn="just">
              <a:lnSpc>
                <a:spcPct val="100000"/>
              </a:lnSpc>
            </a:pPr>
            <a:r>
              <a:rPr lang="en-US" sz="1800" spc="-97" dirty="0">
                <a:solidFill>
                  <a:srgbClr val="000000"/>
                </a:solidFill>
                <a:latin typeface="Calibri" panose="020F0502020204030204" pitchFamily="34" charset="0"/>
                <a:cs typeface="Calibri" panose="020F0502020204030204" pitchFamily="34" charset="0"/>
              </a:rPr>
              <a:t>Used Python with the pandas library to clean up the data.</a:t>
            </a:r>
          </a:p>
          <a:p>
            <a:pPr lvl="1" algn="just">
              <a:lnSpc>
                <a:spcPct val="100000"/>
              </a:lnSpc>
            </a:pPr>
            <a:r>
              <a:rPr lang="en-US" sz="1800" spc="-97" dirty="0">
                <a:solidFill>
                  <a:srgbClr val="000000"/>
                </a:solidFill>
                <a:latin typeface="Calibri" panose="020F0502020204030204" pitchFamily="34" charset="0"/>
                <a:cs typeface="Calibri" panose="020F0502020204030204" pitchFamily="34" charset="0"/>
              </a:rPr>
              <a:t>Took care of missing information, errors and duplicates.</a:t>
            </a:r>
          </a:p>
          <a:p>
            <a:pPr marL="0" indent="0">
              <a:buNone/>
            </a:pPr>
            <a:r>
              <a:rPr lang="en-US" sz="1800" dirty="0">
                <a:latin typeface="Calibri" panose="020F0502020204030204" pitchFamily="34" charset="0"/>
                <a:cs typeface="Calibri" panose="020F0502020204030204" pitchFamily="34" charset="0"/>
              </a:rPr>
              <a:t>2)</a:t>
            </a:r>
            <a:r>
              <a:rPr lang="en-IN" sz="1200" b="1" i="0" dirty="0">
                <a:effectLst/>
                <a:latin typeface="Söhne"/>
              </a:rPr>
              <a:t> </a:t>
            </a:r>
            <a:r>
              <a:rPr lang="en-IN" sz="1800" i="0" dirty="0">
                <a:effectLst/>
                <a:latin typeface="Calibri" panose="020F0502020204030204" pitchFamily="34" charset="0"/>
                <a:cs typeface="Calibri" panose="020F0502020204030204" pitchFamily="34" charset="0"/>
              </a:rPr>
              <a:t>Data Analysis:</a:t>
            </a:r>
          </a:p>
          <a:p>
            <a:pPr lvl="1"/>
            <a:r>
              <a:rPr lang="en-IN" sz="1800" b="0" i="0" dirty="0">
                <a:effectLst/>
                <a:latin typeface="Calibri" panose="020F0502020204030204" pitchFamily="34" charset="0"/>
                <a:cs typeface="Calibri" panose="020F0502020204030204" pitchFamily="34" charset="0"/>
              </a:rPr>
              <a:t>Examined the dataset.</a:t>
            </a:r>
          </a:p>
          <a:p>
            <a:pPr lvl="1"/>
            <a:r>
              <a:rPr lang="en-IN" sz="1800" b="0" i="0" dirty="0">
                <a:effectLst/>
                <a:latin typeface="Calibri" panose="020F0502020204030204" pitchFamily="34" charset="0"/>
                <a:cs typeface="Calibri" panose="020F0502020204030204" pitchFamily="34" charset="0"/>
              </a:rPr>
              <a:t>Extracted key insights from the data.</a:t>
            </a: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3)</a:t>
            </a:r>
            <a:r>
              <a:rPr lang="en-IN" sz="1800" dirty="0">
                <a:latin typeface="Calibri" panose="020F0502020204030204" pitchFamily="34" charset="0"/>
                <a:cs typeface="Calibri" panose="020F0502020204030204" pitchFamily="34" charset="0"/>
              </a:rPr>
              <a:t> </a:t>
            </a:r>
            <a:r>
              <a:rPr lang="en-IN" sz="1800" b="0" i="0" dirty="0">
                <a:effectLst/>
                <a:latin typeface="Calibri" panose="020F0502020204030204" pitchFamily="34" charset="0"/>
                <a:cs typeface="Calibri" panose="020F0502020204030204" pitchFamily="34" charset="0"/>
              </a:rPr>
              <a:t>Visualization of result</a:t>
            </a:r>
            <a:r>
              <a:rPr lang="en-IN" sz="1800" dirty="0">
                <a:latin typeface="Calibri" panose="020F0502020204030204" pitchFamily="34" charset="0"/>
                <a:cs typeface="Calibri" panose="020F0502020204030204" pitchFamily="34" charset="0"/>
              </a:rPr>
              <a:t>:</a:t>
            </a:r>
          </a:p>
          <a:p>
            <a:pPr lvl="1"/>
            <a:r>
              <a:rPr lang="en-IN" sz="1800" b="0" i="0" dirty="0">
                <a:effectLst/>
                <a:latin typeface="Calibri" panose="020F0502020204030204" pitchFamily="34" charset="0"/>
                <a:cs typeface="Calibri" panose="020F0502020204030204" pitchFamily="34" charset="0"/>
              </a:rPr>
              <a:t>Used visualization tool Power BI to make visual representations of the data.</a:t>
            </a:r>
          </a:p>
          <a:p>
            <a:pPr lvl="1"/>
            <a:r>
              <a:rPr lang="en-IN" sz="1800" b="0" i="0" dirty="0">
                <a:effectLst/>
                <a:latin typeface="Calibri" panose="020F0502020204030204" pitchFamily="34" charset="0"/>
                <a:cs typeface="Calibri" panose="020F0502020204030204" pitchFamily="34" charset="0"/>
              </a:rPr>
              <a:t>Linked Power BI to the dataset for </a:t>
            </a:r>
            <a:r>
              <a:rPr lang="en-IN" sz="1800" b="0" i="0" dirty="0" err="1">
                <a:effectLst/>
                <a:latin typeface="Calibri" panose="020F0502020204030204" pitchFamily="34" charset="0"/>
                <a:cs typeface="Calibri" panose="020F0502020204030204" pitchFamily="34" charset="0"/>
              </a:rPr>
              <a:t>analyzed</a:t>
            </a:r>
            <a:r>
              <a:rPr lang="en-IN" sz="1800" b="0" i="0" dirty="0">
                <a:effectLst/>
                <a:latin typeface="Calibri" panose="020F0502020204030204" pitchFamily="34" charset="0"/>
                <a:cs typeface="Calibri" panose="020F0502020204030204" pitchFamily="34" charset="0"/>
              </a:rPr>
              <a:t> data.</a:t>
            </a:r>
          </a:p>
          <a:p>
            <a:pPr lvl="1"/>
            <a:r>
              <a:rPr lang="en-IN" sz="1800" b="0" i="0" dirty="0">
                <a:effectLst/>
                <a:latin typeface="Calibri" panose="020F0502020204030204" pitchFamily="34" charset="0"/>
                <a:cs typeface="Calibri" panose="020F0502020204030204" pitchFamily="34" charset="0"/>
              </a:rPr>
              <a:t>Created charts, graphs, and dashboards to show the analysis results in a visual way.</a:t>
            </a:r>
          </a:p>
          <a:p>
            <a:pPr marL="0" indent="0">
              <a:buNone/>
            </a:pPr>
            <a:endParaRPr lang="en-IN" sz="1800" b="0" i="0" dirty="0">
              <a:effectLst/>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DD21EB04-D0B7-5F48-A079-70878DF8F2B8}"/>
              </a:ext>
            </a:extLst>
          </p:cNvPr>
          <p:cNvSpPr/>
          <p:nvPr/>
        </p:nvSpPr>
        <p:spPr>
          <a:xfrm>
            <a:off x="11715750" y="0"/>
            <a:ext cx="476250" cy="6858000"/>
          </a:xfrm>
          <a:prstGeom prst="rect">
            <a:avLst/>
          </a:prstGeom>
          <a:gradFill>
            <a:gsLst>
              <a:gs pos="77000">
                <a:srgbClr val="FFC000"/>
              </a:gs>
              <a:gs pos="12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ckground pattern&#10;&#10;Description automatically generated">
            <a:extLst>
              <a:ext uri="{FF2B5EF4-FFF2-40B4-BE49-F238E27FC236}">
                <a16:creationId xmlns:a16="http://schemas.microsoft.com/office/drawing/2014/main" id="{38F05BAC-C183-EDCE-5860-8FC1A533D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372" y="6255400"/>
            <a:ext cx="1589547" cy="294487"/>
          </a:xfrm>
          <a:prstGeom prst="rect">
            <a:avLst/>
          </a:prstGeom>
        </p:spPr>
      </p:pic>
    </p:spTree>
    <p:extLst>
      <p:ext uri="{BB962C8B-B14F-4D97-AF65-F5344CB8AC3E}">
        <p14:creationId xmlns:p14="http://schemas.microsoft.com/office/powerpoint/2010/main" val="137582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5E0C7-FCB9-E1BA-8897-EC6B177E7197}"/>
              </a:ext>
            </a:extLst>
          </p:cNvPr>
          <p:cNvSpPr>
            <a:spLocks noGrp="1"/>
          </p:cNvSpPr>
          <p:nvPr>
            <p:ph type="title"/>
          </p:nvPr>
        </p:nvSpPr>
        <p:spPr>
          <a:xfrm>
            <a:off x="838200" y="198047"/>
            <a:ext cx="10515600" cy="659807"/>
          </a:xfrm>
        </p:spPr>
        <p:txBody>
          <a:bodyPr>
            <a:noAutofit/>
          </a:bodyPr>
          <a:lstStyle/>
          <a:p>
            <a:pPr algn="ctr"/>
            <a:r>
              <a:rPr lang="en-US" sz="3200" dirty="0">
                <a:latin typeface="Calibri" panose="020F0502020204030204" pitchFamily="34" charset="0"/>
                <a:cs typeface="Calibri" panose="020F0502020204030204" pitchFamily="34" charset="0"/>
              </a:rPr>
              <a:t>Final Solution</a:t>
            </a:r>
            <a:br>
              <a:rPr lang="en-US" sz="3600" dirty="0">
                <a:latin typeface="Calibri" panose="020F0502020204030204" pitchFamily="34" charset="0"/>
                <a:cs typeface="Calibri" panose="020F0502020204030204" pitchFamily="34" charset="0"/>
              </a:rPr>
            </a:br>
            <a:r>
              <a:rPr kumimoji="0" lang="en-US" sz="20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Monthly  top 10 customers , top 5 Brands</a:t>
            </a:r>
            <a:endParaRPr lang="en-US" sz="2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1FE4703-FCA2-1BC9-635E-22CDDBEBA183}"/>
              </a:ext>
            </a:extLst>
          </p:cNvPr>
          <p:cNvSpPr>
            <a:spLocks noGrp="1"/>
          </p:cNvSpPr>
          <p:nvPr>
            <p:ph idx="1"/>
          </p:nvPr>
        </p:nvSpPr>
        <p:spPr>
          <a:xfrm>
            <a:off x="838199" y="907741"/>
            <a:ext cx="5095242" cy="2355380"/>
          </a:xfrm>
        </p:spPr>
        <p:txBody>
          <a:bodyPr>
            <a:normAutofit fontScale="25000" lnSpcReduction="20000"/>
          </a:bodyPr>
          <a:lstStyle/>
          <a:p>
            <a:pPr marL="0" indent="0" algn="just">
              <a:lnSpc>
                <a:spcPct val="120000"/>
              </a:lnSpc>
              <a:buNone/>
            </a:pPr>
            <a:endParaRPr lang="en-US" sz="1800" dirty="0"/>
          </a:p>
          <a:p>
            <a:pPr marL="0" indent="0" algn="just">
              <a:lnSpc>
                <a:spcPct val="120000"/>
              </a:lnSpc>
              <a:buNone/>
            </a:pPr>
            <a:r>
              <a:rPr lang="en-US" sz="6800" dirty="0">
                <a:latin typeface="Calibri" panose="020F0502020204030204" pitchFamily="34" charset="0"/>
                <a:cs typeface="Calibri" panose="020F0502020204030204" pitchFamily="34" charset="0"/>
              </a:rPr>
              <a:t>In our sales study "Budweiser magnum 12*650ml" stands out as the top seller, making a whopping $1.6 billion. Close behind are "Royal </a:t>
            </a:r>
            <a:r>
              <a:rPr lang="en-US" sz="6800" dirty="0" err="1">
                <a:latin typeface="Calibri" panose="020F0502020204030204" pitchFamily="34" charset="0"/>
                <a:cs typeface="Calibri" panose="020F0502020204030204" pitchFamily="34" charset="0"/>
              </a:rPr>
              <a:t>ChallengeSP</a:t>
            </a:r>
            <a:r>
              <a:rPr lang="en-US" sz="6800" dirty="0">
                <a:latin typeface="Calibri" panose="020F0502020204030204" pitchFamily="34" charset="0"/>
                <a:cs typeface="Calibri" panose="020F0502020204030204" pitchFamily="34" charset="0"/>
              </a:rPr>
              <a:t> 12x650mlBeer" and "Budweiser premium 12*650ml" at $771 million and $753 million, respectively. Meanwhile "Royal </a:t>
            </a:r>
            <a:r>
              <a:rPr lang="en-US" sz="6800" dirty="0" err="1">
                <a:latin typeface="Calibri" panose="020F0502020204030204" pitchFamily="34" charset="0"/>
                <a:cs typeface="Calibri" panose="020F0502020204030204" pitchFamily="34" charset="0"/>
              </a:rPr>
              <a:t>ChallengeSP</a:t>
            </a:r>
            <a:r>
              <a:rPr lang="en-US" sz="6800" dirty="0">
                <a:latin typeface="Calibri" panose="020F0502020204030204" pitchFamily="34" charset="0"/>
                <a:cs typeface="Calibri" panose="020F0502020204030204" pitchFamily="34" charset="0"/>
              </a:rPr>
              <a:t> 24x330mlBeer" brings in a modest $92 million. To boost overall sales I recommend focusing on strategies for lower-performing products and understanding what makes the top sellers tick. </a:t>
            </a:r>
          </a:p>
        </p:txBody>
      </p:sp>
      <p:pic>
        <p:nvPicPr>
          <p:cNvPr id="5" name="Picture 4">
            <a:extLst>
              <a:ext uri="{FF2B5EF4-FFF2-40B4-BE49-F238E27FC236}">
                <a16:creationId xmlns:a16="http://schemas.microsoft.com/office/drawing/2014/main" id="{B193E4B4-B616-19AE-7F44-EDFF2FA7A158}"/>
              </a:ext>
            </a:extLst>
          </p:cNvPr>
          <p:cNvPicPr>
            <a:picLocks noChangeAspect="1"/>
          </p:cNvPicPr>
          <p:nvPr/>
        </p:nvPicPr>
        <p:blipFill rotWithShape="1">
          <a:blip r:embed="rId2"/>
          <a:srcRect l="764" t="12548" r="49964"/>
          <a:stretch/>
        </p:blipFill>
        <p:spPr>
          <a:xfrm>
            <a:off x="6325437" y="1158920"/>
            <a:ext cx="4413683" cy="2269962"/>
          </a:xfrm>
          <a:prstGeom prst="rect">
            <a:avLst/>
          </a:prstGeom>
        </p:spPr>
      </p:pic>
      <p:pic>
        <p:nvPicPr>
          <p:cNvPr id="7" name="Picture 6">
            <a:extLst>
              <a:ext uri="{FF2B5EF4-FFF2-40B4-BE49-F238E27FC236}">
                <a16:creationId xmlns:a16="http://schemas.microsoft.com/office/drawing/2014/main" id="{CD4AEF2C-59D9-2CCD-A280-B268F720DE89}"/>
              </a:ext>
            </a:extLst>
          </p:cNvPr>
          <p:cNvPicPr>
            <a:picLocks noChangeAspect="1"/>
          </p:cNvPicPr>
          <p:nvPr/>
        </p:nvPicPr>
        <p:blipFill rotWithShape="1">
          <a:blip r:embed="rId2"/>
          <a:srcRect l="50000" t="7722" r="2640" b="8221"/>
          <a:stretch/>
        </p:blipFill>
        <p:spPr>
          <a:xfrm>
            <a:off x="6325436" y="3263121"/>
            <a:ext cx="4413682" cy="2595651"/>
          </a:xfrm>
          <a:prstGeom prst="rect">
            <a:avLst/>
          </a:prstGeom>
        </p:spPr>
      </p:pic>
      <p:sp>
        <p:nvSpPr>
          <p:cNvPr id="8" name="TextBox 7">
            <a:extLst>
              <a:ext uri="{FF2B5EF4-FFF2-40B4-BE49-F238E27FC236}">
                <a16:creationId xmlns:a16="http://schemas.microsoft.com/office/drawing/2014/main" id="{B22E5038-5B7D-1FAE-5630-2F7341A0A8A5}"/>
              </a:ext>
            </a:extLst>
          </p:cNvPr>
          <p:cNvSpPr txBox="1"/>
          <p:nvPr/>
        </p:nvSpPr>
        <p:spPr>
          <a:xfrm>
            <a:off x="838197" y="3729948"/>
            <a:ext cx="5095243" cy="1661993"/>
          </a:xfrm>
          <a:prstGeom prst="rect">
            <a:avLst/>
          </a:prstGeom>
          <a:noFill/>
        </p:spPr>
        <p:txBody>
          <a:bodyPr wrap="square" rtlCol="0">
            <a:spAutoFit/>
          </a:bodyPr>
          <a:lstStyle/>
          <a:p>
            <a:pPr algn="just"/>
            <a:r>
              <a:rPr lang="en-US" sz="1700" dirty="0">
                <a:latin typeface="Calibri" panose="020F0502020204030204" pitchFamily="34" charset="0"/>
                <a:cs typeface="Calibri" panose="020F0502020204030204" pitchFamily="34" charset="0"/>
              </a:rPr>
              <a:t>Looking at sales numbers tied to customer codes, "KSB4539" takes the lead with around $204 million. Right behind is "KSBH157" with $186 million and "KSBG109" with $170 million. These standout customer codes offer valuable insights for making smart decisions in customer relations and sales strategies.</a:t>
            </a:r>
          </a:p>
        </p:txBody>
      </p:sp>
      <p:sp>
        <p:nvSpPr>
          <p:cNvPr id="9" name="Rectangle 8">
            <a:extLst>
              <a:ext uri="{FF2B5EF4-FFF2-40B4-BE49-F238E27FC236}">
                <a16:creationId xmlns:a16="http://schemas.microsoft.com/office/drawing/2014/main" id="{679FA72F-40D2-31CE-C721-DDA4B55FA3BC}"/>
              </a:ext>
            </a:extLst>
          </p:cNvPr>
          <p:cNvSpPr/>
          <p:nvPr/>
        </p:nvSpPr>
        <p:spPr>
          <a:xfrm>
            <a:off x="11715750" y="0"/>
            <a:ext cx="476250" cy="6858000"/>
          </a:xfrm>
          <a:prstGeom prst="rect">
            <a:avLst/>
          </a:prstGeom>
          <a:gradFill>
            <a:gsLst>
              <a:gs pos="77000">
                <a:srgbClr val="FFC000"/>
              </a:gs>
              <a:gs pos="12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Background pattern&#10;&#10;Description automatically generated">
            <a:extLst>
              <a:ext uri="{FF2B5EF4-FFF2-40B4-BE49-F238E27FC236}">
                <a16:creationId xmlns:a16="http://schemas.microsoft.com/office/drawing/2014/main" id="{ECFE7928-ED6D-B0E6-44DD-675F6B49A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372" y="6255400"/>
            <a:ext cx="1589547" cy="294487"/>
          </a:xfrm>
          <a:prstGeom prst="rect">
            <a:avLst/>
          </a:prstGeom>
        </p:spPr>
      </p:pic>
      <p:sp>
        <p:nvSpPr>
          <p:cNvPr id="11" name="TextBox 10">
            <a:extLst>
              <a:ext uri="{FF2B5EF4-FFF2-40B4-BE49-F238E27FC236}">
                <a16:creationId xmlns:a16="http://schemas.microsoft.com/office/drawing/2014/main" id="{FC547B81-D764-0628-946E-B8B2C168DA77}"/>
              </a:ext>
            </a:extLst>
          </p:cNvPr>
          <p:cNvSpPr txBox="1"/>
          <p:nvPr/>
        </p:nvSpPr>
        <p:spPr>
          <a:xfrm>
            <a:off x="4069582" y="6444679"/>
            <a:ext cx="4511710" cy="615553"/>
          </a:xfrm>
          <a:prstGeom prst="rect">
            <a:avLst/>
          </a:prstGeom>
          <a:noFill/>
        </p:spPr>
        <p:txBody>
          <a:bodyPr wrap="square" rtlCol="0">
            <a:spAutoFit/>
          </a:bodyPr>
          <a:lstStyle/>
          <a:p>
            <a:r>
              <a:rPr lang="en-US" sz="1600" dirty="0"/>
              <a:t>(Based on </a:t>
            </a:r>
            <a:r>
              <a:rPr lang="en-US" sz="1600" b="0" u="none" strike="noStrike" dirty="0">
                <a:solidFill>
                  <a:srgbClr val="000000"/>
                </a:solidFill>
                <a:effectLst/>
              </a:rPr>
              <a:t>Earnings Benefits &amp; Deductions)</a:t>
            </a:r>
            <a:endParaRPr lang="en-US" sz="1600" b="0" i="0" u="none" strike="noStrike" dirty="0">
              <a:solidFill>
                <a:srgbClr val="000000"/>
              </a:solidFill>
              <a:effectLst/>
              <a:latin typeface="Calibri" panose="020F0502020204030204" pitchFamily="34" charset="0"/>
            </a:endParaRPr>
          </a:p>
          <a:p>
            <a:endParaRPr lang="en-US" dirty="0"/>
          </a:p>
        </p:txBody>
      </p:sp>
    </p:spTree>
    <p:extLst>
      <p:ext uri="{BB962C8B-B14F-4D97-AF65-F5344CB8AC3E}">
        <p14:creationId xmlns:p14="http://schemas.microsoft.com/office/powerpoint/2010/main" val="671327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A84C-A6CE-52B1-7320-39A3944D02E9}"/>
              </a:ext>
            </a:extLst>
          </p:cNvPr>
          <p:cNvSpPr>
            <a:spLocks noGrp="1"/>
          </p:cNvSpPr>
          <p:nvPr>
            <p:ph type="title"/>
          </p:nvPr>
        </p:nvSpPr>
        <p:spPr>
          <a:xfrm>
            <a:off x="838200" y="102279"/>
            <a:ext cx="10515600" cy="850726"/>
          </a:xfrm>
        </p:spPr>
        <p:txBody>
          <a:bodyPr>
            <a:normAutofit fontScale="90000"/>
          </a:bodyPr>
          <a:lstStyle/>
          <a:p>
            <a:pPr algn="ctr"/>
            <a:r>
              <a:rPr lang="en-US" sz="3600" dirty="0">
                <a:latin typeface="Calibri" panose="020F0502020204030204" pitchFamily="34" charset="0"/>
                <a:cs typeface="Calibri" panose="020F0502020204030204" pitchFamily="34" charset="0"/>
              </a:rPr>
              <a:t>Final Solution</a:t>
            </a:r>
            <a:br>
              <a:rPr lang="en-US" sz="3600" dirty="0"/>
            </a:br>
            <a:r>
              <a:rPr kumimoji="0" lang="en-US"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Monthly  top 10 customers , top 5 Brands</a:t>
            </a:r>
            <a:endParaRPr lang="en-US" sz="22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0DF1F10-6E6E-89EF-1373-A6BBB4726AD5}"/>
              </a:ext>
            </a:extLst>
          </p:cNvPr>
          <p:cNvSpPr>
            <a:spLocks noGrp="1"/>
          </p:cNvSpPr>
          <p:nvPr>
            <p:ph idx="1"/>
          </p:nvPr>
        </p:nvSpPr>
        <p:spPr>
          <a:xfrm>
            <a:off x="687475" y="1215852"/>
            <a:ext cx="5093565" cy="2213148"/>
          </a:xfrm>
        </p:spPr>
        <p:txBody>
          <a:bodyPr>
            <a:normAutofit lnSpcReduction="10000"/>
          </a:bodyPr>
          <a:lstStyle/>
          <a:p>
            <a:pPr marL="0" indent="0" algn="just">
              <a:buNone/>
            </a:pPr>
            <a:r>
              <a:rPr lang="en-US" sz="1800" dirty="0">
                <a:latin typeface="Calibri" panose="020F0502020204030204" pitchFamily="34" charset="0"/>
                <a:cs typeface="Calibri" panose="020F0502020204030204" pitchFamily="34" charset="0"/>
              </a:rPr>
              <a:t>Exploring product sales based on basic values reveals notable figures. "Knock Out HPS 12x650ml Beer" takes the lead with a basic value of approximately $1.57 billion, followed closely by "Budweiser Magnum Beer" at $1.41 billion and "H5000 Premium Strong 12x650ML" at $852 million. The analysis sheds light on these high-performing products, offering valuable insights for strategic decision-making in product management and sales.</a:t>
            </a:r>
          </a:p>
        </p:txBody>
      </p:sp>
      <p:sp>
        <p:nvSpPr>
          <p:cNvPr id="4" name="Rectangle 3">
            <a:extLst>
              <a:ext uri="{FF2B5EF4-FFF2-40B4-BE49-F238E27FC236}">
                <a16:creationId xmlns:a16="http://schemas.microsoft.com/office/drawing/2014/main" id="{42602BE3-1A3B-59B2-8FB8-3B3633666F0E}"/>
              </a:ext>
            </a:extLst>
          </p:cNvPr>
          <p:cNvSpPr/>
          <p:nvPr/>
        </p:nvSpPr>
        <p:spPr>
          <a:xfrm>
            <a:off x="11715750" y="0"/>
            <a:ext cx="476250" cy="6858000"/>
          </a:xfrm>
          <a:prstGeom prst="rect">
            <a:avLst/>
          </a:prstGeom>
          <a:gradFill>
            <a:gsLst>
              <a:gs pos="77000">
                <a:srgbClr val="FFC000"/>
              </a:gs>
              <a:gs pos="12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ckground pattern&#10;&#10;Description automatically generated">
            <a:extLst>
              <a:ext uri="{FF2B5EF4-FFF2-40B4-BE49-F238E27FC236}">
                <a16:creationId xmlns:a16="http://schemas.microsoft.com/office/drawing/2014/main" id="{FE1474AD-53B5-5765-CA71-D888D7DA1B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372" y="6255400"/>
            <a:ext cx="1589547" cy="294487"/>
          </a:xfrm>
          <a:prstGeom prst="rect">
            <a:avLst/>
          </a:prstGeom>
        </p:spPr>
      </p:pic>
      <p:pic>
        <p:nvPicPr>
          <p:cNvPr id="7" name="Picture 6">
            <a:extLst>
              <a:ext uri="{FF2B5EF4-FFF2-40B4-BE49-F238E27FC236}">
                <a16:creationId xmlns:a16="http://schemas.microsoft.com/office/drawing/2014/main" id="{A07DFE72-9C9E-F807-B9E9-E1E34464D5F1}"/>
              </a:ext>
            </a:extLst>
          </p:cNvPr>
          <p:cNvPicPr>
            <a:picLocks noChangeAspect="1"/>
          </p:cNvPicPr>
          <p:nvPr/>
        </p:nvPicPr>
        <p:blipFill rotWithShape="1">
          <a:blip r:embed="rId4"/>
          <a:srcRect t="13466" r="50000" b="11518"/>
          <a:stretch/>
        </p:blipFill>
        <p:spPr>
          <a:xfrm>
            <a:off x="6178494" y="1149261"/>
            <a:ext cx="4306625" cy="2342521"/>
          </a:xfrm>
          <a:prstGeom prst="rect">
            <a:avLst/>
          </a:prstGeom>
        </p:spPr>
      </p:pic>
      <p:sp>
        <p:nvSpPr>
          <p:cNvPr id="8" name="TextBox 7">
            <a:extLst>
              <a:ext uri="{FF2B5EF4-FFF2-40B4-BE49-F238E27FC236}">
                <a16:creationId xmlns:a16="http://schemas.microsoft.com/office/drawing/2014/main" id="{71FE9E80-8185-0092-00EB-A1AA5258B7FA}"/>
              </a:ext>
            </a:extLst>
          </p:cNvPr>
          <p:cNvSpPr txBox="1"/>
          <p:nvPr/>
        </p:nvSpPr>
        <p:spPr>
          <a:xfrm>
            <a:off x="687475" y="3688038"/>
            <a:ext cx="5093565" cy="2308324"/>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Examining the basic values associated with customer codes highlights significant sales figures. Customer code "VENA755" leads with a total value of $860 million, followed closely by "MAAO426" at $838 million and "ANAA238" at $820 million. These top-performing customer codes provide valuable insights for informed decision-making in customer relations and sales strategies.</a:t>
            </a:r>
          </a:p>
        </p:txBody>
      </p:sp>
      <p:pic>
        <p:nvPicPr>
          <p:cNvPr id="12" name="Picture 11">
            <a:extLst>
              <a:ext uri="{FF2B5EF4-FFF2-40B4-BE49-F238E27FC236}">
                <a16:creationId xmlns:a16="http://schemas.microsoft.com/office/drawing/2014/main" id="{7EF89DD2-5CDF-19EA-67DE-94BA70CDAE01}"/>
              </a:ext>
            </a:extLst>
          </p:cNvPr>
          <p:cNvPicPr>
            <a:picLocks noChangeAspect="1"/>
          </p:cNvPicPr>
          <p:nvPr/>
        </p:nvPicPr>
        <p:blipFill rotWithShape="1">
          <a:blip r:embed="rId4"/>
          <a:srcRect l="50000" t="9567" b="6699"/>
          <a:stretch/>
        </p:blipFill>
        <p:spPr>
          <a:xfrm>
            <a:off x="6178494" y="3631012"/>
            <a:ext cx="4438705" cy="2567362"/>
          </a:xfrm>
          <a:prstGeom prst="rect">
            <a:avLst/>
          </a:prstGeom>
        </p:spPr>
      </p:pic>
      <p:sp>
        <p:nvSpPr>
          <p:cNvPr id="13" name="TextBox 12">
            <a:extLst>
              <a:ext uri="{FF2B5EF4-FFF2-40B4-BE49-F238E27FC236}">
                <a16:creationId xmlns:a16="http://schemas.microsoft.com/office/drawing/2014/main" id="{45FB5328-E79E-5B9D-7867-C716CBD72F6B}"/>
              </a:ext>
            </a:extLst>
          </p:cNvPr>
          <p:cNvSpPr txBox="1"/>
          <p:nvPr/>
        </p:nvSpPr>
        <p:spPr>
          <a:xfrm>
            <a:off x="4844186" y="6400386"/>
            <a:ext cx="3857297" cy="369332"/>
          </a:xfrm>
          <a:prstGeom prst="rect">
            <a:avLst/>
          </a:prstGeom>
          <a:noFill/>
        </p:spPr>
        <p:txBody>
          <a:bodyPr wrap="square" rtlCol="0">
            <a:spAutoFit/>
          </a:bodyPr>
          <a:lstStyle/>
          <a:p>
            <a:r>
              <a:rPr lang="en-US" dirty="0"/>
              <a:t>(Based on quantity)</a:t>
            </a:r>
          </a:p>
        </p:txBody>
      </p:sp>
    </p:spTree>
    <p:extLst>
      <p:ext uri="{BB962C8B-B14F-4D97-AF65-F5344CB8AC3E}">
        <p14:creationId xmlns:p14="http://schemas.microsoft.com/office/powerpoint/2010/main" val="1772956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AB102-2AB7-DAB1-55E5-6F920A66ABCF}"/>
              </a:ext>
            </a:extLst>
          </p:cNvPr>
          <p:cNvSpPr>
            <a:spLocks noGrp="1"/>
          </p:cNvSpPr>
          <p:nvPr>
            <p:ph type="title"/>
          </p:nvPr>
        </p:nvSpPr>
        <p:spPr>
          <a:xfrm>
            <a:off x="838200" y="365126"/>
            <a:ext cx="10515600" cy="402130"/>
          </a:xfrm>
        </p:spPr>
        <p:txBody>
          <a:bodyPr>
            <a:normAutofit fontScale="90000"/>
          </a:bodyPr>
          <a:lstStyle/>
          <a:p>
            <a:pPr algn="ctr"/>
            <a:r>
              <a:rPr lang="en-US" sz="3600" dirty="0">
                <a:latin typeface="Calibri" panose="020F0502020204030204" pitchFamily="34" charset="0"/>
                <a:cs typeface="Calibri" panose="020F0502020204030204" pitchFamily="34" charset="0"/>
              </a:rPr>
              <a:t>Final Solution</a:t>
            </a:r>
            <a:br>
              <a:rPr lang="en-US" sz="3600" dirty="0">
                <a:latin typeface="Calibri" panose="020F0502020204030204" pitchFamily="34" charset="0"/>
                <a:cs typeface="Calibri" panose="020F0502020204030204" pitchFamily="34" charset="0"/>
              </a:rPr>
            </a:b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0CDB36C-D512-88EB-2EC6-B10BEA170422}"/>
              </a:ext>
            </a:extLst>
          </p:cNvPr>
          <p:cNvSpPr>
            <a:spLocks noGrp="1"/>
          </p:cNvSpPr>
          <p:nvPr>
            <p:ph idx="1"/>
          </p:nvPr>
        </p:nvSpPr>
        <p:spPr>
          <a:xfrm>
            <a:off x="81481" y="767256"/>
            <a:ext cx="11968681" cy="1007056"/>
          </a:xfrm>
        </p:spPr>
        <p:txBody>
          <a:bodyPr>
            <a:normAutofit/>
          </a:bodyPr>
          <a:lstStyle/>
          <a:p>
            <a:pPr marL="0" indent="0" algn="ctr">
              <a:buNone/>
            </a:pPr>
            <a:r>
              <a:rPr lang="en-US" sz="1800" dirty="0">
                <a:solidFill>
                  <a:prstClr val="black"/>
                </a:solidFill>
                <a:latin typeface="Calibri" panose="020F0502020204030204" pitchFamily="34" charset="0"/>
                <a:cs typeface="Calibri" panose="020F0502020204030204" pitchFamily="34" charset="0"/>
              </a:rPr>
              <a:t>List of invoices that are overdue beyond the October 31st deadline.</a:t>
            </a:r>
            <a:endParaRPr lang="en-US" sz="18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7C5894C-0A69-9752-6876-D4A005A16C4D}"/>
              </a:ext>
            </a:extLst>
          </p:cNvPr>
          <p:cNvPicPr>
            <a:picLocks noChangeAspect="1"/>
          </p:cNvPicPr>
          <p:nvPr/>
        </p:nvPicPr>
        <p:blipFill rotWithShape="1">
          <a:blip r:embed="rId2"/>
          <a:srcRect l="2458" t="3176" r="16685" b="1914"/>
          <a:stretch/>
        </p:blipFill>
        <p:spPr>
          <a:xfrm>
            <a:off x="556158" y="1270784"/>
            <a:ext cx="5313748" cy="5319202"/>
          </a:xfrm>
          <a:prstGeom prst="rect">
            <a:avLst/>
          </a:prstGeom>
        </p:spPr>
      </p:pic>
      <p:pic>
        <p:nvPicPr>
          <p:cNvPr id="8" name="Picture 7">
            <a:extLst>
              <a:ext uri="{FF2B5EF4-FFF2-40B4-BE49-F238E27FC236}">
                <a16:creationId xmlns:a16="http://schemas.microsoft.com/office/drawing/2014/main" id="{7141F269-4D1F-5E5D-D2AD-EC2F9F57A417}"/>
              </a:ext>
            </a:extLst>
          </p:cNvPr>
          <p:cNvPicPr>
            <a:picLocks noChangeAspect="1"/>
          </p:cNvPicPr>
          <p:nvPr/>
        </p:nvPicPr>
        <p:blipFill>
          <a:blip r:embed="rId3"/>
          <a:stretch>
            <a:fillRect/>
          </a:stretch>
        </p:blipFill>
        <p:spPr>
          <a:xfrm>
            <a:off x="6182054" y="1366896"/>
            <a:ext cx="5171746" cy="5125978"/>
          </a:xfrm>
          <a:prstGeom prst="rect">
            <a:avLst/>
          </a:prstGeom>
        </p:spPr>
      </p:pic>
    </p:spTree>
    <p:extLst>
      <p:ext uri="{BB962C8B-B14F-4D97-AF65-F5344CB8AC3E}">
        <p14:creationId xmlns:p14="http://schemas.microsoft.com/office/powerpoint/2010/main" val="3633498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AD0A-3821-8560-D52E-DC1BFF3231F2}"/>
              </a:ext>
            </a:extLst>
          </p:cNvPr>
          <p:cNvSpPr>
            <a:spLocks noGrp="1"/>
          </p:cNvSpPr>
          <p:nvPr>
            <p:ph type="title"/>
          </p:nvPr>
        </p:nvSpPr>
        <p:spPr>
          <a:xfrm>
            <a:off x="764628" y="112878"/>
            <a:ext cx="10515600" cy="654378"/>
          </a:xfrm>
        </p:spPr>
        <p:txBody>
          <a:bodyPr>
            <a:normAutofit fontScale="90000"/>
          </a:bodyPr>
          <a:lstStyle/>
          <a:p>
            <a:pPr algn="ctr"/>
            <a:r>
              <a:rPr lang="en-US" sz="3600" dirty="0">
                <a:latin typeface="Calibri" panose="020F0502020204030204" pitchFamily="34" charset="0"/>
                <a:cs typeface="Calibri" panose="020F0502020204030204" pitchFamily="34" charset="0"/>
              </a:rPr>
              <a:t>Final Solution</a:t>
            </a:r>
            <a:br>
              <a:rPr lang="en-US" sz="3200" dirty="0">
                <a:latin typeface="Calibri" panose="020F0502020204030204" pitchFamily="34" charset="0"/>
                <a:cs typeface="Calibri" panose="020F0502020204030204" pitchFamily="34" charset="0"/>
              </a:rPr>
            </a:br>
            <a:r>
              <a:rPr lang="en-US" sz="2200" dirty="0">
                <a:solidFill>
                  <a:prstClr val="black"/>
                </a:solidFill>
                <a:latin typeface="Calibri" panose="020F0502020204030204" pitchFamily="34" charset="0"/>
                <a:cs typeface="Calibri" panose="020F0502020204030204" pitchFamily="34" charset="0"/>
              </a:rPr>
              <a:t>Aging buckets on invoice value</a:t>
            </a:r>
            <a:endParaRPr lang="en-US" sz="22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05316D3-0FE9-22C4-DCF5-44D89787EB11}"/>
              </a:ext>
            </a:extLst>
          </p:cNvPr>
          <p:cNvSpPr>
            <a:spLocks noGrp="1"/>
          </p:cNvSpPr>
          <p:nvPr>
            <p:ph idx="1"/>
          </p:nvPr>
        </p:nvSpPr>
        <p:spPr>
          <a:xfrm>
            <a:off x="1035145" y="4439918"/>
            <a:ext cx="9996170" cy="2861989"/>
          </a:xfrm>
        </p:spPr>
        <p:txBody>
          <a:bodyPr>
            <a:normAutofit/>
          </a:bodyPr>
          <a:lstStyle/>
          <a:p>
            <a:pPr marL="0" indent="0" algn="just">
              <a:buNone/>
            </a:pPr>
            <a:r>
              <a:rPr lang="en-US" sz="1800" dirty="0">
                <a:latin typeface="Calibri" panose="020F0502020204030204" pitchFamily="34" charset="0"/>
                <a:cs typeface="Calibri" panose="020F0502020204030204" pitchFamily="34" charset="0"/>
              </a:rPr>
              <a:t>The selected aging bucket is 0-30 days, indicating the time elapsed since the due date for invoices in this range. The same principle applies to other aging buckets: 31-60 days, 61-90 days, and 90+ days. For instance, 0-30 days means it's been 0-30 days since the due date, and the same logic applies to the other aging buckets accordingly.</a:t>
            </a:r>
          </a:p>
        </p:txBody>
      </p:sp>
      <p:sp>
        <p:nvSpPr>
          <p:cNvPr id="4" name="Rectangle 3">
            <a:extLst>
              <a:ext uri="{FF2B5EF4-FFF2-40B4-BE49-F238E27FC236}">
                <a16:creationId xmlns:a16="http://schemas.microsoft.com/office/drawing/2014/main" id="{89B96432-49D7-C68B-FB98-1682278EF51F}"/>
              </a:ext>
            </a:extLst>
          </p:cNvPr>
          <p:cNvSpPr/>
          <p:nvPr/>
        </p:nvSpPr>
        <p:spPr>
          <a:xfrm>
            <a:off x="11715750" y="0"/>
            <a:ext cx="476250" cy="6858000"/>
          </a:xfrm>
          <a:prstGeom prst="rect">
            <a:avLst/>
          </a:prstGeom>
          <a:gradFill>
            <a:gsLst>
              <a:gs pos="77000">
                <a:srgbClr val="FFC000"/>
              </a:gs>
              <a:gs pos="12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ckground pattern&#10;&#10;Description automatically generated">
            <a:extLst>
              <a:ext uri="{FF2B5EF4-FFF2-40B4-BE49-F238E27FC236}">
                <a16:creationId xmlns:a16="http://schemas.microsoft.com/office/drawing/2014/main" id="{30DAA588-83B7-3D04-D066-5AA2EB122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372" y="6255400"/>
            <a:ext cx="1589547" cy="294487"/>
          </a:xfrm>
          <a:prstGeom prst="rect">
            <a:avLst/>
          </a:prstGeom>
        </p:spPr>
      </p:pic>
      <p:pic>
        <p:nvPicPr>
          <p:cNvPr id="10" name="Picture 9">
            <a:extLst>
              <a:ext uri="{FF2B5EF4-FFF2-40B4-BE49-F238E27FC236}">
                <a16:creationId xmlns:a16="http://schemas.microsoft.com/office/drawing/2014/main" id="{CF4444D5-6820-A19B-CEFE-A005A5A5BF5B}"/>
              </a:ext>
            </a:extLst>
          </p:cNvPr>
          <p:cNvPicPr>
            <a:picLocks noChangeAspect="1"/>
          </p:cNvPicPr>
          <p:nvPr/>
        </p:nvPicPr>
        <p:blipFill>
          <a:blip r:embed="rId3"/>
          <a:stretch>
            <a:fillRect/>
          </a:stretch>
        </p:blipFill>
        <p:spPr>
          <a:xfrm>
            <a:off x="1876986" y="1237350"/>
            <a:ext cx="8438028" cy="3192409"/>
          </a:xfrm>
          <a:prstGeom prst="rect">
            <a:avLst/>
          </a:prstGeom>
        </p:spPr>
      </p:pic>
    </p:spTree>
    <p:extLst>
      <p:ext uri="{BB962C8B-B14F-4D97-AF65-F5344CB8AC3E}">
        <p14:creationId xmlns:p14="http://schemas.microsoft.com/office/powerpoint/2010/main" val="3694594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78C00F-A391-4EF8-921B-57E644D3C47C}"/>
              </a:ext>
            </a:extLst>
          </p:cNvPr>
          <p:cNvSpPr/>
          <p:nvPr/>
        </p:nvSpPr>
        <p:spPr>
          <a:xfrm>
            <a:off x="11715750" y="0"/>
            <a:ext cx="476250" cy="6858000"/>
          </a:xfrm>
          <a:prstGeom prst="rect">
            <a:avLst/>
          </a:prstGeom>
          <a:gradFill>
            <a:gsLst>
              <a:gs pos="77000">
                <a:srgbClr val="FFC000"/>
              </a:gs>
              <a:gs pos="12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ackground pattern&#10;&#10;Description automatically generated">
            <a:extLst>
              <a:ext uri="{FF2B5EF4-FFF2-40B4-BE49-F238E27FC236}">
                <a16:creationId xmlns:a16="http://schemas.microsoft.com/office/drawing/2014/main" id="{0A59B5C1-BFF1-40B9-BEEA-603AE33C8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372" y="6255400"/>
            <a:ext cx="1589547" cy="294487"/>
          </a:xfrm>
          <a:prstGeom prst="rect">
            <a:avLst/>
          </a:prstGeom>
        </p:spPr>
      </p:pic>
      <p:sp>
        <p:nvSpPr>
          <p:cNvPr id="3" name="TextBox 2">
            <a:extLst>
              <a:ext uri="{FF2B5EF4-FFF2-40B4-BE49-F238E27FC236}">
                <a16:creationId xmlns:a16="http://schemas.microsoft.com/office/drawing/2014/main" id="{C0779445-40C9-287F-99A7-5FAA79879909}"/>
              </a:ext>
            </a:extLst>
          </p:cNvPr>
          <p:cNvSpPr txBox="1"/>
          <p:nvPr/>
        </p:nvSpPr>
        <p:spPr>
          <a:xfrm>
            <a:off x="1921359" y="1615827"/>
            <a:ext cx="8554302" cy="2862322"/>
          </a:xfrm>
          <a:prstGeom prst="rect">
            <a:avLst/>
          </a:prstGeom>
          <a:noFill/>
        </p:spPr>
        <p:txBody>
          <a:bodyPr wrap="square" rtlCol="0">
            <a:spAutoFit/>
          </a:bodyPr>
          <a:lstStyle/>
          <a:p>
            <a:pPr algn="just"/>
            <a:r>
              <a:rPr lang="en-IN" b="0" i="0" dirty="0">
                <a:effectLst/>
                <a:latin typeface="Calibri" panose="020F0502020204030204" pitchFamily="34" charset="0"/>
                <a:cs typeface="Calibri" panose="020F0502020204030204" pitchFamily="34" charset="0"/>
              </a:rPr>
              <a:t>After looking at the invoice data and their due dates, a few things stand out to help reduce overdue payments from customers. On average, invoices are due about 27 days after they're issued. The analysis points out 'DTT2440' as the customer with the most overdue invoices. On average, customers tend to delay payments by 21 days past the due date. Some invoices also have due dates extending beyond the usual 30-day period. To cut down on overdue payments, it's recommended to enforce stricter credit limit rules, offer rewards for early payments, and reach out specifically to customers like 'DTT2440' who have a history of delays. Regularly keeping an eye on payment patterns and adjusting credit policies accordingly is essential for managing cash flow and reducing overdue payments.</a:t>
            </a:r>
          </a:p>
        </p:txBody>
      </p:sp>
      <p:sp>
        <p:nvSpPr>
          <p:cNvPr id="9" name="TextBox 8">
            <a:extLst>
              <a:ext uri="{FF2B5EF4-FFF2-40B4-BE49-F238E27FC236}">
                <a16:creationId xmlns:a16="http://schemas.microsoft.com/office/drawing/2014/main" id="{D601DA1F-2D33-F9A4-D979-8459956473EA}"/>
              </a:ext>
            </a:extLst>
          </p:cNvPr>
          <p:cNvSpPr txBox="1"/>
          <p:nvPr/>
        </p:nvSpPr>
        <p:spPr>
          <a:xfrm>
            <a:off x="4931388" y="0"/>
            <a:ext cx="4109545" cy="1077218"/>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Final Solution</a:t>
            </a:r>
            <a:br>
              <a:rPr lang="en-US" sz="3200" dirty="0">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7F17EBFB-165C-D768-495F-0A8BC49F13C8}"/>
              </a:ext>
            </a:extLst>
          </p:cNvPr>
          <p:cNvSpPr txBox="1"/>
          <p:nvPr/>
        </p:nvSpPr>
        <p:spPr>
          <a:xfrm>
            <a:off x="4169558" y="538609"/>
            <a:ext cx="4348717" cy="400110"/>
          </a:xfrm>
          <a:prstGeom prst="rect">
            <a:avLst/>
          </a:prstGeom>
          <a:noFill/>
        </p:spPr>
        <p:txBody>
          <a:bodyPr wrap="square" rtlCol="0">
            <a:spAutoFit/>
          </a:bodyPr>
          <a:lstStyle/>
          <a:p>
            <a:r>
              <a:rPr lang="en-IN" sz="2000" b="0" i="0" dirty="0">
                <a:effectLst/>
                <a:latin typeface="Calibri" panose="020F0502020204030204" pitchFamily="34" charset="0"/>
                <a:cs typeface="Calibri" panose="020F0502020204030204" pitchFamily="34" charset="0"/>
              </a:rPr>
              <a:t>Minimisation</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of customer wise overdue</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6534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1070</TotalTime>
  <Words>815</Words>
  <Application>Microsoft Macintosh PowerPoint</Application>
  <PresentationFormat>Widescreen</PresentationFormat>
  <Paragraphs>54</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Inter</vt:lpstr>
      <vt:lpstr>Söhne</vt:lpstr>
      <vt:lpstr>Office Theme</vt:lpstr>
      <vt:lpstr>PowerPoint Presentation</vt:lpstr>
      <vt:lpstr>PowerPoint Presentation</vt:lpstr>
      <vt:lpstr>Steps Taken</vt:lpstr>
      <vt:lpstr>Final Solution Monthly  top 10 customers , top 5 Brands</vt:lpstr>
      <vt:lpstr>Final Solution Monthly  top 10 customers , top 5 Brands</vt:lpstr>
      <vt:lpstr>Final Solution </vt:lpstr>
      <vt:lpstr>Final Solution Aging buckets on invoice value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Taneja, Tanya</dc:creator>
  <cp:lastModifiedBy>NISHANT SHARMA</cp:lastModifiedBy>
  <cp:revision>23</cp:revision>
  <dcterms:created xsi:type="dcterms:W3CDTF">2022-03-04T13:43:07Z</dcterms:created>
  <dcterms:modified xsi:type="dcterms:W3CDTF">2024-01-09T20:11:00Z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c8877770-3930-44f2-adf6-2348fb2a9d6d</vt:lpwstr>
  </property>
  <property fmtid="{D5CDD505-2E9C-101B-9397-08002B2CF9AE}" pid="3" name="ABClassification">
    <vt:lpwstr>Public</vt:lpwstr>
  </property>
</Properties>
</file>