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embeddedFontLst>
    <p:embeddedFont>
      <p:font typeface="Garamond"/>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Garamond-regular.fntdata"/><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Garamond-italic.fntdata"/><Relationship Id="rId25" Type="http://schemas.openxmlformats.org/officeDocument/2006/relationships/font" Target="fonts/Garamond-bold.fntdata"/><Relationship Id="rId27" Type="http://schemas.openxmlformats.org/officeDocument/2006/relationships/font" Target="fonts/Garamond-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Shape 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2" name="Shape 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4" name="Shape 11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0" name="Shape 15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Shape 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58" name="Shape 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4" name="Shape 6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1" name="Shape 7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311708" y="744575"/>
            <a:ext cx="8520600" cy="2052600"/>
          </a:xfrm>
          <a:prstGeom prst="rect">
            <a:avLst/>
          </a:prstGeom>
        </p:spPr>
        <p:txBody>
          <a:bodyPr anchorCtr="0" anchor="b" bIns="91425" lIns="91425" rIns="91425" wrap="square" tIns="91425"/>
          <a:lstStyle>
            <a:lvl1pPr lvl="0" algn="ctr">
              <a:spcBef>
                <a:spcPts val="0"/>
              </a:spcBef>
              <a:buSzPct val="100000"/>
              <a:buFont typeface="Garamond"/>
              <a:defRPr sz="5200">
                <a:latin typeface="Garamond"/>
                <a:ea typeface="Garamond"/>
                <a:cs typeface="Garamond"/>
                <a:sym typeface="Garamond"/>
              </a:defRPr>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1" name="Shape 11"/>
          <p:cNvSpPr txBox="1"/>
          <p:nvPr>
            <p:ph idx="1" type="subTitle"/>
          </p:nvPr>
        </p:nvSpPr>
        <p:spPr>
          <a:xfrm>
            <a:off x="311700" y="2834125"/>
            <a:ext cx="8520600" cy="7926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2" name="Shape 12"/>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311700" y="1106125"/>
            <a:ext cx="8520600" cy="1963500"/>
          </a:xfrm>
          <a:prstGeom prst="rect">
            <a:avLst/>
          </a:prstGeom>
        </p:spPr>
        <p:txBody>
          <a:bodyPr anchorCtr="0" anchor="b" bIns="91425" lIns="91425" rIns="91425" wrap="square"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46" name="Shape 46"/>
          <p:cNvSpPr txBox="1"/>
          <p:nvPr>
            <p:ph idx="1" type="body"/>
          </p:nvPr>
        </p:nvSpPr>
        <p:spPr>
          <a:xfrm>
            <a:off x="311700" y="3152225"/>
            <a:ext cx="8520600" cy="1300800"/>
          </a:xfrm>
          <a:prstGeom prst="rect">
            <a:avLst/>
          </a:prstGeom>
        </p:spPr>
        <p:txBody>
          <a:bodyPr anchorCtr="0" anchor="t" bIns="91425" lIns="91425" rIns="91425" wrap="square"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311700" y="2150850"/>
            <a:ext cx="8520600" cy="841800"/>
          </a:xfrm>
          <a:prstGeom prst="rect">
            <a:avLst/>
          </a:prstGeom>
        </p:spPr>
        <p:txBody>
          <a:bodyPr anchorCtr="0" anchor="ctr" bIns="91425" lIns="91425" rIns="91425" wrap="square" tIns="91425"/>
          <a:lstStyle>
            <a:lvl1pPr lvl="0" algn="ctr">
              <a:spcBef>
                <a:spcPts val="0"/>
              </a:spcBef>
              <a:buSzPct val="100000"/>
              <a:buFont typeface="Garamond"/>
              <a:defRPr sz="3600">
                <a:latin typeface="Garamond"/>
                <a:ea typeface="Garamond"/>
                <a:cs typeface="Garamond"/>
                <a:sym typeface="Garamond"/>
              </a:defRPr>
            </a:lvl1pPr>
            <a:lvl2pPr lvl="1" algn="ctr">
              <a:spcBef>
                <a:spcPts val="0"/>
              </a:spcBef>
              <a:buSzPct val="100000"/>
              <a:buFont typeface="Garamond"/>
              <a:defRPr sz="3600">
                <a:latin typeface="Garamond"/>
                <a:ea typeface="Garamond"/>
                <a:cs typeface="Garamond"/>
                <a:sym typeface="Garamond"/>
              </a:defRPr>
            </a:lvl2pPr>
            <a:lvl3pPr lvl="2" algn="ctr">
              <a:spcBef>
                <a:spcPts val="0"/>
              </a:spcBef>
              <a:buSzPct val="100000"/>
              <a:buFont typeface="Garamond"/>
              <a:defRPr sz="3600">
                <a:latin typeface="Garamond"/>
                <a:ea typeface="Garamond"/>
                <a:cs typeface="Garamond"/>
                <a:sym typeface="Garamond"/>
              </a:defRPr>
            </a:lvl3pPr>
            <a:lvl4pPr lvl="3" algn="ctr">
              <a:spcBef>
                <a:spcPts val="0"/>
              </a:spcBef>
              <a:buSzPct val="100000"/>
              <a:buFont typeface="Garamond"/>
              <a:defRPr sz="3600">
                <a:latin typeface="Garamond"/>
                <a:ea typeface="Garamond"/>
                <a:cs typeface="Garamond"/>
                <a:sym typeface="Garamond"/>
              </a:defRPr>
            </a:lvl4pPr>
            <a:lvl5pPr lvl="4" algn="ctr">
              <a:spcBef>
                <a:spcPts val="0"/>
              </a:spcBef>
              <a:buSzPct val="100000"/>
              <a:buFont typeface="Garamond"/>
              <a:defRPr sz="3600">
                <a:latin typeface="Garamond"/>
                <a:ea typeface="Garamond"/>
                <a:cs typeface="Garamond"/>
                <a:sym typeface="Garamond"/>
              </a:defRPr>
            </a:lvl5pPr>
            <a:lvl6pPr lvl="5" algn="ctr">
              <a:spcBef>
                <a:spcPts val="0"/>
              </a:spcBef>
              <a:buSzPct val="100000"/>
              <a:buFont typeface="Garamond"/>
              <a:defRPr sz="3600">
                <a:latin typeface="Garamond"/>
                <a:ea typeface="Garamond"/>
                <a:cs typeface="Garamond"/>
                <a:sym typeface="Garamond"/>
              </a:defRPr>
            </a:lvl6pPr>
            <a:lvl7pPr lvl="6" algn="ctr">
              <a:spcBef>
                <a:spcPts val="0"/>
              </a:spcBef>
              <a:buSzPct val="100000"/>
              <a:buFont typeface="Garamond"/>
              <a:defRPr sz="3600">
                <a:latin typeface="Garamond"/>
                <a:ea typeface="Garamond"/>
                <a:cs typeface="Garamond"/>
                <a:sym typeface="Garamond"/>
              </a:defRPr>
            </a:lvl7pPr>
            <a:lvl8pPr lvl="7" algn="ctr">
              <a:spcBef>
                <a:spcPts val="0"/>
              </a:spcBef>
              <a:buSzPct val="100000"/>
              <a:buFont typeface="Garamond"/>
              <a:defRPr sz="3600">
                <a:latin typeface="Garamond"/>
                <a:ea typeface="Garamond"/>
                <a:cs typeface="Garamond"/>
                <a:sym typeface="Garamond"/>
              </a:defRPr>
            </a:lvl8pPr>
            <a:lvl9pPr lvl="8" algn="ctr">
              <a:spcBef>
                <a:spcPts val="0"/>
              </a:spcBef>
              <a:buSzPct val="100000"/>
              <a:buFont typeface="Garamond"/>
              <a:defRPr sz="3600">
                <a:latin typeface="Garamond"/>
                <a:ea typeface="Garamond"/>
                <a:cs typeface="Garamond"/>
                <a:sym typeface="Garamond"/>
              </a:defRPr>
            </a:lvl9pPr>
          </a:lstStyle>
          <a:p/>
        </p:txBody>
      </p:sp>
      <p:sp>
        <p:nvSpPr>
          <p:cNvPr id="15" name="Shape 15"/>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buFont typeface="Garamond"/>
              <a:defRPr>
                <a:latin typeface="Garamond"/>
                <a:ea typeface="Garamond"/>
                <a:cs typeface="Garamond"/>
                <a:sym typeface="Garamond"/>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311700" y="1152475"/>
            <a:ext cx="8520600" cy="34164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3" name="Shape 23"/>
          <p:cNvSpPr txBox="1"/>
          <p:nvPr>
            <p:ph idx="2" type="body"/>
          </p:nvPr>
        </p:nvSpPr>
        <p:spPr>
          <a:xfrm>
            <a:off x="4832400" y="1152475"/>
            <a:ext cx="3999900" cy="3416400"/>
          </a:xfrm>
          <a:prstGeom prst="rect">
            <a:avLst/>
          </a:prstGeom>
        </p:spPr>
        <p:txBody>
          <a:bodyPr anchorCtr="0" anchor="t" bIns="91425" lIns="91425" rIns="91425" wrap="square"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311700" y="445025"/>
            <a:ext cx="8520600" cy="572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311700" y="555600"/>
            <a:ext cx="2808000" cy="755700"/>
          </a:xfrm>
          <a:prstGeom prst="rect">
            <a:avLst/>
          </a:prstGeom>
        </p:spPr>
        <p:txBody>
          <a:bodyPr anchorCtr="0" anchor="b" bIns="91425" lIns="91425" rIns="91425" wrap="square"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0" name="Shape 30"/>
          <p:cNvSpPr txBox="1"/>
          <p:nvPr>
            <p:ph idx="1" type="body"/>
          </p:nvPr>
        </p:nvSpPr>
        <p:spPr>
          <a:xfrm>
            <a:off x="311700" y="1389600"/>
            <a:ext cx="2808000" cy="3179400"/>
          </a:xfrm>
          <a:prstGeom prst="rect">
            <a:avLst/>
          </a:prstGeom>
        </p:spPr>
        <p:txBody>
          <a:bodyPr anchorCtr="0" anchor="t" bIns="91425" lIns="91425" rIns="91425" wrap="square"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1" name="Shape 31"/>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490250" y="450150"/>
            <a:ext cx="6367800" cy="4090800"/>
          </a:xfrm>
          <a:prstGeom prst="rect">
            <a:avLst/>
          </a:prstGeom>
        </p:spPr>
        <p:txBody>
          <a:bodyPr anchorCtr="0" anchor="ctr" bIns="91425" lIns="91425" rIns="91425" wrap="square"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4" name="Shape 34"/>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35"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anchorCtr="0" anchor="ctr" bIns="91425" lIns="91425" rIns="91425" wrap="square" tIns="91425">
            <a:noAutofit/>
          </a:bodyPr>
          <a:lstStyle/>
          <a:p>
            <a:pPr lvl="0">
              <a:spcBef>
                <a:spcPts val="0"/>
              </a:spcBef>
              <a:buNone/>
            </a:pPr>
            <a:r>
              <a:t/>
            </a:r>
            <a:endParaRPr/>
          </a:p>
        </p:txBody>
      </p:sp>
      <p:sp>
        <p:nvSpPr>
          <p:cNvPr id="37" name="Shape 37"/>
          <p:cNvSpPr txBox="1"/>
          <p:nvPr>
            <p:ph type="title"/>
          </p:nvPr>
        </p:nvSpPr>
        <p:spPr>
          <a:xfrm>
            <a:off x="265500" y="1233175"/>
            <a:ext cx="4045200" cy="1482300"/>
          </a:xfrm>
          <a:prstGeom prst="rect">
            <a:avLst/>
          </a:prstGeom>
        </p:spPr>
        <p:txBody>
          <a:bodyPr anchorCtr="0" anchor="b" bIns="91425" lIns="91425" rIns="91425" wrap="square"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38" name="Shape 38"/>
          <p:cNvSpPr txBox="1"/>
          <p:nvPr>
            <p:ph idx="1" type="subTitle"/>
          </p:nvPr>
        </p:nvSpPr>
        <p:spPr>
          <a:xfrm>
            <a:off x="265500" y="2803075"/>
            <a:ext cx="4045200" cy="1235100"/>
          </a:xfrm>
          <a:prstGeom prst="rect">
            <a:avLst/>
          </a:prstGeom>
        </p:spPr>
        <p:txBody>
          <a:bodyPr anchorCtr="0" anchor="t" bIns="91425" lIns="91425" rIns="91425" wrap="square"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39" name="Shape 39"/>
          <p:cNvSpPr txBox="1"/>
          <p:nvPr>
            <p:ph idx="2" type="body"/>
          </p:nvPr>
        </p:nvSpPr>
        <p:spPr>
          <a:xfrm>
            <a:off x="4939500" y="724075"/>
            <a:ext cx="3837000" cy="3695100"/>
          </a:xfrm>
          <a:prstGeom prst="rect">
            <a:avLst/>
          </a:prstGeom>
        </p:spPr>
        <p:txBody>
          <a:bodyPr anchorCtr="0" anchor="ctr"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311700" y="4230575"/>
            <a:ext cx="5998800" cy="605100"/>
          </a:xfrm>
          <a:prstGeom prst="rect">
            <a:avLst/>
          </a:prstGeom>
        </p:spPr>
        <p:txBody>
          <a:bodyPr anchorCtr="0" anchor="ctr" bIns="91425" lIns="91425" rIns="91425" wrap="square" tIns="91425"/>
          <a:lstStyle>
            <a:lvl1pPr lvl="0">
              <a:lnSpc>
                <a:spcPct val="100000"/>
              </a:lnSpc>
              <a:spcBef>
                <a:spcPts val="0"/>
              </a:spcBef>
              <a:spcAft>
                <a:spcPts val="0"/>
              </a:spcAft>
              <a:buNone/>
              <a:defRPr/>
            </a:lvl1pPr>
          </a:lstStyle>
          <a:p/>
        </p:txBody>
      </p:sp>
      <p:sp>
        <p:nvSpPr>
          <p:cNvPr id="43" name="Shape 43"/>
          <p:cNvSpPr txBox="1"/>
          <p:nvPr>
            <p:ph idx="12" type="sldNum"/>
          </p:nvPr>
        </p:nvSpPr>
        <p:spPr>
          <a:xfrm>
            <a:off x="8472458" y="4663217"/>
            <a:ext cx="548700" cy="3936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wrap="square" tIns="91425"/>
          <a:lstStyle>
            <a:lvl1pPr lvl="0">
              <a:spcBef>
                <a:spcPts val="0"/>
              </a:spcBef>
              <a:buClr>
                <a:schemeClr val="dk1"/>
              </a:buClr>
              <a:buSzPct val="100000"/>
              <a:buFont typeface="Garamond"/>
              <a:buNone/>
              <a:defRPr sz="2800">
                <a:solidFill>
                  <a:schemeClr val="dk1"/>
                </a:solidFill>
                <a:latin typeface="Garamond"/>
                <a:ea typeface="Garamond"/>
                <a:cs typeface="Garamond"/>
                <a:sym typeface="Garamond"/>
              </a:defRPr>
            </a:lvl1pPr>
            <a:lvl2pPr lvl="1">
              <a:spcBef>
                <a:spcPts val="0"/>
              </a:spcBef>
              <a:buClr>
                <a:schemeClr val="dk1"/>
              </a:buClr>
              <a:buSzPct val="100000"/>
              <a:buFont typeface="Garamond"/>
              <a:buNone/>
              <a:defRPr sz="2800">
                <a:solidFill>
                  <a:schemeClr val="dk1"/>
                </a:solidFill>
                <a:latin typeface="Garamond"/>
                <a:ea typeface="Garamond"/>
                <a:cs typeface="Garamond"/>
                <a:sym typeface="Garamond"/>
              </a:defRPr>
            </a:lvl2pPr>
            <a:lvl3pPr lvl="2">
              <a:spcBef>
                <a:spcPts val="0"/>
              </a:spcBef>
              <a:buClr>
                <a:schemeClr val="dk1"/>
              </a:buClr>
              <a:buSzPct val="100000"/>
              <a:buFont typeface="Garamond"/>
              <a:buNone/>
              <a:defRPr sz="2800">
                <a:solidFill>
                  <a:schemeClr val="dk1"/>
                </a:solidFill>
                <a:latin typeface="Garamond"/>
                <a:ea typeface="Garamond"/>
                <a:cs typeface="Garamond"/>
                <a:sym typeface="Garamond"/>
              </a:defRPr>
            </a:lvl3pPr>
            <a:lvl4pPr lvl="3">
              <a:spcBef>
                <a:spcPts val="0"/>
              </a:spcBef>
              <a:buClr>
                <a:schemeClr val="dk1"/>
              </a:buClr>
              <a:buSzPct val="100000"/>
              <a:buFont typeface="Garamond"/>
              <a:buNone/>
              <a:defRPr sz="2800">
                <a:solidFill>
                  <a:schemeClr val="dk1"/>
                </a:solidFill>
                <a:latin typeface="Garamond"/>
                <a:ea typeface="Garamond"/>
                <a:cs typeface="Garamond"/>
                <a:sym typeface="Garamond"/>
              </a:defRPr>
            </a:lvl4pPr>
            <a:lvl5pPr lvl="4">
              <a:spcBef>
                <a:spcPts val="0"/>
              </a:spcBef>
              <a:buClr>
                <a:schemeClr val="dk1"/>
              </a:buClr>
              <a:buSzPct val="100000"/>
              <a:buFont typeface="Garamond"/>
              <a:buNone/>
              <a:defRPr sz="2800">
                <a:solidFill>
                  <a:schemeClr val="dk1"/>
                </a:solidFill>
                <a:latin typeface="Garamond"/>
                <a:ea typeface="Garamond"/>
                <a:cs typeface="Garamond"/>
                <a:sym typeface="Garamond"/>
              </a:defRPr>
            </a:lvl5pPr>
            <a:lvl6pPr lvl="5">
              <a:spcBef>
                <a:spcPts val="0"/>
              </a:spcBef>
              <a:buClr>
                <a:schemeClr val="dk1"/>
              </a:buClr>
              <a:buSzPct val="100000"/>
              <a:buFont typeface="Garamond"/>
              <a:buNone/>
              <a:defRPr sz="2800">
                <a:solidFill>
                  <a:schemeClr val="dk1"/>
                </a:solidFill>
                <a:latin typeface="Garamond"/>
                <a:ea typeface="Garamond"/>
                <a:cs typeface="Garamond"/>
                <a:sym typeface="Garamond"/>
              </a:defRPr>
            </a:lvl6pPr>
            <a:lvl7pPr lvl="6">
              <a:spcBef>
                <a:spcPts val="0"/>
              </a:spcBef>
              <a:buClr>
                <a:schemeClr val="dk1"/>
              </a:buClr>
              <a:buSzPct val="100000"/>
              <a:buFont typeface="Garamond"/>
              <a:buNone/>
              <a:defRPr sz="2800">
                <a:solidFill>
                  <a:schemeClr val="dk1"/>
                </a:solidFill>
                <a:latin typeface="Garamond"/>
                <a:ea typeface="Garamond"/>
                <a:cs typeface="Garamond"/>
                <a:sym typeface="Garamond"/>
              </a:defRPr>
            </a:lvl7pPr>
            <a:lvl8pPr lvl="7">
              <a:spcBef>
                <a:spcPts val="0"/>
              </a:spcBef>
              <a:buClr>
                <a:schemeClr val="dk1"/>
              </a:buClr>
              <a:buSzPct val="100000"/>
              <a:buFont typeface="Garamond"/>
              <a:buNone/>
              <a:defRPr sz="2800">
                <a:solidFill>
                  <a:schemeClr val="dk1"/>
                </a:solidFill>
                <a:latin typeface="Garamond"/>
                <a:ea typeface="Garamond"/>
                <a:cs typeface="Garamond"/>
                <a:sym typeface="Garamond"/>
              </a:defRPr>
            </a:lvl8pPr>
            <a:lvl9pPr lvl="8">
              <a:spcBef>
                <a:spcPts val="0"/>
              </a:spcBef>
              <a:buClr>
                <a:schemeClr val="dk1"/>
              </a:buClr>
              <a:buSzPct val="100000"/>
              <a:buFont typeface="Garamond"/>
              <a:buNone/>
              <a:defRPr sz="2800">
                <a:solidFill>
                  <a:schemeClr val="dk1"/>
                </a:solidFill>
                <a:latin typeface="Garamond"/>
                <a:ea typeface="Garamond"/>
                <a:cs typeface="Garamond"/>
                <a:sym typeface="Garamond"/>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wrap="square" tIns="91425"/>
          <a:lstStyle>
            <a:lvl1pPr lvl="0">
              <a:lnSpc>
                <a:spcPct val="115000"/>
              </a:lnSpc>
              <a:spcBef>
                <a:spcPts val="0"/>
              </a:spcBef>
              <a:spcAft>
                <a:spcPts val="1600"/>
              </a:spcAft>
              <a:buClr>
                <a:schemeClr val="dk2"/>
              </a:buClr>
              <a:buSzPct val="100000"/>
              <a:buFont typeface="Garamond"/>
              <a:buChar char="●"/>
              <a:defRPr sz="1800">
                <a:solidFill>
                  <a:schemeClr val="dk2"/>
                </a:solidFill>
                <a:latin typeface="Garamond"/>
                <a:ea typeface="Garamond"/>
                <a:cs typeface="Garamond"/>
                <a:sym typeface="Garamond"/>
              </a:defRPr>
            </a:lvl1pPr>
            <a:lvl2pPr lvl="1">
              <a:lnSpc>
                <a:spcPct val="115000"/>
              </a:lnSpc>
              <a:spcBef>
                <a:spcPts val="0"/>
              </a:spcBef>
              <a:spcAft>
                <a:spcPts val="1600"/>
              </a:spcAft>
              <a:buClr>
                <a:schemeClr val="dk2"/>
              </a:buClr>
              <a:buFont typeface="Garamond"/>
              <a:buChar char="○"/>
              <a:defRPr>
                <a:solidFill>
                  <a:schemeClr val="dk2"/>
                </a:solidFill>
                <a:latin typeface="Garamond"/>
                <a:ea typeface="Garamond"/>
                <a:cs typeface="Garamond"/>
                <a:sym typeface="Garamond"/>
              </a:defRPr>
            </a:lvl2pPr>
            <a:lvl3pPr lvl="2">
              <a:lnSpc>
                <a:spcPct val="115000"/>
              </a:lnSpc>
              <a:spcBef>
                <a:spcPts val="0"/>
              </a:spcBef>
              <a:spcAft>
                <a:spcPts val="1600"/>
              </a:spcAft>
              <a:buClr>
                <a:schemeClr val="dk2"/>
              </a:buClr>
              <a:buFont typeface="Garamond"/>
              <a:buChar char="■"/>
              <a:defRPr>
                <a:solidFill>
                  <a:schemeClr val="dk2"/>
                </a:solidFill>
                <a:latin typeface="Garamond"/>
                <a:ea typeface="Garamond"/>
                <a:cs typeface="Garamond"/>
                <a:sym typeface="Garamond"/>
              </a:defRPr>
            </a:lvl3pPr>
            <a:lvl4pPr lvl="3">
              <a:lnSpc>
                <a:spcPct val="115000"/>
              </a:lnSpc>
              <a:spcBef>
                <a:spcPts val="0"/>
              </a:spcBef>
              <a:spcAft>
                <a:spcPts val="1600"/>
              </a:spcAft>
              <a:buClr>
                <a:schemeClr val="dk2"/>
              </a:buClr>
              <a:buFont typeface="Garamond"/>
              <a:buChar char="●"/>
              <a:defRPr>
                <a:solidFill>
                  <a:schemeClr val="dk2"/>
                </a:solidFill>
                <a:latin typeface="Garamond"/>
                <a:ea typeface="Garamond"/>
                <a:cs typeface="Garamond"/>
                <a:sym typeface="Garamond"/>
              </a:defRPr>
            </a:lvl4pPr>
            <a:lvl5pPr lvl="4">
              <a:lnSpc>
                <a:spcPct val="115000"/>
              </a:lnSpc>
              <a:spcBef>
                <a:spcPts val="0"/>
              </a:spcBef>
              <a:spcAft>
                <a:spcPts val="1600"/>
              </a:spcAft>
              <a:buClr>
                <a:schemeClr val="dk2"/>
              </a:buClr>
              <a:buFont typeface="Garamond"/>
              <a:buChar char="○"/>
              <a:defRPr>
                <a:solidFill>
                  <a:schemeClr val="dk2"/>
                </a:solidFill>
                <a:latin typeface="Garamond"/>
                <a:ea typeface="Garamond"/>
                <a:cs typeface="Garamond"/>
                <a:sym typeface="Garamond"/>
              </a:defRPr>
            </a:lvl5pPr>
            <a:lvl6pPr lvl="5">
              <a:lnSpc>
                <a:spcPct val="115000"/>
              </a:lnSpc>
              <a:spcBef>
                <a:spcPts val="0"/>
              </a:spcBef>
              <a:spcAft>
                <a:spcPts val="1600"/>
              </a:spcAft>
              <a:buClr>
                <a:schemeClr val="dk2"/>
              </a:buClr>
              <a:buFont typeface="Garamond"/>
              <a:buChar char="■"/>
              <a:defRPr>
                <a:solidFill>
                  <a:schemeClr val="dk2"/>
                </a:solidFill>
                <a:latin typeface="Garamond"/>
                <a:ea typeface="Garamond"/>
                <a:cs typeface="Garamond"/>
                <a:sym typeface="Garamond"/>
              </a:defRPr>
            </a:lvl6pPr>
            <a:lvl7pPr lvl="6">
              <a:lnSpc>
                <a:spcPct val="115000"/>
              </a:lnSpc>
              <a:spcBef>
                <a:spcPts val="0"/>
              </a:spcBef>
              <a:spcAft>
                <a:spcPts val="1600"/>
              </a:spcAft>
              <a:buClr>
                <a:schemeClr val="dk2"/>
              </a:buClr>
              <a:buFont typeface="Garamond"/>
              <a:buChar char="●"/>
              <a:defRPr>
                <a:solidFill>
                  <a:schemeClr val="dk2"/>
                </a:solidFill>
                <a:latin typeface="Garamond"/>
                <a:ea typeface="Garamond"/>
                <a:cs typeface="Garamond"/>
                <a:sym typeface="Garamond"/>
              </a:defRPr>
            </a:lvl7pPr>
            <a:lvl8pPr lvl="7">
              <a:lnSpc>
                <a:spcPct val="115000"/>
              </a:lnSpc>
              <a:spcBef>
                <a:spcPts val="0"/>
              </a:spcBef>
              <a:spcAft>
                <a:spcPts val="1600"/>
              </a:spcAft>
              <a:buClr>
                <a:schemeClr val="dk2"/>
              </a:buClr>
              <a:buFont typeface="Garamond"/>
              <a:buChar char="○"/>
              <a:defRPr>
                <a:solidFill>
                  <a:schemeClr val="dk2"/>
                </a:solidFill>
                <a:latin typeface="Garamond"/>
                <a:ea typeface="Garamond"/>
                <a:cs typeface="Garamond"/>
                <a:sym typeface="Garamond"/>
              </a:defRPr>
            </a:lvl8pPr>
            <a:lvl9pPr lvl="8">
              <a:lnSpc>
                <a:spcPct val="115000"/>
              </a:lnSpc>
              <a:spcBef>
                <a:spcPts val="0"/>
              </a:spcBef>
              <a:spcAft>
                <a:spcPts val="1600"/>
              </a:spcAft>
              <a:buClr>
                <a:schemeClr val="dk2"/>
              </a:buClr>
              <a:buFont typeface="Garamond"/>
              <a:buChar char="■"/>
              <a:defRPr>
                <a:solidFill>
                  <a:schemeClr val="dk2"/>
                </a:solidFill>
                <a:latin typeface="Garamond"/>
                <a:ea typeface="Garamond"/>
                <a:cs typeface="Garamond"/>
                <a:sym typeface="Garamond"/>
              </a:defRPr>
            </a:lvl9pPr>
          </a:lstStyle>
          <a:p/>
        </p:txBody>
      </p:sp>
      <p:sp>
        <p:nvSpPr>
          <p:cNvPr id="8" name="Shape 8"/>
          <p:cNvSpPr txBox="1"/>
          <p:nvPr>
            <p:ph idx="12" type="sldNum"/>
          </p:nvPr>
        </p:nvSpPr>
        <p:spPr>
          <a:xfrm>
            <a:off x="8472458" y="4663217"/>
            <a:ext cx="548700" cy="3936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Shape 5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indent="0" lvl="0" marL="2286000">
              <a:spcBef>
                <a:spcPts val="0"/>
              </a:spcBef>
              <a:buNone/>
            </a:pPr>
            <a:r>
              <a:rPr lang="en">
                <a:latin typeface="Garamond"/>
                <a:ea typeface="Garamond"/>
                <a:cs typeface="Garamond"/>
                <a:sym typeface="Garamond"/>
              </a:rPr>
              <a:t>Research Question	</a:t>
            </a:r>
          </a:p>
        </p:txBody>
      </p:sp>
      <p:sp>
        <p:nvSpPr>
          <p:cNvPr id="55" name="Shape 55"/>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spcBef>
                <a:spcPts val="0"/>
              </a:spcBef>
              <a:buFont typeface="Garamond"/>
            </a:pPr>
            <a:r>
              <a:rPr lang="en">
                <a:latin typeface="Garamond"/>
                <a:ea typeface="Garamond"/>
                <a:cs typeface="Garamond"/>
                <a:sym typeface="Garamond"/>
              </a:rPr>
              <a:t>How has post-recession Detroit fared? </a:t>
            </a:r>
          </a:p>
          <a:p>
            <a:pPr indent="-342900" lvl="0" marL="457200" rtl="0">
              <a:spcBef>
                <a:spcPts val="0"/>
              </a:spcBef>
              <a:buFont typeface="Garamond"/>
            </a:pPr>
            <a:r>
              <a:rPr lang="en">
                <a:latin typeface="Garamond"/>
                <a:ea typeface="Garamond"/>
                <a:cs typeface="Garamond"/>
                <a:sym typeface="Garamond"/>
              </a:rPr>
              <a:t>Is it a success story, a story of revitalization and renaissance? Or is the revitalization story a bit more complex, and should we be perhaps a bit more ambivalent about the triumphalist account of the city? </a:t>
            </a:r>
          </a:p>
          <a:p>
            <a:pPr indent="-342900" lvl="0" marL="457200" rtl="0">
              <a:spcBef>
                <a:spcPts val="0"/>
              </a:spcBef>
              <a:buFont typeface="Garamond"/>
            </a:pPr>
            <a:r>
              <a:rPr lang="en">
                <a:latin typeface="Garamond"/>
                <a:ea typeface="Garamond"/>
                <a:cs typeface="Garamond"/>
                <a:sym typeface="Garamond"/>
              </a:rPr>
              <a:t>To add a bit more, can we find distinctions between wealthier and poorer neighborhoods and what might those distinctions be? How can they be addressed?</a:t>
            </a:r>
          </a:p>
          <a:p>
            <a:pPr indent="-342900" lvl="0" marL="457200">
              <a:spcBef>
                <a:spcPts val="0"/>
              </a:spcBef>
              <a:buFont typeface="Garamond"/>
            </a:pPr>
            <a:r>
              <a:rPr lang="en">
                <a:latin typeface="Garamond"/>
                <a:ea typeface="Garamond"/>
                <a:cs typeface="Garamond"/>
                <a:sym typeface="Garamond"/>
              </a:rPr>
              <a:t>Specific response variables include mean income, total buildings permitted, crime and homicides, auctions (homes sold at auction),  and Improve Detroit Tickets</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Shape 11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Modeling Process</a:t>
            </a:r>
          </a:p>
        </p:txBody>
      </p:sp>
      <p:sp>
        <p:nvSpPr>
          <p:cNvPr id="111" name="Shape 111"/>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spcBef>
                <a:spcPts val="0"/>
              </a:spcBef>
            </a:pPr>
            <a:r>
              <a:rPr lang="en"/>
              <a:t>Dropped strings and indexes</a:t>
            </a:r>
          </a:p>
          <a:p>
            <a:pPr indent="-342900" lvl="0" marL="457200" rtl="0">
              <a:spcBef>
                <a:spcPts val="0"/>
              </a:spcBef>
            </a:pPr>
            <a:r>
              <a:rPr lang="en"/>
              <a:t>Replaced NaNs with 0</a:t>
            </a:r>
          </a:p>
          <a:p>
            <a:pPr indent="-342900" lvl="0" marL="457200" rtl="0">
              <a:spcBef>
                <a:spcPts val="0"/>
              </a:spcBef>
            </a:pPr>
            <a:r>
              <a:rPr lang="en"/>
              <a:t>Built functions to implement models</a:t>
            </a:r>
          </a:p>
          <a:p>
            <a:pPr indent="-342900" lvl="0" marL="457200" rtl="0">
              <a:spcBef>
                <a:spcPts val="0"/>
              </a:spcBef>
            </a:pPr>
            <a:r>
              <a:rPr lang="en"/>
              <a:t>Tested out Lasso, Ridge, Decision Tree Regression, Support Vector Regression, Random Forest, and Gradient Boosted Regression</a:t>
            </a:r>
          </a:p>
          <a:p>
            <a:pPr indent="-342900" lvl="0" marL="457200" rtl="0">
              <a:spcBef>
                <a:spcPts val="0"/>
              </a:spcBef>
            </a:pPr>
            <a:r>
              <a:rPr lang="en"/>
              <a:t>Used feature selection to improve models</a:t>
            </a:r>
          </a:p>
          <a:p>
            <a:pPr indent="-342900" lvl="0" marL="457200" rtl="0">
              <a:spcBef>
                <a:spcPts val="0"/>
              </a:spcBef>
            </a:pPr>
            <a:r>
              <a:rPr lang="en"/>
              <a:t>Picked the best model from each of these </a:t>
            </a:r>
          </a:p>
          <a:p>
            <a:pPr indent="-342900" lvl="0" marL="457200">
              <a:spcBef>
                <a:spcPts val="0"/>
              </a:spcBef>
            </a:pPr>
            <a:r>
              <a:rPr lang="en"/>
              <a:t>Lasso and Gradient Boosted Regression performed the best </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Shape 11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Total Buildings Permitted</a:t>
            </a:r>
          </a:p>
        </p:txBody>
      </p:sp>
      <p:sp>
        <p:nvSpPr>
          <p:cNvPr id="117" name="Shape 117"/>
          <p:cNvSpPr txBox="1"/>
          <p:nvPr>
            <p:ph idx="1" type="body"/>
          </p:nvPr>
        </p:nvSpPr>
        <p:spPr>
          <a:xfrm>
            <a:off x="311700" y="1152475"/>
            <a:ext cx="3999900" cy="3416400"/>
          </a:xfrm>
          <a:prstGeom prst="rect">
            <a:avLst/>
          </a:prstGeom>
        </p:spPr>
        <p:txBody>
          <a:bodyPr anchorCtr="0" anchor="t" bIns="91425" lIns="91425" rIns="91425" wrap="square" tIns="91425">
            <a:noAutofit/>
          </a:bodyPr>
          <a:lstStyle/>
          <a:p>
            <a:pPr indent="-317500" lvl="0" marL="457200" rtl="0">
              <a:spcBef>
                <a:spcPts val="0"/>
              </a:spcBef>
            </a:pPr>
            <a:r>
              <a:rPr lang="en"/>
              <a:t>Lasso model</a:t>
            </a:r>
          </a:p>
          <a:p>
            <a:pPr indent="-317500" lvl="0" marL="457200" rtl="0">
              <a:spcBef>
                <a:spcPts val="0"/>
              </a:spcBef>
            </a:pPr>
            <a:r>
              <a:rPr lang="en">
                <a:solidFill>
                  <a:schemeClr val="dk1"/>
                </a:solidFill>
              </a:rPr>
              <a:t>Total Buildings Permitted Mean: 236.9</a:t>
            </a:r>
          </a:p>
          <a:p>
            <a:pPr indent="-317500" lvl="0" marL="457200" rtl="0">
              <a:spcBef>
                <a:spcPts val="0"/>
              </a:spcBef>
            </a:pPr>
            <a:r>
              <a:rPr lang="en">
                <a:solidFill>
                  <a:schemeClr val="dk1"/>
                </a:solidFill>
              </a:rPr>
              <a:t>Best alpha: 1.0</a:t>
            </a:r>
          </a:p>
          <a:p>
            <a:pPr indent="-317500" lvl="0" marL="457200" rtl="0">
              <a:spcBef>
                <a:spcPts val="0"/>
              </a:spcBef>
            </a:pPr>
            <a:r>
              <a:rPr lang="en">
                <a:solidFill>
                  <a:schemeClr val="dk1"/>
                </a:solidFill>
              </a:rPr>
              <a:t>Number of features used: 313</a:t>
            </a:r>
          </a:p>
          <a:p>
            <a:pPr indent="-317500" lvl="0" marL="457200" rtl="0">
              <a:spcBef>
                <a:spcPts val="0"/>
              </a:spcBef>
            </a:pPr>
            <a:r>
              <a:rPr lang="en">
                <a:solidFill>
                  <a:schemeClr val="dk1"/>
                </a:solidFill>
              </a:rPr>
              <a:t>Root Mean Squared Error on train data: 1.9195287277293813</a:t>
            </a:r>
          </a:p>
          <a:p>
            <a:pPr indent="-317500" lvl="0" marL="457200" rtl="0">
              <a:spcBef>
                <a:spcPts val="0"/>
              </a:spcBef>
            </a:pPr>
            <a:r>
              <a:rPr lang="en">
                <a:solidFill>
                  <a:schemeClr val="dk1"/>
                </a:solidFill>
              </a:rPr>
              <a:t>Root Mean Squared Error on test data: 43.04753879564554</a:t>
            </a:r>
          </a:p>
          <a:p>
            <a:pPr indent="-317500" lvl="0" marL="457200" rtl="0">
              <a:spcBef>
                <a:spcPts val="0"/>
              </a:spcBef>
            </a:pPr>
            <a:r>
              <a:rPr lang="en"/>
              <a:t>Positive coefficients come from different types of buildings constructed</a:t>
            </a:r>
          </a:p>
          <a:p>
            <a:pPr indent="-317500" lvl="0" marL="457200">
              <a:spcBef>
                <a:spcPts val="0"/>
              </a:spcBef>
            </a:pPr>
            <a:r>
              <a:rPr lang="en"/>
              <a:t>Negative coefficients primarily come from crime, as well as there being richer people in the neighborhood.</a:t>
            </a:r>
          </a:p>
        </p:txBody>
      </p:sp>
      <p:pic>
        <p:nvPicPr>
          <p:cNvPr id="118" name="Shape 118"/>
          <p:cNvPicPr preferRelativeResize="0"/>
          <p:nvPr/>
        </p:nvPicPr>
        <p:blipFill>
          <a:blip r:embed="rId3">
            <a:alphaModFix/>
          </a:blip>
          <a:stretch>
            <a:fillRect/>
          </a:stretch>
        </p:blipFill>
        <p:spPr>
          <a:xfrm>
            <a:off x="4385675" y="1152475"/>
            <a:ext cx="4527600" cy="1980825"/>
          </a:xfrm>
          <a:prstGeom prst="rect">
            <a:avLst/>
          </a:prstGeom>
          <a:noFill/>
          <a:ln>
            <a:noFill/>
          </a:ln>
        </p:spPr>
      </p:pic>
      <p:pic>
        <p:nvPicPr>
          <p:cNvPr id="119" name="Shape 119"/>
          <p:cNvPicPr preferRelativeResize="0"/>
          <p:nvPr/>
        </p:nvPicPr>
        <p:blipFill>
          <a:blip r:embed="rId4">
            <a:alphaModFix/>
          </a:blip>
          <a:stretch>
            <a:fillRect/>
          </a:stretch>
        </p:blipFill>
        <p:spPr>
          <a:xfrm>
            <a:off x="5456150" y="3133300"/>
            <a:ext cx="3244419" cy="1705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Shape 12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Mean Household Income</a:t>
            </a:r>
          </a:p>
        </p:txBody>
      </p:sp>
      <p:pic>
        <p:nvPicPr>
          <p:cNvPr id="125" name="Shape 125"/>
          <p:cNvPicPr preferRelativeResize="0"/>
          <p:nvPr/>
        </p:nvPicPr>
        <p:blipFill>
          <a:blip r:embed="rId3">
            <a:alphaModFix/>
          </a:blip>
          <a:stretch>
            <a:fillRect/>
          </a:stretch>
        </p:blipFill>
        <p:spPr>
          <a:xfrm>
            <a:off x="152400" y="1170125"/>
            <a:ext cx="8991600" cy="2244950"/>
          </a:xfrm>
          <a:prstGeom prst="rect">
            <a:avLst/>
          </a:prstGeom>
          <a:noFill/>
          <a:ln>
            <a:noFill/>
          </a:ln>
        </p:spPr>
      </p:pic>
      <p:sp>
        <p:nvSpPr>
          <p:cNvPr id="126" name="Shape 126"/>
          <p:cNvSpPr txBox="1"/>
          <p:nvPr/>
        </p:nvSpPr>
        <p:spPr>
          <a:xfrm>
            <a:off x="652725" y="3567475"/>
            <a:ext cx="8179500" cy="1414200"/>
          </a:xfrm>
          <a:prstGeom prst="rect">
            <a:avLst/>
          </a:prstGeom>
          <a:noFill/>
          <a:ln>
            <a:noFill/>
          </a:ln>
        </p:spPr>
        <p:txBody>
          <a:bodyPr anchorCtr="0" anchor="t" bIns="91425" lIns="91425" rIns="91425" wrap="square" tIns="91425">
            <a:noAutofit/>
          </a:bodyPr>
          <a:lstStyle/>
          <a:p>
            <a:pPr lvl="0">
              <a:spcBef>
                <a:spcPts val="0"/>
              </a:spcBef>
              <a:buNone/>
            </a:pPr>
            <a:r>
              <a:rPr lang="en">
                <a:latin typeface="Garamond"/>
                <a:ea typeface="Garamond"/>
                <a:cs typeface="Garamond"/>
                <a:sym typeface="Garamond"/>
              </a:rPr>
              <a:t>Gradient Boosted Regression Model,</a:t>
            </a:r>
          </a:p>
          <a:p>
            <a:pPr lvl="0">
              <a:spcBef>
                <a:spcPts val="0"/>
              </a:spcBef>
              <a:buNone/>
            </a:pPr>
            <a:r>
              <a:rPr lang="en">
                <a:solidFill>
                  <a:schemeClr val="dk1"/>
                </a:solidFill>
                <a:latin typeface="Garamond"/>
                <a:ea typeface="Garamond"/>
                <a:cs typeface="Garamond"/>
                <a:sym typeface="Garamond"/>
              </a:rPr>
              <a:t>Mean Household Income: 42321.783</a:t>
            </a:r>
          </a:p>
          <a:p>
            <a:pPr lvl="0">
              <a:spcBef>
                <a:spcPts val="0"/>
              </a:spcBef>
              <a:buClr>
                <a:schemeClr val="dk1"/>
              </a:buClr>
              <a:buFont typeface="Arial"/>
              <a:buNone/>
            </a:pPr>
            <a:r>
              <a:rPr lang="en">
                <a:solidFill>
                  <a:schemeClr val="dk1"/>
                </a:solidFill>
                <a:latin typeface="Garamond"/>
                <a:ea typeface="Garamond"/>
                <a:cs typeface="Garamond"/>
                <a:sym typeface="Garamond"/>
              </a:rPr>
              <a:t>Median Household Income: 39926.0</a:t>
            </a:r>
          </a:p>
          <a:p>
            <a:pPr lvl="0">
              <a:spcBef>
                <a:spcPts val="0"/>
              </a:spcBef>
              <a:buClr>
                <a:schemeClr val="dk1"/>
              </a:buClr>
              <a:buFont typeface="Arial"/>
              <a:buNone/>
            </a:pPr>
            <a:r>
              <a:rPr lang="en">
                <a:solidFill>
                  <a:schemeClr val="dk1"/>
                </a:solidFill>
                <a:latin typeface="Garamond"/>
                <a:ea typeface="Garamond"/>
                <a:cs typeface="Garamond"/>
                <a:sym typeface="Garamond"/>
              </a:rPr>
              <a:t>Root Mean Squared Error on train data: 0.29</a:t>
            </a:r>
          </a:p>
          <a:p>
            <a:pPr lvl="0">
              <a:spcBef>
                <a:spcPts val="0"/>
              </a:spcBef>
              <a:buClr>
                <a:schemeClr val="dk1"/>
              </a:buClr>
              <a:buFont typeface="Arial"/>
              <a:buNone/>
            </a:pPr>
            <a:r>
              <a:rPr lang="en">
                <a:solidFill>
                  <a:schemeClr val="dk1"/>
                </a:solidFill>
                <a:latin typeface="Garamond"/>
                <a:ea typeface="Garamond"/>
                <a:cs typeface="Garamond"/>
                <a:sym typeface="Garamond"/>
              </a:rPr>
              <a:t>Root Mean Squared Error on test data: 1193.188</a:t>
            </a:r>
          </a:p>
          <a:p>
            <a:pPr lvl="0">
              <a:spcBef>
                <a:spcPts val="0"/>
              </a:spcBef>
              <a:buNone/>
            </a:pPr>
            <a:r>
              <a:rPr lang="en">
                <a:latin typeface="Garamond"/>
                <a:ea typeface="Garamond"/>
                <a:cs typeface="Garamond"/>
                <a:sym typeface="Garamond"/>
              </a:rPr>
              <a:t>Pretty much just proxies for income</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Shape 131"/>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2016 Crime Data</a:t>
            </a:r>
          </a:p>
        </p:txBody>
      </p:sp>
      <p:sp>
        <p:nvSpPr>
          <p:cNvPr id="132" name="Shape 132"/>
          <p:cNvSpPr txBox="1"/>
          <p:nvPr>
            <p:ph idx="1" type="body"/>
          </p:nvPr>
        </p:nvSpPr>
        <p:spPr>
          <a:xfrm>
            <a:off x="311700" y="1152475"/>
            <a:ext cx="3999900" cy="3416400"/>
          </a:xfrm>
          <a:prstGeom prst="rect">
            <a:avLst/>
          </a:prstGeom>
        </p:spPr>
        <p:txBody>
          <a:bodyPr anchorCtr="0" anchor="t" bIns="91425" lIns="91425" rIns="91425" wrap="square" tIns="91425">
            <a:noAutofit/>
          </a:bodyPr>
          <a:lstStyle/>
          <a:p>
            <a:pPr indent="-317500" lvl="0" marL="457200" rtl="0">
              <a:spcBef>
                <a:spcPts val="0"/>
              </a:spcBef>
            </a:pPr>
            <a:r>
              <a:rPr lang="en"/>
              <a:t>Gradient Boosted Regression Model</a:t>
            </a:r>
          </a:p>
          <a:p>
            <a:pPr indent="-317500" lvl="0" marL="457200" rtl="0">
              <a:spcBef>
                <a:spcPts val="0"/>
              </a:spcBef>
            </a:pPr>
            <a:r>
              <a:rPr lang="en">
                <a:solidFill>
                  <a:schemeClr val="dk1"/>
                </a:solidFill>
              </a:rPr>
              <a:t>Crime Mean:   150.1352657004831</a:t>
            </a:r>
          </a:p>
          <a:p>
            <a:pPr indent="-317500" lvl="0" marL="457200" rtl="0">
              <a:spcBef>
                <a:spcPts val="0"/>
              </a:spcBef>
            </a:pPr>
            <a:r>
              <a:rPr lang="en">
                <a:solidFill>
                  <a:schemeClr val="dk1"/>
                </a:solidFill>
              </a:rPr>
              <a:t>Root Mean Squared Error on train data: 2.8323436921143834</a:t>
            </a:r>
          </a:p>
          <a:p>
            <a:pPr indent="-317500" lvl="0" marL="457200" rtl="0">
              <a:spcBef>
                <a:spcPts val="0"/>
              </a:spcBef>
            </a:pPr>
            <a:r>
              <a:rPr lang="en">
                <a:solidFill>
                  <a:schemeClr val="dk1"/>
                </a:solidFill>
              </a:rPr>
              <a:t>Root Mean Squared Error on test data: 35.45128560571354</a:t>
            </a:r>
          </a:p>
          <a:p>
            <a:pPr indent="-317500" lvl="0" marL="457200" rtl="0">
              <a:spcBef>
                <a:spcPts val="0"/>
              </a:spcBef>
            </a:pPr>
            <a:r>
              <a:rPr lang="en"/>
              <a:t>Crime in 2016 is highly influenced by past crime data</a:t>
            </a:r>
          </a:p>
          <a:p>
            <a:pPr indent="-317500" lvl="0" marL="457200" rtl="0">
              <a:spcBef>
                <a:spcPts val="0"/>
              </a:spcBef>
            </a:pPr>
            <a:r>
              <a:rPr lang="en"/>
              <a:t>Teenage pregnancy and year of housing construction is also significant here</a:t>
            </a:r>
          </a:p>
          <a:p>
            <a:pPr indent="-317500" lvl="0" marL="457200">
              <a:spcBef>
                <a:spcPts val="0"/>
              </a:spcBef>
            </a:pPr>
            <a:r>
              <a:rPr lang="en">
                <a:solidFill>
                  <a:schemeClr val="dk1"/>
                </a:solidFill>
              </a:rPr>
              <a:t>Series of issues related to Improve Detroit or other citations and complaints that predict crime.</a:t>
            </a:r>
          </a:p>
        </p:txBody>
      </p:sp>
      <p:pic>
        <p:nvPicPr>
          <p:cNvPr id="133" name="Shape 133"/>
          <p:cNvPicPr preferRelativeResize="0"/>
          <p:nvPr/>
        </p:nvPicPr>
        <p:blipFill>
          <a:blip r:embed="rId3">
            <a:alphaModFix/>
          </a:blip>
          <a:stretch>
            <a:fillRect/>
          </a:stretch>
        </p:blipFill>
        <p:spPr>
          <a:xfrm>
            <a:off x="4411800" y="1222325"/>
            <a:ext cx="4527600" cy="239440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Shape 13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Homicides</a:t>
            </a:r>
          </a:p>
        </p:txBody>
      </p:sp>
      <p:sp>
        <p:nvSpPr>
          <p:cNvPr id="139" name="Shape 139"/>
          <p:cNvSpPr txBox="1"/>
          <p:nvPr>
            <p:ph idx="1" type="body"/>
          </p:nvPr>
        </p:nvSpPr>
        <p:spPr>
          <a:xfrm>
            <a:off x="311700" y="1152475"/>
            <a:ext cx="3999900" cy="3416400"/>
          </a:xfrm>
          <a:prstGeom prst="rect">
            <a:avLst/>
          </a:prstGeom>
        </p:spPr>
        <p:txBody>
          <a:bodyPr anchorCtr="0" anchor="t" bIns="91425" lIns="91425" rIns="91425" wrap="square" tIns="91425">
            <a:noAutofit/>
          </a:bodyPr>
          <a:lstStyle/>
          <a:p>
            <a:pPr indent="-317500" lvl="0" marL="457200" rtl="0">
              <a:spcBef>
                <a:spcPts val="0"/>
              </a:spcBef>
            </a:pPr>
            <a:r>
              <a:rPr lang="en"/>
              <a:t>Gradient Boosted Regression</a:t>
            </a:r>
          </a:p>
          <a:p>
            <a:pPr indent="-317500" lvl="0" marL="457200" rtl="0">
              <a:spcBef>
                <a:spcPts val="0"/>
              </a:spcBef>
            </a:pPr>
            <a:r>
              <a:rPr lang="en">
                <a:solidFill>
                  <a:schemeClr val="dk1"/>
                </a:solidFill>
              </a:rPr>
              <a:t>Average Homicides per Neighborhood: 2.855</a:t>
            </a:r>
          </a:p>
          <a:p>
            <a:pPr indent="-317500" lvl="0" marL="457200" rtl="0">
              <a:spcBef>
                <a:spcPts val="0"/>
              </a:spcBef>
            </a:pPr>
            <a:r>
              <a:rPr lang="en">
                <a:solidFill>
                  <a:schemeClr val="dk1"/>
                </a:solidFill>
              </a:rPr>
              <a:t>Root Mean Squared Error on train data: 0.005769891832668183</a:t>
            </a:r>
          </a:p>
          <a:p>
            <a:pPr indent="-317500" lvl="0" marL="457200" rtl="0">
              <a:spcBef>
                <a:spcPts val="0"/>
              </a:spcBef>
            </a:pPr>
            <a:r>
              <a:rPr lang="en">
                <a:solidFill>
                  <a:schemeClr val="dk1"/>
                </a:solidFill>
              </a:rPr>
              <a:t>Root Mean Squared Error on test data: 5.783756023762857</a:t>
            </a:r>
          </a:p>
          <a:p>
            <a:pPr indent="-317500" lvl="0" marL="457200" rtl="0">
              <a:spcBef>
                <a:spcPts val="0"/>
              </a:spcBef>
            </a:pPr>
            <a:r>
              <a:rPr lang="en"/>
              <a:t>Perplexingly, this has little to do with crime rates per se</a:t>
            </a:r>
          </a:p>
          <a:p>
            <a:pPr indent="-317500" lvl="0" marL="457200" rtl="0">
              <a:spcBef>
                <a:spcPts val="0"/>
              </a:spcBef>
            </a:pPr>
            <a:r>
              <a:rPr lang="en"/>
              <a:t>Tracks things like </a:t>
            </a:r>
            <a:r>
              <a:rPr lang="en">
                <a:solidFill>
                  <a:schemeClr val="dk1"/>
                </a:solidFill>
              </a:rPr>
              <a:t>assessment value, average year of housing built, average length of construction and average parcel size permitted</a:t>
            </a:r>
          </a:p>
          <a:p>
            <a:pPr indent="-317500" lvl="0" marL="457200">
              <a:spcBef>
                <a:spcPts val="0"/>
              </a:spcBef>
              <a:buClr>
                <a:schemeClr val="dk1"/>
              </a:buClr>
            </a:pPr>
            <a:r>
              <a:rPr lang="en">
                <a:solidFill>
                  <a:schemeClr val="dk1"/>
                </a:solidFill>
              </a:rPr>
              <a:t>Lots of features seem to be proxies for rich/poor neighborhoods</a:t>
            </a:r>
          </a:p>
        </p:txBody>
      </p:sp>
      <p:pic>
        <p:nvPicPr>
          <p:cNvPr id="140" name="Shape 140"/>
          <p:cNvPicPr preferRelativeResize="0"/>
          <p:nvPr/>
        </p:nvPicPr>
        <p:blipFill>
          <a:blip r:embed="rId3">
            <a:alphaModFix/>
          </a:blip>
          <a:stretch>
            <a:fillRect/>
          </a:stretch>
        </p:blipFill>
        <p:spPr>
          <a:xfrm>
            <a:off x="4464000" y="1170125"/>
            <a:ext cx="4527600" cy="242342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Shape 145"/>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Total Auctions</a:t>
            </a:r>
          </a:p>
        </p:txBody>
      </p:sp>
      <p:sp>
        <p:nvSpPr>
          <p:cNvPr id="146" name="Shape 146"/>
          <p:cNvSpPr txBox="1"/>
          <p:nvPr>
            <p:ph idx="1" type="body"/>
          </p:nvPr>
        </p:nvSpPr>
        <p:spPr>
          <a:xfrm>
            <a:off x="311700" y="1152475"/>
            <a:ext cx="3999900" cy="3416400"/>
          </a:xfrm>
          <a:prstGeom prst="rect">
            <a:avLst/>
          </a:prstGeom>
        </p:spPr>
        <p:txBody>
          <a:bodyPr anchorCtr="0" anchor="t" bIns="91425" lIns="91425" rIns="91425" wrap="square" tIns="91425">
            <a:noAutofit/>
          </a:bodyPr>
          <a:lstStyle/>
          <a:p>
            <a:pPr indent="-317500" lvl="0" marL="457200" rtl="0">
              <a:spcBef>
                <a:spcPts val="0"/>
              </a:spcBef>
            </a:pPr>
            <a:r>
              <a:rPr lang="en"/>
              <a:t>Random Forest Regression Model</a:t>
            </a:r>
          </a:p>
          <a:p>
            <a:pPr indent="-317500" lvl="0" marL="457200" rtl="0">
              <a:spcBef>
                <a:spcPts val="0"/>
              </a:spcBef>
            </a:pPr>
            <a:r>
              <a:rPr lang="en">
                <a:solidFill>
                  <a:schemeClr val="dk1"/>
                </a:solidFill>
              </a:rPr>
              <a:t>Mean Auctions per Neighborhood: 4.4975845</a:t>
            </a:r>
          </a:p>
          <a:p>
            <a:pPr indent="-317500" lvl="0" marL="457200" rtl="0">
              <a:spcBef>
                <a:spcPts val="0"/>
              </a:spcBef>
            </a:pPr>
            <a:r>
              <a:rPr lang="en">
                <a:solidFill>
                  <a:schemeClr val="dk1"/>
                </a:solidFill>
              </a:rPr>
              <a:t>Root Mean Squared Error on train data: 4.355330534999539</a:t>
            </a:r>
          </a:p>
          <a:p>
            <a:pPr indent="-317500" lvl="0" marL="457200" rtl="0">
              <a:spcBef>
                <a:spcPts val="0"/>
              </a:spcBef>
            </a:pPr>
            <a:r>
              <a:rPr lang="en">
                <a:solidFill>
                  <a:schemeClr val="dk1"/>
                </a:solidFill>
              </a:rPr>
              <a:t>Root Mean Squared Error on test data: 8.54984426243721</a:t>
            </a:r>
          </a:p>
          <a:p>
            <a:pPr indent="-317500" lvl="0" marL="457200" rtl="0">
              <a:spcBef>
                <a:spcPts val="0"/>
              </a:spcBef>
              <a:buClr>
                <a:schemeClr val="dk1"/>
              </a:buClr>
            </a:pPr>
            <a:r>
              <a:rPr lang="en">
                <a:solidFill>
                  <a:schemeClr val="dk1"/>
                </a:solidFill>
              </a:rPr>
              <a:t>Exceptionally strong correlation between blight violations and auctions.</a:t>
            </a:r>
          </a:p>
          <a:p>
            <a:pPr indent="-317500" lvl="0" marL="457200">
              <a:spcBef>
                <a:spcPts val="0"/>
              </a:spcBef>
              <a:buClr>
                <a:schemeClr val="dk1"/>
              </a:buClr>
            </a:pPr>
            <a:r>
              <a:rPr lang="en">
                <a:solidFill>
                  <a:schemeClr val="dk1"/>
                </a:solidFill>
              </a:rPr>
              <a:t>Should be worrisome to policy makers, as blight violations might be causing auctions.</a:t>
            </a:r>
          </a:p>
        </p:txBody>
      </p:sp>
      <p:pic>
        <p:nvPicPr>
          <p:cNvPr id="147" name="Shape 147"/>
          <p:cNvPicPr preferRelativeResize="0"/>
          <p:nvPr/>
        </p:nvPicPr>
        <p:blipFill>
          <a:blip r:embed="rId3">
            <a:alphaModFix/>
          </a:blip>
          <a:stretch>
            <a:fillRect/>
          </a:stretch>
        </p:blipFill>
        <p:spPr>
          <a:xfrm>
            <a:off x="4464000" y="1170125"/>
            <a:ext cx="4527600" cy="237989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Shape 15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Improve Detroit Tickets</a:t>
            </a:r>
          </a:p>
        </p:txBody>
      </p:sp>
      <p:sp>
        <p:nvSpPr>
          <p:cNvPr id="153" name="Shape 153"/>
          <p:cNvSpPr txBox="1"/>
          <p:nvPr>
            <p:ph idx="1" type="body"/>
          </p:nvPr>
        </p:nvSpPr>
        <p:spPr>
          <a:xfrm>
            <a:off x="311700" y="1152475"/>
            <a:ext cx="3999900" cy="3416400"/>
          </a:xfrm>
          <a:prstGeom prst="rect">
            <a:avLst/>
          </a:prstGeom>
        </p:spPr>
        <p:txBody>
          <a:bodyPr anchorCtr="0" anchor="t" bIns="91425" lIns="91425" rIns="91425" wrap="square" tIns="91425">
            <a:noAutofit/>
          </a:bodyPr>
          <a:lstStyle/>
          <a:p>
            <a:pPr indent="-317500" lvl="0" marL="457200" rtl="0">
              <a:spcBef>
                <a:spcPts val="0"/>
              </a:spcBef>
            </a:pPr>
            <a:r>
              <a:rPr lang="en"/>
              <a:t>Random Forest Regression</a:t>
            </a:r>
          </a:p>
          <a:p>
            <a:pPr indent="-317500" lvl="0" marL="457200" rtl="0">
              <a:spcBef>
                <a:spcPts val="0"/>
              </a:spcBef>
            </a:pPr>
            <a:r>
              <a:rPr lang="en">
                <a:solidFill>
                  <a:schemeClr val="dk1"/>
                </a:solidFill>
                <a:highlight>
                  <a:srgbClr val="FFFFFF"/>
                </a:highlight>
              </a:rPr>
              <a:t>Average Number of Improve Detroit Tickets: 884.6763285024155 </a:t>
            </a:r>
          </a:p>
          <a:p>
            <a:pPr indent="-317500" lvl="0" marL="457200" rtl="0">
              <a:spcBef>
                <a:spcPts val="0"/>
              </a:spcBef>
            </a:pPr>
            <a:r>
              <a:rPr lang="en">
                <a:solidFill>
                  <a:schemeClr val="dk1"/>
                </a:solidFill>
                <a:highlight>
                  <a:srgbClr val="FFFFFF"/>
                </a:highlight>
              </a:rPr>
              <a:t>Root Mean Squared Error on train data: 474.6401565768995</a:t>
            </a:r>
          </a:p>
          <a:p>
            <a:pPr indent="-317500" lvl="0" marL="457200" rtl="0">
              <a:spcBef>
                <a:spcPts val="0"/>
              </a:spcBef>
            </a:pPr>
            <a:r>
              <a:rPr lang="en">
                <a:solidFill>
                  <a:schemeClr val="dk1"/>
                </a:solidFill>
                <a:highlight>
                  <a:srgbClr val="FFFFFF"/>
                </a:highlight>
              </a:rPr>
              <a:t>Root Mean Squared Error on test data: 145.6483962647053</a:t>
            </a:r>
          </a:p>
          <a:p>
            <a:pPr indent="-317500" lvl="0" marL="457200" rtl="0">
              <a:spcBef>
                <a:spcPts val="0"/>
              </a:spcBef>
              <a:buClr>
                <a:schemeClr val="dk1"/>
              </a:buClr>
            </a:pPr>
            <a:r>
              <a:rPr lang="en">
                <a:solidFill>
                  <a:schemeClr val="dk1"/>
                </a:solidFill>
                <a:highlight>
                  <a:srgbClr val="FFFFFF"/>
                </a:highlight>
              </a:rPr>
              <a:t>High connection to Illegal Dump Sites</a:t>
            </a:r>
          </a:p>
          <a:p>
            <a:pPr indent="-317500" lvl="0" marL="457200" rtl="0">
              <a:spcBef>
                <a:spcPts val="0"/>
              </a:spcBef>
              <a:buClr>
                <a:schemeClr val="dk1"/>
              </a:buClr>
            </a:pPr>
            <a:r>
              <a:rPr lang="en">
                <a:solidFill>
                  <a:schemeClr val="dk1"/>
                </a:solidFill>
                <a:highlight>
                  <a:srgbClr val="FFFFFF"/>
                </a:highlight>
              </a:rPr>
              <a:t>Crime data is also a predictor, perhaps a correlation with higher crime neighborhoods</a:t>
            </a:r>
          </a:p>
          <a:p>
            <a:pPr indent="-317500" lvl="0" marL="457200" rtl="0">
              <a:spcBef>
                <a:spcPts val="0"/>
              </a:spcBef>
              <a:buClr>
                <a:schemeClr val="dk1"/>
              </a:buClr>
            </a:pPr>
            <a:r>
              <a:rPr lang="en">
                <a:solidFill>
                  <a:schemeClr val="dk1"/>
                </a:solidFill>
                <a:highlight>
                  <a:srgbClr val="FFFFFF"/>
                </a:highlight>
              </a:rPr>
              <a:t>Interesting that there’s no income divide here </a:t>
            </a:r>
          </a:p>
          <a:p>
            <a:pPr lvl="0">
              <a:spcBef>
                <a:spcPts val="0"/>
              </a:spcBef>
              <a:buNone/>
            </a:pPr>
            <a:r>
              <a:t/>
            </a:r>
            <a:endParaRPr/>
          </a:p>
        </p:txBody>
      </p:sp>
      <p:pic>
        <p:nvPicPr>
          <p:cNvPr id="154" name="Shape 154"/>
          <p:cNvPicPr preferRelativeResize="0"/>
          <p:nvPr/>
        </p:nvPicPr>
        <p:blipFill>
          <a:blip r:embed="rId3">
            <a:alphaModFix/>
          </a:blip>
          <a:stretch>
            <a:fillRect/>
          </a:stretch>
        </p:blipFill>
        <p:spPr>
          <a:xfrm>
            <a:off x="4464000" y="1170125"/>
            <a:ext cx="4527600" cy="225654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Shape 159"/>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Improve Detroit Ticket Average Wait Times</a:t>
            </a:r>
          </a:p>
        </p:txBody>
      </p:sp>
      <p:sp>
        <p:nvSpPr>
          <p:cNvPr id="160" name="Shape 160"/>
          <p:cNvSpPr txBox="1"/>
          <p:nvPr>
            <p:ph idx="1" type="body"/>
          </p:nvPr>
        </p:nvSpPr>
        <p:spPr>
          <a:xfrm>
            <a:off x="311700" y="1152475"/>
            <a:ext cx="3999900" cy="3416400"/>
          </a:xfrm>
          <a:prstGeom prst="rect">
            <a:avLst/>
          </a:prstGeom>
        </p:spPr>
        <p:txBody>
          <a:bodyPr anchorCtr="0" anchor="t" bIns="91425" lIns="91425" rIns="91425" wrap="square" tIns="91425">
            <a:noAutofit/>
          </a:bodyPr>
          <a:lstStyle/>
          <a:p>
            <a:pPr indent="-317500" lvl="0" marL="457200" rtl="0">
              <a:spcBef>
                <a:spcPts val="0"/>
              </a:spcBef>
            </a:pPr>
            <a:r>
              <a:rPr lang="en"/>
              <a:t>Gradient Boosted Regression</a:t>
            </a:r>
          </a:p>
          <a:p>
            <a:pPr indent="-317500" lvl="0" marL="457200" rtl="0">
              <a:spcBef>
                <a:spcPts val="0"/>
              </a:spcBef>
            </a:pPr>
            <a:r>
              <a:rPr lang="en">
                <a:solidFill>
                  <a:schemeClr val="dk1"/>
                </a:solidFill>
              </a:rPr>
              <a:t>Average Wait Time on Improve Detroit Ticket: 18 days</a:t>
            </a:r>
          </a:p>
          <a:p>
            <a:pPr indent="-317500" lvl="0" marL="457200" rtl="0">
              <a:spcBef>
                <a:spcPts val="0"/>
              </a:spcBef>
            </a:pPr>
            <a:r>
              <a:rPr lang="en">
                <a:solidFill>
                  <a:schemeClr val="dk1"/>
                </a:solidFill>
              </a:rPr>
              <a:t>Root Mean Squared Error on train data: 2.864260201625337</a:t>
            </a:r>
          </a:p>
          <a:p>
            <a:pPr indent="-317500" lvl="0" marL="457200" rtl="0">
              <a:spcBef>
                <a:spcPts val="0"/>
              </a:spcBef>
            </a:pPr>
            <a:r>
              <a:rPr lang="en">
                <a:solidFill>
                  <a:schemeClr val="dk1"/>
                </a:solidFill>
              </a:rPr>
              <a:t>Root Mean Squared Error on test data: 8.50389998120845</a:t>
            </a:r>
          </a:p>
          <a:p>
            <a:pPr indent="-317500" lvl="0" marL="457200" rtl="0">
              <a:spcBef>
                <a:spcPts val="0"/>
              </a:spcBef>
            </a:pPr>
            <a:r>
              <a:rPr lang="en"/>
              <a:t>First, depends on the issues that are reported</a:t>
            </a:r>
          </a:p>
          <a:p>
            <a:pPr indent="-317500" lvl="0" marL="457200">
              <a:spcBef>
                <a:spcPts val="0"/>
              </a:spcBef>
            </a:pPr>
            <a:r>
              <a:rPr lang="en"/>
              <a:t>Second, wait time seems to correlate with features like wait time, such as </a:t>
            </a:r>
            <a:r>
              <a:rPr lang="en">
                <a:solidFill>
                  <a:schemeClr val="dk1"/>
                </a:solidFill>
              </a:rPr>
              <a:t>avgparcelsize, parcelgroundarea, and avgauctsaleamount</a:t>
            </a:r>
          </a:p>
        </p:txBody>
      </p:sp>
      <p:pic>
        <p:nvPicPr>
          <p:cNvPr id="161" name="Shape 161"/>
          <p:cNvPicPr preferRelativeResize="0"/>
          <p:nvPr/>
        </p:nvPicPr>
        <p:blipFill>
          <a:blip r:embed="rId3">
            <a:alphaModFix/>
          </a:blip>
          <a:stretch>
            <a:fillRect/>
          </a:stretch>
        </p:blipFill>
        <p:spPr>
          <a:xfrm>
            <a:off x="4437875" y="1457350"/>
            <a:ext cx="4527600" cy="31115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Shape 16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Conclusions</a:t>
            </a:r>
          </a:p>
        </p:txBody>
      </p:sp>
      <p:sp>
        <p:nvSpPr>
          <p:cNvPr id="167" name="Shape 167"/>
          <p:cNvSpPr txBox="1"/>
          <p:nvPr>
            <p:ph idx="1" type="body"/>
          </p:nvPr>
        </p:nvSpPr>
        <p:spPr>
          <a:xfrm>
            <a:off x="311700" y="1152475"/>
            <a:ext cx="3999900" cy="3416400"/>
          </a:xfrm>
          <a:prstGeom prst="rect">
            <a:avLst/>
          </a:prstGeom>
        </p:spPr>
        <p:txBody>
          <a:bodyPr anchorCtr="0" anchor="t" bIns="91425" lIns="91425" rIns="91425" wrap="square" tIns="91425">
            <a:noAutofit/>
          </a:bodyPr>
          <a:lstStyle/>
          <a:p>
            <a:pPr indent="-317500" lvl="0" marL="457200" rtl="0">
              <a:spcBef>
                <a:spcPts val="0"/>
              </a:spcBef>
            </a:pPr>
            <a:r>
              <a:rPr b="1" lang="en">
                <a:solidFill>
                  <a:schemeClr val="dk1"/>
                </a:solidFill>
              </a:rPr>
              <a:t>Blight violations need reform, they have far too strong an influence on auctions.</a:t>
            </a:r>
          </a:p>
          <a:p>
            <a:pPr indent="-317500" lvl="0" marL="457200" rtl="0">
              <a:spcBef>
                <a:spcPts val="0"/>
              </a:spcBef>
              <a:buClr>
                <a:schemeClr val="dk1"/>
              </a:buClr>
            </a:pPr>
            <a:r>
              <a:rPr b="1" lang="en">
                <a:solidFill>
                  <a:schemeClr val="dk1"/>
                </a:solidFill>
              </a:rPr>
              <a:t>Auctions are also connected to crime data and other issues such as Blocked Catch Basin, Abandoned Vehicle, and Rodent Extermination</a:t>
            </a:r>
            <a:r>
              <a:rPr lang="en">
                <a:solidFill>
                  <a:schemeClr val="dk1"/>
                </a:solidFill>
              </a:rPr>
              <a:t>.</a:t>
            </a:r>
          </a:p>
          <a:p>
            <a:pPr indent="-317500" lvl="0" marL="457200" rtl="0">
              <a:spcBef>
                <a:spcPts val="0"/>
              </a:spcBef>
              <a:buClr>
                <a:schemeClr val="dk1"/>
              </a:buClr>
            </a:pPr>
            <a:r>
              <a:rPr b="1" lang="en">
                <a:solidFill>
                  <a:schemeClr val="dk1"/>
                </a:solidFill>
              </a:rPr>
              <a:t>Some types of buildings seem to correlate strongly with more building permits issued. </a:t>
            </a:r>
          </a:p>
          <a:p>
            <a:pPr indent="-317500" lvl="0" marL="457200" rtl="0">
              <a:spcBef>
                <a:spcPts val="0"/>
              </a:spcBef>
              <a:buClr>
                <a:schemeClr val="dk1"/>
              </a:buClr>
            </a:pPr>
            <a:r>
              <a:rPr b="1" lang="en">
                <a:solidFill>
                  <a:schemeClr val="dk1"/>
                </a:solidFill>
              </a:rPr>
              <a:t>Specific types of crime and issues seems to have outsized predictive power.</a:t>
            </a:r>
          </a:p>
          <a:p>
            <a:pPr indent="-317500" lvl="0" marL="457200" rtl="0">
              <a:spcBef>
                <a:spcPts val="0"/>
              </a:spcBef>
              <a:buClr>
                <a:schemeClr val="dk1"/>
              </a:buClr>
            </a:pPr>
            <a:r>
              <a:rPr b="1" lang="en">
                <a:solidFill>
                  <a:schemeClr val="dk1"/>
                </a:solidFill>
              </a:rPr>
              <a:t>Homicides seem to be predicted by different features than crime more generally.</a:t>
            </a:r>
          </a:p>
        </p:txBody>
      </p:sp>
      <p:sp>
        <p:nvSpPr>
          <p:cNvPr id="168" name="Shape 168"/>
          <p:cNvSpPr txBox="1"/>
          <p:nvPr>
            <p:ph idx="2" type="body"/>
          </p:nvPr>
        </p:nvSpPr>
        <p:spPr>
          <a:xfrm>
            <a:off x="4832400" y="1152475"/>
            <a:ext cx="3999900" cy="3416400"/>
          </a:xfrm>
          <a:prstGeom prst="rect">
            <a:avLst/>
          </a:prstGeom>
        </p:spPr>
        <p:txBody>
          <a:bodyPr anchorCtr="0" anchor="t" bIns="91425" lIns="91425" rIns="91425" wrap="square" tIns="91425">
            <a:noAutofit/>
          </a:bodyPr>
          <a:lstStyle/>
          <a:p>
            <a:pPr indent="-317500" lvl="0" marL="457200" rtl="0">
              <a:spcBef>
                <a:spcPts val="0"/>
              </a:spcBef>
            </a:pPr>
            <a:r>
              <a:rPr b="1" lang="en">
                <a:solidFill>
                  <a:schemeClr val="dk1"/>
                </a:solidFill>
              </a:rPr>
              <a:t>Illegal Dump Sites have the highest feature importance for Improve Detroit Tickets.</a:t>
            </a:r>
          </a:p>
          <a:p>
            <a:pPr indent="-317500" lvl="0" marL="457200" rtl="0">
              <a:spcBef>
                <a:spcPts val="0"/>
              </a:spcBef>
              <a:buClr>
                <a:schemeClr val="dk1"/>
              </a:buClr>
            </a:pPr>
            <a:r>
              <a:rPr b="1" lang="en">
                <a:solidFill>
                  <a:schemeClr val="dk1"/>
                </a:solidFill>
              </a:rPr>
              <a:t>Improve Detroit tickets appear to be distributed fairly equitably, and not concentrate in neighborhoods based on income.</a:t>
            </a:r>
          </a:p>
          <a:p>
            <a:pPr indent="-317500" lvl="0" marL="457200" rtl="0">
              <a:spcBef>
                <a:spcPts val="0"/>
              </a:spcBef>
              <a:buClr>
                <a:schemeClr val="dk1"/>
              </a:buClr>
            </a:pPr>
            <a:r>
              <a:rPr b="1" lang="en">
                <a:solidFill>
                  <a:schemeClr val="dk1"/>
                </a:solidFill>
              </a:rPr>
              <a:t>Curbside Solid Waste and Blight Violations are the strongest predictors of average wait time.</a:t>
            </a:r>
          </a:p>
          <a:p>
            <a:pPr indent="-317500" lvl="0" marL="457200" rtl="0">
              <a:spcBef>
                <a:spcPts val="0"/>
              </a:spcBef>
              <a:buClr>
                <a:schemeClr val="dk1"/>
              </a:buClr>
            </a:pPr>
            <a:r>
              <a:rPr lang="en">
                <a:solidFill>
                  <a:schemeClr val="dk1"/>
                </a:solidFill>
                <a:latin typeface="Times New Roman"/>
                <a:ea typeface="Times New Roman"/>
                <a:cs typeface="Times New Roman"/>
                <a:sym typeface="Times New Roman"/>
              </a:rPr>
              <a:t>   </a:t>
            </a:r>
            <a:r>
              <a:rPr b="1" lang="en">
                <a:solidFill>
                  <a:schemeClr val="dk1"/>
                </a:solidFill>
              </a:rPr>
              <a:t>Average wait time generally seems to correlate with income. </a:t>
            </a:r>
          </a:p>
          <a:p>
            <a:pPr lvl="0">
              <a:spcBef>
                <a:spcPts val="0"/>
              </a:spcBef>
              <a:buNone/>
            </a:pPr>
            <a:r>
              <a:t/>
            </a:r>
            <a:endParaRPr b="1" sz="11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Shape 17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t/>
            </a:r>
            <a:endParaRPr/>
          </a:p>
        </p:txBody>
      </p:sp>
      <p:sp>
        <p:nvSpPr>
          <p:cNvPr id="174" name="Shape 174"/>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Shape 6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latin typeface="Garamond"/>
                <a:ea typeface="Garamond"/>
                <a:cs typeface="Garamond"/>
                <a:sym typeface="Garamond"/>
              </a:rPr>
              <a:t>Data Cleaning Process</a:t>
            </a:r>
          </a:p>
        </p:txBody>
      </p:sp>
      <p:sp>
        <p:nvSpPr>
          <p:cNvPr id="61" name="Shape 61"/>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spcBef>
                <a:spcPts val="0"/>
              </a:spcBef>
              <a:buFont typeface="Garamond"/>
            </a:pPr>
            <a:r>
              <a:rPr lang="en"/>
              <a:t>Import and clean datasets</a:t>
            </a:r>
          </a:p>
          <a:p>
            <a:pPr indent="-342900" lvl="0" marL="457200" rtl="0">
              <a:spcBef>
                <a:spcPts val="0"/>
              </a:spcBef>
            </a:pPr>
            <a:r>
              <a:rPr lang="en"/>
              <a:t>Organize them all into neighborhood form</a:t>
            </a:r>
          </a:p>
          <a:p>
            <a:pPr indent="-342900" lvl="0" marL="457200" rtl="0">
              <a:spcBef>
                <a:spcPts val="0"/>
              </a:spcBef>
            </a:pPr>
            <a:r>
              <a:rPr lang="en"/>
              <a:t>Using the geopandas library, I converted all the latitude and longitude coordinates into geographic points</a:t>
            </a:r>
          </a:p>
          <a:p>
            <a:pPr indent="-342900" lvl="0" marL="457200">
              <a:spcBef>
                <a:spcPts val="0"/>
              </a:spcBef>
            </a:pPr>
            <a:r>
              <a:rPr lang="en"/>
              <a:t>I then used a dictionary of neighborhoods in the city of Detroit (207 in total) to locate these specific points in neighborhoods, and included a neighborhood variable in each dataframe.</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Shape 6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Datasets Used</a:t>
            </a:r>
          </a:p>
        </p:txBody>
      </p:sp>
      <p:sp>
        <p:nvSpPr>
          <p:cNvPr id="67" name="Shape 67"/>
          <p:cNvSpPr txBox="1"/>
          <p:nvPr>
            <p:ph idx="1" type="body"/>
          </p:nvPr>
        </p:nvSpPr>
        <p:spPr>
          <a:xfrm>
            <a:off x="311700" y="1152475"/>
            <a:ext cx="3999900" cy="3416400"/>
          </a:xfrm>
          <a:prstGeom prst="rect">
            <a:avLst/>
          </a:prstGeom>
        </p:spPr>
        <p:txBody>
          <a:bodyPr anchorCtr="0" anchor="t" bIns="91425" lIns="91425" rIns="91425" wrap="square" tIns="91425">
            <a:noAutofit/>
          </a:bodyPr>
          <a:lstStyle/>
          <a:p>
            <a:pPr indent="-69850" lvl="0" marL="482600" rtl="0">
              <a:spcBef>
                <a:spcPts val="0"/>
              </a:spcBef>
              <a:spcAft>
                <a:spcPts val="0"/>
              </a:spcAft>
              <a:buClr>
                <a:schemeClr val="dk1"/>
              </a:buClr>
              <a:buSzPct val="100000"/>
              <a:buFont typeface="Arial"/>
              <a:buNone/>
            </a:pPr>
            <a:r>
              <a:rPr lang="en" sz="1100">
                <a:solidFill>
                  <a:schemeClr val="dk1"/>
                </a:solidFill>
                <a:latin typeface="Arial"/>
                <a:ea typeface="Arial"/>
                <a:cs typeface="Arial"/>
                <a:sym typeface="Arial"/>
              </a:rPr>
              <a:t>·</a:t>
            </a:r>
            <a:r>
              <a:rPr lang="en" sz="700">
                <a:solidFill>
                  <a:schemeClr val="dk1"/>
                </a:solidFill>
                <a:latin typeface="Times New Roman"/>
                <a:ea typeface="Times New Roman"/>
                <a:cs typeface="Times New Roman"/>
                <a:sym typeface="Times New Roman"/>
              </a:rPr>
              <a:t>        </a:t>
            </a:r>
            <a:r>
              <a:rPr lang="en" sz="1100">
                <a:solidFill>
                  <a:schemeClr val="dk1"/>
                </a:solidFill>
              </a:rPr>
              <a:t>Libraries--the names and coordinates of all public libraries in Detroit.</a:t>
            </a:r>
          </a:p>
          <a:p>
            <a:pPr indent="0" lvl="0" marL="482600" rtl="0">
              <a:spcBef>
                <a:spcPts val="0"/>
              </a:spcBef>
              <a:spcAft>
                <a:spcPts val="0"/>
              </a:spcAft>
              <a:buNone/>
            </a:pPr>
            <a:r>
              <a:rPr lang="en" sz="1100">
                <a:solidFill>
                  <a:schemeClr val="dk1"/>
                </a:solidFill>
                <a:latin typeface="Arial"/>
                <a:ea typeface="Arial"/>
                <a:cs typeface="Arial"/>
                <a:sym typeface="Arial"/>
              </a:rPr>
              <a:t>·</a:t>
            </a:r>
            <a:r>
              <a:rPr lang="en" sz="700">
                <a:solidFill>
                  <a:schemeClr val="dk1"/>
                </a:solidFill>
                <a:latin typeface="Times New Roman"/>
                <a:ea typeface="Times New Roman"/>
                <a:cs typeface="Times New Roman"/>
                <a:sym typeface="Times New Roman"/>
              </a:rPr>
              <a:t>        </a:t>
            </a:r>
            <a:r>
              <a:rPr lang="en" sz="1100">
                <a:solidFill>
                  <a:schemeClr val="dk1"/>
                </a:solidFill>
              </a:rPr>
              <a:t>Detroit Demolitions --a dataset from January 1, 2014 to the present, which lists the names, sites, and prices of demolished buildings. </a:t>
            </a:r>
          </a:p>
          <a:p>
            <a:pPr indent="-69850" lvl="0" marL="482600" rtl="0">
              <a:spcBef>
                <a:spcPts val="0"/>
              </a:spcBef>
              <a:spcAft>
                <a:spcPts val="0"/>
              </a:spcAft>
              <a:buClr>
                <a:schemeClr val="dk1"/>
              </a:buClr>
              <a:buSzPct val="100000"/>
              <a:buFont typeface="Arial"/>
              <a:buNone/>
            </a:pPr>
            <a:r>
              <a:rPr lang="en" sz="1100">
                <a:solidFill>
                  <a:schemeClr val="dk1"/>
                </a:solidFill>
                <a:latin typeface="Arial"/>
                <a:ea typeface="Arial"/>
                <a:cs typeface="Arial"/>
                <a:sym typeface="Arial"/>
              </a:rPr>
              <a:t>·</a:t>
            </a:r>
            <a:r>
              <a:rPr lang="en" sz="700">
                <a:solidFill>
                  <a:schemeClr val="dk1"/>
                </a:solidFill>
                <a:latin typeface="Times New Roman"/>
                <a:ea typeface="Times New Roman"/>
                <a:cs typeface="Times New Roman"/>
                <a:sym typeface="Times New Roman"/>
              </a:rPr>
              <a:t>  </a:t>
            </a:r>
            <a:r>
              <a:rPr lang="en" sz="1100">
                <a:solidFill>
                  <a:schemeClr val="dk1"/>
                </a:solidFill>
              </a:rPr>
              <a:t>Business Licenses—a dataset of all business licenses issued since 2015. It does not include the type of business.</a:t>
            </a:r>
          </a:p>
          <a:p>
            <a:pPr indent="0" lvl="0" marL="482600" rtl="0">
              <a:spcBef>
                <a:spcPts val="0"/>
              </a:spcBef>
              <a:spcAft>
                <a:spcPts val="0"/>
              </a:spcAft>
              <a:buNone/>
            </a:pPr>
            <a:r>
              <a:rPr lang="en" sz="1100">
                <a:solidFill>
                  <a:schemeClr val="dk1"/>
                </a:solidFill>
                <a:latin typeface="Arial"/>
                <a:ea typeface="Arial"/>
                <a:cs typeface="Arial"/>
                <a:sym typeface="Arial"/>
              </a:rPr>
              <a:t>·</a:t>
            </a:r>
            <a:r>
              <a:rPr lang="en" sz="700">
                <a:solidFill>
                  <a:schemeClr val="dk1"/>
                </a:solidFill>
                <a:latin typeface="Times New Roman"/>
                <a:ea typeface="Times New Roman"/>
                <a:cs typeface="Times New Roman"/>
                <a:sym typeface="Times New Roman"/>
              </a:rPr>
              <a:t>        </a:t>
            </a:r>
            <a:r>
              <a:rPr lang="en" sz="1100">
                <a:solidFill>
                  <a:schemeClr val="dk1"/>
                </a:solidFill>
              </a:rPr>
              <a:t>Auction Sales—The Detroit Land Bank buys and sells vacant properties to online bidders in an auction. The dataset begins in June 2014. </a:t>
            </a:r>
          </a:p>
          <a:p>
            <a:pPr indent="0" lvl="0" marL="482600" rtl="0">
              <a:spcBef>
                <a:spcPts val="0"/>
              </a:spcBef>
              <a:spcAft>
                <a:spcPts val="0"/>
              </a:spcAft>
              <a:buNone/>
            </a:pPr>
            <a:r>
              <a:rPr lang="en" sz="1100">
                <a:solidFill>
                  <a:schemeClr val="dk1"/>
                </a:solidFill>
                <a:latin typeface="Arial"/>
                <a:ea typeface="Arial"/>
                <a:cs typeface="Arial"/>
                <a:sym typeface="Arial"/>
              </a:rPr>
              <a:t>·</a:t>
            </a:r>
            <a:r>
              <a:rPr lang="en" sz="700">
                <a:solidFill>
                  <a:schemeClr val="dk1"/>
                </a:solidFill>
                <a:latin typeface="Times New Roman"/>
                <a:ea typeface="Times New Roman"/>
                <a:cs typeface="Times New Roman"/>
                <a:sym typeface="Times New Roman"/>
              </a:rPr>
              <a:t>        </a:t>
            </a:r>
            <a:r>
              <a:rPr lang="en" sz="1100">
                <a:solidFill>
                  <a:schemeClr val="dk1"/>
                </a:solidFill>
              </a:rPr>
              <a:t>Building Permits—issued by the City of Detroit Buildings, Safety, Engineering, and Environmental Department. These range from 2010 to the present, and include new building permits as well as alterations. Building activity primarily reflects a changing neighborhood.</a:t>
            </a:r>
          </a:p>
          <a:p>
            <a:pPr lvl="0" rtl="0">
              <a:spcBef>
                <a:spcPts val="0"/>
              </a:spcBef>
              <a:spcAft>
                <a:spcPts val="0"/>
              </a:spcAft>
              <a:buNone/>
            </a:pPr>
            <a:r>
              <a:t/>
            </a:r>
            <a:endParaRPr sz="1100">
              <a:solidFill>
                <a:schemeClr val="dk1"/>
              </a:solidFill>
            </a:endParaRPr>
          </a:p>
          <a:p>
            <a:pPr indent="0" lvl="0" marL="482600" rtl="0">
              <a:spcBef>
                <a:spcPts val="0"/>
              </a:spcBef>
              <a:spcAft>
                <a:spcPts val="0"/>
              </a:spcAft>
              <a:buNone/>
            </a:pPr>
            <a:r>
              <a:t/>
            </a:r>
            <a:endParaRPr sz="1100">
              <a:solidFill>
                <a:schemeClr val="dk1"/>
              </a:solidFill>
            </a:endParaRPr>
          </a:p>
          <a:p>
            <a:pPr indent="-69850" lvl="0" marL="482600" rtl="0">
              <a:spcBef>
                <a:spcPts val="0"/>
              </a:spcBef>
              <a:spcAft>
                <a:spcPts val="0"/>
              </a:spcAft>
              <a:buClr>
                <a:schemeClr val="dk1"/>
              </a:buClr>
              <a:buSzPct val="100000"/>
              <a:buFont typeface="Arial"/>
              <a:buNone/>
            </a:pPr>
            <a:r>
              <a:t/>
            </a:r>
            <a:endParaRPr sz="1100">
              <a:solidFill>
                <a:schemeClr val="dk1"/>
              </a:solidFill>
            </a:endParaRPr>
          </a:p>
          <a:p>
            <a:pPr lvl="0" rtl="0">
              <a:spcBef>
                <a:spcPts val="0"/>
              </a:spcBef>
              <a:spcAft>
                <a:spcPts val="0"/>
              </a:spcAft>
              <a:buClr>
                <a:schemeClr val="dk1"/>
              </a:buClr>
              <a:buSzPct val="100000"/>
              <a:buFont typeface="Arial"/>
              <a:buNone/>
            </a:pPr>
            <a:r>
              <a:t/>
            </a:r>
            <a:endParaRPr sz="1100">
              <a:solidFill>
                <a:schemeClr val="dk1"/>
              </a:solidFill>
            </a:endParaRPr>
          </a:p>
          <a:p>
            <a:pPr lvl="0">
              <a:spcBef>
                <a:spcPts val="0"/>
              </a:spcBef>
              <a:buClr>
                <a:schemeClr val="dk1"/>
              </a:buClr>
              <a:buSzPct val="100000"/>
              <a:buFont typeface="Arial"/>
              <a:buNone/>
            </a:pPr>
            <a:r>
              <a:t/>
            </a:r>
            <a:endParaRPr sz="1100">
              <a:solidFill>
                <a:schemeClr val="dk1"/>
              </a:solidFill>
            </a:endParaRPr>
          </a:p>
          <a:p>
            <a:pPr lvl="0">
              <a:spcBef>
                <a:spcPts val="0"/>
              </a:spcBef>
              <a:buNone/>
            </a:pPr>
            <a:r>
              <a:t/>
            </a:r>
            <a:endParaRPr/>
          </a:p>
        </p:txBody>
      </p:sp>
      <p:sp>
        <p:nvSpPr>
          <p:cNvPr id="68" name="Shape 68"/>
          <p:cNvSpPr txBox="1"/>
          <p:nvPr>
            <p:ph idx="2" type="body"/>
          </p:nvPr>
        </p:nvSpPr>
        <p:spPr>
          <a:xfrm>
            <a:off x="4832400" y="1152475"/>
            <a:ext cx="3999900" cy="3416400"/>
          </a:xfrm>
          <a:prstGeom prst="rect">
            <a:avLst/>
          </a:prstGeom>
        </p:spPr>
        <p:txBody>
          <a:bodyPr anchorCtr="0" anchor="t" bIns="91425" lIns="91425" rIns="91425" wrap="square" tIns="91425">
            <a:noAutofit/>
          </a:bodyPr>
          <a:lstStyle/>
          <a:p>
            <a:pPr indent="-69850" lvl="0" marL="482600" rtl="0">
              <a:spcBef>
                <a:spcPts val="0"/>
              </a:spcBef>
              <a:spcAft>
                <a:spcPts val="0"/>
              </a:spcAft>
              <a:buClr>
                <a:schemeClr val="dk1"/>
              </a:buClr>
              <a:buSzPct val="100000"/>
              <a:buFont typeface="Arial"/>
              <a:buNone/>
            </a:pPr>
            <a:r>
              <a:rPr lang="en" sz="1100">
                <a:solidFill>
                  <a:schemeClr val="dk1"/>
                </a:solidFill>
                <a:latin typeface="Arial"/>
                <a:ea typeface="Arial"/>
                <a:cs typeface="Arial"/>
                <a:sym typeface="Arial"/>
              </a:rPr>
              <a:t>·</a:t>
            </a:r>
            <a:r>
              <a:rPr lang="en" sz="700">
                <a:solidFill>
                  <a:schemeClr val="dk1"/>
                </a:solidFill>
                <a:latin typeface="Times New Roman"/>
                <a:ea typeface="Times New Roman"/>
                <a:cs typeface="Times New Roman"/>
                <a:sym typeface="Times New Roman"/>
              </a:rPr>
              <a:t>        </a:t>
            </a:r>
            <a:r>
              <a:rPr lang="en" sz="1100">
                <a:solidFill>
                  <a:schemeClr val="dk1"/>
                </a:solidFill>
              </a:rPr>
              <a:t>Annual Inspections—Inspections of commercial buildings by the city of Detroit inspectors. These inspections range from 2015 to the present, and are scheduled for all commercial properties annually.</a:t>
            </a:r>
          </a:p>
          <a:p>
            <a:pPr indent="-69850" lvl="0" marL="482600" rtl="0">
              <a:spcBef>
                <a:spcPts val="0"/>
              </a:spcBef>
              <a:spcAft>
                <a:spcPts val="0"/>
              </a:spcAft>
              <a:buClr>
                <a:schemeClr val="dk1"/>
              </a:buClr>
              <a:buSzPct val="100000"/>
              <a:buFont typeface="Arial"/>
              <a:buNone/>
            </a:pPr>
            <a:r>
              <a:rPr lang="en" sz="1100">
                <a:solidFill>
                  <a:schemeClr val="dk1"/>
                </a:solidFill>
                <a:latin typeface="Arial"/>
                <a:ea typeface="Arial"/>
                <a:cs typeface="Arial"/>
                <a:sym typeface="Arial"/>
              </a:rPr>
              <a:t>·</a:t>
            </a:r>
            <a:r>
              <a:rPr lang="en" sz="700">
                <a:solidFill>
                  <a:schemeClr val="dk1"/>
                </a:solidFill>
                <a:latin typeface="Times New Roman"/>
                <a:ea typeface="Times New Roman"/>
                <a:cs typeface="Times New Roman"/>
                <a:sym typeface="Times New Roman"/>
              </a:rPr>
              <a:t>        </a:t>
            </a:r>
            <a:r>
              <a:rPr lang="en" sz="1100">
                <a:solidFill>
                  <a:schemeClr val="dk1"/>
                </a:solidFill>
              </a:rPr>
              <a:t>Fire Stations—a dataset of all the fire stations and their locations in Detroit and their coordinates.</a:t>
            </a:r>
          </a:p>
          <a:p>
            <a:pPr indent="-69850" lvl="0" marL="482600" rtl="0">
              <a:spcBef>
                <a:spcPts val="0"/>
              </a:spcBef>
              <a:spcAft>
                <a:spcPts val="0"/>
              </a:spcAft>
              <a:buClr>
                <a:schemeClr val="dk1"/>
              </a:buClr>
              <a:buSzPct val="100000"/>
              <a:buFont typeface="Arial"/>
              <a:buNone/>
            </a:pPr>
            <a:r>
              <a:rPr lang="en" sz="1100">
                <a:solidFill>
                  <a:schemeClr val="dk1"/>
                </a:solidFill>
                <a:latin typeface="Arial"/>
                <a:ea typeface="Arial"/>
                <a:cs typeface="Arial"/>
                <a:sym typeface="Arial"/>
              </a:rPr>
              <a:t>·</a:t>
            </a:r>
            <a:r>
              <a:rPr lang="en" sz="700">
                <a:solidFill>
                  <a:schemeClr val="dk1"/>
                </a:solidFill>
                <a:latin typeface="Times New Roman"/>
                <a:ea typeface="Times New Roman"/>
                <a:cs typeface="Times New Roman"/>
                <a:sym typeface="Times New Roman"/>
              </a:rPr>
              <a:t>        </a:t>
            </a:r>
            <a:r>
              <a:rPr lang="en" sz="1100">
                <a:solidFill>
                  <a:schemeClr val="dk1"/>
                </a:solidFill>
              </a:rPr>
              <a:t>Blight—this dataset shows blight violations that have been issued property owners who have violated City of Detroit ordinances that govern how property owners maintain the exterior of their property. The dataset starts in 2004 and goes into the present.</a:t>
            </a:r>
          </a:p>
          <a:p>
            <a:pPr indent="-69850" lvl="0" marL="482600" rtl="0">
              <a:spcBef>
                <a:spcPts val="0"/>
              </a:spcBef>
              <a:spcAft>
                <a:spcPts val="0"/>
              </a:spcAft>
              <a:buClr>
                <a:schemeClr val="dk1"/>
              </a:buClr>
              <a:buSzPct val="100000"/>
              <a:buFont typeface="Arial"/>
              <a:buNone/>
            </a:pPr>
            <a:r>
              <a:rPr lang="en" sz="1100">
                <a:solidFill>
                  <a:schemeClr val="dk1"/>
                </a:solidFill>
                <a:latin typeface="Arial"/>
                <a:ea typeface="Arial"/>
                <a:cs typeface="Arial"/>
                <a:sym typeface="Arial"/>
              </a:rPr>
              <a:t>·</a:t>
            </a:r>
            <a:r>
              <a:rPr lang="en" sz="700">
                <a:solidFill>
                  <a:schemeClr val="dk1"/>
                </a:solidFill>
                <a:latin typeface="Times New Roman"/>
                <a:ea typeface="Times New Roman"/>
                <a:cs typeface="Times New Roman"/>
                <a:sym typeface="Times New Roman"/>
              </a:rPr>
              <a:t>        </a:t>
            </a:r>
            <a:r>
              <a:rPr lang="en" sz="1100">
                <a:solidFill>
                  <a:schemeClr val="dk1"/>
                </a:solidFill>
              </a:rPr>
              <a:t>Childcare –a dataset of all childcare providers in Detroit.</a:t>
            </a:r>
          </a:p>
          <a:p>
            <a:pPr indent="-69850" lvl="0" marL="482600" rtl="0">
              <a:spcBef>
                <a:spcPts val="0"/>
              </a:spcBef>
              <a:spcAft>
                <a:spcPts val="0"/>
              </a:spcAft>
              <a:buClr>
                <a:schemeClr val="dk1"/>
              </a:buClr>
              <a:buSzPct val="100000"/>
              <a:buFont typeface="Arial"/>
              <a:buNone/>
            </a:pPr>
            <a:r>
              <a:rPr lang="en" sz="1100">
                <a:solidFill>
                  <a:schemeClr val="dk1"/>
                </a:solidFill>
                <a:latin typeface="Arial"/>
                <a:ea typeface="Arial"/>
                <a:cs typeface="Arial"/>
                <a:sym typeface="Arial"/>
              </a:rPr>
              <a:t>·</a:t>
            </a:r>
            <a:r>
              <a:rPr lang="en" sz="700">
                <a:solidFill>
                  <a:schemeClr val="dk1"/>
                </a:solidFill>
                <a:latin typeface="Times New Roman"/>
                <a:ea typeface="Times New Roman"/>
                <a:cs typeface="Times New Roman"/>
                <a:sym typeface="Times New Roman"/>
              </a:rPr>
              <a:t>        </a:t>
            </a:r>
            <a:r>
              <a:rPr lang="en" sz="1100">
                <a:solidFill>
                  <a:schemeClr val="dk1"/>
                </a:solidFill>
              </a:rPr>
              <a:t>DDOT Bus stops—bus stops for the buses operated by the Detroit Department of Transportation. The data comes from August 2016.</a:t>
            </a:r>
          </a:p>
          <a:p>
            <a:pPr lv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Shape 73"/>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Datasets Used (continued)</a:t>
            </a:r>
          </a:p>
        </p:txBody>
      </p:sp>
      <p:sp>
        <p:nvSpPr>
          <p:cNvPr id="74" name="Shape 74"/>
          <p:cNvSpPr txBox="1"/>
          <p:nvPr>
            <p:ph idx="1" type="body"/>
          </p:nvPr>
        </p:nvSpPr>
        <p:spPr>
          <a:xfrm>
            <a:off x="311700" y="1152475"/>
            <a:ext cx="3999900" cy="3416400"/>
          </a:xfrm>
          <a:prstGeom prst="rect">
            <a:avLst/>
          </a:prstGeom>
        </p:spPr>
        <p:txBody>
          <a:bodyPr anchorCtr="0" anchor="t" bIns="91425" lIns="91425" rIns="91425" wrap="square" tIns="91425">
            <a:noAutofit/>
          </a:bodyPr>
          <a:lstStyle/>
          <a:p>
            <a:pPr indent="-69850" lvl="0" marL="482600" rtl="0">
              <a:spcBef>
                <a:spcPts val="0"/>
              </a:spcBef>
              <a:spcAft>
                <a:spcPts val="0"/>
              </a:spcAft>
              <a:buClr>
                <a:schemeClr val="dk1"/>
              </a:buClr>
              <a:buSzPct val="100000"/>
              <a:buFont typeface="Arial"/>
              <a:buNone/>
            </a:pPr>
            <a:r>
              <a:rPr lang="en" sz="1100">
                <a:solidFill>
                  <a:schemeClr val="dk1"/>
                </a:solidFill>
                <a:latin typeface="Arial"/>
                <a:ea typeface="Arial"/>
                <a:cs typeface="Arial"/>
                <a:sym typeface="Arial"/>
              </a:rPr>
              <a:t>·</a:t>
            </a:r>
            <a:r>
              <a:rPr lang="en" sz="700">
                <a:solidFill>
                  <a:schemeClr val="dk1"/>
                </a:solidFill>
                <a:latin typeface="Times New Roman"/>
                <a:ea typeface="Times New Roman"/>
                <a:cs typeface="Times New Roman"/>
                <a:sym typeface="Times New Roman"/>
              </a:rPr>
              <a:t>        </a:t>
            </a:r>
            <a:r>
              <a:rPr lang="en" sz="1100">
                <a:solidFill>
                  <a:schemeClr val="dk1"/>
                </a:solidFill>
              </a:rPr>
              <a:t>Police—locations of police stations in Detroit.</a:t>
            </a:r>
          </a:p>
          <a:p>
            <a:pPr indent="-69850" lvl="0" marL="482600" rtl="0">
              <a:spcBef>
                <a:spcPts val="0"/>
              </a:spcBef>
              <a:spcAft>
                <a:spcPts val="0"/>
              </a:spcAft>
              <a:buClr>
                <a:schemeClr val="dk1"/>
              </a:buClr>
              <a:buSzPct val="100000"/>
              <a:buFont typeface="Arial"/>
              <a:buNone/>
            </a:pPr>
            <a:r>
              <a:rPr lang="en" sz="1100">
                <a:solidFill>
                  <a:schemeClr val="dk1"/>
                </a:solidFill>
                <a:latin typeface="Arial"/>
                <a:ea typeface="Arial"/>
                <a:cs typeface="Arial"/>
                <a:sym typeface="Arial"/>
              </a:rPr>
              <a:t>·</a:t>
            </a:r>
            <a:r>
              <a:rPr lang="en" sz="700">
                <a:solidFill>
                  <a:schemeClr val="dk1"/>
                </a:solidFill>
                <a:latin typeface="Times New Roman"/>
                <a:ea typeface="Times New Roman"/>
                <a:cs typeface="Times New Roman"/>
                <a:sym typeface="Times New Roman"/>
              </a:rPr>
              <a:t>        </a:t>
            </a:r>
            <a:r>
              <a:rPr lang="en" sz="1100">
                <a:solidFill>
                  <a:schemeClr val="dk1"/>
                </a:solidFill>
              </a:rPr>
              <a:t>Schools—locations of schools in Detroit.</a:t>
            </a:r>
          </a:p>
          <a:p>
            <a:pPr indent="-69850" lvl="0" marL="482600" rtl="0">
              <a:spcBef>
                <a:spcPts val="0"/>
              </a:spcBef>
              <a:spcAft>
                <a:spcPts val="0"/>
              </a:spcAft>
              <a:buClr>
                <a:schemeClr val="dk1"/>
              </a:buClr>
              <a:buSzPct val="100000"/>
              <a:buFont typeface="Arial"/>
              <a:buNone/>
            </a:pPr>
            <a:r>
              <a:rPr lang="en" sz="1100">
                <a:solidFill>
                  <a:schemeClr val="dk1"/>
                </a:solidFill>
                <a:latin typeface="Arial"/>
                <a:ea typeface="Arial"/>
                <a:cs typeface="Arial"/>
                <a:sym typeface="Arial"/>
              </a:rPr>
              <a:t>·</a:t>
            </a:r>
            <a:r>
              <a:rPr lang="en" sz="700">
                <a:solidFill>
                  <a:schemeClr val="dk1"/>
                </a:solidFill>
                <a:latin typeface="Times New Roman"/>
                <a:ea typeface="Times New Roman"/>
                <a:cs typeface="Times New Roman"/>
                <a:sym typeface="Times New Roman"/>
              </a:rPr>
              <a:t>        </a:t>
            </a:r>
            <a:r>
              <a:rPr lang="en" sz="1100">
                <a:solidFill>
                  <a:schemeClr val="dk1"/>
                </a:solidFill>
              </a:rPr>
              <a:t>SMART Bus stops—bus stops in Detroit from Suburban Mobility Authority for Regional Transportation. SMART runs buses between Macomb, Monroe, Oakland, and Wayne Counties, and primarily provides the main non-private car mechanism for people to travel to downtown Detroit.</a:t>
            </a:r>
          </a:p>
          <a:p>
            <a:pPr indent="-69850" lvl="0" marL="482600" rtl="0">
              <a:spcBef>
                <a:spcPts val="0"/>
              </a:spcBef>
              <a:spcAft>
                <a:spcPts val="0"/>
              </a:spcAft>
              <a:buClr>
                <a:schemeClr val="dk1"/>
              </a:buClr>
              <a:buSzPct val="100000"/>
              <a:buFont typeface="Arial"/>
              <a:buNone/>
            </a:pPr>
            <a:r>
              <a:rPr lang="en" sz="1100">
                <a:solidFill>
                  <a:schemeClr val="dk1"/>
                </a:solidFill>
                <a:latin typeface="Arial"/>
                <a:ea typeface="Arial"/>
                <a:cs typeface="Arial"/>
                <a:sym typeface="Arial"/>
              </a:rPr>
              <a:t>·</a:t>
            </a:r>
            <a:r>
              <a:rPr lang="en" sz="700">
                <a:solidFill>
                  <a:schemeClr val="dk1"/>
                </a:solidFill>
                <a:latin typeface="Times New Roman"/>
                <a:ea typeface="Times New Roman"/>
                <a:cs typeface="Times New Roman"/>
                <a:sym typeface="Times New Roman"/>
              </a:rPr>
              <a:t>        </a:t>
            </a:r>
            <a:r>
              <a:rPr lang="en" sz="1100">
                <a:solidFill>
                  <a:schemeClr val="dk1"/>
                </a:solidFill>
              </a:rPr>
              <a:t>Traffic signs—locations of all stop, signal, and yield traffic signs in the greater Detroit area. Fewer traffic signs might be a proxy for more density, or perhaps less government attention to a neighborhood.</a:t>
            </a:r>
          </a:p>
          <a:p>
            <a:pPr indent="-69850" lvl="0" marL="482600" rtl="0">
              <a:spcBef>
                <a:spcPts val="0"/>
              </a:spcBef>
              <a:spcAft>
                <a:spcPts val="0"/>
              </a:spcAft>
              <a:buClr>
                <a:schemeClr val="dk1"/>
              </a:buClr>
              <a:buSzPct val="100000"/>
              <a:buFont typeface="Arial"/>
              <a:buNone/>
            </a:pPr>
            <a:r>
              <a:rPr lang="en" sz="1100">
                <a:solidFill>
                  <a:schemeClr val="dk1"/>
                </a:solidFill>
                <a:latin typeface="Arial"/>
                <a:ea typeface="Arial"/>
                <a:cs typeface="Arial"/>
                <a:sym typeface="Arial"/>
              </a:rPr>
              <a:t>·</a:t>
            </a:r>
            <a:r>
              <a:rPr lang="en" sz="700">
                <a:solidFill>
                  <a:schemeClr val="dk1"/>
                </a:solidFill>
                <a:latin typeface="Times New Roman"/>
                <a:ea typeface="Times New Roman"/>
                <a:cs typeface="Times New Roman"/>
                <a:sym typeface="Times New Roman"/>
              </a:rPr>
              <a:t>        </a:t>
            </a:r>
            <a:r>
              <a:rPr lang="en" sz="1100">
                <a:solidFill>
                  <a:schemeClr val="dk1"/>
                </a:solidFill>
              </a:rPr>
              <a:t>Improve Detroit—this dataset comes from a mobile app, which allows users to report quality of life issues like potholes, running water, and damaged street signs to City Hall, along with photos of the problem.[1]  The log of issues starts in December 2014, and runs to the present.</a:t>
            </a:r>
          </a:p>
          <a:p>
            <a:pPr lvl="0">
              <a:spcBef>
                <a:spcPts val="0"/>
              </a:spcBef>
              <a:buNone/>
            </a:pPr>
            <a:r>
              <a:t/>
            </a:r>
            <a:endParaRPr b="1"/>
          </a:p>
        </p:txBody>
      </p:sp>
      <p:sp>
        <p:nvSpPr>
          <p:cNvPr id="75" name="Shape 75"/>
          <p:cNvSpPr txBox="1"/>
          <p:nvPr>
            <p:ph idx="2" type="body"/>
          </p:nvPr>
        </p:nvSpPr>
        <p:spPr>
          <a:xfrm>
            <a:off x="4832400" y="1152475"/>
            <a:ext cx="3999900" cy="3416400"/>
          </a:xfrm>
          <a:prstGeom prst="rect">
            <a:avLst/>
          </a:prstGeom>
        </p:spPr>
        <p:txBody>
          <a:bodyPr anchorCtr="0" anchor="t" bIns="91425" lIns="91425" rIns="91425" wrap="square" tIns="91425">
            <a:noAutofit/>
          </a:bodyPr>
          <a:lstStyle/>
          <a:p>
            <a:pPr indent="-69850" lvl="0" marL="0" rtl="0">
              <a:spcBef>
                <a:spcPts val="0"/>
              </a:spcBef>
              <a:spcAft>
                <a:spcPts val="0"/>
              </a:spcAft>
              <a:buClr>
                <a:schemeClr val="dk1"/>
              </a:buClr>
              <a:buSzPct val="100000"/>
              <a:buFont typeface="Arial"/>
              <a:buNone/>
            </a:pPr>
            <a:r>
              <a:rPr lang="en" sz="1100">
                <a:solidFill>
                  <a:schemeClr val="dk1"/>
                </a:solidFill>
                <a:latin typeface="Arial"/>
                <a:ea typeface="Arial"/>
                <a:cs typeface="Arial"/>
                <a:sym typeface="Arial"/>
              </a:rPr>
              <a:t>·</a:t>
            </a:r>
            <a:r>
              <a:rPr lang="en" sz="700">
                <a:solidFill>
                  <a:schemeClr val="dk1"/>
                </a:solidFill>
                <a:latin typeface="Times New Roman"/>
                <a:ea typeface="Times New Roman"/>
                <a:cs typeface="Times New Roman"/>
                <a:sym typeface="Times New Roman"/>
              </a:rPr>
              <a:t>        </a:t>
            </a:r>
            <a:r>
              <a:rPr lang="en" sz="1100">
                <a:solidFill>
                  <a:schemeClr val="dk1"/>
                </a:solidFill>
              </a:rPr>
              <a:t>Parcel Point Ownership—a dataset on the ownership history of the various parcels of property in Detroit. The data goes all the way back to 1912, but is only fairly complete beginning around 1968. FThis dataset comes from the Assessor’s Office, and includes data on the assessed value of the property, the taxable value of the property, size, height, and features of property, and its sales history.</a:t>
            </a:r>
          </a:p>
          <a:p>
            <a:pPr indent="-69850" lvl="0" marL="0" rtl="0">
              <a:spcBef>
                <a:spcPts val="0"/>
              </a:spcBef>
              <a:spcAft>
                <a:spcPts val="0"/>
              </a:spcAft>
              <a:buClr>
                <a:schemeClr val="dk1"/>
              </a:buClr>
              <a:buSzPct val="100000"/>
              <a:buFont typeface="Arial"/>
              <a:buNone/>
            </a:pPr>
            <a:r>
              <a:rPr lang="en" sz="1100">
                <a:solidFill>
                  <a:schemeClr val="dk1"/>
                </a:solidFill>
                <a:latin typeface="Arial"/>
                <a:ea typeface="Arial"/>
                <a:cs typeface="Arial"/>
                <a:sym typeface="Arial"/>
              </a:rPr>
              <a:t>·</a:t>
            </a:r>
            <a:r>
              <a:rPr lang="en" sz="700">
                <a:solidFill>
                  <a:schemeClr val="dk1"/>
                </a:solidFill>
                <a:latin typeface="Times New Roman"/>
                <a:ea typeface="Times New Roman"/>
                <a:cs typeface="Times New Roman"/>
                <a:sym typeface="Times New Roman"/>
              </a:rPr>
              <a:t>        </a:t>
            </a:r>
            <a:r>
              <a:rPr lang="en" sz="1100">
                <a:solidFill>
                  <a:schemeClr val="dk1"/>
                </a:solidFill>
              </a:rPr>
              <a:t>Census data—I drew together vital demographic, income, housing, health, ethnic and racial composition, and other data from the 2015 American Community Survey.</a:t>
            </a:r>
            <a:r>
              <a:rPr lang="en" sz="1100">
                <a:solidFill>
                  <a:schemeClr val="dk1"/>
                </a:solidFill>
                <a:latin typeface="Arial"/>
                <a:ea typeface="Arial"/>
                <a:cs typeface="Arial"/>
                <a:sym typeface="Arial"/>
              </a:rPr>
              <a:t>·</a:t>
            </a:r>
            <a:r>
              <a:rPr lang="en" sz="700">
                <a:solidFill>
                  <a:schemeClr val="dk1"/>
                </a:solidFill>
                <a:latin typeface="Times New Roman"/>
                <a:ea typeface="Times New Roman"/>
                <a:cs typeface="Times New Roman"/>
                <a:sym typeface="Times New Roman"/>
              </a:rPr>
              <a:t>        </a:t>
            </a:r>
            <a:r>
              <a:rPr lang="en" sz="1100">
                <a:solidFill>
                  <a:schemeClr val="dk1"/>
                </a:solidFill>
              </a:rPr>
              <a:t>Crime data—I looked at crime stats from 2011-2014 and 2016. I drew on two datasets, which only listed major crimes, and used this as a proxy for the broader crime rate.</a:t>
            </a:r>
          </a:p>
          <a:p>
            <a:pPr lvl="0" rtl="0">
              <a:spcBef>
                <a:spcPts val="0"/>
              </a:spcBef>
              <a:spcAft>
                <a:spcPts val="0"/>
              </a:spcAft>
              <a:buClr>
                <a:schemeClr val="dk1"/>
              </a:buClr>
              <a:buSzPct val="157142"/>
              <a:buFont typeface="Arial"/>
              <a:buNone/>
            </a:pPr>
            <a:r>
              <a:rPr lang="en" sz="700">
                <a:solidFill>
                  <a:schemeClr val="dk1"/>
                </a:solidFill>
                <a:latin typeface="Times New Roman"/>
                <a:ea typeface="Times New Roman"/>
                <a:cs typeface="Times New Roman"/>
                <a:sym typeface="Times New Roman"/>
              </a:rPr>
              <a:t> </a:t>
            </a:r>
            <a:r>
              <a:rPr lang="en" sz="1100">
                <a:solidFill>
                  <a:schemeClr val="dk1"/>
                </a:solidFill>
                <a:latin typeface="Arial"/>
                <a:ea typeface="Arial"/>
                <a:cs typeface="Arial"/>
                <a:sym typeface="Arial"/>
              </a:rPr>
              <a:t>·	</a:t>
            </a:r>
            <a:r>
              <a:rPr lang="en" sz="1100">
                <a:solidFill>
                  <a:schemeClr val="dk1"/>
                </a:solidFill>
              </a:rPr>
              <a:t>Homicide and crime  data—I pulled in data on homicides from a variety of different sources, datasets from 2014, 2015, and 2016, as well as the broader crime rate dataset (2011-2014, 2016). </a:t>
            </a:r>
          </a:p>
          <a:p>
            <a:pPr lvl="0">
              <a:spcBef>
                <a:spcPts val="0"/>
              </a:spcBef>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Shape 80"/>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Data Exploration Process</a:t>
            </a:r>
          </a:p>
        </p:txBody>
      </p:sp>
      <p:sp>
        <p:nvSpPr>
          <p:cNvPr id="81" name="Shape 81"/>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spcBef>
                <a:spcPts val="0"/>
              </a:spcBef>
            </a:pPr>
            <a:r>
              <a:rPr lang="en"/>
              <a:t>Group datasets by neighborhood</a:t>
            </a:r>
          </a:p>
          <a:p>
            <a:pPr indent="-342900" lvl="0" marL="457200" rtl="0">
              <a:spcBef>
                <a:spcPts val="0"/>
              </a:spcBef>
            </a:pPr>
            <a:r>
              <a:rPr lang="en"/>
              <a:t>Create visualizations to explore interesting features of the various datasets</a:t>
            </a:r>
          </a:p>
          <a:p>
            <a:pPr indent="-342900" lvl="0" marL="457200" rtl="0">
              <a:spcBef>
                <a:spcPts val="0"/>
              </a:spcBef>
            </a:pPr>
            <a:r>
              <a:rPr lang="en"/>
              <a:t>Find useful summary features (averages, counts, yearly changes, yearly totals, etc.)</a:t>
            </a:r>
          </a:p>
          <a:p>
            <a:pPr indent="-342900" lvl="0" marL="457200" rtl="0">
              <a:spcBef>
                <a:spcPts val="0"/>
              </a:spcBef>
            </a:pPr>
            <a:r>
              <a:rPr lang="en"/>
              <a:t>Check to see if neighborhoods are missing from the dataset, fill missing neighborhoods with zero or NaN values</a:t>
            </a:r>
          </a:p>
          <a:p>
            <a:pPr indent="-342900" lvl="0" marL="457200" rtl="0">
              <a:spcBef>
                <a:spcPts val="0"/>
              </a:spcBef>
            </a:pPr>
            <a:r>
              <a:rPr lang="en"/>
              <a:t>Combine into a dataset with 207 observations, save it to the large scale dataset for model building</a:t>
            </a:r>
          </a:p>
          <a:p>
            <a:pPr indent="-342900" lvl="0" marL="457200" rtl="0">
              <a:spcBef>
                <a:spcPts val="0"/>
              </a:spcBef>
            </a:pPr>
            <a:r>
              <a:rPr lang="en"/>
              <a:t>For census data, I mapped the census tracts onto neighborhoods</a:t>
            </a:r>
          </a:p>
          <a:p>
            <a:pPr indent="-342900" lvl="0" marL="457200">
              <a:spcBef>
                <a:spcPts val="0"/>
              </a:spcBef>
            </a:pPr>
            <a:r>
              <a:rPr lang="en"/>
              <a:t>Not going to describe in full detail all the features I used, as this presentation would be 100 slides, but will talk about a few interesting ones.</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Shape 86"/>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Auctions remained stable, with slight uptick in early 2016</a:t>
            </a:r>
          </a:p>
        </p:txBody>
      </p:sp>
      <p:pic>
        <p:nvPicPr>
          <p:cNvPr id="87" name="Shape 87"/>
          <p:cNvPicPr preferRelativeResize="0"/>
          <p:nvPr/>
        </p:nvPicPr>
        <p:blipFill>
          <a:blip r:embed="rId3">
            <a:alphaModFix/>
          </a:blip>
          <a:stretch>
            <a:fillRect/>
          </a:stretch>
        </p:blipFill>
        <p:spPr>
          <a:xfrm>
            <a:off x="621575" y="1148100"/>
            <a:ext cx="5853500" cy="3494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Blight Violation frequency changed pre and post Recession</a:t>
            </a:r>
          </a:p>
        </p:txBody>
      </p:sp>
      <p:pic>
        <p:nvPicPr>
          <p:cNvPr id="93" name="Shape 93"/>
          <p:cNvPicPr preferRelativeResize="0"/>
          <p:nvPr/>
        </p:nvPicPr>
        <p:blipFill>
          <a:blip r:embed="rId3">
            <a:alphaModFix/>
          </a:blip>
          <a:stretch>
            <a:fillRect/>
          </a:stretch>
        </p:blipFill>
        <p:spPr>
          <a:xfrm>
            <a:off x="152400" y="1170125"/>
            <a:ext cx="6374875" cy="3533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Shape 98"/>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Total permits issued per month spiked in late 2014</a:t>
            </a:r>
          </a:p>
        </p:txBody>
      </p:sp>
      <p:pic>
        <p:nvPicPr>
          <p:cNvPr id="99" name="Shape 99"/>
          <p:cNvPicPr preferRelativeResize="0"/>
          <p:nvPr/>
        </p:nvPicPr>
        <p:blipFill>
          <a:blip r:embed="rId3">
            <a:alphaModFix/>
          </a:blip>
          <a:stretch>
            <a:fillRect/>
          </a:stretch>
        </p:blipFill>
        <p:spPr>
          <a:xfrm>
            <a:off x="1532938" y="1152463"/>
            <a:ext cx="4981575" cy="3533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txBox="1"/>
          <p:nvPr>
            <p:ph type="title"/>
          </p:nvPr>
        </p:nvSpPr>
        <p:spPr>
          <a:xfrm>
            <a:off x="311700" y="445025"/>
            <a:ext cx="8520600" cy="572700"/>
          </a:xfrm>
          <a:prstGeom prst="rect">
            <a:avLst/>
          </a:prstGeom>
        </p:spPr>
        <p:txBody>
          <a:bodyPr anchorCtr="0" anchor="t" bIns="91425" lIns="91425" rIns="91425" wrap="square" tIns="91425">
            <a:noAutofit/>
          </a:bodyPr>
          <a:lstStyle/>
          <a:p>
            <a:pPr lvl="0">
              <a:spcBef>
                <a:spcPts val="0"/>
              </a:spcBef>
              <a:buNone/>
            </a:pPr>
            <a:r>
              <a:rPr lang="en"/>
              <a:t>Data exploration summary</a:t>
            </a:r>
          </a:p>
        </p:txBody>
      </p:sp>
      <p:sp>
        <p:nvSpPr>
          <p:cNvPr id="105" name="Shape 105"/>
          <p:cNvSpPr txBox="1"/>
          <p:nvPr>
            <p:ph idx="1" type="body"/>
          </p:nvPr>
        </p:nvSpPr>
        <p:spPr>
          <a:xfrm>
            <a:off x="311700" y="1152475"/>
            <a:ext cx="8520600" cy="3416400"/>
          </a:xfrm>
          <a:prstGeom prst="rect">
            <a:avLst/>
          </a:prstGeom>
        </p:spPr>
        <p:txBody>
          <a:bodyPr anchorCtr="0" anchor="t" bIns="91425" lIns="91425" rIns="91425" wrap="square" tIns="91425">
            <a:noAutofit/>
          </a:bodyPr>
          <a:lstStyle/>
          <a:p>
            <a:pPr indent="-342900" lvl="0" marL="457200" rtl="0">
              <a:spcBef>
                <a:spcPts val="0"/>
              </a:spcBef>
            </a:pPr>
            <a:r>
              <a:rPr lang="en"/>
              <a:t>Chose to use auction as a response variable</a:t>
            </a:r>
          </a:p>
          <a:p>
            <a:pPr indent="-342900" lvl="0" marL="457200" rtl="0">
              <a:spcBef>
                <a:spcPts val="0"/>
              </a:spcBef>
            </a:pPr>
            <a:r>
              <a:rPr lang="en"/>
              <a:t>Based on division in blight violations, made them into two separate categories, pre and post 2010</a:t>
            </a:r>
          </a:p>
          <a:p>
            <a:pPr indent="-342900" lvl="0" marL="457200" rtl="0">
              <a:spcBef>
                <a:spcPts val="0"/>
              </a:spcBef>
            </a:pPr>
            <a:r>
              <a:rPr lang="en"/>
              <a:t>Relative stability of permits (with one major spike) means that it could also serve as a response variable</a:t>
            </a:r>
          </a:p>
          <a:p>
            <a:pPr indent="-342900" lvl="0" marL="457200">
              <a:spcBef>
                <a:spcPts val="0"/>
              </a:spcBef>
            </a:pPr>
            <a:r>
              <a:rPr lang="en"/>
              <a:t>To these, added mean income, crime/homicide, and Improve Detroit Tickets and their wait time</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