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</p:embeddedFont>
    <p:embeddedFont>
      <p:font typeface="Roboto Slab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1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E17C780-0ABC-0430-B52B-2E08E67FC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630399" cy="822960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63685"/>
            <a:ext cx="69026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Sales Analysis Dashboard</a:t>
            </a:r>
            <a:endParaRPr lang="en-US" sz="4450" b="1" dirty="0">
              <a:solidFill>
                <a:srgbClr val="FFFF0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291262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Data Analytics Project Prepared in Power BI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35306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                                                              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3848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                                          </a:t>
            </a:r>
            <a:r>
              <a:rPr lang="en-US" sz="2000" dirty="0">
                <a:solidFill>
                  <a:srgbClr val="FFFF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6280190" y="600289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                                                                                 SATHISH 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10FED-96DC-3B21-F9EC-95218A78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29891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5159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aims to analyze company sales data and build an interactive dashboard in Power BI. The dashboard tracks key performance indicators (KPIs) like </a:t>
            </a:r>
            <a:r>
              <a:rPr lang="en-US" sz="1750" dirty="0">
                <a:solidFill>
                  <a:srgbClr val="66A8E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Revenue, Sales Amount, Quantity Sold, Unit Price, and Unit Cost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providing a comprehensive view of sales trends, performance by region, product category, and month.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F547CEA-E84E-CE7C-37FC-E2120A23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2160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Dataset and Tools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Dataset Description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170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Source: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Company sales records (sample from Kaggle)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5924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Columns: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Region, Product Category, Payment Method, Month, Sales Amount, Revenue, Quantity Sold, Unit Price, Unit Cost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6272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 Period: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12 months of sales data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Tools Utilized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0170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Excel: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Initial data inspection and basic cleaning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4592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(Pandas):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Advanced data manipulation and preparation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 BI: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Dashboard development and visualization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4397321-D20B-3613-3FCE-732A94AFC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79" y="0"/>
            <a:ext cx="14638079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1085731"/>
            <a:ext cx="74679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Performance Indicators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481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defined essential KPIs using DAX formulas to ensure accurate and actionable insights.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206353"/>
            <a:ext cx="4196358" cy="1685211"/>
          </a:xfrm>
          <a:prstGeom prst="roundRect">
            <a:avLst>
              <a:gd name="adj" fmla="val 8682"/>
            </a:avLst>
          </a:prstGeom>
          <a:solidFill>
            <a:srgbClr val="202733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175873"/>
            <a:ext cx="4196358" cy="12192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688" y="2866192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55761" y="3036332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1474351" y="37733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Total Sales Amount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1051084" y="4263747"/>
            <a:ext cx="3681770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highlight>
                  <a:srgbClr val="2D34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SUM(Sales[Sales_Amount])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216962" y="3206353"/>
            <a:ext cx="4196358" cy="1685211"/>
          </a:xfrm>
          <a:prstGeom prst="roundRect">
            <a:avLst>
              <a:gd name="adj" fmla="val 8682"/>
            </a:avLst>
          </a:prstGeom>
          <a:solidFill>
            <a:srgbClr val="202733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962" y="3175873"/>
            <a:ext cx="4196358" cy="121920"/>
          </a:xfrm>
          <a:prstGeom prst="rect">
            <a:avLst/>
          </a:prstGeom>
        </p:spPr>
      </p:pic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860" y="2866192"/>
            <a:ext cx="680442" cy="68044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178933" y="3036332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8"/>
          <p:cNvSpPr/>
          <p:nvPr/>
        </p:nvSpPr>
        <p:spPr>
          <a:xfrm>
            <a:off x="5897523" y="37733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Total Revenue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5474256" y="4263747"/>
            <a:ext cx="3681770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highlight>
                  <a:srgbClr val="2D34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SUM(Sales[Revenue])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9640133" y="3206353"/>
            <a:ext cx="4196358" cy="1685211"/>
          </a:xfrm>
          <a:prstGeom prst="roundRect">
            <a:avLst>
              <a:gd name="adj" fmla="val 8682"/>
            </a:avLst>
          </a:prstGeom>
          <a:solidFill>
            <a:srgbClr val="202733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133" y="3175873"/>
            <a:ext cx="4196358" cy="121920"/>
          </a:xfrm>
          <a:prstGeom prst="rect">
            <a:avLst/>
          </a:prstGeom>
        </p:spPr>
      </p:pic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032" y="2866192"/>
            <a:ext cx="680442" cy="680442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1602105" y="3036332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2"/>
          <p:cNvSpPr/>
          <p:nvPr/>
        </p:nvSpPr>
        <p:spPr>
          <a:xfrm>
            <a:off x="10320695" y="37733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Total Quantity Sold</a:t>
            </a:r>
            <a:endParaRPr lang="en-US" sz="2200" dirty="0"/>
          </a:p>
        </p:txBody>
      </p:sp>
      <p:sp>
        <p:nvSpPr>
          <p:cNvPr id="21" name="Text 13"/>
          <p:cNvSpPr/>
          <p:nvPr/>
        </p:nvSpPr>
        <p:spPr>
          <a:xfrm>
            <a:off x="9897427" y="4263747"/>
            <a:ext cx="3681770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highlight>
                  <a:srgbClr val="2D34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SUM(Sales[Quantity_Sold])</a:t>
            </a:r>
            <a:endParaRPr lang="en-US" sz="1750" dirty="0"/>
          </a:p>
        </p:txBody>
      </p:sp>
      <p:sp>
        <p:nvSpPr>
          <p:cNvPr id="22" name="Shape 14"/>
          <p:cNvSpPr/>
          <p:nvPr/>
        </p:nvSpPr>
        <p:spPr>
          <a:xfrm>
            <a:off x="793790" y="5458539"/>
            <a:ext cx="6407944" cy="1685211"/>
          </a:xfrm>
          <a:prstGeom prst="roundRect">
            <a:avLst>
              <a:gd name="adj" fmla="val 8682"/>
            </a:avLst>
          </a:prstGeom>
          <a:solidFill>
            <a:srgbClr val="202733"/>
          </a:solidFill>
          <a:ln/>
        </p:spPr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428059"/>
            <a:ext cx="6407944" cy="121920"/>
          </a:xfrm>
          <a:prstGeom prst="rect">
            <a:avLst/>
          </a:prstGeom>
        </p:spPr>
      </p:pic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40" y="5118378"/>
            <a:ext cx="680442" cy="680442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3861614" y="5288518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100" dirty="0"/>
          </a:p>
        </p:txBody>
      </p:sp>
      <p:sp>
        <p:nvSpPr>
          <p:cNvPr id="26" name="Text 16"/>
          <p:cNvSpPr/>
          <p:nvPr/>
        </p:nvSpPr>
        <p:spPr>
          <a:xfrm>
            <a:off x="2580084" y="6025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Average Unit Price</a:t>
            </a:r>
            <a:endParaRPr lang="en-US" sz="2200" dirty="0"/>
          </a:p>
        </p:txBody>
      </p:sp>
      <p:sp>
        <p:nvSpPr>
          <p:cNvPr id="27" name="Text 17"/>
          <p:cNvSpPr/>
          <p:nvPr/>
        </p:nvSpPr>
        <p:spPr>
          <a:xfrm>
            <a:off x="1051084" y="6515933"/>
            <a:ext cx="5893356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highlight>
                  <a:srgbClr val="2D34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AVERAGE(Sales[Unit_Price])</a:t>
            </a:r>
            <a:endParaRPr lang="en-US" sz="1750" dirty="0"/>
          </a:p>
        </p:txBody>
      </p:sp>
      <p:sp>
        <p:nvSpPr>
          <p:cNvPr id="28" name="Shape 18"/>
          <p:cNvSpPr/>
          <p:nvPr/>
        </p:nvSpPr>
        <p:spPr>
          <a:xfrm>
            <a:off x="7428548" y="5458539"/>
            <a:ext cx="6407944" cy="1685211"/>
          </a:xfrm>
          <a:prstGeom prst="roundRect">
            <a:avLst>
              <a:gd name="adj" fmla="val 8682"/>
            </a:avLst>
          </a:prstGeom>
          <a:solidFill>
            <a:srgbClr val="202733"/>
          </a:solidFill>
          <a:ln/>
        </p:spPr>
      </p:sp>
      <p:pic>
        <p:nvPicPr>
          <p:cNvPr id="29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548" y="5428059"/>
            <a:ext cx="6407944" cy="121920"/>
          </a:xfrm>
          <a:prstGeom prst="rect">
            <a:avLst/>
          </a:prstGeom>
        </p:spPr>
      </p:pic>
      <p:pic>
        <p:nvPicPr>
          <p:cNvPr id="30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2298" y="5118378"/>
            <a:ext cx="680442" cy="680442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10496371" y="5288518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100" dirty="0"/>
          </a:p>
        </p:txBody>
      </p:sp>
      <p:sp>
        <p:nvSpPr>
          <p:cNvPr id="32" name="Text 20"/>
          <p:cNvSpPr/>
          <p:nvPr/>
        </p:nvSpPr>
        <p:spPr>
          <a:xfrm>
            <a:off x="9214842" y="6025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Average Unit Cost</a:t>
            </a:r>
            <a:endParaRPr lang="en-US" sz="2200" dirty="0"/>
          </a:p>
        </p:txBody>
      </p:sp>
      <p:sp>
        <p:nvSpPr>
          <p:cNvPr id="33" name="Text 21"/>
          <p:cNvSpPr/>
          <p:nvPr/>
        </p:nvSpPr>
        <p:spPr>
          <a:xfrm>
            <a:off x="7685842" y="6515933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AVERAGE(Sales[Unit_Cost])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639CEC-683D-D637-FAF9-CACD46CF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630400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933212"/>
            <a:ext cx="63791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Dashboard Components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956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Power BI dashboard provides a comprehensive view of sales performance through various visualizations.</a:t>
            </a:r>
            <a:endParaRPr lang="en-US" sz="17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AF660-7270-FB3A-35FA-6F624D7A3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70" y="2912150"/>
            <a:ext cx="6448711" cy="4741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49F5E7-3E12-676C-F477-9B174AE6E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585" y="2912149"/>
            <a:ext cx="6556917" cy="47559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43A25DF-7306-5AD3-211F-BEE49584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1525667"/>
            <a:ext cx="5696545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Insights from the Dashboard</a:t>
            </a:r>
            <a:endParaRPr lang="en-US" sz="2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281238"/>
            <a:ext cx="737116" cy="8845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78305" y="242863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Seasonal Peaks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1678305" y="2747367"/>
            <a:ext cx="1215830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Highest sales observed in </a:t>
            </a:r>
            <a:r>
              <a:rPr lang="en-US" sz="11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January and November</a:t>
            </a:r>
            <a:r>
              <a:rPr lang="en-US" sz="11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indicating potential seasonal trends for targeted campaigns.</a:t>
            </a:r>
            <a:endParaRPr lang="en-US" sz="11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165753"/>
            <a:ext cx="737116" cy="8845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78305" y="3313152"/>
            <a:ext cx="1848207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Product Performance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1678305" y="3631883"/>
            <a:ext cx="1215830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Clothing and Furniture</a:t>
            </a:r>
            <a:r>
              <a:rPr lang="en-US" sz="11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categories contribute the most revenue, highlighting areas for strategic focus.</a:t>
            </a:r>
            <a:endParaRPr lang="en-US" sz="11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050268"/>
            <a:ext cx="737116" cy="8845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78305" y="4197668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Regional Dominance</a:t>
            </a:r>
            <a:endParaRPr lang="en-US" sz="1450" dirty="0"/>
          </a:p>
        </p:txBody>
      </p:sp>
      <p:sp>
        <p:nvSpPr>
          <p:cNvPr id="11" name="Text 6"/>
          <p:cNvSpPr/>
          <p:nvPr/>
        </p:nvSpPr>
        <p:spPr>
          <a:xfrm>
            <a:off x="1678305" y="4516398"/>
            <a:ext cx="1215830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1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South region</a:t>
            </a:r>
            <a:r>
              <a:rPr lang="en-US" sz="11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dominates sales, suggesting successful regional strategies or untapped potential in other areas.</a:t>
            </a:r>
            <a:endParaRPr lang="en-US" sz="11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934783"/>
            <a:ext cx="737116" cy="88451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78305" y="5082183"/>
            <a:ext cx="1846064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Payment Preferences</a:t>
            </a:r>
            <a:endParaRPr lang="en-US" sz="1450" dirty="0"/>
          </a:p>
        </p:txBody>
      </p:sp>
      <p:sp>
        <p:nvSpPr>
          <p:cNvPr id="14" name="Text 8"/>
          <p:cNvSpPr/>
          <p:nvPr/>
        </p:nvSpPr>
        <p:spPr>
          <a:xfrm>
            <a:off x="1678305" y="5400913"/>
            <a:ext cx="1215830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Credit Card</a:t>
            </a:r>
            <a:r>
              <a:rPr lang="en-US" sz="11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is the most used payment method, offering insights into customer payment behavior.</a:t>
            </a:r>
            <a:endParaRPr lang="en-US" sz="11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90" y="5819299"/>
            <a:ext cx="737116" cy="88451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78305" y="5966698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Top Performer</a:t>
            </a:r>
            <a:endParaRPr lang="en-US" sz="1450" dirty="0"/>
          </a:p>
        </p:txBody>
      </p:sp>
      <p:sp>
        <p:nvSpPr>
          <p:cNvPr id="17" name="Text 10"/>
          <p:cNvSpPr/>
          <p:nvPr/>
        </p:nvSpPr>
        <p:spPr>
          <a:xfrm>
            <a:off x="1678305" y="6285428"/>
            <a:ext cx="1215830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Sales Representative </a:t>
            </a:r>
            <a:r>
              <a:rPr lang="en-US" sz="11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David</a:t>
            </a:r>
            <a:r>
              <a:rPr lang="en-US" sz="11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is the top performer, providing a benchmark for team performance.</a:t>
            </a:r>
            <a:endParaRPr lang="en-US" sz="11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47C2E44-03CA-3D13-125C-699323E7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"/>
            <a:ext cx="14630400" cy="821817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922734"/>
            <a:ext cx="7229832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Learning Outcomes &amp; Future Impact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93790" y="1794510"/>
            <a:ext cx="1304211" cy="980003"/>
          </a:xfrm>
          <a:prstGeom prst="roundRect">
            <a:avLst>
              <a:gd name="adj" fmla="val 2604"/>
            </a:avLst>
          </a:prstGeom>
          <a:solidFill>
            <a:srgbClr val="3F4652"/>
          </a:solidFill>
          <a:ln/>
          <a:effectLst>
            <a:glow rad="127000">
              <a:schemeClr val="accent1"/>
            </a:glow>
          </a:effectLst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237" y="2135029"/>
            <a:ext cx="239197" cy="29896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68022" y="196453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Mastery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2268022" y="2332315"/>
            <a:ext cx="783455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Proficiency in data cleaning and preparation using Excel and Python, ensuring data quality and reliability.</a:t>
            </a:r>
            <a:endParaRPr lang="en-US" sz="1300" dirty="0"/>
          </a:p>
        </p:txBody>
      </p:sp>
      <p:sp>
        <p:nvSpPr>
          <p:cNvPr id="7" name="Shape 4"/>
          <p:cNvSpPr/>
          <p:nvPr/>
        </p:nvSpPr>
        <p:spPr>
          <a:xfrm>
            <a:off x="2183011" y="2764988"/>
            <a:ext cx="11568589" cy="11430"/>
          </a:xfrm>
          <a:prstGeom prst="roundRect">
            <a:avLst>
              <a:gd name="adj" fmla="val 223256"/>
            </a:avLst>
          </a:prstGeom>
          <a:solidFill>
            <a:srgbClr val="585F6B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2859524"/>
            <a:ext cx="2608540" cy="980003"/>
          </a:xfrm>
          <a:prstGeom prst="roundRect">
            <a:avLst>
              <a:gd name="adj" fmla="val 2604"/>
            </a:avLst>
          </a:prstGeom>
          <a:solidFill>
            <a:srgbClr val="3F4652"/>
          </a:solidFill>
          <a:ln/>
          <a:effectLst>
            <a:glow rad="127000">
              <a:schemeClr val="accent1"/>
            </a:glow>
          </a:effectLst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462" y="3200043"/>
            <a:ext cx="239197" cy="29896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3572351" y="3029545"/>
            <a:ext cx="2314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Interactive Dashboards</a:t>
            </a: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3572351" y="3397329"/>
            <a:ext cx="7899916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Expertise in building interactive dashboards in Power BI to present complex data in an accessible format.</a:t>
            </a:r>
            <a:endParaRPr lang="en-US" sz="1300" dirty="0"/>
          </a:p>
        </p:txBody>
      </p:sp>
      <p:sp>
        <p:nvSpPr>
          <p:cNvPr id="12" name="Shape 8"/>
          <p:cNvSpPr/>
          <p:nvPr/>
        </p:nvSpPr>
        <p:spPr>
          <a:xfrm>
            <a:off x="3487341" y="3830003"/>
            <a:ext cx="10264259" cy="11430"/>
          </a:xfrm>
          <a:prstGeom prst="roundRect">
            <a:avLst>
              <a:gd name="adj" fmla="val 223256"/>
            </a:avLst>
          </a:prstGeom>
          <a:solidFill>
            <a:srgbClr val="585F6B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3924538"/>
            <a:ext cx="3912751" cy="980003"/>
          </a:xfrm>
          <a:prstGeom prst="roundRect">
            <a:avLst>
              <a:gd name="adj" fmla="val 2604"/>
            </a:avLst>
          </a:prstGeom>
          <a:solidFill>
            <a:srgbClr val="3F4652"/>
          </a:solidFill>
          <a:ln/>
          <a:effectLst>
            <a:glow rad="127000">
              <a:schemeClr val="accent1"/>
            </a:glow>
          </a:effectLst>
        </p:spPr>
        <p:txBody>
          <a:bodyPr/>
          <a:lstStyle/>
          <a:p>
            <a:endParaRPr lang="en-IN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567" y="4265057"/>
            <a:ext cx="239197" cy="298966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876562" y="4094559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DAX Formulas</a:t>
            </a:r>
            <a:endParaRPr lang="en-US" sz="1650" dirty="0"/>
          </a:p>
        </p:txBody>
      </p:sp>
      <p:sp>
        <p:nvSpPr>
          <p:cNvPr id="16" name="Text 11"/>
          <p:cNvSpPr/>
          <p:nvPr/>
        </p:nvSpPr>
        <p:spPr>
          <a:xfrm>
            <a:off x="4876562" y="4462343"/>
            <a:ext cx="583227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Skill in creating robust KPIs using DAX formulas for precise business metrics.</a:t>
            </a:r>
            <a:endParaRPr lang="en-US" sz="1300" dirty="0"/>
          </a:p>
        </p:txBody>
      </p:sp>
      <p:sp>
        <p:nvSpPr>
          <p:cNvPr id="17" name="Shape 12"/>
          <p:cNvSpPr/>
          <p:nvPr/>
        </p:nvSpPr>
        <p:spPr>
          <a:xfrm>
            <a:off x="4791551" y="4895017"/>
            <a:ext cx="8960048" cy="11430"/>
          </a:xfrm>
          <a:prstGeom prst="roundRect">
            <a:avLst>
              <a:gd name="adj" fmla="val 223256"/>
            </a:avLst>
          </a:prstGeom>
          <a:solidFill>
            <a:srgbClr val="585F6B"/>
          </a:solidFill>
          <a:ln/>
        </p:spPr>
      </p:sp>
      <p:sp>
        <p:nvSpPr>
          <p:cNvPr id="18" name="Shape 13"/>
          <p:cNvSpPr/>
          <p:nvPr/>
        </p:nvSpPr>
        <p:spPr>
          <a:xfrm>
            <a:off x="793790" y="4989552"/>
            <a:ext cx="5217081" cy="980003"/>
          </a:xfrm>
          <a:prstGeom prst="roundRect">
            <a:avLst>
              <a:gd name="adj" fmla="val 2604"/>
            </a:avLst>
          </a:prstGeom>
          <a:solidFill>
            <a:srgbClr val="3F4652"/>
          </a:solidFill>
          <a:ln/>
          <a:effectLst>
            <a:glow rad="127000">
              <a:schemeClr val="accent1"/>
            </a:glow>
          </a:effectLst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2672" y="5330071"/>
            <a:ext cx="239197" cy="298966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180892" y="5159573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Trend Visualization</a:t>
            </a:r>
            <a:endParaRPr lang="en-US" sz="1650" dirty="0"/>
          </a:p>
        </p:txBody>
      </p:sp>
      <p:sp>
        <p:nvSpPr>
          <p:cNvPr id="21" name="Text 15"/>
          <p:cNvSpPr/>
          <p:nvPr/>
        </p:nvSpPr>
        <p:spPr>
          <a:xfrm>
            <a:off x="6180892" y="5527357"/>
            <a:ext cx="7124105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Ability to visualize sales trends by region, product, and month, identifying growth opportunities.</a:t>
            </a:r>
            <a:endParaRPr lang="en-US" sz="1300" dirty="0"/>
          </a:p>
        </p:txBody>
      </p:sp>
      <p:sp>
        <p:nvSpPr>
          <p:cNvPr id="22" name="Shape 16"/>
          <p:cNvSpPr/>
          <p:nvPr/>
        </p:nvSpPr>
        <p:spPr>
          <a:xfrm>
            <a:off x="6095881" y="5960031"/>
            <a:ext cx="7655719" cy="11430"/>
          </a:xfrm>
          <a:prstGeom prst="roundRect">
            <a:avLst>
              <a:gd name="adj" fmla="val 223256"/>
            </a:avLst>
          </a:prstGeom>
          <a:solidFill>
            <a:srgbClr val="585F6B"/>
          </a:solidFill>
          <a:ln/>
        </p:spPr>
      </p:sp>
      <p:sp>
        <p:nvSpPr>
          <p:cNvPr id="23" name="Shape 17"/>
          <p:cNvSpPr/>
          <p:nvPr/>
        </p:nvSpPr>
        <p:spPr>
          <a:xfrm>
            <a:off x="793790" y="6054566"/>
            <a:ext cx="6521410" cy="1252180"/>
          </a:xfrm>
          <a:prstGeom prst="roundRect">
            <a:avLst>
              <a:gd name="adj" fmla="val 2038"/>
            </a:avLst>
          </a:prstGeom>
          <a:solidFill>
            <a:srgbClr val="3F4652"/>
          </a:solidFill>
          <a:ln/>
          <a:effectLst>
            <a:glow rad="127000">
              <a:schemeClr val="accent1"/>
            </a:glow>
          </a:effectLst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4897" y="6531173"/>
            <a:ext cx="239197" cy="298966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7485221" y="6224588"/>
            <a:ext cx="2224683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Data-Driven Decisions</a:t>
            </a:r>
            <a:endParaRPr lang="en-US" sz="1650" dirty="0"/>
          </a:p>
        </p:txBody>
      </p:sp>
      <p:sp>
        <p:nvSpPr>
          <p:cNvPr id="26" name="Text 19"/>
          <p:cNvSpPr/>
          <p:nvPr/>
        </p:nvSpPr>
        <p:spPr>
          <a:xfrm>
            <a:off x="7485221" y="6592372"/>
            <a:ext cx="618136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Empowering stakeholders with data-driven insights to improve strategic decision-making and optimize sales performance.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442</Words>
  <Application>Microsoft Office PowerPoint</Application>
  <PresentationFormat>Custom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Roboto Slab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assne</dc:creator>
  <cp:lastModifiedBy>Ns Sathish</cp:lastModifiedBy>
  <cp:revision>7</cp:revision>
  <dcterms:created xsi:type="dcterms:W3CDTF">2025-08-15T03:05:36Z</dcterms:created>
  <dcterms:modified xsi:type="dcterms:W3CDTF">2025-08-20T09:17:54Z</dcterms:modified>
</cp:coreProperties>
</file>