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24" r:id="rId4"/>
  </p:sldMasterIdLst>
  <p:notesMasterIdLst>
    <p:notesMasterId r:id="rId16"/>
  </p:notesMasterIdLst>
  <p:sldIdLst>
    <p:sldId id="259" r:id="rId5"/>
    <p:sldId id="261" r:id="rId6"/>
    <p:sldId id="258" r:id="rId7"/>
    <p:sldId id="268" r:id="rId8"/>
    <p:sldId id="269" r:id="rId9"/>
    <p:sldId id="257" r:id="rId10"/>
    <p:sldId id="270" r:id="rId11"/>
    <p:sldId id="267" r:id="rId12"/>
    <p:sldId id="271" r:id="rId13"/>
    <p:sldId id="275" r:id="rId14"/>
    <p:sldId id="27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572" autoAdjust="0"/>
    <p:restoredTop sz="93202" autoAdjust="0"/>
  </p:normalViewPr>
  <p:slideViewPr>
    <p:cSldViewPr snapToGrid="0">
      <p:cViewPr varScale="1">
        <p:scale>
          <a:sx n="73" d="100"/>
          <a:sy n="73" d="100"/>
        </p:scale>
        <p:origin x="403" y="62"/>
      </p:cViewPr>
      <p:guideLst/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61595-59EE-46FE-9AD4-893BD3CF30D8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E22B-85CA-45C7-86A8-A17C38B96A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26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78324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388767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301313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70343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403064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51598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2664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84675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CF70A2-C0AD-4D28-B3EB-C43D221A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E984A-7865-4092-9DD1-FA065CFE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441336E-0F59-4E8E-A2B5-D62EDA718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745736" cy="539496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7509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53A4E8-5A11-4C9C-8FC8-9D78AB5D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" name="Picture 6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7D633C1-4A46-44EA-B1E7-96EA9C44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8" name="Picture 7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9667DF8-B73B-497B-95A4-5212EE66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EA3C8E6-EF45-4F18-A0CB-F0527540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CA1F7B-7E1E-4745-8E06-38C79906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4952681" cy="341071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27CA11-7EE7-4C3B-AF4D-F50756E4EF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6600" y="568324"/>
            <a:ext cx="4727448" cy="57150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76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7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2BDFDF-C29B-490D-B7E4-91359671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33B2E6-29D0-4249-A0A5-82013CE16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13AED3CD-2B31-49BC-BC04-850E0AD3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D5FE2C96-BB8F-4A14-88E4-C871D91E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2C506E-3A15-4D88-8C7E-AE65D21F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2D6351-AB6F-490B-97F2-D51C1478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223" y="1066800"/>
            <a:ext cx="5367527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760311-9637-47CC-B0E7-6C8C307C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223" y="4074784"/>
            <a:ext cx="5367526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734E01-4E64-484E-9728-EF69422CB1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3448" y="1014984"/>
            <a:ext cx="4123944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7CA897AB-A280-4B5A-BEF5-C5D11D653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3448" y="3511296"/>
            <a:ext cx="4123944" cy="23225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049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62CE4B-3BFB-4501-B59A-0ED68CF6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608493-BDCD-43BD-A3CC-24E75027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524956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B9F353-002B-4A4D-A316-70D952ED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297"/>
            <a:ext cx="4524664" cy="341296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90B2B-FFC6-4C7C-A617-67144F1E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5" y="0"/>
            <a:ext cx="5115697" cy="6858000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CD8768C-8806-4DE0-82CC-275A2EC6D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9592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68CB9DF9-86EB-48CF-B212-F2B290C56F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78824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554B2207-3993-41B6-AF63-EBB48DACAB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9592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DE0340D8-BC7E-4431-A7A7-8D634C8A19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69680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1111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A7506A-23D3-4E50-B632-7D75C652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A1112-7DAD-487B-84EF-9F2B9F4A6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52E39B3F-C08C-424B-908B-8A3E017C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0050DD2-3323-4041-91C6-8BFA52F3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A34E2F-6A4E-4CFF-ACA1-994BA9CED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B9C0BE-DE84-42B6-9610-684AC81E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5C06E1-E8B8-4F7A-8EB7-E594AFEE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52800"/>
            <a:ext cx="4953000" cy="25146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>
              <a:lnSpc>
                <a:spcPct val="110000"/>
              </a:lnSpc>
            </a:pPr>
            <a:endParaRPr lang="en-US" sz="1800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340614F-452E-4022-B834-FFDC63466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813816"/>
            <a:ext cx="4617720" cy="25511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9F0368A-AE83-428C-ABF7-694386AB62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465576"/>
            <a:ext cx="4617720" cy="2551176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464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9FC3DD-D5CF-4D3A-AD62-2D9AD0EA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543720-E70E-42D7-9835-39FDFE40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77000" y="0"/>
            <a:ext cx="5711952" cy="5071492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D5BA9D0-B4FD-4CD7-8F18-76506E972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7D2067D9-0848-4BAA-996E-BE1236E0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B87D7AA-E59B-441F-B5EC-E9828C1ED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2301875"/>
          </a:xfrm>
        </p:spPr>
        <p:txBody>
          <a:bodyPr anchor="b">
            <a:normAutofit/>
          </a:bodyPr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0806D6C-F8DC-4FFA-9381-5620B739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2743201"/>
            <a:ext cx="8763001" cy="9144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>
              <a:lnSpc>
                <a:spcPct val="110000"/>
              </a:lnSpc>
            </a:pP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5095252-A020-4AA1-9BB3-013288AE3F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7FBAD15-0D00-46EC-B530-EF6195F42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0792" y="3886200"/>
            <a:ext cx="4087368" cy="29718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93F034-901D-43B1-89E9-6291A86787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2064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5226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A342208A-7F52-4C16-BF8A-A70CD85DC16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4202" y="2659090"/>
            <a:ext cx="2624328" cy="18013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8" name="Text Placeholder 28">
            <a:extLst>
              <a:ext uri="{FF2B5EF4-FFF2-40B4-BE49-F238E27FC236}">
                <a16:creationId xmlns:a16="http://schemas.microsoft.com/office/drawing/2014/main" id="{59209785-A2FF-4005-B08B-066B494ED5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4677" y="4749272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9" name="Text Placeholder 28">
            <a:extLst>
              <a:ext uri="{FF2B5EF4-FFF2-40B4-BE49-F238E27FC236}">
                <a16:creationId xmlns:a16="http://schemas.microsoft.com/office/drawing/2014/main" id="{093D08DD-AE30-4184-B3A7-CBAB807C66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4677" y="5143581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23">
            <a:extLst>
              <a:ext uri="{FF2B5EF4-FFF2-40B4-BE49-F238E27FC236}">
                <a16:creationId xmlns:a16="http://schemas.microsoft.com/office/drawing/2014/main" id="{CA1F7BAF-57A3-4F79-B170-D95EF593470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51870" y="2659090"/>
            <a:ext cx="2624328" cy="18013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0E272F39-6650-4251-818A-CAF1034A26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2320" y="4749272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F2E24AEA-7B80-4897-A646-36D3F07A3E6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342320" y="5143581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23">
            <a:extLst>
              <a:ext uri="{FF2B5EF4-FFF2-40B4-BE49-F238E27FC236}">
                <a16:creationId xmlns:a16="http://schemas.microsoft.com/office/drawing/2014/main" id="{2A98750D-61F1-4F11-81A7-783F04218E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27020" y="2659090"/>
            <a:ext cx="2624328" cy="18013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EE32408B-5DEA-4E1C-A16B-9931CE46D47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35064" y="4749272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0917A361-2187-4AB6-A1E4-6B0E4E6650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35064" y="5143581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Picture Placeholder 23">
            <a:extLst>
              <a:ext uri="{FF2B5EF4-FFF2-40B4-BE49-F238E27FC236}">
                <a16:creationId xmlns:a16="http://schemas.microsoft.com/office/drawing/2014/main" id="{11DA2664-78E4-4126-9534-E718C9E877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13391" y="2631493"/>
            <a:ext cx="2624328" cy="180136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FD4B7AF1-C573-42D5-A6AC-9CDE36C2B5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13391" y="4749272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8">
            <a:extLst>
              <a:ext uri="{FF2B5EF4-FFF2-40B4-BE49-F238E27FC236}">
                <a16:creationId xmlns:a16="http://schemas.microsoft.com/office/drawing/2014/main" id="{60E2206A-3CD1-417B-82DB-28AC9CB2FC8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13391" y="5143581"/>
            <a:ext cx="2624328" cy="347662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spc="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4841032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361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361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7999667-FDE9-4EC7-9EF8-E64C5DA4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1466" y="1757319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466FB3-35A6-4045-8C46-5F6399D7B4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466" y="2671718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776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7F5322-A9D1-4D98-A1BC-9178604AB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0C34FA-2551-4FBC-8628-35065482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94623"/>
            <a:ext cx="5996619" cy="2131033"/>
          </a:xfrm>
        </p:spPr>
        <p:txBody>
          <a:bodyPr anchor="ctr">
            <a:normAutofit/>
          </a:bodyPr>
          <a:lstStyle/>
          <a:p>
            <a:pPr algn="l"/>
            <a:endParaRPr lang="en-US" sz="4400" dirty="0">
              <a:cs typeface="Posterama" panose="020B0504020200020000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58CD79-85EA-4D75-A743-D3DB777D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8194385" y="20961"/>
            <a:ext cx="3997615" cy="6816079"/>
            <a:chOff x="8059620" y="41922"/>
            <a:chExt cx="3997615" cy="6816077"/>
          </a:xfrm>
        </p:grpSpPr>
        <p:pic>
          <p:nvPicPr>
            <p:cNvPr id="9" name="Picture 8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50D423CE-750A-48C7-B236-F510652FE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" name="Picture 9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F198B21E-DBB4-4FAF-85E2-0929E6BFC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AD9BB445-59C3-4B51-9237-1F7AC9B0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381000"/>
            <a:ext cx="3997745" cy="21336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9566B9-A8AF-4476-A32A-4AEFC4643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816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0391AAE-35A8-4BEC-BF35-22153B1436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0488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6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34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8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310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03821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2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148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652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38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  <p:sldLayoutId id="2147483836" r:id="rId12"/>
    <p:sldLayoutId id="2147483837" r:id="rId13"/>
    <p:sldLayoutId id="2147483838" r:id="rId14"/>
    <p:sldLayoutId id="2147483839" r:id="rId15"/>
    <p:sldLayoutId id="2147483840" r:id="rId16"/>
    <p:sldLayoutId id="2147483841" r:id="rId17"/>
    <p:sldLayoutId id="2147483842" r:id="rId18"/>
    <p:sldLayoutId id="2147483843" r:id="rId19"/>
    <p:sldLayoutId id="2147483844" r:id="rId20"/>
    <p:sldLayoutId id="2147483845" r:id="rId21"/>
    <p:sldLayoutId id="2147483748" r:id="rId22"/>
    <p:sldLayoutId id="2147483746" r:id="rId23"/>
    <p:sldLayoutId id="2147483753" r:id="rId24"/>
    <p:sldLayoutId id="2147483750" r:id="rId25"/>
    <p:sldLayoutId id="2147483751" r:id="rId26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DE03-5881-4143-92C0-900FD220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2575" y="2554356"/>
            <a:ext cx="5257800" cy="1097493"/>
          </a:xfrm>
        </p:spPr>
        <p:txBody>
          <a:bodyPr>
            <a:normAutofit/>
          </a:bodyPr>
          <a:lstStyle/>
          <a:p>
            <a:r>
              <a:rPr lang="en-US" sz="2800" dirty="0"/>
              <a:t>Video game Sales analysis</a:t>
            </a:r>
          </a:p>
        </p:txBody>
      </p:sp>
      <p:pic>
        <p:nvPicPr>
          <p:cNvPr id="6" name="Picture Placeholder 5" descr="A person boxing flowers">
            <a:extLst>
              <a:ext uri="{FF2B5EF4-FFF2-40B4-BE49-F238E27FC236}">
                <a16:creationId xmlns:a16="http://schemas.microsoft.com/office/drawing/2014/main" id="{49C250E6-60C6-4D98-8C94-8D2F836D8F2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" r="17"/>
          <a:stretch/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E22623-B939-4DA3-F9D6-F86673DEC65C}"/>
              </a:ext>
            </a:extLst>
          </p:cNvPr>
          <p:cNvSpPr txBox="1"/>
          <p:nvPr/>
        </p:nvSpPr>
        <p:spPr>
          <a:xfrm>
            <a:off x="7966841" y="3651849"/>
            <a:ext cx="32137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presented by</a:t>
            </a:r>
          </a:p>
          <a:p>
            <a:r>
              <a:rPr lang="en-IN" sz="2000" dirty="0"/>
              <a:t>                 Sathish 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B03B8A6-924D-06BD-AC8D-B31947A37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" y="740664"/>
            <a:ext cx="4744007" cy="537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932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2054-81FA-9677-0C27-B7EF2C4E7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910091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CC53A-A49A-B2DC-4655-97273EA58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3283"/>
            <a:ext cx="4952681" cy="4832341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Tableau helped uncover valuable sales insights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improvements: Incorporate regional sales or market share.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 to create predictive dashboards using time series data.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9C18C-DEBF-252B-3062-80B7B394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7D335C-08DC-8E8E-1266-A021AFFBDC2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" b="164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485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D3D1-8D1B-7350-AD33-858FA962B9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923393"/>
            <a:ext cx="5257800" cy="1713186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pic>
        <p:nvPicPr>
          <p:cNvPr id="2050" name="Picture 2" descr="Story pin image">
            <a:extLst>
              <a:ext uri="{FF2B5EF4-FFF2-40B4-BE49-F238E27FC236}">
                <a16:creationId xmlns:a16="http://schemas.microsoft.com/office/drawing/2014/main" id="{FD8B8A74-2E14-3794-A14A-7264065A808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30" b="1753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9873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1F5DD0-1F4C-45C4-8BEC-33AB4B4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1754326"/>
          </a:xfrm>
        </p:spPr>
        <p:txBody>
          <a:bodyPr/>
          <a:lstStyle/>
          <a:p>
            <a:r>
              <a:rPr lang="en-IN" sz="2800" dirty="0"/>
              <a:t>Project Overview</a:t>
            </a:r>
            <a:endParaRPr lang="en-US" sz="4800" dirty="0"/>
          </a:p>
        </p:txBody>
      </p:sp>
      <p:pic>
        <p:nvPicPr>
          <p:cNvPr id="12" name="Picture Placeholder 11" descr="A person cutting flowers">
            <a:extLst>
              <a:ext uri="{FF2B5EF4-FFF2-40B4-BE49-F238E27FC236}">
                <a16:creationId xmlns:a16="http://schemas.microsoft.com/office/drawing/2014/main" id="{985884F0-C48A-45A9-A8BE-181304834F9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" r="35"/>
          <a:stretch/>
        </p:blipFill>
        <p:spPr/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21BC8-8853-41B4-91F9-DD94F793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F99955-5080-88ED-9F95-ABF233D6D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248" y="0"/>
            <a:ext cx="5257799" cy="6283324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BF981B1B-FD94-117C-9B99-2033045F4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393922"/>
            <a:ext cx="54102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uses Tableau to analyze sales data from various dimensions.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provides visual insights into genres, platforms, publishers, and individual products.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main goal is to uncover sales trends and top-performing categories.</a:t>
            </a:r>
          </a:p>
        </p:txBody>
      </p:sp>
    </p:spTree>
    <p:extLst>
      <p:ext uri="{BB962C8B-B14F-4D97-AF65-F5344CB8AC3E}">
        <p14:creationId xmlns:p14="http://schemas.microsoft.com/office/powerpoint/2010/main" val="170396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A6424-35BF-4DF1-BD71-2A332E95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Objective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7540A-297E-4B3C-90A4-CC9A4413C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2178338"/>
            <a:ext cx="11274612" cy="11118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explore and analyze </a:t>
            </a:r>
            <a:r>
              <a:rPr lang="en-US" b="1" dirty="0"/>
              <a:t>video game sales data</a:t>
            </a:r>
            <a:r>
              <a:rPr lang="en-US" dirty="0"/>
              <a:t> using Tableau to uncover key business insights.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769191-B0B8-7FA8-A45D-6F9E59A03F3F}"/>
              </a:ext>
            </a:extLst>
          </p:cNvPr>
          <p:cNvSpPr txBox="1"/>
          <p:nvPr/>
        </p:nvSpPr>
        <p:spPr>
          <a:xfrm>
            <a:off x="606287" y="3567860"/>
            <a:ext cx="548971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dirty="0"/>
              <a:t>Trend Analysis: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how sales figures have evolved over the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Examine performance fluctuations across different genres and time periods.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Performers Identification: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10 game titles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publishers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global sales.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what factors contribute to their high sales performance.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9F125A-33B2-DDEF-27BF-DB80F980E0B6}"/>
              </a:ext>
            </a:extLst>
          </p:cNvPr>
          <p:cNvSpPr txBox="1"/>
          <p:nvPr/>
        </p:nvSpPr>
        <p:spPr>
          <a:xfrm>
            <a:off x="6096000" y="3567860"/>
            <a:ext cx="563730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Composition Summary: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Quantify the diversity of the dataset in terms of total unique genres, platforms, publishers, and game titles.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the dataset's structure to support deeper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Genre-wise Market Share: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total sales by genre to identify the most and least profitable game genres.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 inform genre-specific marketing and investment decisions</a:t>
            </a:r>
          </a:p>
        </p:txBody>
      </p:sp>
    </p:spTree>
    <p:extLst>
      <p:ext uri="{BB962C8B-B14F-4D97-AF65-F5344CB8AC3E}">
        <p14:creationId xmlns:p14="http://schemas.microsoft.com/office/powerpoint/2010/main" val="3966736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5114-0355-4D19-9113-93130B3EC8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4608" y="1014984"/>
            <a:ext cx="5882905" cy="853573"/>
          </a:xfrm>
        </p:spPr>
        <p:txBody>
          <a:bodyPr>
            <a:normAutofit/>
          </a:bodyPr>
          <a:lstStyle/>
          <a:p>
            <a:r>
              <a:rPr lang="en-IN" sz="2800" dirty="0"/>
              <a:t>Dataset &amp; Preparation</a:t>
            </a:r>
            <a:endParaRPr lang="en-US" sz="4800" dirty="0"/>
          </a:p>
        </p:txBody>
      </p:sp>
      <p:pic>
        <p:nvPicPr>
          <p:cNvPr id="2054" name="Picture 6" descr="This contains: Tariffs threaten AI momentum">
            <a:extLst>
              <a:ext uri="{FF2B5EF4-FFF2-40B4-BE49-F238E27FC236}">
                <a16:creationId xmlns:a16="http://schemas.microsoft.com/office/drawing/2014/main" id="{ACBA8923-98E0-6732-F810-6DAA041A00ED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44" b="21844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This may contain: a group of men standing around a glass table looking at something on it with blue lights">
            <a:extLst>
              <a:ext uri="{FF2B5EF4-FFF2-40B4-BE49-F238E27FC236}">
                <a16:creationId xmlns:a16="http://schemas.microsoft.com/office/drawing/2014/main" id="{5DF23CAD-8BB7-026E-C56F-B26D6694E3FB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3" b="2769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4A52A-BBC9-424C-B7FC-90581F09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1B478B-F4CF-30CC-51B1-77EF4B0BD15B}"/>
              </a:ext>
            </a:extLst>
          </p:cNvPr>
          <p:cNvSpPr txBox="1"/>
          <p:nvPr/>
        </p:nvSpPr>
        <p:spPr>
          <a:xfrm>
            <a:off x="1222513" y="2107096"/>
            <a:ext cx="54367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Sales dataset with fields like name, genre, platform, publisher, year, and sales.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null values and ensured consistency in categorical fields.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Aggregated sales metrics for visual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6763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2714F96-4D98-0AF5-FE57-C224AC339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36096" y="740664"/>
            <a:ext cx="5665302" cy="1161708"/>
          </a:xfrm>
        </p:spPr>
        <p:txBody>
          <a:bodyPr>
            <a:noAutofit/>
          </a:bodyPr>
          <a:lstStyle/>
          <a:p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3200" dirty="0"/>
            </a:br>
            <a:br>
              <a:rPr lang="en-IN" sz="4800" dirty="0"/>
            </a:br>
            <a:r>
              <a:rPr lang="en-US" sz="2800" dirty="0"/>
              <a:t>Sales by Years and Genre </a:t>
            </a:r>
            <a:endParaRPr lang="en-IN" sz="3200"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C85CEE2F-1EBE-2053-AA54-822A409126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5305" y="1902373"/>
            <a:ext cx="5536093" cy="3961714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500" b="1" dirty="0"/>
              <a:t>Overview: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This visualization combines </a:t>
            </a:r>
            <a:r>
              <a:rPr lang="en-US" sz="2200" b="1" dirty="0"/>
              <a:t>two key dimensions</a:t>
            </a:r>
            <a:r>
              <a:rPr lang="en-US" sz="2200" dirty="0"/>
              <a:t>: </a:t>
            </a:r>
            <a:r>
              <a:rPr lang="en-US" sz="2200" b="1" dirty="0"/>
              <a:t>Year of Release</a:t>
            </a:r>
            <a:r>
              <a:rPr lang="en-US" sz="2200" dirty="0"/>
              <a:t> and </a:t>
            </a:r>
            <a:r>
              <a:rPr lang="en-US" sz="2200" b="1" dirty="0"/>
              <a:t>Game Genre</a:t>
            </a:r>
            <a:r>
              <a:rPr lang="en-US" sz="2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It tracks how sales trends have shifted over time across various game genres.</a:t>
            </a:r>
          </a:p>
          <a:p>
            <a:pPr>
              <a:buNone/>
            </a:pPr>
            <a:r>
              <a:rPr lang="en-US" sz="2500" b="1" dirty="0"/>
              <a:t>Key Components: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X-Axis</a:t>
            </a:r>
            <a:r>
              <a:rPr lang="en-US" sz="2200" dirty="0"/>
              <a:t>: Years (e.g., 1980 to 2020)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Y-Axis</a:t>
            </a:r>
            <a:r>
              <a:rPr lang="en-US" sz="2200" dirty="0"/>
              <a:t>: Sales volume (in millions)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Color/Category</a:t>
            </a:r>
            <a:r>
              <a:rPr lang="en-US" sz="2200" dirty="0"/>
              <a:t>: Different game genres (e.g., Action, Sports, Adventure, RPG, etc.)</a:t>
            </a:r>
          </a:p>
          <a:p>
            <a:pPr>
              <a:buNone/>
            </a:pPr>
            <a:r>
              <a:rPr lang="en-US" sz="2500" b="1" dirty="0"/>
              <a:t>Purpose:</a:t>
            </a:r>
            <a:endParaRPr lang="en-US" sz="25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To identify which </a:t>
            </a:r>
            <a:r>
              <a:rPr lang="en-US" sz="2200" b="1" dirty="0"/>
              <a:t>genres were most popular</a:t>
            </a:r>
            <a:r>
              <a:rPr lang="en-US" sz="2200" dirty="0"/>
              <a:t> in specific time periods.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To analyze </a:t>
            </a:r>
            <a:r>
              <a:rPr lang="en-US" sz="2200" b="1" dirty="0"/>
              <a:t>rise or fall</a:t>
            </a:r>
            <a:r>
              <a:rPr lang="en-US" sz="2200" dirty="0"/>
              <a:t> in interest for particular genres over time</a:t>
            </a:r>
          </a:p>
          <a:p>
            <a:endParaRPr lang="en-IN" dirty="0"/>
          </a:p>
        </p:txBody>
      </p:sp>
      <p:pic>
        <p:nvPicPr>
          <p:cNvPr id="3074" name="Picture 2" descr="This may contain: a man standing in front of multiple computer screens with the world map on it's wall">
            <a:extLst>
              <a:ext uri="{FF2B5EF4-FFF2-40B4-BE49-F238E27FC236}">
                <a16:creationId xmlns:a16="http://schemas.microsoft.com/office/drawing/2014/main" id="{B7E2E61D-5387-24EA-34E7-07A66D337F4F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30" b="1493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202A1-DD8D-B145-63F5-8F0C5B829C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39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4790-9373-45EB-B7D9-55C91980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43" y="258416"/>
            <a:ext cx="5174021" cy="1490871"/>
          </a:xfrm>
        </p:spPr>
        <p:txBody>
          <a:bodyPr/>
          <a:lstStyle/>
          <a:p>
            <a:r>
              <a:rPr lang="en-IN" dirty="0"/>
              <a:t>Top Performers</a:t>
            </a:r>
            <a:br>
              <a:rPr lang="en-IN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0CE80-526E-48B1-B2DA-C85E67C0F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843" y="1749287"/>
            <a:ext cx="5174021" cy="4390979"/>
          </a:xfrm>
        </p:spPr>
        <p:txBody>
          <a:bodyPr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10 Names by Sales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Lists best-selling names.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10 Publishers by Sales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most successful publishers.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10 Platforms by Sales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leading gaming platforms.</a:t>
            </a:r>
          </a:p>
          <a:p>
            <a:endParaRPr lang="en-US" dirty="0"/>
          </a:p>
        </p:txBody>
      </p:sp>
      <p:pic>
        <p:nvPicPr>
          <p:cNvPr id="5124" name="Picture 4" descr="This may contain: a chess board with many pieces on it and an image of a world map in the background">
            <a:extLst>
              <a:ext uri="{FF2B5EF4-FFF2-40B4-BE49-F238E27FC236}">
                <a16:creationId xmlns:a16="http://schemas.microsoft.com/office/drawing/2014/main" id="{4769AADD-019E-AF4D-8F8A-8328796EA301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5" b="2339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Story pin image">
            <a:extLst>
              <a:ext uri="{FF2B5EF4-FFF2-40B4-BE49-F238E27FC236}">
                <a16:creationId xmlns:a16="http://schemas.microsoft.com/office/drawing/2014/main" id="{D7DE3843-7AD1-137A-502D-23C2EEF5B26A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95" b="2339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F3DB95A-EB73-1037-7F32-812DAF5782A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pic>
        <p:nvPicPr>
          <p:cNvPr id="5136" name="Picture 16" descr="Story pin image">
            <a:extLst>
              <a:ext uri="{FF2B5EF4-FFF2-40B4-BE49-F238E27FC236}">
                <a16:creationId xmlns:a16="http://schemas.microsoft.com/office/drawing/2014/main" id="{93E2D587-B19E-F9BB-D764-10A73C790240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8" b="23378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87F6-DDB9-4203-B293-91A0DBC6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130" name="Picture 10" descr="Story pin image">
            <a:extLst>
              <a:ext uri="{FF2B5EF4-FFF2-40B4-BE49-F238E27FC236}">
                <a16:creationId xmlns:a16="http://schemas.microsoft.com/office/drawing/2014/main" id="{D5AA88B8-6AE3-8340-9D92-D64440D36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9592" y="3511296"/>
            <a:ext cx="2798762" cy="262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84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12EA-0494-AB2B-47F5-8AF212BB5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988904"/>
          </a:xfrm>
        </p:spPr>
        <p:txBody>
          <a:bodyPr/>
          <a:lstStyle/>
          <a:p>
            <a:r>
              <a:rPr lang="en-IN" dirty="0"/>
              <a:t>Dataset Summary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C501-39E2-F4B6-A668-4CBAA4509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1094" y="1691323"/>
            <a:ext cx="5561106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/>
              <a:t>Key Metrics Displayed: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Game Titles (Names):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unique video game titles included in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the scale of the gaming industry covered.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Genres: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number of distinct game genres (e.g., Action, RPG, Sports, Puzzle,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Indicates the diversity of game types analyzed.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837C7-B25B-44E5-349C-DCFFFE232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47783"/>
            <a:ext cx="5561105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Platforms: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number of gaming platforms (e.g., PS2, Xbox, Nintendo DS, PC).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 the breadth of device ecosystems included.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Publishers: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unique companies responsible for publishing the games.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identifying market fragmentation or concentration.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9DB35-79AF-1826-3718-FCAB3421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8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1D8-DFFF-4518-A87C-2FF7F02C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1050235"/>
          </a:xfrm>
        </p:spPr>
        <p:txBody>
          <a:bodyPr>
            <a:normAutofit/>
          </a:bodyPr>
          <a:lstStyle/>
          <a:p>
            <a:r>
              <a:rPr lang="en-IN" sz="3200" dirty="0"/>
              <a:t>Genre-Wise Sales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80084-FC54-42F2-9B3A-553D97B026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2117035"/>
            <a:ext cx="5257799" cy="3597965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US" sz="3000" b="1" dirty="0"/>
              <a:t>Key Visualization Elements:</a:t>
            </a: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400" b="1" dirty="0"/>
              <a:t>Bar chart or pie chart</a:t>
            </a:r>
            <a:r>
              <a:rPr lang="en-US" sz="3400" dirty="0"/>
              <a:t> showing total sales per genre (e.g., Action, Sports, RPG, Shooter, Racing).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/>
              <a:t>Genres sorted in descending order of total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400" dirty="0"/>
              <a:t>Optionally, color-coded by category or sales volume for better clarity.</a:t>
            </a:r>
          </a:p>
          <a:p>
            <a:pPr>
              <a:buNone/>
            </a:pPr>
            <a:r>
              <a:rPr lang="en-US" sz="3000" b="1" dirty="0"/>
              <a:t>Purpose:</a:t>
            </a: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100" dirty="0"/>
              <a:t>To understand </a:t>
            </a:r>
            <a:r>
              <a:rPr lang="en-US" sz="3100" b="1" dirty="0"/>
              <a:t>which game genres have historically been the most profitable</a:t>
            </a:r>
            <a:r>
              <a:rPr lang="en-US" sz="3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dirty="0"/>
              <a:t>To identify </a:t>
            </a:r>
            <a:r>
              <a:rPr lang="en-US" sz="3100" b="1" dirty="0"/>
              <a:t>low-performing genres</a:t>
            </a:r>
            <a:r>
              <a:rPr lang="en-US" sz="3100" dirty="0"/>
              <a:t> that may require re-evaluation or innovation.</a:t>
            </a:r>
          </a:p>
          <a:p>
            <a:pPr>
              <a:buNone/>
            </a:pPr>
            <a:r>
              <a:rPr lang="en-US" sz="3000" b="1" dirty="0"/>
              <a:t>Insights Gained:</a:t>
            </a:r>
            <a:endParaRPr lang="en-US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100" b="1" dirty="0"/>
              <a:t>Action and Sports games</a:t>
            </a:r>
            <a:r>
              <a:rPr lang="en-US" sz="3100" dirty="0"/>
              <a:t> typically dominate in sales, highlighting consumer preferences for fast-paced, competitive gameplay.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100" b="1" dirty="0"/>
              <a:t>Shooter and Role-Playing Games (RPGs)</a:t>
            </a:r>
            <a:r>
              <a:rPr lang="en-US" sz="3100" dirty="0"/>
              <a:t> also show strong performance in many datasets due to franchise loyalty (e.g., Call of Duty, Final Fantasy).</a:t>
            </a:r>
          </a:p>
          <a:p>
            <a:endParaRPr lang="en-US" dirty="0"/>
          </a:p>
        </p:txBody>
      </p:sp>
      <p:pic>
        <p:nvPicPr>
          <p:cNvPr id="4100" name="Picture 4" descr="This contains: Crypto">
            <a:extLst>
              <a:ext uri="{FF2B5EF4-FFF2-40B4-BE49-F238E27FC236}">
                <a16:creationId xmlns:a16="http://schemas.microsoft.com/office/drawing/2014/main" id="{EA04DB0E-C1FA-4325-BE23-362AA9C24CB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99" b="17499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0E49-62B5-488C-B988-BDE7F7F305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3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DDCA-E0FF-F645-948A-EAAA5C62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D692F-703A-BB5F-6F88-017833D86D5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/>
              <a:t>1. Action and Sports Games Dominate Sales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Action and Sports genres consistently rank at the top in total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suggests a strong and ongoing consumer demand for competitive, high-energy gameplay.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Developers may benefit by aligning new releases with these preferences.</a:t>
            </a:r>
          </a:p>
          <a:p>
            <a:pPr>
              <a:buNone/>
            </a:pPr>
            <a:r>
              <a:rPr lang="en-US" sz="2300" b="1" dirty="0"/>
              <a:t>2. Top Titles Drive a Significant Share of Revenue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small group of game titles contributes disproportionately to total sales (e.g., blockbuster franchises).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Indicates the </a:t>
            </a:r>
            <a:r>
              <a:rPr lang="en-US" b="1" dirty="0"/>
              <a:t>importance of brand loyalty</a:t>
            </a:r>
            <a:r>
              <a:rPr lang="en-US" dirty="0"/>
              <a:t> and sequel strategies in the gaming market.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2E7AA3-C269-2635-6941-4900B693A0C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2300" b="1" dirty="0"/>
              <a:t>3. Platform Popularity Influences Game Success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Platforms like </a:t>
            </a:r>
            <a:r>
              <a:rPr lang="en-US" b="1" dirty="0"/>
              <a:t>PS2, Xbox 360, and Nintendo DS</a:t>
            </a:r>
            <a:r>
              <a:rPr lang="en-US" dirty="0"/>
              <a:t> feature prominently among the top-performing sales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Successful game launches are often aligned with dominant platforms during their peak cycles.</a:t>
            </a:r>
          </a:p>
          <a:p>
            <a:pPr>
              <a:buNone/>
            </a:pPr>
            <a:r>
              <a:rPr lang="en-US" sz="2300" b="1" dirty="0"/>
              <a:t>4. Publisher Impact is Substantial</a:t>
            </a:r>
            <a:endParaRPr lang="en-US" sz="23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few publishers (e.g., Nintendo, EA, Activision) appear repeatedly in the top 10, indicating </a:t>
            </a:r>
            <a:r>
              <a:rPr lang="en-US" b="1" dirty="0"/>
              <a:t>market concentration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firms have broader reach, stronger marketing channels, and higher production budgets.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93618-1D5B-C391-D8C9-46D92AFFB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475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A6A2B0-0AA5-4A3C-A463-A9815E212A8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BEFF82A-2FA9-4126-8B42-749013CDAC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E9A1E4C-8388-4821-B0C4-BDD29A5F03A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257</TotalTime>
  <Words>831</Words>
  <Application>Microsoft Office PowerPoint</Application>
  <PresentationFormat>Widescreen</PresentationFormat>
  <Paragraphs>108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AvenirNext LT Pro Medium</vt:lpstr>
      <vt:lpstr>Bookman Old Style</vt:lpstr>
      <vt:lpstr>Calibri</vt:lpstr>
      <vt:lpstr>Posterama</vt:lpstr>
      <vt:lpstr>Rockwell</vt:lpstr>
      <vt:lpstr>Segoe UI Semilight</vt:lpstr>
      <vt:lpstr>Times New Roman</vt:lpstr>
      <vt:lpstr>Damask</vt:lpstr>
      <vt:lpstr>Video game Sales analysis</vt:lpstr>
      <vt:lpstr>Project Overview</vt:lpstr>
      <vt:lpstr>Objective</vt:lpstr>
      <vt:lpstr>Dataset &amp; Preparation</vt:lpstr>
      <vt:lpstr>        Sales by Years and Genre </vt:lpstr>
      <vt:lpstr>Top Performers </vt:lpstr>
      <vt:lpstr>Dataset Summary Views</vt:lpstr>
      <vt:lpstr>Genre-Wise Sales</vt:lpstr>
      <vt:lpstr>Key Insights 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assne</dc:creator>
  <cp:lastModifiedBy>Ns Sathish</cp:lastModifiedBy>
  <cp:revision>20</cp:revision>
  <dcterms:created xsi:type="dcterms:W3CDTF">2021-04-22T19:30:46Z</dcterms:created>
  <dcterms:modified xsi:type="dcterms:W3CDTF">2025-05-12T15:40:27Z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