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5" r:id="rId5"/>
    <p:sldId id="260" r:id="rId6"/>
    <p:sldId id="266" r:id="rId7"/>
    <p:sldId id="258" r:id="rId8"/>
    <p:sldId id="259"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0048-98BB-4097-89A5-7DCE3BA2C3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67BF8-0668-4059-A375-4336CE1DE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EC959-D5B4-429D-B489-336B50FCFE36}"/>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5" name="Footer Placeholder 4">
            <a:extLst>
              <a:ext uri="{FF2B5EF4-FFF2-40B4-BE49-F238E27FC236}">
                <a16:creationId xmlns:a16="http://schemas.microsoft.com/office/drawing/2014/main" id="{4FDCB057-D656-4247-B592-C089B1078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B1722-0926-4C5B-9D85-CC47D5343A78}"/>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358178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ACA6-F832-4490-BADC-A2FEBD7EA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498D4-FDF5-41CA-A2FD-FE038BB1EF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2F40C-4689-4D1A-93E0-E354E6FBB219}"/>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5" name="Footer Placeholder 4">
            <a:extLst>
              <a:ext uri="{FF2B5EF4-FFF2-40B4-BE49-F238E27FC236}">
                <a16:creationId xmlns:a16="http://schemas.microsoft.com/office/drawing/2014/main" id="{6DC0E6EE-3374-4BA2-B039-BCB9FF11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C9A79-F0D4-4386-BF77-8CD3B8328E67}"/>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262005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8755B-6A67-463D-AD4E-ED12F7E52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C7B41E-C562-4FD0-BC48-A67475C21D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02910-C2AD-4A7E-8A02-AD3A8965A438}"/>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5" name="Footer Placeholder 4">
            <a:extLst>
              <a:ext uri="{FF2B5EF4-FFF2-40B4-BE49-F238E27FC236}">
                <a16:creationId xmlns:a16="http://schemas.microsoft.com/office/drawing/2014/main" id="{A8BBA521-F6ED-43A7-9E9D-ADFB4C295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5388A-1633-4BCA-A6A9-42C3F5EF8C03}"/>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195180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A3E3-8807-4F0F-95D4-98D34947E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8740B-5664-4E94-A3EE-921E9E19A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2F6A9-FC6B-4D9F-BCD1-6A74DD11C139}"/>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5" name="Footer Placeholder 4">
            <a:extLst>
              <a:ext uri="{FF2B5EF4-FFF2-40B4-BE49-F238E27FC236}">
                <a16:creationId xmlns:a16="http://schemas.microsoft.com/office/drawing/2014/main" id="{B3A2E1DE-F4A3-4BE6-98CD-440EBA3FF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E6C0-25CA-428C-9892-9AD9C97036F3}"/>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383222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C740-0AB3-4C8E-B64C-36C4F8CF3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3F6ABC-E1DC-41AD-B205-C37CF726EC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449638-2945-4F37-AA9E-8B09C55C324F}"/>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5" name="Footer Placeholder 4">
            <a:extLst>
              <a:ext uri="{FF2B5EF4-FFF2-40B4-BE49-F238E27FC236}">
                <a16:creationId xmlns:a16="http://schemas.microsoft.com/office/drawing/2014/main" id="{8D2F7BFB-5CFD-4BE6-A6CB-4F4F4430D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7D68F-44A3-4B93-B112-4F75A92FF7FE}"/>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22995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30D7-CE2A-498C-B402-10348E97D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AEECD-FA77-4FBA-8D9E-ADC9D9AD83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830CB2-6EAA-4BBD-86DE-191A6265B4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D1B34-458A-4FC8-A73E-7604C80FF30E}"/>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6" name="Footer Placeholder 5">
            <a:extLst>
              <a:ext uri="{FF2B5EF4-FFF2-40B4-BE49-F238E27FC236}">
                <a16:creationId xmlns:a16="http://schemas.microsoft.com/office/drawing/2014/main" id="{B73DC22A-30CF-4A72-962D-50C311BDA4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F3387-C11B-4AD4-B65F-FF29A837800C}"/>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265780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C2DD-C87C-4FA0-8EBB-22E3C8EECE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46E6A-4FEF-4933-A518-A5CF63EAF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98A81E-2B3A-4054-AD74-65C71B1032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EEA902-2DCB-43F8-976B-242FEF289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936E97-B02F-4C21-AC10-621DB364D1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BE231D-A39E-46D4-A582-5954FEA1379D}"/>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8" name="Footer Placeholder 7">
            <a:extLst>
              <a:ext uri="{FF2B5EF4-FFF2-40B4-BE49-F238E27FC236}">
                <a16:creationId xmlns:a16="http://schemas.microsoft.com/office/drawing/2014/main" id="{AAB4FC96-E488-4142-9EC3-910425122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A58E19-1E9A-46D8-8E98-BD005B39CE6D}"/>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93288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29AB-CEC9-40EB-8D10-D47009BB6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F3ECD2-1F0A-4508-8956-E083029672E4}"/>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4" name="Footer Placeholder 3">
            <a:extLst>
              <a:ext uri="{FF2B5EF4-FFF2-40B4-BE49-F238E27FC236}">
                <a16:creationId xmlns:a16="http://schemas.microsoft.com/office/drawing/2014/main" id="{71324965-CE56-4C59-98F4-95BAEC2A3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AF5E7E-9E86-44F7-B66B-AAFB2F85A6F9}"/>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20765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CE44A-7F65-45C6-9D2B-8A44EA9041B8}"/>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3" name="Footer Placeholder 2">
            <a:extLst>
              <a:ext uri="{FF2B5EF4-FFF2-40B4-BE49-F238E27FC236}">
                <a16:creationId xmlns:a16="http://schemas.microsoft.com/office/drawing/2014/main" id="{5CCD5FC0-F489-4B69-8626-C1B4126250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DE5532-92BC-47E6-9CF2-C358B061B267}"/>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79591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9239-E5AB-48A9-A831-B96B4A5ED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43D5A1-662B-4697-85E9-DF75F5A6D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5777F-C6C2-4B8A-A5CA-ED87ECF35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BA9DF-A984-486F-B5C8-C2F551405E40}"/>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6" name="Footer Placeholder 5">
            <a:extLst>
              <a:ext uri="{FF2B5EF4-FFF2-40B4-BE49-F238E27FC236}">
                <a16:creationId xmlns:a16="http://schemas.microsoft.com/office/drawing/2014/main" id="{18DC5DF4-239E-4D6E-BE8D-F0613DD5F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1FD97-4671-499C-B0BB-9337A1E7A9BE}"/>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259294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B0B5-E90A-47D0-A3E3-A8030AA36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23D393-84C6-4AB9-BF2E-7C0732D19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0EC41-8371-4806-BBBD-F77413224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691E7D-3D66-4D4B-AA08-669DFFA98512}"/>
              </a:ext>
            </a:extLst>
          </p:cNvPr>
          <p:cNvSpPr>
            <a:spLocks noGrp="1"/>
          </p:cNvSpPr>
          <p:nvPr>
            <p:ph type="dt" sz="half" idx="10"/>
          </p:nvPr>
        </p:nvSpPr>
        <p:spPr/>
        <p:txBody>
          <a:bodyPr/>
          <a:lstStyle/>
          <a:p>
            <a:fld id="{F51DD074-BBBC-4605-AF22-D0177D90EE81}" type="datetimeFigureOut">
              <a:rPr lang="en-US" smtClean="0"/>
              <a:t>6/6/2018</a:t>
            </a:fld>
            <a:endParaRPr lang="en-US"/>
          </a:p>
        </p:txBody>
      </p:sp>
      <p:sp>
        <p:nvSpPr>
          <p:cNvPr id="6" name="Footer Placeholder 5">
            <a:extLst>
              <a:ext uri="{FF2B5EF4-FFF2-40B4-BE49-F238E27FC236}">
                <a16:creationId xmlns:a16="http://schemas.microsoft.com/office/drawing/2014/main" id="{76904065-CBEB-42D0-80AE-D25E9B5D8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17784-EF99-45D3-A1DA-FD125B0E7256}"/>
              </a:ext>
            </a:extLst>
          </p:cNvPr>
          <p:cNvSpPr>
            <a:spLocks noGrp="1"/>
          </p:cNvSpPr>
          <p:nvPr>
            <p:ph type="sldNum" sz="quarter" idx="12"/>
          </p:nvPr>
        </p:nvSpPr>
        <p:spPr/>
        <p:txBody>
          <a:bodyPr/>
          <a:lstStyle/>
          <a:p>
            <a:fld id="{835FEC7D-7B91-44E7-B744-CA6CB4C41B1C}" type="slidenum">
              <a:rPr lang="en-US" smtClean="0"/>
              <a:t>‹#›</a:t>
            </a:fld>
            <a:endParaRPr lang="en-US"/>
          </a:p>
        </p:txBody>
      </p:sp>
    </p:spTree>
    <p:extLst>
      <p:ext uri="{BB962C8B-B14F-4D97-AF65-F5344CB8AC3E}">
        <p14:creationId xmlns:p14="http://schemas.microsoft.com/office/powerpoint/2010/main" val="376007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E831A-FC76-43DE-9426-111CBEEAAC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B32F5-3691-4BAA-87A9-B726C8446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64C7C-7557-4EEA-83A2-544782B4D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DD074-BBBC-4605-AF22-D0177D90EE81}" type="datetimeFigureOut">
              <a:rPr lang="en-US" smtClean="0"/>
              <a:t>6/6/2018</a:t>
            </a:fld>
            <a:endParaRPr lang="en-US"/>
          </a:p>
        </p:txBody>
      </p:sp>
      <p:sp>
        <p:nvSpPr>
          <p:cNvPr id="5" name="Footer Placeholder 4">
            <a:extLst>
              <a:ext uri="{FF2B5EF4-FFF2-40B4-BE49-F238E27FC236}">
                <a16:creationId xmlns:a16="http://schemas.microsoft.com/office/drawing/2014/main" id="{020850F7-0721-488D-8F9C-6E883EF29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A27DCA-AAD0-4C87-92D4-54BFB2661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FEC7D-7B91-44E7-B744-CA6CB4C41B1C}" type="slidenum">
              <a:rPr lang="en-US" smtClean="0"/>
              <a:t>‹#›</a:t>
            </a:fld>
            <a:endParaRPr lang="en-US"/>
          </a:p>
        </p:txBody>
      </p:sp>
    </p:spTree>
    <p:extLst>
      <p:ext uri="{BB962C8B-B14F-4D97-AF65-F5344CB8AC3E}">
        <p14:creationId xmlns:p14="http://schemas.microsoft.com/office/powerpoint/2010/main" val="64154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ask.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FE8D-CA86-434E-91B0-0B6F053DF9E4}"/>
              </a:ext>
            </a:extLst>
          </p:cNvPr>
          <p:cNvSpPr>
            <a:spLocks noGrp="1"/>
          </p:cNvSpPr>
          <p:nvPr>
            <p:ph type="ctrTitle"/>
          </p:nvPr>
        </p:nvSpPr>
        <p:spPr/>
        <p:txBody>
          <a:bodyPr/>
          <a:lstStyle/>
          <a:p>
            <a:r>
              <a:rPr lang="en-US" dirty="0"/>
              <a:t>SEARCH ENGINES</a:t>
            </a:r>
          </a:p>
        </p:txBody>
      </p:sp>
      <p:sp>
        <p:nvSpPr>
          <p:cNvPr id="3" name="Subtitle 2">
            <a:extLst>
              <a:ext uri="{FF2B5EF4-FFF2-40B4-BE49-F238E27FC236}">
                <a16:creationId xmlns:a16="http://schemas.microsoft.com/office/drawing/2014/main" id="{52F85E65-B582-439A-A09B-CF8AE1BD040D}"/>
              </a:ext>
            </a:extLst>
          </p:cNvPr>
          <p:cNvSpPr>
            <a:spLocks noGrp="1"/>
          </p:cNvSpPr>
          <p:nvPr>
            <p:ph type="subTitle" idx="1"/>
          </p:nvPr>
        </p:nvSpPr>
        <p:spPr/>
        <p:txBody>
          <a:bodyPr/>
          <a:lstStyle/>
          <a:p>
            <a:r>
              <a:rPr lang="en-US" dirty="0"/>
              <a:t>Search engines are programs that search documents for specified keywords and returns a list of the documents where the keywords were found.</a:t>
            </a:r>
          </a:p>
        </p:txBody>
      </p:sp>
    </p:spTree>
    <p:extLst>
      <p:ext uri="{BB962C8B-B14F-4D97-AF65-F5344CB8AC3E}">
        <p14:creationId xmlns:p14="http://schemas.microsoft.com/office/powerpoint/2010/main" val="343621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12081-F76A-43F0-A6EC-22511EF6BB80}"/>
              </a:ext>
            </a:extLst>
          </p:cNvPr>
          <p:cNvSpPr>
            <a:spLocks noGrp="1"/>
          </p:cNvSpPr>
          <p:nvPr>
            <p:ph idx="1"/>
          </p:nvPr>
        </p:nvSpPr>
        <p:spPr>
          <a:xfrm>
            <a:off x="838200" y="383059"/>
            <a:ext cx="10515600" cy="5793904"/>
          </a:xfrm>
        </p:spPr>
        <p:txBody>
          <a:bodyPr/>
          <a:lstStyle/>
          <a:p>
            <a:pPr marL="0" indent="0">
              <a:buNone/>
            </a:pPr>
            <a:r>
              <a:rPr lang="en-US" b="1" dirty="0"/>
              <a:t>Question Searching</a:t>
            </a:r>
          </a:p>
          <a:p>
            <a:r>
              <a:rPr lang="en-US" altLang="en-US" dirty="0"/>
              <a:t>A question may be entered in the search field of a search engine.</a:t>
            </a:r>
          </a:p>
          <a:p>
            <a:r>
              <a:rPr lang="en-US" altLang="en-US" dirty="0">
                <a:hlinkClick r:id="rId2"/>
              </a:rPr>
              <a:t>Ask Jeeves </a:t>
            </a:r>
            <a:r>
              <a:rPr lang="en-US" altLang="en-US" dirty="0"/>
              <a:t>is a search engine that encourages the use of question searching</a:t>
            </a:r>
          </a:p>
          <a:p>
            <a:pPr marL="0" indent="0">
              <a:buNone/>
            </a:pPr>
            <a:r>
              <a:rPr lang="en-US" altLang="en-US" dirty="0" err="1"/>
              <a:t>e.g</a:t>
            </a:r>
            <a:r>
              <a:rPr lang="en-US" altLang="en-US" dirty="0"/>
              <a:t> Why is the sky blue?</a:t>
            </a:r>
          </a:p>
          <a:p>
            <a:pPr marL="0" indent="0">
              <a:buNone/>
            </a:pPr>
            <a:r>
              <a:rPr lang="en-US" altLang="en-US" b="1" dirty="0"/>
              <a:t>Advanced searching</a:t>
            </a:r>
          </a:p>
          <a:p>
            <a:r>
              <a:rPr lang="en-US" altLang="en-US" dirty="0"/>
              <a:t>Advanced search features are offered on many engines by going to an “Advanced Search” page and making selections</a:t>
            </a:r>
          </a:p>
          <a:p>
            <a:r>
              <a:rPr lang="en-US" altLang="en-US" dirty="0"/>
              <a:t>This is effective in narrowing search returns to a specific topic or phrase</a:t>
            </a:r>
          </a:p>
          <a:p>
            <a:pPr lvl="1">
              <a:buFontTx/>
              <a:buNone/>
            </a:pPr>
            <a:r>
              <a:rPr lang="en-US" altLang="en-US" dirty="0"/>
              <a:t>			</a:t>
            </a:r>
            <a:r>
              <a:rPr lang="en-US" altLang="en-US" dirty="0">
                <a:hlinkClick r:id="rId3"/>
              </a:rPr>
              <a:t>Google Advanced Search</a:t>
            </a:r>
            <a:endParaRPr lang="en-US" altLang="en-US" dirty="0"/>
          </a:p>
          <a:p>
            <a:pPr marL="0" indent="0">
              <a:buNone/>
            </a:pPr>
            <a:endParaRPr lang="en-US" altLang="en-US" dirty="0"/>
          </a:p>
          <a:p>
            <a:endParaRPr lang="en-US" dirty="0"/>
          </a:p>
        </p:txBody>
      </p:sp>
    </p:spTree>
    <p:extLst>
      <p:ext uri="{BB962C8B-B14F-4D97-AF65-F5344CB8AC3E}">
        <p14:creationId xmlns:p14="http://schemas.microsoft.com/office/powerpoint/2010/main" val="194794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fontScale="77500" lnSpcReduction="20000"/>
          </a:bodyPr>
          <a:lstStyle/>
          <a:p>
            <a:pPr marL="0" indent="0">
              <a:buNone/>
            </a:pPr>
            <a:r>
              <a:rPr lang="en-US" dirty="0"/>
              <a:t>Truncation.</a:t>
            </a:r>
          </a:p>
          <a:p>
            <a:r>
              <a:rPr lang="en-US" dirty="0"/>
              <a:t>If you are looking for information on for example gardening, you could use it as a keyword. However if your results are limited in number and you want to broaden your search, use a root part of the word and abbreviate it with an asterisk.</a:t>
            </a:r>
          </a:p>
          <a:p>
            <a:r>
              <a:rPr lang="en-US" dirty="0"/>
              <a:t>E.g. garden*.  Here the engine will return links to documents containing gardens, gardener , gardeners, gardening, and so on.</a:t>
            </a:r>
          </a:p>
          <a:p>
            <a:pPr marL="0" indent="0">
              <a:buNone/>
            </a:pPr>
            <a:r>
              <a:rPr lang="en-US" dirty="0"/>
              <a:t>Quick searches.</a:t>
            </a:r>
          </a:p>
          <a:p>
            <a:r>
              <a:rPr lang="en-US" dirty="0"/>
              <a:t>Many search engines now allow you to quickly search for specific types of content. Simply by including a keyword at the beginning of your search. For example if  you need to find out the weather forecast in Kampala, simply type “weather Kampala” and you should get the current forecast for Kampala.</a:t>
            </a:r>
          </a:p>
          <a:p>
            <a:r>
              <a:rPr lang="en-US" dirty="0"/>
              <a:t>Also if you need a definition , include the word “dictionary” before the word.</a:t>
            </a:r>
          </a:p>
          <a:p>
            <a:r>
              <a:rPr lang="en-US" dirty="0"/>
              <a:t>Quick searches work for many types of information, and don’t always require keywords . for example;</a:t>
            </a:r>
          </a:p>
          <a:p>
            <a:r>
              <a:rPr lang="en-US" dirty="0"/>
              <a:t>If you want to figure out how many dollars in 5 pounds, type “dollars in 5 pounds”</a:t>
            </a:r>
          </a:p>
          <a:p>
            <a:r>
              <a:rPr lang="en-US" dirty="0"/>
              <a:t>If you enter a mathematical equation, the search engine will return the answer.</a:t>
            </a:r>
          </a:p>
          <a:p>
            <a:r>
              <a:rPr lang="en-US" dirty="0"/>
              <a:t>Entering the tracking code for a package will bring up the </a:t>
            </a:r>
            <a:r>
              <a:rPr lang="en-US"/>
              <a:t>shipping details</a:t>
            </a:r>
            <a:endParaRPr lang="en-US" dirty="0"/>
          </a:p>
          <a:p>
            <a:pPr marL="0" indent="0">
              <a:buNone/>
            </a:pPr>
            <a:r>
              <a:rPr lang="en-US" dirty="0"/>
              <a:t> </a:t>
            </a:r>
          </a:p>
        </p:txBody>
      </p:sp>
    </p:spTree>
    <p:extLst>
      <p:ext uri="{BB962C8B-B14F-4D97-AF65-F5344CB8AC3E}">
        <p14:creationId xmlns:p14="http://schemas.microsoft.com/office/powerpoint/2010/main" val="259971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8EBCE-5D75-4469-9E7D-C1CB35305C99}"/>
              </a:ext>
            </a:extLst>
          </p:cNvPr>
          <p:cNvSpPr>
            <a:spLocks noGrp="1"/>
          </p:cNvSpPr>
          <p:nvPr>
            <p:ph idx="1"/>
          </p:nvPr>
        </p:nvSpPr>
        <p:spPr/>
        <p:txBody>
          <a:bodyPr/>
          <a:lstStyle/>
          <a:p>
            <a:pPr marL="0" indent="0">
              <a:buNone/>
            </a:pPr>
            <a:r>
              <a:rPr lang="en-US" dirty="0"/>
              <a:t>Search Engines are Determined by two main requirements</a:t>
            </a:r>
          </a:p>
          <a:p>
            <a:pPr marL="0" indent="0">
              <a:buNone/>
            </a:pPr>
            <a:r>
              <a:rPr lang="en-US" dirty="0"/>
              <a:t> </a:t>
            </a:r>
            <a:r>
              <a:rPr lang="en-US" b="1" dirty="0"/>
              <a:t>Effectiveness </a:t>
            </a:r>
            <a:r>
              <a:rPr lang="en-US" dirty="0"/>
              <a:t>(quality of results)</a:t>
            </a:r>
          </a:p>
          <a:p>
            <a:pPr marL="0" indent="0">
              <a:buNone/>
            </a:pPr>
            <a:r>
              <a:rPr lang="en-US" dirty="0"/>
              <a:t> 	As good as possible</a:t>
            </a:r>
          </a:p>
          <a:p>
            <a:pPr marL="0" indent="0">
              <a:buNone/>
            </a:pPr>
            <a:r>
              <a:rPr lang="en-US" dirty="0"/>
              <a:t> </a:t>
            </a:r>
            <a:r>
              <a:rPr lang="en-US" b="1" dirty="0"/>
              <a:t>Efficiency </a:t>
            </a:r>
            <a:r>
              <a:rPr lang="en-US" dirty="0"/>
              <a:t>(response time and throughput)</a:t>
            </a:r>
          </a:p>
          <a:p>
            <a:pPr marL="0" indent="0">
              <a:buNone/>
            </a:pPr>
            <a:r>
              <a:rPr lang="en-US" dirty="0"/>
              <a:t>	As quickly as possible</a:t>
            </a:r>
          </a:p>
          <a:p>
            <a:endParaRPr lang="en-US" dirty="0"/>
          </a:p>
        </p:txBody>
      </p:sp>
    </p:spTree>
    <p:extLst>
      <p:ext uri="{BB962C8B-B14F-4D97-AF65-F5344CB8AC3E}">
        <p14:creationId xmlns:p14="http://schemas.microsoft.com/office/powerpoint/2010/main" val="176370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D003-0455-4008-84CC-16080B582321}"/>
              </a:ext>
            </a:extLst>
          </p:cNvPr>
          <p:cNvSpPr>
            <a:spLocks noGrp="1"/>
          </p:cNvSpPr>
          <p:nvPr>
            <p:ph type="title"/>
          </p:nvPr>
        </p:nvSpPr>
        <p:spPr>
          <a:xfrm>
            <a:off x="838200" y="39411"/>
            <a:ext cx="10515600" cy="1325563"/>
          </a:xfrm>
        </p:spPr>
        <p:txBody>
          <a:bodyPr/>
          <a:lstStyle/>
          <a:p>
            <a:r>
              <a:rPr lang="en-US" b="1" i="1" dirty="0"/>
              <a:t>Web Search Engines</a:t>
            </a:r>
            <a:endParaRPr lang="en-US" b="1" dirty="0"/>
          </a:p>
        </p:txBody>
      </p:sp>
      <p:sp>
        <p:nvSpPr>
          <p:cNvPr id="3" name="Content Placeholder 2">
            <a:extLst>
              <a:ext uri="{FF2B5EF4-FFF2-40B4-BE49-F238E27FC236}">
                <a16:creationId xmlns:a16="http://schemas.microsoft.com/office/drawing/2014/main" id="{F66FA5C7-B374-4E79-A2BA-56B662A3AB4E}"/>
              </a:ext>
            </a:extLst>
          </p:cNvPr>
          <p:cNvSpPr>
            <a:spLocks noGrp="1"/>
          </p:cNvSpPr>
          <p:nvPr>
            <p:ph idx="1"/>
          </p:nvPr>
        </p:nvSpPr>
        <p:spPr>
          <a:xfrm>
            <a:off x="838200" y="1099930"/>
            <a:ext cx="10515600" cy="5274366"/>
          </a:xfrm>
        </p:spPr>
        <p:txBody>
          <a:bodyPr>
            <a:normAutofit fontScale="62500" lnSpcReduction="20000"/>
          </a:bodyPr>
          <a:lstStyle/>
          <a:p>
            <a:pPr marL="0" indent="0">
              <a:buNone/>
            </a:pPr>
            <a:r>
              <a:rPr lang="en-US" dirty="0"/>
              <a:t>Web search engines work by sending out a spider to fetch as many documents as possible. Another program, called an indexer</a:t>
            </a:r>
            <a:r>
              <a:rPr lang="en-US" i="1" dirty="0"/>
              <a:t>,</a:t>
            </a:r>
            <a:r>
              <a:rPr lang="en-US" dirty="0"/>
              <a:t> then reads these documents and creates an index based on the words contained in each document. Each search engine uses a proprietary algorithm to create its indices such that, ideally, only meaningful results are returned for each query.</a:t>
            </a:r>
          </a:p>
          <a:p>
            <a:pPr marL="0" indent="0">
              <a:buNone/>
            </a:pPr>
            <a:r>
              <a:rPr lang="en-US" b="1" dirty="0"/>
              <a:t>Spider</a:t>
            </a:r>
          </a:p>
          <a:p>
            <a:pPr marL="0" indent="0">
              <a:buNone/>
            </a:pPr>
            <a:r>
              <a:rPr lang="en-US" dirty="0"/>
              <a:t>A program that automatically fetches Web pages. Spiders are used to feed pages to search engines. It's called a spider because it </a:t>
            </a:r>
            <a:r>
              <a:rPr lang="en-US" i="1" dirty="0"/>
              <a:t>crawls</a:t>
            </a:r>
            <a:r>
              <a:rPr lang="en-US" dirty="0"/>
              <a:t> over the Web. Another term for these programs is </a:t>
            </a:r>
            <a:r>
              <a:rPr lang="en-US" i="1" dirty="0"/>
              <a:t>webcrawler</a:t>
            </a:r>
            <a:r>
              <a:rPr lang="en-US" dirty="0"/>
              <a:t>.</a:t>
            </a:r>
          </a:p>
          <a:p>
            <a:pPr marL="0" indent="0">
              <a:buNone/>
            </a:pPr>
            <a:r>
              <a:rPr lang="en-US" dirty="0"/>
              <a:t>Website owners have to optimize their web content to improve the placement of that content in search engine results. The process is called Search Engine Optimization(SEO) </a:t>
            </a:r>
          </a:p>
          <a:p>
            <a:pPr marL="0" indent="0">
              <a:buNone/>
            </a:pPr>
            <a:r>
              <a:rPr lang="en-US" b="1" dirty="0"/>
              <a:t>Prominent web search Engines</a:t>
            </a:r>
          </a:p>
          <a:p>
            <a:pPr marL="0" indent="0">
              <a:buNone/>
            </a:pPr>
            <a:r>
              <a:rPr lang="en-US" dirty="0"/>
              <a:t>Google search</a:t>
            </a:r>
          </a:p>
          <a:p>
            <a:pPr marL="0" indent="0">
              <a:buNone/>
            </a:pPr>
            <a:r>
              <a:rPr lang="en-US" dirty="0"/>
              <a:t>Duck Duck Go search</a:t>
            </a:r>
          </a:p>
          <a:p>
            <a:pPr marL="0" indent="0">
              <a:buNone/>
            </a:pPr>
            <a:r>
              <a:rPr lang="en-US" dirty="0"/>
              <a:t>Bing Search</a:t>
            </a:r>
          </a:p>
          <a:p>
            <a:pPr marL="0" indent="0">
              <a:buNone/>
            </a:pPr>
            <a:r>
              <a:rPr lang="en-US" dirty="0"/>
              <a:t>Dogpile Search</a:t>
            </a:r>
          </a:p>
          <a:p>
            <a:pPr marL="0" indent="0">
              <a:buNone/>
            </a:pPr>
            <a:r>
              <a:rPr lang="en-US" dirty="0"/>
              <a:t>Yippy Search</a:t>
            </a:r>
          </a:p>
          <a:p>
            <a:pPr marL="0" indent="0">
              <a:buNone/>
            </a:pPr>
            <a:r>
              <a:rPr lang="en-US" dirty="0"/>
              <a:t>Yahoo Search</a:t>
            </a:r>
          </a:p>
          <a:p>
            <a:pPr marL="0" indent="0">
              <a:buNone/>
            </a:pPr>
            <a:r>
              <a:rPr lang="en-US" dirty="0"/>
              <a:t>The Internet Archive Search</a:t>
            </a:r>
          </a:p>
          <a:p>
            <a:pPr marL="0" indent="0">
              <a:buNone/>
            </a:pPr>
            <a:r>
              <a:rPr lang="en-US" dirty="0"/>
              <a:t>Baidu search</a:t>
            </a:r>
          </a:p>
        </p:txBody>
      </p:sp>
    </p:spTree>
    <p:extLst>
      <p:ext uri="{BB962C8B-B14F-4D97-AF65-F5344CB8AC3E}">
        <p14:creationId xmlns:p14="http://schemas.microsoft.com/office/powerpoint/2010/main" val="238823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82092D-64DA-426F-AA17-C9A76721E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45" y="263525"/>
            <a:ext cx="10280073" cy="6345238"/>
          </a:xfrm>
        </p:spPr>
      </p:pic>
    </p:spTree>
    <p:extLst>
      <p:ext uri="{BB962C8B-B14F-4D97-AF65-F5344CB8AC3E}">
        <p14:creationId xmlns:p14="http://schemas.microsoft.com/office/powerpoint/2010/main" val="261858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EC3908-7B10-4FD6-A262-6CFC7579764C}"/>
              </a:ext>
            </a:extLst>
          </p:cNvPr>
          <p:cNvPicPr>
            <a:picLocks noChangeAspect="1"/>
          </p:cNvPicPr>
          <p:nvPr/>
        </p:nvPicPr>
        <p:blipFill>
          <a:blip r:embed="rId2"/>
          <a:stretch>
            <a:fillRect/>
          </a:stretch>
        </p:blipFill>
        <p:spPr>
          <a:xfrm>
            <a:off x="846161" y="1201003"/>
            <a:ext cx="9976513" cy="5413596"/>
          </a:xfrm>
          <a:prstGeom prst="rect">
            <a:avLst/>
          </a:prstGeom>
        </p:spPr>
      </p:pic>
      <p:sp>
        <p:nvSpPr>
          <p:cNvPr id="5" name="TextBox 4">
            <a:extLst>
              <a:ext uri="{FF2B5EF4-FFF2-40B4-BE49-F238E27FC236}">
                <a16:creationId xmlns:a16="http://schemas.microsoft.com/office/drawing/2014/main" id="{13AE5ECB-B898-42BC-A4EF-6C40C7822EDE}"/>
              </a:ext>
            </a:extLst>
          </p:cNvPr>
          <p:cNvSpPr txBox="1"/>
          <p:nvPr/>
        </p:nvSpPr>
        <p:spPr>
          <a:xfrm>
            <a:off x="2211859" y="407773"/>
            <a:ext cx="7166919" cy="383059"/>
          </a:xfrm>
          <a:prstGeom prst="rect">
            <a:avLst/>
          </a:prstGeom>
          <a:noFill/>
        </p:spPr>
        <p:txBody>
          <a:bodyPr wrap="square" rtlCol="0">
            <a:spAutoFit/>
          </a:bodyPr>
          <a:lstStyle/>
          <a:p>
            <a:pPr algn="ctr"/>
            <a:r>
              <a:rPr lang="en-US" b="1" dirty="0"/>
              <a:t>HOW A SERCH ENGINE WORKS</a:t>
            </a:r>
          </a:p>
        </p:txBody>
      </p:sp>
    </p:spTree>
    <p:extLst>
      <p:ext uri="{BB962C8B-B14F-4D97-AF65-F5344CB8AC3E}">
        <p14:creationId xmlns:p14="http://schemas.microsoft.com/office/powerpoint/2010/main" val="156510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85EE9-A621-4B1A-BEFE-31F8F20A45AB}"/>
              </a:ext>
            </a:extLst>
          </p:cNvPr>
          <p:cNvSpPr>
            <a:spLocks noGrp="1"/>
          </p:cNvSpPr>
          <p:nvPr>
            <p:ph idx="1"/>
          </p:nvPr>
        </p:nvSpPr>
        <p:spPr>
          <a:xfrm>
            <a:off x="838200" y="318655"/>
            <a:ext cx="10515600" cy="585830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Crawling</a:t>
            </a:r>
            <a:r>
              <a:rPr lang="en-US" dirty="0">
                <a:latin typeface="Times New Roman" panose="02020603050405020304" pitchFamily="18" charset="0"/>
                <a:cs typeface="Times New Roman" panose="02020603050405020304" pitchFamily="18" charset="0"/>
              </a:rPr>
              <a:t> is the process where the search engine goes around from website to website, finding new and updated information to report back to the search engine. using links.</a:t>
            </a:r>
          </a:p>
          <a:p>
            <a:pPr marL="0" indent="0">
              <a:buNone/>
            </a:pPr>
            <a:r>
              <a:rPr lang="en-US" b="1" dirty="0">
                <a:latin typeface="Times New Roman" panose="02020603050405020304" pitchFamily="18" charset="0"/>
                <a:cs typeface="Times New Roman" panose="02020603050405020304" pitchFamily="18" charset="0"/>
              </a:rPr>
              <a:t>Indexing</a:t>
            </a:r>
            <a:r>
              <a:rPr lang="en-US" dirty="0">
                <a:latin typeface="Times New Roman" panose="02020603050405020304" pitchFamily="18" charset="0"/>
                <a:cs typeface="Times New Roman" panose="02020603050405020304" pitchFamily="18" charset="0"/>
              </a:rPr>
              <a:t> is the processing of the information gathered by the crawler/spider/robot from its crawling</a:t>
            </a:r>
          </a:p>
          <a:p>
            <a:pPr marL="0" indent="0">
              <a:buNone/>
            </a:pPr>
            <a:r>
              <a:rPr lang="en-US" dirty="0">
                <a:latin typeface="Times New Roman" panose="02020603050405020304" pitchFamily="18" charset="0"/>
                <a:cs typeface="Times New Roman" panose="02020603050405020304" pitchFamily="18" charset="0"/>
              </a:rPr>
              <a:t>activities. Once documents are processed, they are added to search engine’s searchable index if they are determined to be quality content. During indexing, the search engine processes the words on a page and where those words are located. Information such as title tags and ALT attributes</a:t>
            </a:r>
          </a:p>
          <a:p>
            <a:pPr marL="0" indent="0">
              <a:buNone/>
            </a:pPr>
            <a:r>
              <a:rPr lang="en-US" dirty="0">
                <a:latin typeface="Times New Roman" panose="02020603050405020304" pitchFamily="18" charset="0"/>
                <a:cs typeface="Times New Roman" panose="02020603050405020304" pitchFamily="18" charset="0"/>
              </a:rPr>
              <a:t>are also analyzed during indexing. </a:t>
            </a:r>
          </a:p>
          <a:p>
            <a:pPr marL="0" indent="0">
              <a:buNone/>
            </a:pPr>
            <a:endParaRPr lang="en-US" dirty="0"/>
          </a:p>
        </p:txBody>
      </p:sp>
    </p:spTree>
    <p:extLst>
      <p:ext uri="{BB962C8B-B14F-4D97-AF65-F5344CB8AC3E}">
        <p14:creationId xmlns:p14="http://schemas.microsoft.com/office/powerpoint/2010/main" val="359962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A288-E0AB-4382-A3C4-A63DA6C4821D}"/>
              </a:ext>
            </a:extLst>
          </p:cNvPr>
          <p:cNvSpPr>
            <a:spLocks noGrp="1"/>
          </p:cNvSpPr>
          <p:nvPr>
            <p:ph type="title"/>
          </p:nvPr>
        </p:nvSpPr>
        <p:spPr/>
        <p:txBody>
          <a:bodyPr/>
          <a:lstStyle/>
          <a:p>
            <a:r>
              <a:rPr lang="en-US" b="1" dirty="0"/>
              <a:t>Types of Search Engines</a:t>
            </a:r>
          </a:p>
        </p:txBody>
      </p:sp>
      <p:sp>
        <p:nvSpPr>
          <p:cNvPr id="3" name="Content Placeholder 2">
            <a:extLst>
              <a:ext uri="{FF2B5EF4-FFF2-40B4-BE49-F238E27FC236}">
                <a16:creationId xmlns:a16="http://schemas.microsoft.com/office/drawing/2014/main" id="{8D71F77E-03EF-4DF9-A2FA-B83F8C183C3B}"/>
              </a:ext>
            </a:extLst>
          </p:cNvPr>
          <p:cNvSpPr>
            <a:spLocks noGrp="1"/>
          </p:cNvSpPr>
          <p:nvPr>
            <p:ph idx="1"/>
          </p:nvPr>
        </p:nvSpPr>
        <p:spPr>
          <a:xfrm>
            <a:off x="838200" y="1497496"/>
            <a:ext cx="10515600" cy="4679467"/>
          </a:xfrm>
        </p:spPr>
        <p:txBody>
          <a:bodyPr>
            <a:normAutofit fontScale="92500" lnSpcReduction="20000"/>
          </a:bodyPr>
          <a:lstStyle/>
          <a:p>
            <a:pPr marL="0" indent="0">
              <a:buNone/>
            </a:pPr>
            <a:r>
              <a:rPr lang="en-US" b="1" dirty="0"/>
              <a:t>Crawler based</a:t>
            </a:r>
          </a:p>
          <a:p>
            <a:pPr marL="0" indent="0">
              <a:buNone/>
            </a:pPr>
            <a:r>
              <a:rPr lang="en-US" dirty="0"/>
              <a:t>	They crawl or spider the web and then people search through what they have found. They create their listings automatically such as google.</a:t>
            </a:r>
          </a:p>
          <a:p>
            <a:pPr marL="0" indent="0">
              <a:buNone/>
            </a:pPr>
            <a:r>
              <a:rPr lang="en-US" b="1" dirty="0"/>
              <a:t>Meta search Engine</a:t>
            </a:r>
          </a:p>
          <a:p>
            <a:pPr marL="0" indent="0">
              <a:buNone/>
            </a:pPr>
            <a:r>
              <a:rPr lang="en-US" dirty="0"/>
              <a:t>	A search engine that queries other search engines and then combines the results that are received from all.</a:t>
            </a:r>
          </a:p>
          <a:p>
            <a:pPr marL="0" indent="0">
              <a:buNone/>
            </a:pPr>
            <a:r>
              <a:rPr lang="en-US" b="1" dirty="0"/>
              <a:t>Human-powered directories</a:t>
            </a:r>
          </a:p>
          <a:p>
            <a:pPr marL="0" indent="0">
              <a:buNone/>
            </a:pPr>
            <a:r>
              <a:rPr lang="en-US" b="1" dirty="0"/>
              <a:t>	</a:t>
            </a:r>
            <a:r>
              <a:rPr lang="en-US" dirty="0"/>
              <a:t>Depends on humans for its listings. You submit a short description to directory for your entire site. A search looks for matches only in the descriptions submitted.</a:t>
            </a:r>
            <a:endParaRPr lang="en-US" b="1" dirty="0"/>
          </a:p>
          <a:p>
            <a:pPr marL="0" indent="0">
              <a:buNone/>
            </a:pPr>
            <a:r>
              <a:rPr lang="en-US" b="1" dirty="0"/>
              <a:t>Hybrid Search Engines</a:t>
            </a:r>
            <a:endParaRPr lang="en-US" dirty="0"/>
          </a:p>
          <a:p>
            <a:pPr marL="0" indent="0">
              <a:buNone/>
            </a:pPr>
            <a:r>
              <a:rPr lang="en-US" dirty="0"/>
              <a:t>	Presents both crawler based and human powered listing and it favors one listing over the other.</a:t>
            </a:r>
          </a:p>
          <a:p>
            <a:pPr marL="0" indent="0">
              <a:buNone/>
            </a:pPr>
            <a:endParaRPr lang="en-US" dirty="0"/>
          </a:p>
        </p:txBody>
      </p:sp>
    </p:spTree>
    <p:extLst>
      <p:ext uri="{BB962C8B-B14F-4D97-AF65-F5344CB8AC3E}">
        <p14:creationId xmlns:p14="http://schemas.microsoft.com/office/powerpoint/2010/main" val="290519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0CB7-C06B-45A2-803E-0CBA8EBE7152}"/>
              </a:ext>
            </a:extLst>
          </p:cNvPr>
          <p:cNvSpPr>
            <a:spLocks noGrp="1"/>
          </p:cNvSpPr>
          <p:nvPr>
            <p:ph type="title"/>
          </p:nvPr>
        </p:nvSpPr>
        <p:spPr/>
        <p:txBody>
          <a:bodyPr/>
          <a:lstStyle/>
          <a:p>
            <a:r>
              <a:rPr lang="en-US" dirty="0"/>
              <a:t>Search strategies</a:t>
            </a:r>
          </a:p>
        </p:txBody>
      </p:sp>
      <p:sp>
        <p:nvSpPr>
          <p:cNvPr id="3" name="Content Placeholder 2">
            <a:extLst>
              <a:ext uri="{FF2B5EF4-FFF2-40B4-BE49-F238E27FC236}">
                <a16:creationId xmlns:a16="http://schemas.microsoft.com/office/drawing/2014/main" id="{D2DE573F-8DC0-4D42-9766-5A184688BBF3}"/>
              </a:ext>
            </a:extLst>
          </p:cNvPr>
          <p:cNvSpPr>
            <a:spLocks noGrp="1"/>
          </p:cNvSpPr>
          <p:nvPr>
            <p:ph idx="1"/>
          </p:nvPr>
        </p:nvSpPr>
        <p:spPr>
          <a:xfrm>
            <a:off x="838200" y="1558344"/>
            <a:ext cx="10515600" cy="4971245"/>
          </a:xfrm>
        </p:spPr>
        <p:txBody>
          <a:bodyPr>
            <a:normAutofit fontScale="62500" lnSpcReduction="20000"/>
          </a:bodyPr>
          <a:lstStyle/>
          <a:p>
            <a:pPr marL="0" indent="0" algn="ctr">
              <a:buNone/>
            </a:pPr>
            <a:r>
              <a:rPr lang="en-US" b="1" dirty="0"/>
              <a:t>Keyword searching</a:t>
            </a:r>
          </a:p>
          <a:p>
            <a:r>
              <a:rPr lang="en-US" dirty="0"/>
              <a:t>Enter terms to search, use quotation marks to search as a phrase and keep the words linked together. </a:t>
            </a:r>
          </a:p>
          <a:p>
            <a:r>
              <a:rPr lang="en-US" dirty="0"/>
              <a:t>Common words are ignored(that, to, which, a, the…)</a:t>
            </a:r>
          </a:p>
          <a:p>
            <a:r>
              <a:rPr lang="en-US" dirty="0"/>
              <a:t>+ and – can be used to include or exclude a word </a:t>
            </a:r>
          </a:p>
          <a:p>
            <a:r>
              <a:rPr lang="en-US" dirty="0"/>
              <a:t>e.g. “</a:t>
            </a:r>
            <a:r>
              <a:rPr lang="en-US" dirty="0" err="1"/>
              <a:t>Yoweri</a:t>
            </a:r>
            <a:r>
              <a:rPr lang="en-US" dirty="0"/>
              <a:t>  ” + president </a:t>
            </a:r>
          </a:p>
          <a:p>
            <a:endParaRPr lang="en-US" dirty="0"/>
          </a:p>
          <a:p>
            <a:r>
              <a:rPr lang="en-US" dirty="0"/>
              <a:t>A + symbol preceding a word requires that a word is present in the document.</a:t>
            </a:r>
          </a:p>
          <a:p>
            <a:r>
              <a:rPr lang="en-US" dirty="0"/>
              <a:t>A – symbol preceding a keyword ensures that the word is not present in the returned document. </a:t>
            </a:r>
          </a:p>
          <a:p>
            <a:r>
              <a:rPr lang="en-US" dirty="0"/>
              <a:t>Note that all words that must contain in the document should be preceded by a + symbol, even the first word.  E.g. +fraud +elections ensures that fraud is also in all the documents.</a:t>
            </a:r>
          </a:p>
          <a:p>
            <a:pPr marL="0" indent="0" algn="ctr">
              <a:buNone/>
            </a:pPr>
            <a:r>
              <a:rPr lang="en-US" b="1" dirty="0"/>
              <a:t>Boolean Searching</a:t>
            </a:r>
            <a:endParaRPr lang="en-US" dirty="0"/>
          </a:p>
          <a:p>
            <a:pPr marL="0" indent="0">
              <a:buNone/>
            </a:pPr>
            <a:r>
              <a:rPr lang="en-US" b="1" dirty="0"/>
              <a:t>1.Boolean Searching-AND</a:t>
            </a:r>
          </a:p>
          <a:p>
            <a:r>
              <a:rPr lang="en-US" altLang="en-US" dirty="0"/>
              <a:t>Enter words connect with AND - it will include sites where both words are found</a:t>
            </a:r>
          </a:p>
          <a:p>
            <a:r>
              <a:rPr lang="en-US" altLang="en-US" dirty="0"/>
              <a:t>Uses:  joining different topics </a:t>
            </a:r>
          </a:p>
          <a:p>
            <a:pPr lvl="1">
              <a:buNone/>
            </a:pPr>
            <a:r>
              <a:rPr lang="en-US" altLang="en-US" dirty="0"/>
              <a:t>(i.e. “global warming” AND California)</a:t>
            </a:r>
          </a:p>
          <a:p>
            <a:pPr marL="0" indent="0">
              <a:buNone/>
            </a:pPr>
            <a:endParaRPr lang="en-US" b="1" dirty="0"/>
          </a:p>
        </p:txBody>
      </p:sp>
    </p:spTree>
    <p:extLst>
      <p:ext uri="{BB962C8B-B14F-4D97-AF65-F5344CB8AC3E}">
        <p14:creationId xmlns:p14="http://schemas.microsoft.com/office/powerpoint/2010/main" val="241464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92C2E-8EAF-417B-B03F-C4F9D50EEE85}"/>
              </a:ext>
            </a:extLst>
          </p:cNvPr>
          <p:cNvSpPr>
            <a:spLocks noGrp="1"/>
          </p:cNvSpPr>
          <p:nvPr>
            <p:ph idx="1"/>
          </p:nvPr>
        </p:nvSpPr>
        <p:spPr>
          <a:xfrm>
            <a:off x="628135" y="503452"/>
            <a:ext cx="10515600" cy="6033271"/>
          </a:xfrm>
        </p:spPr>
        <p:txBody>
          <a:bodyPr>
            <a:normAutofit fontScale="85000" lnSpcReduction="20000"/>
          </a:bodyPr>
          <a:lstStyle/>
          <a:p>
            <a:pPr marL="0" indent="0">
              <a:buNone/>
            </a:pPr>
            <a:r>
              <a:rPr lang="en-US" b="1" dirty="0"/>
              <a:t>2.Boolean Searching- OR</a:t>
            </a:r>
          </a:p>
          <a:p>
            <a:r>
              <a:rPr lang="en-US" altLang="en-US" dirty="0"/>
              <a:t>Enter words connect with OR - requires at least one of the terms is found</a:t>
            </a:r>
          </a:p>
          <a:p>
            <a:r>
              <a:rPr lang="en-US" altLang="en-US" dirty="0"/>
              <a:t>Uses: join similar or synonymous topics </a:t>
            </a:r>
          </a:p>
          <a:p>
            <a:pPr lvl="1">
              <a:buNone/>
            </a:pPr>
            <a:r>
              <a:rPr lang="en-US" altLang="en-US" dirty="0"/>
              <a:t>(i.e. “global warming” OR “greenhouse effect”)</a:t>
            </a:r>
          </a:p>
          <a:p>
            <a:pPr marL="0" indent="0">
              <a:buNone/>
            </a:pPr>
            <a:r>
              <a:rPr lang="en-US" b="1" dirty="0"/>
              <a:t>3.Boolean Searching – NOT</a:t>
            </a:r>
          </a:p>
          <a:p>
            <a:r>
              <a:rPr lang="en-US" altLang="en-US" sz="2400" dirty="0"/>
              <a:t>Enter words connect with NOT – searches for the first term and excludes sites that have the second term</a:t>
            </a:r>
          </a:p>
          <a:p>
            <a:r>
              <a:rPr lang="en-US" altLang="en-US" sz="2400" dirty="0"/>
              <a:t>Uses: join similar or synonymous topics (i.e. Washington NOT school)</a:t>
            </a:r>
          </a:p>
          <a:p>
            <a:pPr marL="0" indent="0">
              <a:buNone/>
            </a:pPr>
            <a:r>
              <a:rPr lang="en-US" altLang="en-US" sz="2600" b="1" dirty="0"/>
              <a:t>4.Boolean Searching – Nesting (Near)</a:t>
            </a:r>
          </a:p>
          <a:p>
            <a:r>
              <a:rPr lang="en-US" altLang="en-US" sz="2600" dirty="0"/>
              <a:t>In a string of searching, terms placed in parentheses are searched first</a:t>
            </a:r>
          </a:p>
          <a:p>
            <a:r>
              <a:rPr lang="en-US" altLang="en-US" sz="2600" dirty="0"/>
              <a:t>Parentheses must be used to group items if there is another Boolean operator being used</a:t>
            </a:r>
          </a:p>
          <a:p>
            <a:r>
              <a:rPr lang="en-US" altLang="en-US" sz="2600" dirty="0"/>
              <a:t>NEAR may be used to require words to be found within 16 words of each other in the pages returned</a:t>
            </a:r>
          </a:p>
          <a:p>
            <a:pPr marL="0" indent="0">
              <a:buNone/>
            </a:pPr>
            <a:r>
              <a:rPr lang="en-US" altLang="en-US" sz="2600" dirty="0"/>
              <a:t>    In many length documents, just using the AND operator might not provide useful results        as the two keywords may be located in very different parts of the document and might not be related to one another.</a:t>
            </a:r>
          </a:p>
          <a:p>
            <a:pPr marL="0" indent="0">
              <a:buNone/>
            </a:pPr>
            <a:r>
              <a:rPr lang="en-US" altLang="en-US" sz="2400" dirty="0"/>
              <a:t>e.g.(“global warming” NEAR “sea level rise”) AND “pacific coast”</a:t>
            </a:r>
          </a:p>
          <a:p>
            <a:endParaRPr lang="en-US" altLang="en-US" sz="2600" dirty="0"/>
          </a:p>
          <a:p>
            <a:pPr marL="457200" lvl="1" indent="0">
              <a:buNone/>
            </a:pPr>
            <a:endParaRPr lang="en-US" altLang="en-US" dirty="0"/>
          </a:p>
          <a:p>
            <a:pPr lvl="1">
              <a:buNone/>
            </a:pPr>
            <a:endParaRPr lang="en-US" altLang="en-US" sz="2000" dirty="0"/>
          </a:p>
          <a:p>
            <a:pPr marL="0" indent="0">
              <a:buNone/>
            </a:pPr>
            <a:endParaRPr lang="en-US" dirty="0"/>
          </a:p>
        </p:txBody>
      </p:sp>
    </p:spTree>
    <p:extLst>
      <p:ext uri="{BB962C8B-B14F-4D97-AF65-F5344CB8AC3E}">
        <p14:creationId xmlns:p14="http://schemas.microsoft.com/office/powerpoint/2010/main" val="2619957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813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SEARCH ENGINES</vt:lpstr>
      <vt:lpstr>PowerPoint Presentation</vt:lpstr>
      <vt:lpstr>Web Search Engines</vt:lpstr>
      <vt:lpstr>PowerPoint Presentation</vt:lpstr>
      <vt:lpstr>PowerPoint Presentation</vt:lpstr>
      <vt:lpstr>PowerPoint Presentation</vt:lpstr>
      <vt:lpstr>Types of Search Engines</vt:lpstr>
      <vt:lpstr>Search strategies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wamozo cosmas</dc:creator>
  <cp:lastModifiedBy>Nicholaws</cp:lastModifiedBy>
  <cp:revision>30</cp:revision>
  <dcterms:created xsi:type="dcterms:W3CDTF">2018-05-31T17:34:54Z</dcterms:created>
  <dcterms:modified xsi:type="dcterms:W3CDTF">2018-06-06T13:29:41Z</dcterms:modified>
</cp:coreProperties>
</file>