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Proxima Nova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  <p:embeddedFont>
      <p:font typeface="Bebas Neue"/>
      <p:regular r:id="rId29"/>
    </p:embeddedFont>
    <p:embeddedFont>
      <p:font typeface="Roboto Light"/>
      <p:regular r:id="rId30"/>
      <p:bold r:id="rId31"/>
      <p:italic r:id="rId32"/>
      <p:boldItalic r:id="rId33"/>
    </p:embeddedFont>
    <p:embeddedFont>
      <p:font typeface="Alfa Slab One"/>
      <p:regular r:id="rId34"/>
    </p:embeddedFont>
    <p:embeddedFont>
      <p:font typeface="Open Sans Light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9" roundtripDataSignature="AMtx7mh7LyseSfZiJu4WVGh3AJCs3Sz6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ProximaNova-bold.fntdata"/><Relationship Id="rId21" Type="http://schemas.openxmlformats.org/officeDocument/2006/relationships/font" Target="fonts/ProximaNova-regular.fntdata"/><Relationship Id="rId24" Type="http://schemas.openxmlformats.org/officeDocument/2006/relationships/font" Target="fonts/ProximaNova-boldItalic.fntdata"/><Relationship Id="rId23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ebasNeu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Light-bold.fntdata"/><Relationship Id="rId30" Type="http://schemas.openxmlformats.org/officeDocument/2006/relationships/font" Target="fonts/RobotoLight-regular.fntdata"/><Relationship Id="rId11" Type="http://schemas.openxmlformats.org/officeDocument/2006/relationships/slide" Target="slides/slide7.xml"/><Relationship Id="rId33" Type="http://schemas.openxmlformats.org/officeDocument/2006/relationships/font" Target="fonts/RobotoLight-boldItalic.fntdata"/><Relationship Id="rId10" Type="http://schemas.openxmlformats.org/officeDocument/2006/relationships/slide" Target="slides/slide6.xml"/><Relationship Id="rId32" Type="http://schemas.openxmlformats.org/officeDocument/2006/relationships/font" Target="fonts/RobotoLight-italic.fntdata"/><Relationship Id="rId13" Type="http://schemas.openxmlformats.org/officeDocument/2006/relationships/slide" Target="slides/slide9.xml"/><Relationship Id="rId35" Type="http://schemas.openxmlformats.org/officeDocument/2006/relationships/font" Target="fonts/OpenSansLight-regular.fntdata"/><Relationship Id="rId12" Type="http://schemas.openxmlformats.org/officeDocument/2006/relationships/slide" Target="slides/slide8.xml"/><Relationship Id="rId34" Type="http://schemas.openxmlformats.org/officeDocument/2006/relationships/font" Target="fonts/AlfaSlabOne-regular.fntdata"/><Relationship Id="rId15" Type="http://schemas.openxmlformats.org/officeDocument/2006/relationships/slide" Target="slides/slide11.xml"/><Relationship Id="rId37" Type="http://schemas.openxmlformats.org/officeDocument/2006/relationships/font" Target="fonts/OpenSansLight-italic.fntdata"/><Relationship Id="rId14" Type="http://schemas.openxmlformats.org/officeDocument/2006/relationships/slide" Target="slides/slide10.xml"/><Relationship Id="rId36" Type="http://schemas.openxmlformats.org/officeDocument/2006/relationships/font" Target="fonts/OpenSansLight-bold.fntdata"/><Relationship Id="rId17" Type="http://schemas.openxmlformats.org/officeDocument/2006/relationships/font" Target="fonts/Roboto-regular.fntdata"/><Relationship Id="rId39" Type="http://customschemas.google.com/relationships/presentationmetadata" Target="metadata"/><Relationship Id="rId16" Type="http://schemas.openxmlformats.org/officeDocument/2006/relationships/slide" Target="slides/slide12.xml"/><Relationship Id="rId38" Type="http://schemas.openxmlformats.org/officeDocument/2006/relationships/font" Target="fonts/OpenSansLight-boldItalic.fntdata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f0a8e332d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1ef0a8e332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f0a8e332d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1ef0a8e332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ef0a8e332d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1ef0a8e332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74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1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1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8" name="Google Shape;58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2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22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4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" name="Google Shape;21;p14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" name="Google Shape;22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1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4" name="Google Shape;44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9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" name="Google Shape;49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/>
          <p:nvPr/>
        </p:nvSpPr>
        <p:spPr>
          <a:xfrm>
            <a:off x="311700" y="389350"/>
            <a:ext cx="8520600" cy="115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70000"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" sz="35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rPr>
              <a:t>Cognitive Approach for Heart Disease Prediction using Machine Learning</a:t>
            </a:r>
            <a:endParaRPr b="0" i="0" sz="3500" u="none" cap="none" strike="noStrike">
              <a:solidFill>
                <a:schemeClr val="lt1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3500" u="none" cap="none" strike="noStrike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68" name="Google Shape;68;p1"/>
          <p:cNvSpPr txBox="1"/>
          <p:nvPr/>
        </p:nvSpPr>
        <p:spPr>
          <a:xfrm>
            <a:off x="311700" y="1407025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Artificial Intelligence Project</a:t>
            </a:r>
            <a:endParaRPr b="0" i="0" sz="25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p1"/>
          <p:cNvSpPr txBox="1"/>
          <p:nvPr/>
        </p:nvSpPr>
        <p:spPr>
          <a:xfrm>
            <a:off x="472950" y="2563075"/>
            <a:ext cx="81981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Nazmus Sadat</a:t>
            </a:r>
            <a:endParaRPr b="0" i="0" sz="17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Aisha Hayder Chowdhury</a:t>
            </a:r>
            <a:endParaRPr b="0" i="0" sz="17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b="0" i="0" sz="17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Student</a:t>
            </a:r>
            <a:endParaRPr b="0" i="0" sz="17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Shahjalal University of Science and Technology, Sylhet</a:t>
            </a:r>
            <a:endParaRPr b="0" i="0" sz="17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/>
          <p:nvPr/>
        </p:nvSpPr>
        <p:spPr>
          <a:xfrm>
            <a:off x="0" y="0"/>
            <a:ext cx="9144000" cy="111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Performance evaluation</a:t>
            </a:r>
            <a:endParaRPr b="1" i="0" sz="3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324150" y="4404606"/>
            <a:ext cx="8495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Figure: Confusion matrix</a:t>
            </a:r>
            <a:endParaRPr b="1" i="0" sz="14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150" name="Google Shape;15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6950" y="1233188"/>
            <a:ext cx="4610100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f0a8e332d_0_41"/>
          <p:cNvSpPr/>
          <p:nvPr/>
        </p:nvSpPr>
        <p:spPr>
          <a:xfrm>
            <a:off x="0" y="0"/>
            <a:ext cx="9144000" cy="111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Conclusion</a:t>
            </a:r>
            <a:endParaRPr b="1" i="0" sz="3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g1ef0a8e332d_0_41"/>
          <p:cNvSpPr txBox="1"/>
          <p:nvPr/>
        </p:nvSpPr>
        <p:spPr>
          <a:xfrm>
            <a:off x="1655900" y="1912900"/>
            <a:ext cx="483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Our model predicts with an accuracy 72.10%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g1ef0a8e332d_0_41"/>
          <p:cNvSpPr txBox="1"/>
          <p:nvPr/>
        </p:nvSpPr>
        <p:spPr>
          <a:xfrm>
            <a:off x="1655900" y="2431400"/>
            <a:ext cx="70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 plan on making our system more efficient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g1ef0a8e332d_0_41"/>
          <p:cNvSpPr txBox="1"/>
          <p:nvPr/>
        </p:nvSpPr>
        <p:spPr>
          <a:xfrm>
            <a:off x="1655900" y="2687525"/>
            <a:ext cx="6949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Make accurate prediction with lesser number of attributes or variables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>
            <a:off x="441350" y="1956198"/>
            <a:ext cx="8702650" cy="675206"/>
            <a:chOff x="0" y="633031"/>
            <a:chExt cx="12192000" cy="969984"/>
          </a:xfrm>
        </p:grpSpPr>
        <p:sp>
          <p:nvSpPr>
            <p:cNvPr id="164" name="Google Shape;164;p10"/>
            <p:cNvSpPr txBox="1"/>
            <p:nvPr/>
          </p:nvSpPr>
          <p:spPr>
            <a:xfrm>
              <a:off x="0" y="633031"/>
              <a:ext cx="12192000" cy="84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Bebas Neue"/>
                <a:buNone/>
              </a:pPr>
              <a:r>
                <a:rPr b="0" i="0" lang="en" sz="3200" u="none" cap="none" strike="noStrik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Thank You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4914900" y="1511515"/>
              <a:ext cx="457200" cy="91500"/>
            </a:xfrm>
            <a:prstGeom prst="rect">
              <a:avLst/>
            </a:prstGeom>
            <a:solidFill>
              <a:srgbClr val="2580B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5391150" y="1511515"/>
              <a:ext cx="457200" cy="91500"/>
            </a:xfrm>
            <a:prstGeom prst="rect">
              <a:avLst/>
            </a:prstGeom>
            <a:solidFill>
              <a:srgbClr val="179D8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5867400" y="1511515"/>
              <a:ext cx="457200" cy="91500"/>
            </a:xfrm>
            <a:prstGeom prst="rect">
              <a:avLst/>
            </a:prstGeom>
            <a:solidFill>
              <a:srgbClr val="9EBE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6343650" y="1511515"/>
              <a:ext cx="457200" cy="91500"/>
            </a:xfrm>
            <a:prstGeom prst="rect">
              <a:avLst/>
            </a:prstGeom>
            <a:solidFill>
              <a:srgbClr val="F59B1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6819900" y="1511515"/>
              <a:ext cx="457200" cy="91500"/>
            </a:xfrm>
            <a:prstGeom prst="rect">
              <a:avLst/>
            </a:prstGeom>
            <a:solidFill>
              <a:srgbClr val="BF3B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/>
          <p:nvPr/>
        </p:nvSpPr>
        <p:spPr>
          <a:xfrm>
            <a:off x="0" y="-7475"/>
            <a:ext cx="9144000" cy="1048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"/>
          <p:cNvSpPr txBox="1"/>
          <p:nvPr/>
        </p:nvSpPr>
        <p:spPr>
          <a:xfrm>
            <a:off x="3119711" y="230792"/>
            <a:ext cx="2904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Introduction</a:t>
            </a:r>
            <a:endParaRPr b="1" i="0" sz="3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" name="Google Shape;76;p2"/>
          <p:cNvSpPr txBox="1"/>
          <p:nvPr/>
        </p:nvSpPr>
        <p:spPr>
          <a:xfrm>
            <a:off x="239575" y="2017638"/>
            <a:ext cx="3780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context-aware heart disease prediction system which guides you to live a better life.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0475" y="1040725"/>
            <a:ext cx="5123525" cy="4137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"/>
          <p:cNvSpPr/>
          <p:nvPr/>
        </p:nvSpPr>
        <p:spPr>
          <a:xfrm>
            <a:off x="1" y="0"/>
            <a:ext cx="4588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Introduction</a:t>
            </a:r>
            <a:endParaRPr b="1" i="0" sz="3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" name="Google Shape;83;p3"/>
          <p:cNvSpPr txBox="1"/>
          <p:nvPr/>
        </p:nvSpPr>
        <p:spPr>
          <a:xfrm>
            <a:off x="861825" y="145525"/>
            <a:ext cx="3000000" cy="73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Motivation</a:t>
            </a:r>
            <a:endParaRPr b="1" i="0" sz="36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" name="Google Shape;84;p3"/>
          <p:cNvSpPr txBox="1"/>
          <p:nvPr/>
        </p:nvSpPr>
        <p:spPr>
          <a:xfrm>
            <a:off x="4779100" y="470100"/>
            <a:ext cx="4163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b="0" i="0" lang="en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 estimate by WHO, over 17.9 deaths occur worldwide every year because of cardiovascular disease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3"/>
          <p:cNvSpPr txBox="1"/>
          <p:nvPr/>
        </p:nvSpPr>
        <p:spPr>
          <a:xfrm>
            <a:off x="4779100" y="1764350"/>
            <a:ext cx="41634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b="0" i="0" lang="en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Various risk factors like smoking, overuse of alcohol, hypertension, high blood cholesterol, high blood glucose, obesity, inactivity affect heart harshly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3"/>
          <p:cNvSpPr txBox="1"/>
          <p:nvPr/>
        </p:nvSpPr>
        <p:spPr>
          <a:xfrm>
            <a:off x="4779100" y="3667125"/>
            <a:ext cx="4163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b="0" i="0" lang="en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Hospitals’ huge amounts of data which have hidden relationships are untapped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7" name="Google Shape;8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175" y="1623825"/>
            <a:ext cx="4478451" cy="2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3"/>
          <p:cNvSpPr txBox="1"/>
          <p:nvPr/>
        </p:nvSpPr>
        <p:spPr>
          <a:xfrm>
            <a:off x="0" y="4476900"/>
            <a:ext cx="4341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Source : National Institute of Cardiovascular Disease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"/>
          <p:cNvSpPr/>
          <p:nvPr/>
        </p:nvSpPr>
        <p:spPr>
          <a:xfrm>
            <a:off x="0" y="0"/>
            <a:ext cx="9144000" cy="111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Our Approach to Prediction System</a:t>
            </a:r>
            <a:endParaRPr b="1" i="0" sz="3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Google Shape;94;p4"/>
          <p:cNvSpPr txBox="1"/>
          <p:nvPr/>
        </p:nvSpPr>
        <p:spPr>
          <a:xfrm>
            <a:off x="302250" y="1767275"/>
            <a:ext cx="853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Collect and store patient’s data about medical conditions</a:t>
            </a:r>
            <a:endParaRPr b="0" i="0" sz="1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4"/>
          <p:cNvSpPr txBox="1"/>
          <p:nvPr/>
        </p:nvSpPr>
        <p:spPr>
          <a:xfrm>
            <a:off x="302250" y="2506163"/>
            <a:ext cx="8539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Analyze the dataset and discover hidden patterns and relationships among attributes</a:t>
            </a:r>
            <a:endParaRPr b="0" i="0" sz="1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4"/>
          <p:cNvSpPr txBox="1"/>
          <p:nvPr/>
        </p:nvSpPr>
        <p:spPr>
          <a:xfrm>
            <a:off x="302250" y="3326700"/>
            <a:ext cx="8539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 prediction system where whether a person has cardiovascular disease or not will be predicted.</a:t>
            </a:r>
            <a:endParaRPr b="0" i="0" sz="1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3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/>
          <p:nvPr/>
        </p:nvSpPr>
        <p:spPr>
          <a:xfrm>
            <a:off x="0" y="0"/>
            <a:ext cx="9144000" cy="111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Our Approach to Prediction System</a:t>
            </a:r>
            <a:endParaRPr b="1" i="0" sz="3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5"/>
          <p:cNvSpPr txBox="1"/>
          <p:nvPr/>
        </p:nvSpPr>
        <p:spPr>
          <a:xfrm>
            <a:off x="302250" y="1767275"/>
            <a:ext cx="8539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By this prediction system to reduce medical errors, decrease unnecessary tests and reduce patient’s cost</a:t>
            </a:r>
            <a:endParaRPr b="0" i="0" sz="1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5"/>
          <p:cNvSpPr txBox="1"/>
          <p:nvPr/>
        </p:nvSpPr>
        <p:spPr>
          <a:xfrm>
            <a:off x="302250" y="2558700"/>
            <a:ext cx="853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Assist healthcare practitioners to make intelligent decisions</a:t>
            </a:r>
            <a:endParaRPr b="0" i="0" sz="1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111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Dataset Preparation</a:t>
            </a:r>
            <a:endParaRPr b="1" i="0" sz="3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6"/>
          <p:cNvSpPr txBox="1"/>
          <p:nvPr/>
        </p:nvSpPr>
        <p:spPr>
          <a:xfrm>
            <a:off x="1312475" y="2509550"/>
            <a:ext cx="7860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6"/>
          <p:cNvSpPr txBox="1"/>
          <p:nvPr/>
        </p:nvSpPr>
        <p:spPr>
          <a:xfrm>
            <a:off x="879725" y="1583575"/>
            <a:ext cx="2394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Dataset Source:</a:t>
            </a:r>
            <a:endParaRPr b="0" i="0" sz="22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6"/>
          <p:cNvSpPr txBox="1"/>
          <p:nvPr/>
        </p:nvSpPr>
        <p:spPr>
          <a:xfrm>
            <a:off x="879725" y="2733600"/>
            <a:ext cx="3231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Dataset Attributes:</a:t>
            </a:r>
            <a:endParaRPr b="0" i="0" sz="22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6"/>
          <p:cNvSpPr txBox="1"/>
          <p:nvPr/>
        </p:nvSpPr>
        <p:spPr>
          <a:xfrm>
            <a:off x="807050" y="3483575"/>
            <a:ext cx="2394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Age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Height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Weight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Gender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Blood pressure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6"/>
          <p:cNvSpPr txBox="1"/>
          <p:nvPr/>
        </p:nvSpPr>
        <p:spPr>
          <a:xfrm>
            <a:off x="4825325" y="3483575"/>
            <a:ext cx="2948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Glucose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Smoking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Alcohol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Physical activity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Presence of cardiovascular disease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6"/>
          <p:cNvSpPr txBox="1"/>
          <p:nvPr/>
        </p:nvSpPr>
        <p:spPr>
          <a:xfrm>
            <a:off x="749125" y="2106625"/>
            <a:ext cx="443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data has been extracted from kaggle.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ef0a8e332d_0_27"/>
          <p:cNvSpPr/>
          <p:nvPr/>
        </p:nvSpPr>
        <p:spPr>
          <a:xfrm>
            <a:off x="0" y="0"/>
            <a:ext cx="9144000" cy="111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Dataset Preparation</a:t>
            </a:r>
            <a:endParaRPr b="1" i="0" sz="3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g1ef0a8e332d_0_27"/>
          <p:cNvSpPr txBox="1"/>
          <p:nvPr/>
        </p:nvSpPr>
        <p:spPr>
          <a:xfrm>
            <a:off x="879725" y="1583575"/>
            <a:ext cx="2394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Dataset cleaning:</a:t>
            </a:r>
            <a:endParaRPr b="0" i="0" sz="22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g1ef0a8e332d_0_27"/>
          <p:cNvSpPr txBox="1"/>
          <p:nvPr/>
        </p:nvSpPr>
        <p:spPr>
          <a:xfrm>
            <a:off x="986175" y="20465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dataset was clean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g1ef0a8e332d_0_27"/>
          <p:cNvSpPr txBox="1"/>
          <p:nvPr/>
        </p:nvSpPr>
        <p:spPr>
          <a:xfrm>
            <a:off x="986175" y="2406250"/>
            <a:ext cx="424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Missing values and outliers were handled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3" name="Google Shape;123;g1ef0a8e332d_0_27"/>
          <p:cNvGrpSpPr/>
          <p:nvPr/>
        </p:nvGrpSpPr>
        <p:grpSpPr>
          <a:xfrm>
            <a:off x="879725" y="3105925"/>
            <a:ext cx="4356250" cy="923400"/>
            <a:chOff x="879725" y="3105925"/>
            <a:chExt cx="4356250" cy="923400"/>
          </a:xfrm>
        </p:grpSpPr>
        <p:sp>
          <p:nvSpPr>
            <p:cNvPr id="124" name="Google Shape;124;g1ef0a8e332d_0_27"/>
            <p:cNvSpPr txBox="1"/>
            <p:nvPr/>
          </p:nvSpPr>
          <p:spPr>
            <a:xfrm>
              <a:off x="879725" y="3105925"/>
              <a:ext cx="4129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en" sz="2200" u="none" cap="none" strike="noStrik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Dataset Normalization:</a:t>
              </a:r>
              <a:endParaRPr b="0" i="0" sz="2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" name="Google Shape;125;g1ef0a8e332d_0_27"/>
            <p:cNvSpPr txBox="1"/>
            <p:nvPr/>
          </p:nvSpPr>
          <p:spPr>
            <a:xfrm>
              <a:off x="986175" y="3629125"/>
              <a:ext cx="4249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175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●"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Age attribute was normalized</a:t>
              </a:r>
              <a:endPara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6" name="Google Shape;126;g1ef0a8e332d_0_27"/>
          <p:cNvSpPr txBox="1"/>
          <p:nvPr/>
        </p:nvSpPr>
        <p:spPr>
          <a:xfrm>
            <a:off x="986175" y="4093400"/>
            <a:ext cx="424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Height attribute was normalized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f0a8e332d_0_1"/>
          <p:cNvSpPr/>
          <p:nvPr/>
        </p:nvSpPr>
        <p:spPr>
          <a:xfrm>
            <a:off x="0" y="0"/>
            <a:ext cx="9144000" cy="111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Methodology</a:t>
            </a:r>
            <a:endParaRPr b="1" i="0" sz="3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2" name="Google Shape;132;g1ef0a8e332d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88700"/>
            <a:ext cx="4730650" cy="38547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1ef0a8e332d_0_1"/>
          <p:cNvSpPr txBox="1"/>
          <p:nvPr/>
        </p:nvSpPr>
        <p:spPr>
          <a:xfrm>
            <a:off x="4730650" y="1781675"/>
            <a:ext cx="425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Create bootstrap dataset</a:t>
            </a:r>
            <a:endParaRPr b="0" i="0" sz="1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g1ef0a8e332d_0_1"/>
          <p:cNvSpPr txBox="1"/>
          <p:nvPr/>
        </p:nvSpPr>
        <p:spPr>
          <a:xfrm>
            <a:off x="4730650" y="3477600"/>
            <a:ext cx="4413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Predict the target variable from all trees and pick the result based on majority votes.</a:t>
            </a:r>
            <a:endParaRPr b="0" i="0" sz="1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g1ef0a8e332d_0_1"/>
          <p:cNvSpPr txBox="1"/>
          <p:nvPr/>
        </p:nvSpPr>
        <p:spPr>
          <a:xfrm>
            <a:off x="4730650" y="2314025"/>
            <a:ext cx="4308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Generate multiple decision trees picking a random subset of attributes</a:t>
            </a:r>
            <a:endParaRPr b="0" i="0" sz="1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/>
          <p:nvPr/>
        </p:nvSpPr>
        <p:spPr>
          <a:xfrm>
            <a:off x="0" y="0"/>
            <a:ext cx="9144000" cy="111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Web application using Streamlit</a:t>
            </a:r>
            <a:endParaRPr b="1" i="0" sz="3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1" name="Google Shape;14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271700"/>
            <a:ext cx="2537991" cy="37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42791" y="1271700"/>
            <a:ext cx="2751460" cy="37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46651" y="1271700"/>
            <a:ext cx="2909570" cy="37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