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3" r:id="rId5"/>
    <p:sldId id="266" r:id="rId6"/>
    <p:sldId id="264" r:id="rId7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2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48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3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4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88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0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2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5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5C551-464D-43F9-AD16-0F10F08C5D2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52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5C551-464D-43F9-AD16-0F10F08C5D28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1C781-2F45-4DEA-9463-A50F0FCBB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4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18492" y="2111433"/>
            <a:ext cx="9144000" cy="1256021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전자상거래법 </a:t>
            </a:r>
            <a:r>
              <a:rPr lang="ko-KR" altLang="en-US" sz="3200" dirty="0" err="1" smtClean="0"/>
              <a:t>상품등의</a:t>
            </a:r>
            <a:r>
              <a:rPr lang="ko-KR" altLang="en-US" sz="3200" dirty="0" smtClean="0"/>
              <a:t> 정보제공 고시 개정사항 적용방법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613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_x229450480" descr="EMB0000273035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79" y="1413161"/>
            <a:ext cx="5403768" cy="4322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6409113" y="1413161"/>
            <a:ext cx="5337018" cy="5012575"/>
            <a:chOff x="6056958" y="1221969"/>
            <a:chExt cx="5730737" cy="50125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6958" y="1221969"/>
              <a:ext cx="5730737" cy="5012575"/>
            </a:xfrm>
            <a:prstGeom prst="rect">
              <a:avLst/>
            </a:prstGeom>
          </p:spPr>
        </p:pic>
        <p:cxnSp>
          <p:nvCxnSpPr>
            <p:cNvPr id="7" name="직선 연결선 6"/>
            <p:cNvCxnSpPr/>
            <p:nvPr/>
          </p:nvCxnSpPr>
          <p:spPr>
            <a:xfrm flipH="1">
              <a:off x="6118167" y="1943575"/>
              <a:ext cx="110559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8448499" y="4241541"/>
              <a:ext cx="27720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8049490" y="4924489"/>
              <a:ext cx="14040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6281648" y="5869445"/>
              <a:ext cx="3852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6281648" y="3271723"/>
              <a:ext cx="27720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제목 1"/>
          <p:cNvSpPr txBox="1">
            <a:spLocks/>
          </p:cNvSpPr>
          <p:nvPr/>
        </p:nvSpPr>
        <p:spPr>
          <a:xfrm>
            <a:off x="440079" y="875082"/>
            <a:ext cx="5403768" cy="380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smtClean="0"/>
              <a:t>기존</a:t>
            </a:r>
            <a:endParaRPr lang="ko-KR" altLang="en-US" sz="1400" b="1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6409113" y="900484"/>
            <a:ext cx="5337018" cy="380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 smtClean="0"/>
              <a:t>변경</a:t>
            </a:r>
            <a:endParaRPr lang="ko-KR" altLang="en-US" sz="14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608842"/>
              </p:ext>
            </p:extLst>
          </p:nvPr>
        </p:nvGraphicFramePr>
        <p:xfrm>
          <a:off x="58188" y="42948"/>
          <a:ext cx="12070081" cy="40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0081">
                  <a:extLst>
                    <a:ext uri="{9D8B030D-6E8A-4147-A177-3AD203B41FA5}">
                      <a16:colId xmlns:a16="http://schemas.microsoft.com/office/drawing/2014/main" val="151887919"/>
                    </a:ext>
                  </a:extLst>
                </a:gridCol>
              </a:tblGrid>
              <a:tr h="400395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일반 식품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원물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2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8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/>
          <p:cNvSpPr txBox="1">
            <a:spLocks/>
          </p:cNvSpPr>
          <p:nvPr/>
        </p:nvSpPr>
        <p:spPr>
          <a:xfrm>
            <a:off x="175738" y="630027"/>
            <a:ext cx="5337018" cy="380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 smtClean="0"/>
              <a:t>변경</a:t>
            </a:r>
            <a:endParaRPr lang="ko-KR" altLang="en-US" sz="14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58188" y="42948"/>
          <a:ext cx="12070081" cy="40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0081">
                  <a:extLst>
                    <a:ext uri="{9D8B030D-6E8A-4147-A177-3AD203B41FA5}">
                      <a16:colId xmlns:a16="http://schemas.microsoft.com/office/drawing/2014/main" val="151887919"/>
                    </a:ext>
                  </a:extLst>
                </a:gridCol>
              </a:tblGrid>
              <a:tr h="400395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일반 식품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원물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26196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57480"/>
              </p:ext>
            </p:extLst>
          </p:nvPr>
        </p:nvGraphicFramePr>
        <p:xfrm>
          <a:off x="175738" y="119685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564670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56480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21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64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62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60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20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49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627839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43837"/>
              </p:ext>
            </p:extLst>
          </p:nvPr>
        </p:nvGraphicFramePr>
        <p:xfrm>
          <a:off x="175737" y="1196845"/>
          <a:ext cx="9779632" cy="5189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7279">
                  <a:extLst>
                    <a:ext uri="{9D8B030D-6E8A-4147-A177-3AD203B41FA5}">
                      <a16:colId xmlns:a16="http://schemas.microsoft.com/office/drawing/2014/main" val="3661888933"/>
                    </a:ext>
                  </a:extLst>
                </a:gridCol>
                <a:gridCol w="5382353">
                  <a:extLst>
                    <a:ext uri="{9D8B030D-6E8A-4147-A177-3AD203B41FA5}">
                      <a16:colId xmlns:a16="http://schemas.microsoft.com/office/drawing/2014/main" val="1076214557"/>
                    </a:ext>
                  </a:extLst>
                </a:gridCol>
              </a:tblGrid>
              <a:tr h="42586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전자상거래 등에서의 상품정보제공고시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221377"/>
                  </a:ext>
                </a:extLst>
              </a:tr>
              <a:tr h="4258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품목 또는 명칭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새우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103925"/>
                  </a:ext>
                </a:extLst>
              </a:tr>
              <a:tr h="4756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포장단위별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내용물의 용량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중량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크기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1kg, 1box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중량으로 표시하는 상품으로 크기를 표기하기 어렵습니다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782034"/>
                  </a:ext>
                </a:extLst>
              </a:tr>
              <a:tr h="4258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생산자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수입품의 경우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수입자를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함께 표기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행복한 농부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870149"/>
                  </a:ext>
                </a:extLst>
              </a:tr>
              <a:tr h="4258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농수산물의 원산지 표시에 관한 법률에 따른 원산지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국내산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743559"/>
                  </a:ext>
                </a:extLst>
              </a:tr>
              <a:tr h="4258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제조년월일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포장일 또는 생산연도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유통기한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effectLst/>
                        </a:rPr>
                        <a:t>주문일로부터 가장 최근 포장 상품으로 발송</a:t>
                      </a:r>
                      <a:r>
                        <a:rPr lang="en-US" altLang="ko-KR" sz="1000" dirty="0" smtClean="0">
                          <a:effectLst/>
                        </a:rPr>
                        <a:t>/</a:t>
                      </a:r>
                      <a:r>
                        <a:rPr lang="ko-KR" altLang="en-US" sz="1000" dirty="0" smtClean="0">
                          <a:effectLst/>
                        </a:rPr>
                        <a:t>신선식품 특성상 정해진 유통기한이 없으나 가급적 빠른 시일 내로 섭취를 권장합니다</a:t>
                      </a:r>
                      <a:r>
                        <a:rPr lang="en-US" altLang="ko-KR" sz="1000" dirty="0" smtClean="0">
                          <a:effectLst/>
                        </a:rPr>
                        <a:t>.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371124"/>
                  </a:ext>
                </a:extLst>
              </a:tr>
              <a:tr h="4258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관련법상 표시사항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해당사항없음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05774"/>
                  </a:ext>
                </a:extLst>
              </a:tr>
              <a:tr h="4550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수입식품에 해당하는 경우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수입식품안전관리특별법에 따른 수입신고를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힐함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“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의 문구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해당사항없음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435584"/>
                  </a:ext>
                </a:extLst>
              </a:tr>
              <a:tr h="4258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상품구성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새우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1kg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173866"/>
                  </a:ext>
                </a:extLst>
              </a:tr>
              <a:tr h="4258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보관방법 또는 취급방법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-18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℃이하 냉동보관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637240"/>
                  </a:ext>
                </a:extLst>
              </a:tr>
              <a:tr h="4258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식품등의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표시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광고에관한법률에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따른 소비자안전을 위한 주의사항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소비자안전을 위한 주의사항 기재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295156"/>
                  </a:ext>
                </a:extLst>
              </a:tr>
              <a:tr h="4258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소비자상담 관련 전화번호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070-4811-4214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545927"/>
                  </a:ext>
                </a:extLst>
              </a:tr>
            </a:tbl>
          </a:graphicData>
        </a:graphic>
      </p:graphicFrame>
      <p:sp>
        <p:nvSpPr>
          <p:cNvPr id="15" name="타원형 설명선 14"/>
          <p:cNvSpPr/>
          <p:nvPr/>
        </p:nvSpPr>
        <p:spPr>
          <a:xfrm>
            <a:off x="10069795" y="2504623"/>
            <a:ext cx="2122205" cy="1172478"/>
          </a:xfrm>
          <a:prstGeom prst="wedgeEllipseCallout">
            <a:avLst>
              <a:gd name="adj1" fmla="val -66467"/>
              <a:gd name="adj2" fmla="val 493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256075" y="2664664"/>
            <a:ext cx="195758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주문시</a:t>
            </a:r>
            <a:r>
              <a:rPr lang="ko-KR" altLang="en-US" sz="1200" dirty="0" smtClean="0"/>
              <a:t> 고객이 확인 </a:t>
            </a:r>
            <a:r>
              <a:rPr lang="ko-KR" altLang="en-US" sz="1200" dirty="0" err="1" smtClean="0"/>
              <a:t>가능해야함</a:t>
            </a:r>
            <a:r>
              <a:rPr lang="en-US" altLang="ko-KR" sz="1200" dirty="0" smtClean="0"/>
              <a:t>. ‘ </a:t>
            </a:r>
            <a:r>
              <a:rPr lang="ko-KR" altLang="en-US" sz="1200" dirty="0" smtClean="0"/>
              <a:t>제품별도 표기 </a:t>
            </a:r>
            <a:r>
              <a:rPr lang="en-US" altLang="ko-KR" sz="1200" dirty="0" smtClean="0"/>
              <a:t>‘ </a:t>
            </a:r>
            <a:r>
              <a:rPr lang="ko-KR" altLang="en-US" sz="1200" dirty="0" smtClean="0"/>
              <a:t>사용 금지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469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097351"/>
              </p:ext>
            </p:extLst>
          </p:nvPr>
        </p:nvGraphicFramePr>
        <p:xfrm>
          <a:off x="58188" y="42948"/>
          <a:ext cx="12070081" cy="40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0081">
                  <a:extLst>
                    <a:ext uri="{9D8B030D-6E8A-4147-A177-3AD203B41FA5}">
                      <a16:colId xmlns:a16="http://schemas.microsoft.com/office/drawing/2014/main" val="151887919"/>
                    </a:ext>
                  </a:extLst>
                </a:gridCol>
              </a:tblGrid>
              <a:tr h="400395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가공 식품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26196"/>
                  </a:ext>
                </a:extLst>
              </a:tr>
            </a:tbl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440079" y="875082"/>
            <a:ext cx="5403768" cy="380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smtClean="0"/>
              <a:t>기존</a:t>
            </a:r>
            <a:endParaRPr lang="ko-KR" altLang="en-US" sz="1400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409113" y="900484"/>
            <a:ext cx="5337018" cy="380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 smtClean="0"/>
              <a:t>변경</a:t>
            </a:r>
            <a:endParaRPr lang="ko-KR" altLang="en-US" sz="1400" b="1" dirty="0"/>
          </a:p>
        </p:txBody>
      </p:sp>
      <p:pic>
        <p:nvPicPr>
          <p:cNvPr id="2049" name="_x231751440" descr="EMB0000273035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79" y="1446413"/>
            <a:ext cx="5403768" cy="357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6409114" y="1446413"/>
            <a:ext cx="5337018" cy="4081551"/>
            <a:chOff x="6409114" y="1446413"/>
            <a:chExt cx="5337018" cy="40815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9114" y="1446413"/>
              <a:ext cx="5337018" cy="408155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 flipH="1">
              <a:off x="6499368" y="2475589"/>
              <a:ext cx="648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6499368" y="4839174"/>
              <a:ext cx="1800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8299368" y="5158712"/>
              <a:ext cx="2581555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864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58188" y="42948"/>
          <a:ext cx="12070081" cy="40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0081">
                  <a:extLst>
                    <a:ext uri="{9D8B030D-6E8A-4147-A177-3AD203B41FA5}">
                      <a16:colId xmlns:a16="http://schemas.microsoft.com/office/drawing/2014/main" val="151887919"/>
                    </a:ext>
                  </a:extLst>
                </a:gridCol>
              </a:tblGrid>
              <a:tr h="400395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가공 식품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26196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138045" y="617149"/>
            <a:ext cx="10699649" cy="6105623"/>
            <a:chOff x="138045" y="617149"/>
            <a:chExt cx="10699649" cy="6105623"/>
          </a:xfrm>
        </p:grpSpPr>
        <p:sp>
          <p:nvSpPr>
            <p:cNvPr id="5" name="제목 1"/>
            <p:cNvSpPr txBox="1">
              <a:spLocks/>
            </p:cNvSpPr>
            <p:nvPr/>
          </p:nvSpPr>
          <p:spPr>
            <a:xfrm>
              <a:off x="175738" y="617149"/>
              <a:ext cx="5337018" cy="3801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400" b="1" dirty="0" smtClean="0"/>
                <a:t>변경</a:t>
              </a:r>
              <a:endParaRPr lang="ko-KR" altLang="en-US" sz="1400" b="1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138045" y="1171095"/>
              <a:ext cx="8490799" cy="5551677"/>
              <a:chOff x="138046" y="1171095"/>
              <a:chExt cx="7589278" cy="5038259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5738" y="1171095"/>
                <a:ext cx="7458075" cy="3476625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792" y="4602117"/>
                <a:ext cx="7467600" cy="847725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334851" y="4647720"/>
                <a:ext cx="2163650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소비자안전을 위한 주의사항</a:t>
                </a:r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671" y="5401278"/>
                <a:ext cx="7467600" cy="485775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332703" y="5469821"/>
                <a:ext cx="2318664" cy="3072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수입식품에 해당하는 경우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“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수입식품안전관리특별법에 따른 수입신고를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필함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＂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의 문구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651367" y="4697087"/>
                <a:ext cx="4882774" cy="6424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*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상온에 장시간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노출시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 용기 내 국물이 </a:t>
                </a:r>
                <a:r>
                  <a:rPr lang="ko-KR" altLang="en-US" sz="800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샐수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 있으니 주의하십시오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.  *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이 제품은 밀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대두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우유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굴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소고기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조개류를 사용한 제품과 같은 제조시설에서 제조하고 있습니다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  <a:b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*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본 제품은 소비자 분쟁해결 기준에 의거 구입처에서 교환 또는 보상을 받을 수 있습니다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  <a:b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*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부정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· </a:t>
                </a:r>
                <a:r>
                  <a:rPr lang="ko-KR" altLang="en-US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불량 식품 신고는 국번없이 </a:t>
                </a:r>
                <a:r>
                  <a:rPr lang="en-US" altLang="ko-KR" sz="800" dirty="0" smtClean="0">
                    <a:solidFill>
                      <a:schemeClr val="bg1">
                        <a:lumMod val="50000"/>
                      </a:schemeClr>
                    </a:solidFill>
                  </a:rPr>
                  <a:t>1399</a:t>
                </a:r>
              </a:p>
              <a:p>
                <a:endParaRPr lang="ko-KR" altLang="en-US" sz="8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046" y="5828354"/>
                <a:ext cx="7589278" cy="381000"/>
              </a:xfrm>
              <a:prstGeom prst="rect">
                <a:avLst/>
              </a:prstGeom>
            </p:spPr>
          </p:pic>
        </p:grpSp>
        <p:sp>
          <p:nvSpPr>
            <p:cNvPr id="23" name="타원형 설명선 22"/>
            <p:cNvSpPr/>
            <p:nvPr/>
          </p:nvSpPr>
          <p:spPr>
            <a:xfrm>
              <a:off x="8545994" y="2040983"/>
              <a:ext cx="2122205" cy="1172478"/>
            </a:xfrm>
            <a:prstGeom prst="wedgeEllipseCallout">
              <a:avLst>
                <a:gd name="adj1" fmla="val -66467"/>
                <a:gd name="adj2" fmla="val 2848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723489" y="2201024"/>
              <a:ext cx="1957589" cy="8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err="1" smtClean="0"/>
                <a:t>주문시</a:t>
              </a:r>
              <a:r>
                <a:rPr lang="ko-KR" altLang="en-US" sz="1200" dirty="0" smtClean="0"/>
                <a:t> 고객이 확인 </a:t>
              </a:r>
              <a:r>
                <a:rPr lang="ko-KR" altLang="en-US" sz="1200" dirty="0" err="1" smtClean="0"/>
                <a:t>가능해야함</a:t>
              </a:r>
              <a:r>
                <a:rPr lang="en-US" altLang="ko-KR" sz="1200" dirty="0" smtClean="0"/>
                <a:t>. ‘ </a:t>
              </a:r>
              <a:r>
                <a:rPr lang="ko-KR" altLang="en-US" sz="1200" dirty="0" smtClean="0"/>
                <a:t>제품별도 표기 </a:t>
              </a:r>
              <a:r>
                <a:rPr lang="en-US" altLang="ko-KR" sz="1200" dirty="0" smtClean="0"/>
                <a:t>‘ </a:t>
              </a:r>
              <a:r>
                <a:rPr lang="ko-KR" altLang="en-US" sz="1200" dirty="0" smtClean="0"/>
                <a:t>사용 금지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93845" y="5918608"/>
              <a:ext cx="541886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>
                      <a:lumMod val="50000"/>
                    </a:schemeClr>
                  </a:solidFill>
                </a:rPr>
                <a:t>해당없음</a:t>
              </a:r>
              <a:endParaRPr lang="en-US" altLang="ko-KR" sz="8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91327" y="1635617"/>
              <a:ext cx="8321608" cy="3348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02058" y="4994860"/>
              <a:ext cx="8321608" cy="7694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30340" y="702494"/>
              <a:ext cx="463641" cy="17968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68224" y="642907"/>
              <a:ext cx="991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추가 항목</a:t>
              </a:r>
              <a:endParaRPr lang="ko-KR" altLang="en-US" sz="12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02058" y="5896381"/>
              <a:ext cx="2747862" cy="38080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493352" y="700346"/>
              <a:ext cx="463641" cy="179686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31236" y="640759"/>
              <a:ext cx="991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문구 수정</a:t>
              </a:r>
              <a:endParaRPr lang="ko-KR" altLang="en-US" sz="1200" dirty="0"/>
            </a:p>
          </p:txBody>
        </p:sp>
        <p:sp>
          <p:nvSpPr>
            <p:cNvPr id="37" name="타원형 설명선 36"/>
            <p:cNvSpPr/>
            <p:nvPr/>
          </p:nvSpPr>
          <p:spPr>
            <a:xfrm>
              <a:off x="8702610" y="4475751"/>
              <a:ext cx="2122205" cy="1172478"/>
            </a:xfrm>
            <a:prstGeom prst="wedgeEllipseCallout">
              <a:avLst>
                <a:gd name="adj1" fmla="val -66467"/>
                <a:gd name="adj2" fmla="val 2848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880105" y="4635792"/>
              <a:ext cx="1957589" cy="887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err="1" smtClean="0"/>
                <a:t>주문시</a:t>
              </a:r>
              <a:r>
                <a:rPr lang="ko-KR" altLang="en-US" sz="1200" dirty="0" smtClean="0"/>
                <a:t> 고객이 확인 </a:t>
              </a:r>
              <a:r>
                <a:rPr lang="ko-KR" altLang="en-US" sz="1200" dirty="0" err="1" smtClean="0"/>
                <a:t>가능해야함</a:t>
              </a:r>
              <a:r>
                <a:rPr lang="en-US" altLang="ko-KR" sz="1200" dirty="0" smtClean="0"/>
                <a:t>. ‘ </a:t>
              </a:r>
              <a:r>
                <a:rPr lang="ko-KR" altLang="en-US" sz="1200" dirty="0" smtClean="0"/>
                <a:t>제품별도 표기 </a:t>
              </a:r>
              <a:r>
                <a:rPr lang="en-US" altLang="ko-KR" sz="1200" dirty="0" smtClean="0"/>
                <a:t>‘ </a:t>
              </a:r>
              <a:r>
                <a:rPr lang="ko-KR" altLang="en-US" sz="1200" dirty="0" smtClean="0"/>
                <a:t>사용 금지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958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45501"/>
              </p:ext>
            </p:extLst>
          </p:nvPr>
        </p:nvGraphicFramePr>
        <p:xfrm>
          <a:off x="58188" y="42948"/>
          <a:ext cx="12070081" cy="40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0081">
                  <a:extLst>
                    <a:ext uri="{9D8B030D-6E8A-4147-A177-3AD203B41FA5}">
                      <a16:colId xmlns:a16="http://schemas.microsoft.com/office/drawing/2014/main" val="151887919"/>
                    </a:ext>
                  </a:extLst>
                </a:gridCol>
              </a:tblGrid>
              <a:tr h="400395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건강기능식품 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26196"/>
                  </a:ext>
                </a:extLst>
              </a:tr>
            </a:tbl>
          </a:graphicData>
        </a:graphic>
      </p:graphicFrame>
      <p:sp>
        <p:nvSpPr>
          <p:cNvPr id="4" name="제목 1"/>
          <p:cNvSpPr txBox="1">
            <a:spLocks/>
          </p:cNvSpPr>
          <p:nvPr/>
        </p:nvSpPr>
        <p:spPr>
          <a:xfrm>
            <a:off x="440079" y="875082"/>
            <a:ext cx="5403768" cy="380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smtClean="0"/>
              <a:t>기존</a:t>
            </a:r>
            <a:endParaRPr lang="ko-KR" altLang="en-US" sz="1400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417425" y="875082"/>
            <a:ext cx="5337018" cy="380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 smtClean="0"/>
              <a:t>변경</a:t>
            </a:r>
            <a:endParaRPr lang="ko-KR" altLang="en-US" sz="1400" b="1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40079" y="1463039"/>
            <a:ext cx="5403768" cy="3923607"/>
            <a:chOff x="440079" y="1463039"/>
            <a:chExt cx="5403768" cy="3923607"/>
          </a:xfrm>
        </p:grpSpPr>
        <p:pic>
          <p:nvPicPr>
            <p:cNvPr id="3073" name="_x231245848" descr="EMB00002730356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079" y="1463039"/>
              <a:ext cx="5403768" cy="3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십자형 13"/>
            <p:cNvSpPr/>
            <p:nvPr/>
          </p:nvSpPr>
          <p:spPr>
            <a:xfrm rot="2735586">
              <a:off x="2003367" y="4572000"/>
              <a:ext cx="252000" cy="252000"/>
            </a:xfrm>
            <a:prstGeom prst="plus">
              <a:avLst>
                <a:gd name="adj" fmla="val 3467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417426" y="1463039"/>
            <a:ext cx="5337018" cy="4145639"/>
            <a:chOff x="6417426" y="1463039"/>
            <a:chExt cx="5337018" cy="4145639"/>
          </a:xfrm>
        </p:grpSpPr>
        <p:cxnSp>
          <p:nvCxnSpPr>
            <p:cNvPr id="16" name="직선 연결선 15"/>
            <p:cNvCxnSpPr/>
            <p:nvPr/>
          </p:nvCxnSpPr>
          <p:spPr>
            <a:xfrm flipH="1">
              <a:off x="6499368" y="2375836"/>
              <a:ext cx="648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6499368" y="5313000"/>
              <a:ext cx="2016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8415745" y="5083898"/>
              <a:ext cx="2736000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7426" y="1463039"/>
              <a:ext cx="5337018" cy="4145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17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233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전자상거래법 상품등의 정보제공 고시 개정사항 적용방법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이호민</dc:creator>
  <cp:lastModifiedBy>신길수</cp:lastModifiedBy>
  <cp:revision>29</cp:revision>
  <cp:lastPrinted>2020-11-20T05:46:09Z</cp:lastPrinted>
  <dcterms:created xsi:type="dcterms:W3CDTF">2020-11-20T04:51:51Z</dcterms:created>
  <dcterms:modified xsi:type="dcterms:W3CDTF">2020-12-08T08:46:35Z</dcterms:modified>
</cp:coreProperties>
</file>