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9" r:id="rId10"/>
    <p:sldId id="268" r:id="rId11"/>
    <p:sldId id="266" r:id="rId12"/>
    <p:sldId id="267" r:id="rId13"/>
    <p:sldId id="261" r:id="rId14"/>
    <p:sldId id="262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9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A32C-8EDF-44D5-8C74-1BE577D079B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821F-A3CE-4794-8D8B-772AAA37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xkcd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ingfireball.net/projects/markdown/synta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1/02/cussing-in-commits-which-programming-language-inspires-the-most-swearing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beanstalkapp.com/version-control/intro-to-version-contro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D42D-2B42-45A4-8704-F08969DB1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284163"/>
            <a:ext cx="5146040" cy="2387600"/>
          </a:xfrm>
        </p:spPr>
        <p:txBody>
          <a:bodyPr/>
          <a:lstStyle/>
          <a:p>
            <a:pPr algn="l"/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09ED4-D8B3-4CA1-8E0A-1BDB94F00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" y="30940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Version Control, Git, and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78B11-2DA3-4F5A-ADBC-8D297A3F869A}"/>
              </a:ext>
            </a:extLst>
          </p:cNvPr>
          <p:cNvSpPr txBox="1"/>
          <p:nvPr/>
        </p:nvSpPr>
        <p:spPr>
          <a:xfrm>
            <a:off x="396240" y="5374640"/>
            <a:ext cx="381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 504-02</a:t>
            </a:r>
            <a:br>
              <a:rPr lang="en-US" sz="2000" dirty="0"/>
            </a:br>
            <a:r>
              <a:rPr lang="en-US" sz="2000" dirty="0"/>
              <a:t>Data Science for Natural Resources</a:t>
            </a:r>
          </a:p>
          <a:p>
            <a:r>
              <a:rPr lang="en-US" sz="2000" dirty="0"/>
              <a:t>Spring 2018</a:t>
            </a:r>
          </a:p>
        </p:txBody>
      </p:sp>
      <p:pic>
        <p:nvPicPr>
          <p:cNvPr id="5" name="Picture 2" descr="http://www.uidaho.edu/-/media/UIdaho-Responsive/Images/ucm/brand-resource-center/Visual/Logos/ui-wordmarks/jpg/college-wordmark/ui-cnr-color.ashx?la=en&amp;hash=1C725F5B608D8664DC117490D9F9C43B1E126095">
            <a:extLst>
              <a:ext uri="{FF2B5EF4-FFF2-40B4-BE49-F238E27FC236}">
                <a16:creationId xmlns:a16="http://schemas.microsoft.com/office/drawing/2014/main" id="{1401890D-3885-4604-A99B-6618A044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60" y="6019482"/>
            <a:ext cx="2743200" cy="5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A76A2B-FAE2-402C-B197-4C37AEEC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44" y="47828"/>
            <a:ext cx="3839111" cy="537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8BE51-82B8-43B0-9918-FC425A07D85A}"/>
              </a:ext>
            </a:extLst>
          </p:cNvPr>
          <p:cNvSpPr txBox="1"/>
          <p:nvPr/>
        </p:nvSpPr>
        <p:spPr>
          <a:xfrm>
            <a:off x="7172960" y="5383014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http://xkcd.com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70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D9C3-4955-4A4A-A59E-318B3D85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57" y="182562"/>
            <a:ext cx="8180070" cy="1325563"/>
          </a:xfrm>
        </p:spPr>
        <p:txBody>
          <a:bodyPr/>
          <a:lstStyle/>
          <a:p>
            <a:r>
              <a:rPr lang="en-US" dirty="0"/>
              <a:t>GitHub - Setting up the Local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DB8A7-062E-4B39-ABB7-BDA44526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96449"/>
            <a:ext cx="7533747" cy="207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FF71FA-DA55-4349-B621-2D721DA96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6" t="51302" r="83778" b="36010"/>
          <a:stretch/>
        </p:blipFill>
        <p:spPr>
          <a:xfrm>
            <a:off x="628650" y="1524316"/>
            <a:ext cx="3547036" cy="24688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8A40C9-B5C6-4A9D-B24A-C01F29513426}"/>
              </a:ext>
            </a:extLst>
          </p:cNvPr>
          <p:cNvSpPr/>
          <p:nvPr/>
        </p:nvSpPr>
        <p:spPr>
          <a:xfrm>
            <a:off x="628650" y="4866640"/>
            <a:ext cx="854710" cy="579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7A73E5-A85B-46AE-B3B4-64BE056E191F}"/>
              </a:ext>
            </a:extLst>
          </p:cNvPr>
          <p:cNvSpPr/>
          <p:nvPr/>
        </p:nvSpPr>
        <p:spPr>
          <a:xfrm>
            <a:off x="709930" y="5954394"/>
            <a:ext cx="1413510" cy="579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76E8C-505A-4BAB-AC6E-E2DEF19F30F7}"/>
              </a:ext>
            </a:extLst>
          </p:cNvPr>
          <p:cNvSpPr txBox="1"/>
          <p:nvPr/>
        </p:nvSpPr>
        <p:spPr>
          <a:xfrm>
            <a:off x="4572000" y="2805668"/>
            <a:ext cx="411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Markdown Documents are rendered in GitHub</a:t>
            </a:r>
            <a:br>
              <a:rPr lang="en-US" sz="2400" dirty="0"/>
            </a:br>
            <a:r>
              <a:rPr lang="en-US" dirty="0">
                <a:hlinkClick r:id="rId4"/>
              </a:rPr>
              <a:t>https://daringfireball.net/projects/markdown/syntax</a:t>
            </a:r>
            <a:r>
              <a:rPr lang="en-US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4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2D63DD-81FE-4997-8100-9408A1F0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4" y="783792"/>
            <a:ext cx="8573706" cy="590148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1C8C40-A36D-4E10-A72A-224A2BEC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-142239"/>
            <a:ext cx="8544560" cy="1016000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View of Repo w/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366531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232306-F956-4ABF-8444-B6A66203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43840"/>
            <a:ext cx="7886700" cy="1325563"/>
          </a:xfrm>
        </p:spPr>
        <p:txBody>
          <a:bodyPr/>
          <a:lstStyle/>
          <a:p>
            <a:r>
              <a:rPr lang="en-US" dirty="0"/>
              <a:t>GitHub View of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AEC32-ECD8-4E1A-B301-56F60751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64879"/>
            <a:ext cx="7599031" cy="59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6912-031D-4F50-8950-7D1D069A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48" y="267019"/>
            <a:ext cx="7886700" cy="2852737"/>
          </a:xfrm>
        </p:spPr>
        <p:txBody>
          <a:bodyPr/>
          <a:lstStyle/>
          <a:p>
            <a:r>
              <a:rPr lang="en-US" dirty="0"/>
              <a:t>You should be using a real VCS for all analysis &amp; coding projects!</a:t>
            </a:r>
          </a:p>
        </p:txBody>
      </p:sp>
      <p:pic>
        <p:nvPicPr>
          <p:cNvPr id="2050" name="Picture 2" descr="Image result for fire git commit push leave">
            <a:extLst>
              <a:ext uri="{FF2B5EF4-FFF2-40B4-BE49-F238E27FC236}">
                <a16:creationId xmlns:a16="http://schemas.microsoft.com/office/drawing/2014/main" id="{C699125B-501C-48B6-904A-881E13DE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575685"/>
            <a:ext cx="4511040" cy="3152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7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17B8E-9723-4613-B2AF-C7FFFC79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Reasons to </a:t>
            </a:r>
            <a:r>
              <a:rPr lang="en-US" sz="2800" dirty="0"/>
              <a:t>(take the time to)</a:t>
            </a:r>
            <a:r>
              <a:rPr lang="en-US" dirty="0"/>
              <a:t> use a VCS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ADD02-A4EE-4079-AA12-B7CE05F5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9520"/>
            <a:ext cx="7886700" cy="4937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Backup/restore ability</a:t>
            </a:r>
          </a:p>
          <a:p>
            <a:pPr lvl="1"/>
            <a:r>
              <a:rPr lang="en-US" dirty="0"/>
              <a:t>More control over when these backups happen</a:t>
            </a:r>
          </a:p>
          <a:p>
            <a:pPr lvl="1"/>
            <a:r>
              <a:rPr lang="en-US" dirty="0"/>
              <a:t>Get away from numbered document versions!!</a:t>
            </a:r>
          </a:p>
          <a:p>
            <a:r>
              <a:rPr lang="en-US" dirty="0"/>
              <a:t>Use commit summaries/descriptions for documenting changes to analyses/code</a:t>
            </a:r>
          </a:p>
          <a:p>
            <a:pPr lvl="1"/>
            <a:r>
              <a:rPr lang="en-US" dirty="0"/>
              <a:t>i.e., why is each version different?</a:t>
            </a:r>
          </a:p>
          <a:p>
            <a:r>
              <a:rPr lang="en-US" dirty="0"/>
              <a:t>Provide easy access/distribution for code and analysis products.</a:t>
            </a:r>
          </a:p>
          <a:p>
            <a:pPr lvl="1"/>
            <a:r>
              <a:rPr lang="en-US" dirty="0"/>
              <a:t>Some journals are now requiring code to be placed in a publicly-available repo</a:t>
            </a:r>
          </a:p>
          <a:p>
            <a:r>
              <a:rPr lang="en-US" dirty="0"/>
              <a:t>Set up isolated environments (branches) for playing around, so you don’t ruin your main code/analyses</a:t>
            </a:r>
          </a:p>
          <a:p>
            <a:r>
              <a:rPr lang="en-US" dirty="0"/>
              <a:t>Pretty much essential for collaborative coding/analysis projects</a:t>
            </a:r>
          </a:p>
        </p:txBody>
      </p:sp>
    </p:spTree>
    <p:extLst>
      <p:ext uri="{BB962C8B-B14F-4D97-AF65-F5344CB8AC3E}">
        <p14:creationId xmlns:p14="http://schemas.microsoft.com/office/powerpoint/2010/main" val="297588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0E45-88BD-41AE-9A88-A50CB516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GitHub VCS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716B-77E5-40A0-AE92-23643BD3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39520"/>
            <a:ext cx="8260080" cy="5323840"/>
          </a:xfrm>
        </p:spPr>
        <p:txBody>
          <a:bodyPr>
            <a:normAutofit/>
          </a:bodyPr>
          <a:lstStyle/>
          <a:p>
            <a:r>
              <a:rPr lang="en-US" dirty="0"/>
              <a:t>Start slow</a:t>
            </a:r>
          </a:p>
          <a:p>
            <a:pPr lvl="1"/>
            <a:r>
              <a:rPr lang="en-US" dirty="0"/>
              <a:t>Use initially for posting/distributing/documenting code</a:t>
            </a:r>
          </a:p>
          <a:p>
            <a:pPr lvl="1"/>
            <a:r>
              <a:rPr lang="en-US" dirty="0"/>
              <a:t>Grow into more systematic use to track your work</a:t>
            </a:r>
          </a:p>
          <a:p>
            <a:pPr lvl="1"/>
            <a:r>
              <a:rPr lang="en-US" dirty="0"/>
              <a:t>Don’t worry about features you don’t need.</a:t>
            </a:r>
          </a:p>
          <a:p>
            <a:r>
              <a:rPr lang="en-US" dirty="0"/>
              <a:t>Don’t make GitHub repos in </a:t>
            </a:r>
            <a:r>
              <a:rPr lang="en-US" dirty="0" err="1"/>
              <a:t>DropBox</a:t>
            </a:r>
            <a:r>
              <a:rPr lang="en-US" dirty="0"/>
              <a:t> or Google Drive folders</a:t>
            </a:r>
          </a:p>
          <a:p>
            <a:pPr lvl="1"/>
            <a:r>
              <a:rPr lang="en-US" dirty="0"/>
              <a:t>File syncing services can corrupt files in the local file repo.</a:t>
            </a:r>
          </a:p>
          <a:p>
            <a:r>
              <a:rPr lang="en-US" dirty="0"/>
              <a:t>GitHub can be integrated with many coding IDEs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 err="1"/>
              <a:t>WingIDE</a:t>
            </a:r>
            <a:r>
              <a:rPr lang="en-US" dirty="0"/>
              <a:t> (python)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?? Others ??</a:t>
            </a:r>
          </a:p>
        </p:txBody>
      </p:sp>
    </p:spTree>
    <p:extLst>
      <p:ext uri="{BB962C8B-B14F-4D97-AF65-F5344CB8AC3E}">
        <p14:creationId xmlns:p14="http://schemas.microsoft.com/office/powerpoint/2010/main" val="104117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3C82-11AD-4302-9B29-B03DCAC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Cursing in GitHub Commits</a:t>
            </a:r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41335FD-DB82-43E8-B553-608CF538A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60" y="2082800"/>
            <a:ext cx="6477670" cy="396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02CE9-A603-41FE-B490-E33892FC6915}"/>
              </a:ext>
            </a:extLst>
          </p:cNvPr>
          <p:cNvSpPr txBox="1"/>
          <p:nvPr/>
        </p:nvSpPr>
        <p:spPr>
          <a:xfrm rot="16200000">
            <a:off x="-931990" y="3738879"/>
            <a:ext cx="38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Swear words per 1000 GitHub Commits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B9735-CD1D-4661-9795-273D6FD954EB}"/>
              </a:ext>
            </a:extLst>
          </p:cNvPr>
          <p:cNvSpPr/>
          <p:nvPr/>
        </p:nvSpPr>
        <p:spPr>
          <a:xfrm>
            <a:off x="1191860" y="6231264"/>
            <a:ext cx="6477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https://www.wired.com/2011/02/cussing-in-commits-which-programming-language-inspires-the-most-swearing/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7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FB6E-279E-45A2-A95E-5C184C99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3BC1-1F56-4BC1-8EC3-301FE46D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a system for tracking files over time</a:t>
            </a:r>
          </a:p>
          <a:p>
            <a:pPr lvl="1"/>
            <a:r>
              <a:rPr lang="en-US" dirty="0"/>
              <a:t>Recover work when you mess up</a:t>
            </a:r>
          </a:p>
          <a:p>
            <a:pPr lvl="2"/>
            <a:r>
              <a:rPr lang="en-US" dirty="0"/>
              <a:t>Get back to a specific previous version</a:t>
            </a:r>
          </a:p>
          <a:p>
            <a:pPr lvl="1"/>
            <a:r>
              <a:rPr lang="en-US" dirty="0"/>
              <a:t>Experiment with your work</a:t>
            </a:r>
          </a:p>
          <a:p>
            <a:pPr lvl="2"/>
            <a:r>
              <a:rPr lang="en-US" dirty="0"/>
              <a:t>Make derivations, add new features, etc. without disrupting the main document/file</a:t>
            </a:r>
          </a:p>
          <a:p>
            <a:pPr lvl="1"/>
            <a:r>
              <a:rPr lang="en-US" dirty="0"/>
              <a:t>Collaborate with others</a:t>
            </a:r>
          </a:p>
          <a:p>
            <a:pPr lvl="2"/>
            <a:r>
              <a:rPr lang="en-US" dirty="0"/>
              <a:t>Multiple people can work on a document at the same time</a:t>
            </a:r>
          </a:p>
          <a:p>
            <a:pPr lvl="2"/>
            <a:r>
              <a:rPr lang="en-US" dirty="0"/>
              <a:t>Track and reconcile changes/differences</a:t>
            </a:r>
          </a:p>
        </p:txBody>
      </p:sp>
    </p:spTree>
    <p:extLst>
      <p:ext uri="{BB962C8B-B14F-4D97-AF65-F5344CB8AC3E}">
        <p14:creationId xmlns:p14="http://schemas.microsoft.com/office/powerpoint/2010/main" val="299460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386-570E-43A0-A59D-44FD6666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Homegrown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7CAE-FA6D-4AE9-835E-DD724E13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probably already developed your own type of loose version control</a:t>
            </a:r>
          </a:p>
          <a:p>
            <a:pPr lvl="1"/>
            <a:r>
              <a:rPr lang="en-US" dirty="0"/>
              <a:t>The power of “Save As…”</a:t>
            </a:r>
          </a:p>
          <a:p>
            <a:pPr lvl="1"/>
            <a:r>
              <a:rPr lang="en-US" dirty="0"/>
              <a:t>File organization</a:t>
            </a:r>
          </a:p>
          <a:p>
            <a:pPr lvl="1"/>
            <a:r>
              <a:rPr lang="en-US" dirty="0"/>
              <a:t>File naming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54C43-EC81-44F4-BC06-F714515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2" y="4001294"/>
            <a:ext cx="6430962" cy="24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1DE6-B988-4F9E-920C-59339E77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284"/>
            <a:ext cx="7886700" cy="1325563"/>
          </a:xfrm>
        </p:spPr>
        <p:txBody>
          <a:bodyPr/>
          <a:lstStyle/>
          <a:p>
            <a:r>
              <a:rPr lang="en-US" dirty="0"/>
              <a:t>Other examples of version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D324-A8D3-4427-A88C-B42AF2D5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30" y="1459841"/>
            <a:ext cx="7886700" cy="1527175"/>
          </a:xfrm>
        </p:spPr>
        <p:txBody>
          <a:bodyPr/>
          <a:lstStyle/>
          <a:p>
            <a:r>
              <a:rPr lang="en-US" dirty="0" err="1"/>
              <a:t>AutoRecover</a:t>
            </a:r>
            <a:r>
              <a:rPr lang="en-US" dirty="0"/>
              <a:t> in MS Word, Excel,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Dropbox</a:t>
            </a:r>
          </a:p>
          <a:p>
            <a:r>
              <a:rPr lang="en-US" dirty="0"/>
              <a:t>Google Drive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A22AB-FF71-4AC0-886E-F6E00326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0" y="2907202"/>
            <a:ext cx="6360160" cy="35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9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0F57-37F0-4273-B131-908EFE4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Version Control System (VCS)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CDC7-B608-4FF8-BA03-257B3B46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/>
          </a:bodyPr>
          <a:lstStyle/>
          <a:p>
            <a:r>
              <a:rPr lang="en-US" dirty="0"/>
              <a:t>Backup/restore</a:t>
            </a:r>
          </a:p>
          <a:p>
            <a:r>
              <a:rPr lang="en-US" dirty="0"/>
              <a:t>Sharing/collaboration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Track ownership</a:t>
            </a:r>
          </a:p>
          <a:p>
            <a:r>
              <a:rPr lang="en-US" dirty="0"/>
              <a:t>Track changes</a:t>
            </a:r>
          </a:p>
          <a:p>
            <a:r>
              <a:rPr lang="en-US" dirty="0"/>
              <a:t>Short-term undo</a:t>
            </a:r>
          </a:p>
          <a:p>
            <a:r>
              <a:rPr lang="en-US" dirty="0"/>
              <a:t>Long-term undo</a:t>
            </a:r>
          </a:p>
          <a:p>
            <a:r>
              <a:rPr lang="en-US" dirty="0"/>
              <a:t>“Sandboxing”</a:t>
            </a:r>
          </a:p>
          <a:p>
            <a:r>
              <a:rPr lang="en-US" dirty="0"/>
              <a:t>Branching-merging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56CB3C8-A9BD-46DC-91A1-94B629CA7108}"/>
              </a:ext>
            </a:extLst>
          </p:cNvPr>
          <p:cNvSpPr/>
          <p:nvPr/>
        </p:nvSpPr>
        <p:spPr>
          <a:xfrm>
            <a:off x="3830320" y="5262880"/>
            <a:ext cx="335280" cy="843280"/>
          </a:xfrm>
          <a:prstGeom prst="leftBrace">
            <a:avLst>
              <a:gd name="adj1" fmla="val 27564"/>
              <a:gd name="adj2" fmla="val 486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1B680-26B4-49AE-9023-CA0FCE550684}"/>
              </a:ext>
            </a:extLst>
          </p:cNvPr>
          <p:cNvSpPr txBox="1"/>
          <p:nvPr/>
        </p:nvSpPr>
        <p:spPr>
          <a:xfrm>
            <a:off x="4165600" y="5357634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Isolated area/environment to try out</a:t>
            </a:r>
            <a:br>
              <a:rPr lang="en-US" sz="2000" dirty="0"/>
            </a:br>
            <a:r>
              <a:rPr lang="en-US" sz="2000" dirty="0"/>
              <a:t>changes or new features.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0F627-3317-40C6-868A-00C3F0510AA4}"/>
              </a:ext>
            </a:extLst>
          </p:cNvPr>
          <p:cNvSpPr/>
          <p:nvPr/>
        </p:nvSpPr>
        <p:spPr>
          <a:xfrm>
            <a:off x="3566160" y="3169989"/>
            <a:ext cx="335280" cy="843280"/>
          </a:xfrm>
          <a:prstGeom prst="leftBrace">
            <a:avLst>
              <a:gd name="adj1" fmla="val 27564"/>
              <a:gd name="adj2" fmla="val 486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885B4-F803-4D4E-BCE4-94858082C70D}"/>
              </a:ext>
            </a:extLst>
          </p:cNvPr>
          <p:cNvSpPr txBox="1"/>
          <p:nvPr/>
        </p:nvSpPr>
        <p:spPr>
          <a:xfrm>
            <a:off x="3901440" y="3264743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Helpful for giving credit or blamestorming</a:t>
            </a:r>
          </a:p>
        </p:txBody>
      </p:sp>
    </p:spTree>
    <p:extLst>
      <p:ext uri="{BB962C8B-B14F-4D97-AF65-F5344CB8AC3E}">
        <p14:creationId xmlns:p14="http://schemas.microsoft.com/office/powerpoint/2010/main" val="6135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7B9-ECC1-483A-BE41-D5F21C3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Version Control System (VCS) diagram</a:t>
            </a:r>
          </a:p>
        </p:txBody>
      </p:sp>
      <p:pic>
        <p:nvPicPr>
          <p:cNvPr id="1026" name="Picture 2" descr="Distributed Version Control">
            <a:extLst>
              <a:ext uri="{FF2B5EF4-FFF2-40B4-BE49-F238E27FC236}">
                <a16:creationId xmlns:a16="http://schemas.microsoft.com/office/drawing/2014/main" id="{B68C86D6-6B9F-4049-AC03-E64AC577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" y="1823720"/>
            <a:ext cx="6667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15D7B4-4647-40C8-98C0-3D56EDBB427E}"/>
              </a:ext>
            </a:extLst>
          </p:cNvPr>
          <p:cNvSpPr/>
          <p:nvPr/>
        </p:nvSpPr>
        <p:spPr>
          <a:xfrm>
            <a:off x="406400" y="6383774"/>
            <a:ext cx="810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http://guides.beanstalkapp.com/version-control/intro-to-version-control.html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5E9B6-E8BE-4B29-B886-86625A53E312}"/>
              </a:ext>
            </a:extLst>
          </p:cNvPr>
          <p:cNvSpPr txBox="1"/>
          <p:nvPr/>
        </p:nvSpPr>
        <p:spPr>
          <a:xfrm>
            <a:off x="5019040" y="1899920"/>
            <a:ext cx="198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VCS Remote Server</a:t>
            </a:r>
            <a:br>
              <a:rPr lang="en-US" dirty="0"/>
            </a:br>
            <a:r>
              <a:rPr lang="en-US" dirty="0"/>
              <a:t>(e.g., GitHub)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C780-E2A1-45F9-9109-241A796CCD30}"/>
              </a:ext>
            </a:extLst>
          </p:cNvPr>
          <p:cNvSpPr txBox="1"/>
          <p:nvPr/>
        </p:nvSpPr>
        <p:spPr>
          <a:xfrm>
            <a:off x="6695440" y="3495516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#2</a:t>
            </a:r>
            <a:br>
              <a:rPr lang="en-US" dirty="0"/>
            </a:br>
            <a:r>
              <a:rPr lang="en-US" dirty="0"/>
              <a:t>Local copy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9803E-BF25-4F51-9267-FC63A2181F06}"/>
              </a:ext>
            </a:extLst>
          </p:cNvPr>
          <p:cNvSpPr txBox="1"/>
          <p:nvPr/>
        </p:nvSpPr>
        <p:spPr>
          <a:xfrm>
            <a:off x="5019040" y="5604412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#3</a:t>
            </a:r>
            <a:br>
              <a:rPr lang="en-US" dirty="0"/>
            </a:br>
            <a:r>
              <a:rPr lang="en-US" dirty="0"/>
              <a:t>Local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13157-1B02-44CD-85E3-59592DFCF6B8}"/>
              </a:ext>
            </a:extLst>
          </p:cNvPr>
          <p:cNvSpPr txBox="1"/>
          <p:nvPr/>
        </p:nvSpPr>
        <p:spPr>
          <a:xfrm>
            <a:off x="1004980" y="3609450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#1</a:t>
            </a:r>
            <a:br>
              <a:rPr lang="en-US" dirty="0"/>
            </a:br>
            <a:r>
              <a:rPr lang="en-US" dirty="0"/>
              <a:t>Local copy</a:t>
            </a:r>
          </a:p>
        </p:txBody>
      </p:sp>
    </p:spTree>
    <p:extLst>
      <p:ext uri="{BB962C8B-B14F-4D97-AF65-F5344CB8AC3E}">
        <p14:creationId xmlns:p14="http://schemas.microsoft.com/office/powerpoint/2010/main" val="135954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FBAA-A12F-4314-866E-341E1459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2747-F76B-4777-97C3-088F1DB4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595120"/>
            <a:ext cx="8351520" cy="4897753"/>
          </a:xfrm>
        </p:spPr>
        <p:txBody>
          <a:bodyPr>
            <a:normAutofit fontScale="92500" lnSpcReduction="10000"/>
          </a:bodyPr>
          <a:lstStyle/>
          <a:p>
            <a:r>
              <a:rPr lang="en-US" i="1" u="sng" dirty="0"/>
              <a:t>Repository (Repo</a:t>
            </a:r>
            <a:r>
              <a:rPr lang="en-US" dirty="0"/>
              <a:t>, n.) – database storing the files</a:t>
            </a:r>
          </a:p>
          <a:p>
            <a:r>
              <a:rPr lang="en-US" i="1" u="sng" dirty="0"/>
              <a:t>Working Set/Copy </a:t>
            </a:r>
            <a:r>
              <a:rPr lang="en-US" dirty="0"/>
              <a:t>(n.) – local directory of files, where you make changes</a:t>
            </a:r>
          </a:p>
          <a:p>
            <a:r>
              <a:rPr lang="en-US" i="1" u="sng" dirty="0"/>
              <a:t>Trunk/Main Branch </a:t>
            </a:r>
            <a:r>
              <a:rPr lang="en-US" dirty="0"/>
              <a:t>(n.) – primary set of files in the repo</a:t>
            </a:r>
          </a:p>
          <a:p>
            <a:r>
              <a:rPr lang="en-US" i="1" u="sng" dirty="0"/>
              <a:t>Fork</a:t>
            </a:r>
            <a:r>
              <a:rPr lang="en-US" dirty="0"/>
              <a:t> (v.) – clone or make a copy the repo</a:t>
            </a:r>
          </a:p>
          <a:p>
            <a:r>
              <a:rPr lang="en-US" i="1" u="sng" dirty="0"/>
              <a:t>Commit</a:t>
            </a:r>
            <a:r>
              <a:rPr lang="en-US" dirty="0"/>
              <a:t> (v.) – submission of changes to the repo. The VCS tracks changes continually, but waits for you to commit them to the trunk.</a:t>
            </a:r>
          </a:p>
          <a:p>
            <a:r>
              <a:rPr lang="en-US" i="1" u="sng" dirty="0"/>
              <a:t>Push</a:t>
            </a:r>
            <a:r>
              <a:rPr lang="en-US" dirty="0"/>
              <a:t> (v.) – send changes from local repo to remote/server repo.</a:t>
            </a:r>
          </a:p>
          <a:p>
            <a:r>
              <a:rPr lang="en-US" i="1" u="sng" dirty="0"/>
              <a:t>Pull</a:t>
            </a:r>
            <a:r>
              <a:rPr lang="en-US" dirty="0"/>
              <a:t> (v.) – retrieve and new changes from the remote repo and merge them into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233499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7FD-499C-480B-A75A-56AFDE4A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Basic Terms,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7C9-285A-4A81-BF43-8935F3E1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Branch</a:t>
            </a:r>
            <a:r>
              <a:rPr lang="en-US" dirty="0"/>
              <a:t> (n., v.) – separate copy of the repo (or portion of it) for private use (testing, bug fixing, new feature dev)</a:t>
            </a:r>
          </a:p>
          <a:p>
            <a:r>
              <a:rPr lang="en-US" i="1" u="sng" dirty="0"/>
              <a:t>Merge</a:t>
            </a:r>
            <a:r>
              <a:rPr lang="en-US" dirty="0"/>
              <a:t> (v.) – combine changes back into the trunk or another branch.</a:t>
            </a:r>
          </a:p>
          <a:p>
            <a:r>
              <a:rPr lang="en-US" i="1" u="sng" dirty="0"/>
              <a:t>Conflict</a:t>
            </a:r>
            <a:r>
              <a:rPr lang="en-US" dirty="0"/>
              <a:t> (n.) – competing changes to a file from different users or different branches. Requires manual intervention to resolve.</a:t>
            </a:r>
          </a:p>
        </p:txBody>
      </p:sp>
    </p:spTree>
    <p:extLst>
      <p:ext uri="{BB962C8B-B14F-4D97-AF65-F5344CB8AC3E}">
        <p14:creationId xmlns:p14="http://schemas.microsoft.com/office/powerpoint/2010/main" val="29866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CB2B-5AC5-42D1-91D4-ECD607EC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EFEB-4242-4837-8ADC-B8184971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an open-source distributed VCS</a:t>
            </a:r>
          </a:p>
          <a:p>
            <a:pPr lvl="1"/>
            <a:r>
              <a:rPr lang="en-US" dirty="0"/>
              <a:t>Can run locally as well as on servers</a:t>
            </a:r>
          </a:p>
          <a:p>
            <a:r>
              <a:rPr lang="en-US" dirty="0"/>
              <a:t>GitHub is a public repository server</a:t>
            </a:r>
          </a:p>
          <a:p>
            <a:pPr lvl="1"/>
            <a:r>
              <a:rPr lang="en-US" dirty="0"/>
              <a:t>Git repo hosting service</a:t>
            </a:r>
          </a:p>
          <a:p>
            <a:pPr lvl="1"/>
            <a:r>
              <a:rPr lang="en-US" dirty="0"/>
              <a:t>Free for public repositories</a:t>
            </a:r>
          </a:p>
          <a:p>
            <a:pPr lvl="1"/>
            <a:r>
              <a:rPr lang="en-US" dirty="0"/>
              <a:t>Other features</a:t>
            </a:r>
          </a:p>
          <a:p>
            <a:pPr lvl="1"/>
            <a:r>
              <a:rPr lang="en-US" dirty="0"/>
              <a:t>Web interface</a:t>
            </a:r>
          </a:p>
          <a:p>
            <a:pPr lvl="1"/>
            <a:r>
              <a:rPr lang="en-US" dirty="0"/>
              <a:t>GitHub Desktop for managing local repos</a:t>
            </a:r>
          </a:p>
        </p:txBody>
      </p:sp>
    </p:spTree>
    <p:extLst>
      <p:ext uri="{BB962C8B-B14F-4D97-AF65-F5344CB8AC3E}">
        <p14:creationId xmlns:p14="http://schemas.microsoft.com/office/powerpoint/2010/main" val="2870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677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Version Control</vt:lpstr>
      <vt:lpstr>What is version control?</vt:lpstr>
      <vt:lpstr>Homegrown Version Control?</vt:lpstr>
      <vt:lpstr>Other examples of version control </vt:lpstr>
      <vt:lpstr>Features of a good Version Control System (VCS)</vt:lpstr>
      <vt:lpstr>Simple Version Control System (VCS) diagram</vt:lpstr>
      <vt:lpstr>VCS Basic Terms</vt:lpstr>
      <vt:lpstr>VCS Basic Terms, Continued</vt:lpstr>
      <vt:lpstr>Git and GitHub</vt:lpstr>
      <vt:lpstr>GitHub - Setting up the Local Repo</vt:lpstr>
      <vt:lpstr>Local View of Repo w/ GitHub Desktop</vt:lpstr>
      <vt:lpstr>GitHub View of Repo</vt:lpstr>
      <vt:lpstr>You should be using a real VCS for all analysis &amp; coding projects!</vt:lpstr>
      <vt:lpstr>Reasons to (take the time to) use a VCS</vt:lpstr>
      <vt:lpstr>GitHub VCS Tips</vt:lpstr>
      <vt:lpstr>Cursing in 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Karl, Jason (jkarl@uidaho.edu)</dc:creator>
  <cp:lastModifiedBy>Karl, Jason (jkarl@uidaho.edu)</cp:lastModifiedBy>
  <cp:revision>16</cp:revision>
  <dcterms:created xsi:type="dcterms:W3CDTF">2018-01-16T16:57:57Z</dcterms:created>
  <dcterms:modified xsi:type="dcterms:W3CDTF">2018-01-16T20:33:06Z</dcterms:modified>
</cp:coreProperties>
</file>