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80" r:id="rId3"/>
    <p:sldId id="260" r:id="rId4"/>
    <p:sldId id="281" r:id="rId5"/>
    <p:sldId id="282" r:id="rId6"/>
    <p:sldId id="283" r:id="rId7"/>
    <p:sldId id="265" r:id="rId8"/>
    <p:sldId id="271" r:id="rId9"/>
    <p:sldId id="273" r:id="rId10"/>
    <p:sldId id="274" r:id="rId11"/>
    <p:sldId id="276" r:id="rId12"/>
    <p:sldId id="263" r:id="rId13"/>
    <p:sldId id="269" r:id="rId14"/>
    <p:sldId id="278" r:id="rId15"/>
    <p:sldId id="279" r:id="rId16"/>
  </p:sldIdLst>
  <p:sldSz cx="9144000" cy="6858000" type="screen4x3"/>
  <p:notesSz cx="6858000" cy="9144000"/>
  <p:defaultTextStyle>
    <a:lvl1pPr algn="ctr" defTabSz="410751">
      <a:defRPr sz="2500">
        <a:latin typeface="+mn-lt"/>
        <a:ea typeface="+mn-ea"/>
        <a:cs typeface="+mn-cs"/>
        <a:sym typeface="Helvetica Light"/>
      </a:defRPr>
    </a:lvl1pPr>
    <a:lvl2pPr indent="160729" algn="ctr" defTabSz="410751">
      <a:defRPr sz="2500">
        <a:latin typeface="+mn-lt"/>
        <a:ea typeface="+mn-ea"/>
        <a:cs typeface="+mn-cs"/>
        <a:sym typeface="Helvetica Light"/>
      </a:defRPr>
    </a:lvl2pPr>
    <a:lvl3pPr indent="321457" algn="ctr" defTabSz="410751">
      <a:defRPr sz="2500">
        <a:latin typeface="+mn-lt"/>
        <a:ea typeface="+mn-ea"/>
        <a:cs typeface="+mn-cs"/>
        <a:sym typeface="Helvetica Light"/>
      </a:defRPr>
    </a:lvl3pPr>
    <a:lvl4pPr indent="482186" algn="ctr" defTabSz="410751">
      <a:defRPr sz="2500">
        <a:latin typeface="+mn-lt"/>
        <a:ea typeface="+mn-ea"/>
        <a:cs typeface="+mn-cs"/>
        <a:sym typeface="Helvetica Light"/>
      </a:defRPr>
    </a:lvl4pPr>
    <a:lvl5pPr indent="642915" algn="ctr" defTabSz="410751">
      <a:defRPr sz="2500">
        <a:latin typeface="+mn-lt"/>
        <a:ea typeface="+mn-ea"/>
        <a:cs typeface="+mn-cs"/>
        <a:sym typeface="Helvetica Light"/>
      </a:defRPr>
    </a:lvl5pPr>
    <a:lvl6pPr indent="803643" algn="ctr" defTabSz="410751">
      <a:defRPr sz="2500">
        <a:latin typeface="+mn-lt"/>
        <a:ea typeface="+mn-ea"/>
        <a:cs typeface="+mn-cs"/>
        <a:sym typeface="Helvetica Light"/>
      </a:defRPr>
    </a:lvl6pPr>
    <a:lvl7pPr indent="964372" algn="ctr" defTabSz="410751">
      <a:defRPr sz="2500">
        <a:latin typeface="+mn-lt"/>
        <a:ea typeface="+mn-ea"/>
        <a:cs typeface="+mn-cs"/>
        <a:sym typeface="Helvetica Light"/>
      </a:defRPr>
    </a:lvl7pPr>
    <a:lvl8pPr indent="1125101" algn="ctr" defTabSz="410751">
      <a:defRPr sz="2500">
        <a:latin typeface="+mn-lt"/>
        <a:ea typeface="+mn-ea"/>
        <a:cs typeface="+mn-cs"/>
        <a:sym typeface="Helvetica Light"/>
      </a:defRPr>
    </a:lvl8pPr>
    <a:lvl9pPr indent="1285829" algn="ctr" defTabSz="410751">
      <a:defRPr sz="25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ockwell, Jason" initials="SJ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61" autoAdjust="0"/>
  </p:normalViewPr>
  <p:slideViewPr>
    <p:cSldViewPr>
      <p:cViewPr varScale="1">
        <p:scale>
          <a:sx n="103" d="100"/>
          <a:sy n="103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07479441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1pPr>
    <a:lvl2pPr indent="160729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2pPr>
    <a:lvl3pPr indent="321457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3pPr>
    <a:lvl4pPr indent="482186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4pPr>
    <a:lvl5pPr indent="642915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5pPr>
    <a:lvl6pPr indent="803643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6pPr>
    <a:lvl7pPr indent="964372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7pPr>
    <a:lvl8pPr indent="1125101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8pPr>
    <a:lvl9pPr indent="1285829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Italicize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mysis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throughtout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42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689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34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Reword</a:t>
            </a:r>
            <a:r>
              <a:rPr lang="en-US" baseline="0" dirty="0" smtClean="0"/>
              <a:t> second bullet.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Inputs are environmental variables and biological constants.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16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Flip thermocline figure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18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fonts bigger!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62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60729" algn="ctr">
              <a:spcBef>
                <a:spcPts val="0"/>
              </a:spcBef>
              <a:buSzTx/>
              <a:buNone/>
              <a:defRPr sz="2200"/>
            </a:lvl2pPr>
            <a:lvl3pPr marL="0" indent="321457" algn="ctr">
              <a:spcBef>
                <a:spcPts val="0"/>
              </a:spcBef>
              <a:buSzTx/>
              <a:buNone/>
              <a:defRPr sz="2200"/>
            </a:lvl3pPr>
            <a:lvl4pPr marL="0" indent="482186" algn="ctr">
              <a:spcBef>
                <a:spcPts val="0"/>
              </a:spcBef>
              <a:buSzTx/>
              <a:buNone/>
              <a:defRPr sz="2200"/>
            </a:lvl4pPr>
            <a:lvl5pPr marL="0" indent="642915" algn="ctr">
              <a:spcBef>
                <a:spcPts val="0"/>
              </a:spcBef>
              <a:buSzTx/>
              <a:buNone/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892969" y="4723805"/>
            <a:ext cx="7358063" cy="1000125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892969" y="5759649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60729" algn="ctr">
              <a:spcBef>
                <a:spcPts val="0"/>
              </a:spcBef>
              <a:buSzTx/>
              <a:buNone/>
              <a:defRPr sz="2200"/>
            </a:lvl2pPr>
            <a:lvl3pPr marL="0" indent="321457" algn="ctr">
              <a:spcBef>
                <a:spcPts val="0"/>
              </a:spcBef>
              <a:buSzTx/>
              <a:buNone/>
              <a:defRPr sz="2200"/>
            </a:lvl3pPr>
            <a:lvl4pPr marL="0" indent="482186" algn="ctr">
              <a:spcBef>
                <a:spcPts val="0"/>
              </a:spcBef>
              <a:buSzTx/>
              <a:buNone/>
              <a:defRPr sz="2200"/>
            </a:lvl4pPr>
            <a:lvl5pPr marL="0" indent="642915" algn="ctr">
              <a:spcBef>
                <a:spcPts val="0"/>
              </a:spcBef>
              <a:buSzTx/>
              <a:buNone/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>
            <a:off x="4464943" y="6500812"/>
            <a:ext cx="205184" cy="200055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669726" y="446484"/>
            <a:ext cx="3750469" cy="2803922"/>
          </a:xfrm>
          <a:prstGeom prst="rect">
            <a:avLst/>
          </a:prstGeom>
        </p:spPr>
        <p:txBody>
          <a:bodyPr anchor="b"/>
          <a:lstStyle>
            <a:lvl1pPr>
              <a:defRPr sz="4200"/>
            </a:lvl1pPr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669726" y="3348633"/>
            <a:ext cx="3750469" cy="288428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60729" algn="ctr">
              <a:spcBef>
                <a:spcPts val="0"/>
              </a:spcBef>
              <a:buSzTx/>
              <a:buNone/>
              <a:defRPr sz="2200"/>
            </a:lvl2pPr>
            <a:lvl3pPr marL="0" indent="321457" algn="ctr">
              <a:spcBef>
                <a:spcPts val="0"/>
              </a:spcBef>
              <a:buSzTx/>
              <a:buNone/>
              <a:defRPr sz="2200"/>
            </a:lvl3pPr>
            <a:lvl4pPr marL="0" indent="482186" algn="ctr">
              <a:spcBef>
                <a:spcPts val="0"/>
              </a:spcBef>
              <a:buSzTx/>
              <a:buNone/>
              <a:defRPr sz="2200"/>
            </a:lvl4pPr>
            <a:lvl5pPr marL="0" indent="642915" algn="ctr">
              <a:spcBef>
                <a:spcPts val="0"/>
              </a:spcBef>
              <a:buSzTx/>
              <a:buNone/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/>
              <a:t>Body Level One</a:t>
            </a:r>
          </a:p>
          <a:p>
            <a:pPr lvl="1">
              <a:defRPr sz="1800"/>
            </a:pPr>
            <a:r>
              <a:rPr sz="2500"/>
              <a:t>Body Level Two</a:t>
            </a:r>
          </a:p>
          <a:p>
            <a:pPr lvl="2">
              <a:defRPr sz="1800"/>
            </a:pPr>
            <a:r>
              <a:rPr sz="2500"/>
              <a:t>Body Level Three</a:t>
            </a:r>
          </a:p>
          <a:p>
            <a:pPr lvl="3">
              <a:defRPr sz="1800"/>
            </a:pPr>
            <a:r>
              <a:rPr sz="2500"/>
              <a:t>Body Level Four</a:t>
            </a:r>
          </a:p>
          <a:p>
            <a:pPr lvl="4">
              <a:defRPr sz="1800"/>
            </a:pPr>
            <a:r>
              <a:rPr sz="2500"/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669726" y="1830586"/>
            <a:ext cx="3750469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2000"/>
            </a:lvl1pPr>
            <a:lvl2pPr marL="482186" indent="-241093">
              <a:spcBef>
                <a:spcPts val="2250"/>
              </a:spcBef>
              <a:defRPr sz="2000"/>
            </a:lvl2pPr>
            <a:lvl3pPr marL="723279" indent="-241093">
              <a:spcBef>
                <a:spcPts val="2250"/>
              </a:spcBef>
              <a:defRPr sz="2000"/>
            </a:lvl3pPr>
            <a:lvl4pPr marL="964372" indent="-241093">
              <a:spcBef>
                <a:spcPts val="2250"/>
              </a:spcBef>
              <a:defRPr sz="2000"/>
            </a:lvl4pPr>
            <a:lvl5pPr marL="1205465" indent="-241093">
              <a:spcBef>
                <a:spcPts val="2250"/>
              </a:spcBef>
              <a:defRPr sz="2000"/>
            </a:lvl5pPr>
          </a:lstStyle>
          <a:p>
            <a:pPr lvl="0">
              <a:defRPr sz="1800"/>
            </a:pPr>
            <a:r>
              <a:rPr sz="2000"/>
              <a:t>Body Level One</a:t>
            </a:r>
          </a:p>
          <a:p>
            <a:pPr lvl="1">
              <a:defRPr sz="1800"/>
            </a:pPr>
            <a:r>
              <a:rPr sz="2000"/>
              <a:t>Body Level Two</a:t>
            </a:r>
          </a:p>
          <a:p>
            <a:pPr lvl="2">
              <a:defRPr sz="1800"/>
            </a:pPr>
            <a:r>
              <a:rPr sz="2000"/>
              <a:t>Body Level Three</a:t>
            </a:r>
          </a:p>
          <a:p>
            <a:pPr lvl="3">
              <a:defRPr sz="1800"/>
            </a:pPr>
            <a:r>
              <a:rPr sz="2000"/>
              <a:t>Body Level Four</a:t>
            </a:r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669727" y="892969"/>
            <a:ext cx="7804547" cy="50720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/>
              <a:t>Body Level One</a:t>
            </a:r>
          </a:p>
          <a:p>
            <a:pPr lvl="1">
              <a:defRPr sz="1800"/>
            </a:pPr>
            <a:r>
              <a:rPr sz="2500"/>
              <a:t>Body Level Two</a:t>
            </a:r>
          </a:p>
          <a:p>
            <a:pPr lvl="2">
              <a:defRPr sz="1800"/>
            </a:pPr>
            <a:r>
              <a:rPr sz="2500"/>
              <a:t>Body Level Three</a:t>
            </a:r>
          </a:p>
          <a:p>
            <a:pPr lvl="3">
              <a:defRPr sz="1800"/>
            </a:pPr>
            <a:r>
              <a:rPr sz="2500"/>
              <a:t>Body Level Four</a:t>
            </a:r>
          </a:p>
          <a:p>
            <a:pPr lvl="4">
              <a:defRPr sz="1800"/>
            </a:pPr>
            <a:r>
              <a:rPr sz="25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7" y="312539"/>
            <a:ext cx="7804547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7" y="1830586"/>
            <a:ext cx="7804547" cy="442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500"/>
              <a:t>Body Level One</a:t>
            </a:r>
          </a:p>
          <a:p>
            <a:pPr lvl="1">
              <a:defRPr sz="1800"/>
            </a:pPr>
            <a:r>
              <a:rPr sz="2500"/>
              <a:t>Body Level Two</a:t>
            </a:r>
          </a:p>
          <a:p>
            <a:pPr lvl="2">
              <a:defRPr sz="1800"/>
            </a:pPr>
            <a:r>
              <a:rPr sz="2500"/>
              <a:t>Body Level Three</a:t>
            </a:r>
          </a:p>
          <a:p>
            <a:pPr lvl="3">
              <a:defRPr sz="1800"/>
            </a:pPr>
            <a:r>
              <a:rPr sz="2500"/>
              <a:t>Body Level Four</a:t>
            </a:r>
          </a:p>
          <a:p>
            <a:pPr lvl="4">
              <a:defRPr sz="1800"/>
            </a:pPr>
            <a:r>
              <a:rPr sz="25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4464943" y="6505277"/>
            <a:ext cx="205184" cy="20005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300"/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 spd="med"/>
  <p:hf sldNum="0" hdr="0" ftr="0" dt="0"/>
  <p:txStyles>
    <p:titleStyle>
      <a:lvl1pPr algn="ctr" defTabSz="410751">
        <a:defRPr sz="5600">
          <a:latin typeface="+mn-lt"/>
          <a:ea typeface="+mn-ea"/>
          <a:cs typeface="+mn-cs"/>
          <a:sym typeface="Helvetica Light"/>
        </a:defRPr>
      </a:lvl1pPr>
      <a:lvl2pPr indent="160729" algn="ctr" defTabSz="410751">
        <a:defRPr sz="5600">
          <a:latin typeface="+mn-lt"/>
          <a:ea typeface="+mn-ea"/>
          <a:cs typeface="+mn-cs"/>
          <a:sym typeface="Helvetica Light"/>
        </a:defRPr>
      </a:lvl2pPr>
      <a:lvl3pPr indent="321457" algn="ctr" defTabSz="410751">
        <a:defRPr sz="5600">
          <a:latin typeface="+mn-lt"/>
          <a:ea typeface="+mn-ea"/>
          <a:cs typeface="+mn-cs"/>
          <a:sym typeface="Helvetica Light"/>
        </a:defRPr>
      </a:lvl3pPr>
      <a:lvl4pPr indent="482186" algn="ctr" defTabSz="410751">
        <a:defRPr sz="5600">
          <a:latin typeface="+mn-lt"/>
          <a:ea typeface="+mn-ea"/>
          <a:cs typeface="+mn-cs"/>
          <a:sym typeface="Helvetica Light"/>
        </a:defRPr>
      </a:lvl4pPr>
      <a:lvl5pPr indent="642915" algn="ctr" defTabSz="410751">
        <a:defRPr sz="5600">
          <a:latin typeface="+mn-lt"/>
          <a:ea typeface="+mn-ea"/>
          <a:cs typeface="+mn-cs"/>
          <a:sym typeface="Helvetica Light"/>
        </a:defRPr>
      </a:lvl5pPr>
      <a:lvl6pPr indent="803643" algn="ctr" defTabSz="410751">
        <a:defRPr sz="5600">
          <a:latin typeface="+mn-lt"/>
          <a:ea typeface="+mn-ea"/>
          <a:cs typeface="+mn-cs"/>
          <a:sym typeface="Helvetica Light"/>
        </a:defRPr>
      </a:lvl6pPr>
      <a:lvl7pPr indent="964372" algn="ctr" defTabSz="410751">
        <a:defRPr sz="5600">
          <a:latin typeface="+mn-lt"/>
          <a:ea typeface="+mn-ea"/>
          <a:cs typeface="+mn-cs"/>
          <a:sym typeface="Helvetica Light"/>
        </a:defRPr>
      </a:lvl7pPr>
      <a:lvl8pPr indent="1125101" algn="ctr" defTabSz="410751">
        <a:defRPr sz="5600">
          <a:latin typeface="+mn-lt"/>
          <a:ea typeface="+mn-ea"/>
          <a:cs typeface="+mn-cs"/>
          <a:sym typeface="Helvetica Light"/>
        </a:defRPr>
      </a:lvl8pPr>
      <a:lvl9pPr indent="1285829" algn="ctr" defTabSz="410751">
        <a:defRPr sz="5600">
          <a:latin typeface="+mn-lt"/>
          <a:ea typeface="+mn-ea"/>
          <a:cs typeface="+mn-cs"/>
          <a:sym typeface="Helvetica Light"/>
        </a:defRPr>
      </a:lvl9pPr>
    </p:titleStyle>
    <p:bodyStyle>
      <a:lvl1pPr marL="312528" indent="-312528" defTabSz="410751">
        <a:spcBef>
          <a:spcPts val="2953"/>
        </a:spcBef>
        <a:buSzPct val="75000"/>
        <a:buChar char="•"/>
        <a:defRPr sz="2500">
          <a:latin typeface="+mn-lt"/>
          <a:ea typeface="+mn-ea"/>
          <a:cs typeface="+mn-cs"/>
          <a:sym typeface="Helvetica Light"/>
        </a:defRPr>
      </a:lvl1pPr>
      <a:lvl2pPr marL="625056" indent="-312528" defTabSz="410751">
        <a:spcBef>
          <a:spcPts val="2953"/>
        </a:spcBef>
        <a:buSzPct val="75000"/>
        <a:buChar char="•"/>
        <a:defRPr sz="2500">
          <a:latin typeface="+mn-lt"/>
          <a:ea typeface="+mn-ea"/>
          <a:cs typeface="+mn-cs"/>
          <a:sym typeface="Helvetica Light"/>
        </a:defRPr>
      </a:lvl2pPr>
      <a:lvl3pPr marL="937584" indent="-312528" defTabSz="410751">
        <a:spcBef>
          <a:spcPts val="2953"/>
        </a:spcBef>
        <a:buSzPct val="75000"/>
        <a:buChar char="•"/>
        <a:defRPr sz="2500">
          <a:latin typeface="+mn-lt"/>
          <a:ea typeface="+mn-ea"/>
          <a:cs typeface="+mn-cs"/>
          <a:sym typeface="Helvetica Light"/>
        </a:defRPr>
      </a:lvl3pPr>
      <a:lvl4pPr marL="1250112" indent="-312528" defTabSz="410751">
        <a:spcBef>
          <a:spcPts val="2953"/>
        </a:spcBef>
        <a:buSzPct val="75000"/>
        <a:buChar char="•"/>
        <a:defRPr sz="2500">
          <a:latin typeface="+mn-lt"/>
          <a:ea typeface="+mn-ea"/>
          <a:cs typeface="+mn-cs"/>
          <a:sym typeface="Helvetica Light"/>
        </a:defRPr>
      </a:lvl4pPr>
      <a:lvl5pPr marL="1562640" indent="-312528" defTabSz="410751">
        <a:spcBef>
          <a:spcPts val="2953"/>
        </a:spcBef>
        <a:buSzPct val="75000"/>
        <a:buChar char="•"/>
        <a:defRPr sz="2500">
          <a:latin typeface="+mn-lt"/>
          <a:ea typeface="+mn-ea"/>
          <a:cs typeface="+mn-cs"/>
          <a:sym typeface="Helvetica Light"/>
        </a:defRPr>
      </a:lvl5pPr>
      <a:lvl6pPr marL="1875168" indent="-312528" defTabSz="410751">
        <a:spcBef>
          <a:spcPts val="2953"/>
        </a:spcBef>
        <a:buSzPct val="75000"/>
        <a:buChar char="•"/>
        <a:defRPr sz="2500">
          <a:latin typeface="+mn-lt"/>
          <a:ea typeface="+mn-ea"/>
          <a:cs typeface="+mn-cs"/>
          <a:sym typeface="Helvetica Light"/>
        </a:defRPr>
      </a:lvl6pPr>
      <a:lvl7pPr marL="2187696" indent="-312528" defTabSz="410751">
        <a:spcBef>
          <a:spcPts val="2953"/>
        </a:spcBef>
        <a:buSzPct val="75000"/>
        <a:buChar char="•"/>
        <a:defRPr sz="2500">
          <a:latin typeface="+mn-lt"/>
          <a:ea typeface="+mn-ea"/>
          <a:cs typeface="+mn-cs"/>
          <a:sym typeface="Helvetica Light"/>
        </a:defRPr>
      </a:lvl7pPr>
      <a:lvl8pPr marL="2500224" indent="-312528" defTabSz="410751">
        <a:spcBef>
          <a:spcPts val="2953"/>
        </a:spcBef>
        <a:buSzPct val="75000"/>
        <a:buChar char="•"/>
        <a:defRPr sz="2500">
          <a:latin typeface="+mn-lt"/>
          <a:ea typeface="+mn-ea"/>
          <a:cs typeface="+mn-cs"/>
          <a:sym typeface="Helvetica Light"/>
        </a:defRPr>
      </a:lvl8pPr>
      <a:lvl9pPr marL="2812752" indent="-312528" defTabSz="410751">
        <a:spcBef>
          <a:spcPts val="2953"/>
        </a:spcBef>
        <a:buSzPct val="75000"/>
        <a:buChar char="•"/>
        <a:defRPr sz="2500">
          <a:latin typeface="+mn-lt"/>
          <a:ea typeface="+mn-ea"/>
          <a:cs typeface="+mn-cs"/>
          <a:sym typeface="Helvetica Light"/>
        </a:defRPr>
      </a:lvl9pPr>
    </p:bodyStyle>
    <p:otherStyle>
      <a:lvl1pPr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60729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321457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482186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642915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803643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964372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125101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285829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2.png"/><Relationship Id="rId3" Type="http://schemas.openxmlformats.org/officeDocument/2006/relationships/hyperlink" Target="https://nstrayer.shinyapps.io/mysisApp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jpeg"/><Relationship Id="rId10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1" y="0"/>
            <a:ext cx="9143999" cy="3528204"/>
          </a:xfrm>
          <a:prstGeom prst="rect">
            <a:avLst/>
          </a:prstGeom>
          <a:solidFill>
            <a:srgbClr val="62865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232172" y="535781"/>
            <a:ext cx="6375797" cy="232171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21457">
              <a:defRPr sz="1800"/>
            </a:pPr>
            <a:r>
              <a:rPr sz="3600" dirty="0">
                <a:solidFill>
                  <a:srgbClr val="FFFFFF"/>
                </a:solidFill>
                <a:latin typeface="+mj-lt"/>
                <a:ea typeface="Georgia"/>
                <a:cs typeface="Georgia"/>
                <a:sym typeface="Georgia"/>
              </a:rPr>
              <a:t>An Agent-Based Model of Diel Vertical Migration in </a:t>
            </a:r>
            <a:r>
              <a:rPr sz="3600" i="1" dirty="0">
                <a:solidFill>
                  <a:srgbClr val="FFFFFF"/>
                </a:solidFill>
                <a:latin typeface="+mj-lt"/>
                <a:ea typeface="Georgia"/>
                <a:cs typeface="Georgia"/>
                <a:sym typeface="Georgia"/>
              </a:rPr>
              <a:t>Mysis</a:t>
            </a:r>
            <a:r>
              <a:rPr sz="3600" dirty="0">
                <a:solidFill>
                  <a:srgbClr val="FFFFFF"/>
                </a:solidFill>
                <a:latin typeface="+mj-lt"/>
                <a:ea typeface="Georgia"/>
                <a:cs typeface="Georgia"/>
                <a:sym typeface="Georgia"/>
              </a:rPr>
              <a:t> </a:t>
            </a:r>
            <a:r>
              <a:rPr sz="3600" i="1" dirty="0">
                <a:solidFill>
                  <a:srgbClr val="FFFFFF"/>
                </a:solidFill>
                <a:latin typeface="+mj-lt"/>
                <a:ea typeface="Georgia"/>
                <a:cs typeface="Georgia"/>
                <a:sym typeface="Georgia"/>
              </a:rPr>
              <a:t>diluviana</a:t>
            </a:r>
            <a:endParaRPr sz="3600" dirty="0">
              <a:solidFill>
                <a:srgbClr val="FFFFFF"/>
              </a:solidFill>
              <a:latin typeface="+mj-lt"/>
              <a:ea typeface="Georgia"/>
              <a:cs typeface="Georgia"/>
              <a:sym typeface="Georgia"/>
            </a:endParaRP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446484" y="3911203"/>
            <a:ext cx="8358188" cy="2625328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 defTabSz="321457">
              <a:defRPr sz="1800"/>
            </a:pPr>
            <a:r>
              <a:rPr sz="2000" dirty="0">
                <a:ea typeface="Georgia"/>
                <a:cs typeface="Georgia"/>
                <a:sym typeface="Georgia"/>
              </a:rPr>
              <a:t>Nick J. Strayer</a:t>
            </a:r>
            <a:r>
              <a:rPr sz="2000" baseline="31999" dirty="0">
                <a:ea typeface="Georgia"/>
                <a:cs typeface="Georgia"/>
                <a:sym typeface="Georgia"/>
              </a:rPr>
              <a:t>1</a:t>
            </a:r>
            <a:r>
              <a:rPr sz="2000" dirty="0">
                <a:ea typeface="Georgia"/>
                <a:cs typeface="Georgia"/>
                <a:sym typeface="Georgia"/>
              </a:rPr>
              <a:t>, Brian P. O’Malley</a:t>
            </a:r>
            <a:r>
              <a:rPr sz="2000" baseline="31999" dirty="0">
                <a:ea typeface="Georgia"/>
                <a:cs typeface="Georgia"/>
                <a:sym typeface="Georgia"/>
              </a:rPr>
              <a:t>2</a:t>
            </a:r>
            <a:r>
              <a:rPr sz="2000" dirty="0">
                <a:ea typeface="Georgia"/>
                <a:cs typeface="Georgia"/>
                <a:sym typeface="Georgia"/>
              </a:rPr>
              <a:t> </a:t>
            </a:r>
            <a:r>
              <a:rPr sz="2000" dirty="0" err="1">
                <a:ea typeface="Georgia"/>
                <a:cs typeface="Georgia"/>
                <a:sym typeface="Georgia"/>
              </a:rPr>
              <a:t>Sture</a:t>
            </a:r>
            <a:r>
              <a:rPr sz="2000" dirty="0">
                <a:ea typeface="Georgia"/>
                <a:cs typeface="Georgia"/>
                <a:sym typeface="Georgia"/>
              </a:rPr>
              <a:t> Hansson</a:t>
            </a:r>
            <a:r>
              <a:rPr sz="2000" baseline="31999" dirty="0">
                <a:ea typeface="Georgia"/>
                <a:cs typeface="Georgia"/>
                <a:sym typeface="Georgia"/>
              </a:rPr>
              <a:t>3,</a:t>
            </a:r>
            <a:r>
              <a:rPr sz="2000" dirty="0">
                <a:ea typeface="Georgia"/>
                <a:cs typeface="Georgia"/>
                <a:sym typeface="Georgia"/>
              </a:rPr>
              <a:t> Jason D. Stockwell</a:t>
            </a:r>
            <a:r>
              <a:rPr lang="en-US" sz="2000" baseline="31999" dirty="0">
                <a:ea typeface="Georgia"/>
                <a:cs typeface="Georgia"/>
                <a:sym typeface="Georgia"/>
              </a:rPr>
              <a:t>2</a:t>
            </a:r>
          </a:p>
          <a:p>
            <a:pPr algn="l" defTabSz="321457">
              <a:defRPr sz="1800"/>
            </a:pPr>
            <a:endParaRPr sz="2000" dirty="0">
              <a:ea typeface="Georgia"/>
              <a:cs typeface="Georgia"/>
              <a:sym typeface="Georgia"/>
            </a:endParaRPr>
          </a:p>
          <a:p>
            <a:pPr algn="l" defTabSz="321457">
              <a:defRPr sz="1800"/>
            </a:pPr>
            <a:r>
              <a:rPr sz="1700" baseline="31999" dirty="0">
                <a:ea typeface="Georgia"/>
                <a:cs typeface="Georgia"/>
                <a:sym typeface="Georgia"/>
              </a:rPr>
              <a:t>1</a:t>
            </a:r>
            <a:r>
              <a:rPr sz="1700" dirty="0">
                <a:ea typeface="Georgia"/>
                <a:cs typeface="Georgia"/>
                <a:sym typeface="Georgia"/>
              </a:rPr>
              <a:t>College of Engineering and Mathematical Sciences,</a:t>
            </a:r>
            <a:r>
              <a:rPr lang="en-US" sz="1700" dirty="0">
                <a:ea typeface="Georgia"/>
                <a:cs typeface="Georgia"/>
                <a:sym typeface="Georgia"/>
              </a:rPr>
              <a:t> University of Vermont</a:t>
            </a:r>
          </a:p>
          <a:p>
            <a:pPr algn="l" defTabSz="321457">
              <a:defRPr sz="1800"/>
            </a:pPr>
            <a:endParaRPr lang="en-US" sz="1700" dirty="0">
              <a:ea typeface="Georgia"/>
              <a:cs typeface="Georgia"/>
              <a:sym typeface="Georgia"/>
            </a:endParaRPr>
          </a:p>
          <a:p>
            <a:pPr algn="l" defTabSz="321457">
              <a:defRPr sz="1800"/>
            </a:pPr>
            <a:r>
              <a:rPr sz="1700" baseline="31999" dirty="0">
                <a:ea typeface="Georgia"/>
                <a:cs typeface="Georgia"/>
                <a:sym typeface="Georgia"/>
              </a:rPr>
              <a:t>2</a:t>
            </a:r>
            <a:r>
              <a:rPr sz="1700" dirty="0">
                <a:ea typeface="Georgia"/>
                <a:cs typeface="Georgia"/>
                <a:sym typeface="Georgia"/>
              </a:rPr>
              <a:t>Rubenstein Ecosystem Science Laboratory,</a:t>
            </a:r>
            <a:r>
              <a:rPr lang="en-US" sz="1700" dirty="0">
                <a:ea typeface="Georgia"/>
                <a:cs typeface="Georgia"/>
                <a:sym typeface="Georgia"/>
              </a:rPr>
              <a:t> University of Vermont</a:t>
            </a:r>
          </a:p>
          <a:p>
            <a:pPr algn="l" defTabSz="321457">
              <a:defRPr sz="1800"/>
            </a:pPr>
            <a:endParaRPr lang="en-US" sz="1700" dirty="0">
              <a:ea typeface="Georgia"/>
              <a:cs typeface="Georgia"/>
              <a:sym typeface="Georgia"/>
            </a:endParaRPr>
          </a:p>
          <a:p>
            <a:pPr marL="80364" indent="-80364" algn="l" defTabSz="321457">
              <a:defRPr sz="1800"/>
            </a:pPr>
            <a:r>
              <a:rPr sz="1700" baseline="31999" dirty="0">
                <a:ea typeface="Georgia"/>
                <a:cs typeface="Georgia"/>
                <a:sym typeface="Georgia"/>
              </a:rPr>
              <a:t>3</a:t>
            </a:r>
            <a:r>
              <a:rPr lang="en-US" sz="1700" dirty="0">
                <a:ea typeface="Georgia"/>
                <a:cs typeface="Georgia"/>
                <a:sym typeface="Georgia"/>
              </a:rPr>
              <a:t>Department of Ecology, Environment, and Plant Science, S</a:t>
            </a:r>
            <a:r>
              <a:rPr sz="1700" dirty="0">
                <a:ea typeface="Georgia"/>
                <a:cs typeface="Georgia"/>
                <a:sym typeface="Georgia"/>
              </a:rPr>
              <a:t>tockholm University </a:t>
            </a:r>
          </a:p>
        </p:txBody>
      </p:sp>
      <p:pic>
        <p:nvPicPr>
          <p:cNvPr id="6" name="mysis.jpg"/>
          <p:cNvPicPr/>
          <p:nvPr/>
        </p:nvPicPr>
        <p:blipFill>
          <a:blip r:embed="rId3">
            <a:extLst/>
          </a:blip>
          <a:srcRect l="110" t="110" r="110" b="110"/>
          <a:stretch>
            <a:fillRect/>
          </a:stretch>
        </p:blipFill>
        <p:spPr>
          <a:xfrm>
            <a:off x="6857815" y="0"/>
            <a:ext cx="2286184" cy="35282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daysMigrated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2703" y="939012"/>
            <a:ext cx="7513256" cy="559811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145"/>
          <p:cNvSpPr/>
          <p:nvPr/>
        </p:nvSpPr>
        <p:spPr>
          <a:xfrm>
            <a:off x="0" y="1"/>
            <a:ext cx="9143999" cy="838199"/>
          </a:xfrm>
          <a:prstGeom prst="rect">
            <a:avLst/>
          </a:prstGeom>
          <a:solidFill>
            <a:srgbClr val="62865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304800" y="149523"/>
            <a:ext cx="85344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Distribution of Number of Days Migrated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heatMap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339" y="1377853"/>
            <a:ext cx="8373322" cy="517534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45"/>
          <p:cNvSpPr/>
          <p:nvPr/>
        </p:nvSpPr>
        <p:spPr>
          <a:xfrm>
            <a:off x="0" y="1"/>
            <a:ext cx="9143999" cy="1219200"/>
          </a:xfrm>
          <a:prstGeom prst="rect">
            <a:avLst/>
          </a:prstGeom>
          <a:solidFill>
            <a:srgbClr val="62865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304800" y="149523"/>
            <a:ext cx="8534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Model shows greater </a:t>
            </a:r>
            <a:r>
              <a:rPr lang="en-US" dirty="0">
                <a:solidFill>
                  <a:schemeClr val="bg1"/>
                </a:solidFill>
              </a:rPr>
              <a:t>sensitivity to migration cost changes than feeding </a:t>
            </a:r>
            <a:r>
              <a:rPr lang="en-US" dirty="0" smtClean="0">
                <a:solidFill>
                  <a:schemeClr val="bg1"/>
                </a:solidFill>
              </a:rPr>
              <a:t>reward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1"/>
            <a:ext cx="9568091" cy="1524000"/>
          </a:xfrm>
          <a:prstGeom prst="rect">
            <a:avLst/>
          </a:prstGeom>
          <a:solidFill>
            <a:srgbClr val="62865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685800" y="0"/>
            <a:ext cx="7804547" cy="15180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Language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533400" y="2743200"/>
            <a:ext cx="7804547" cy="442019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2400" dirty="0"/>
              <a:t>The entire model was coded in R. </a:t>
            </a:r>
          </a:p>
          <a:p>
            <a:pPr lvl="0">
              <a:defRPr sz="1800"/>
            </a:pPr>
            <a:r>
              <a:rPr sz="2400" dirty="0"/>
              <a:t>This makes it easier to share the code with peers for future investigation and expansion. </a:t>
            </a:r>
          </a:p>
          <a:p>
            <a:pPr lvl="0">
              <a:defRPr sz="1800"/>
            </a:pPr>
            <a:r>
              <a:rPr sz="2400" dirty="0"/>
              <a:t>Shiny Servers and RMarkdown furthered the accessibility. </a:t>
            </a:r>
          </a:p>
        </p:txBody>
      </p:sp>
      <p:pic>
        <p:nvPicPr>
          <p:cNvPr id="2" name="Picture 1" descr="Screen Shot 2015-05-25 at 9.57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1676400"/>
            <a:ext cx="4635500" cy="167124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app.png"/>
          <p:cNvPicPr/>
          <p:nvPr/>
        </p:nvPicPr>
        <p:blipFill>
          <a:blip r:embed="rId2">
            <a:extLst/>
          </a:blip>
          <a:srcRect t="1285" r="210"/>
          <a:stretch>
            <a:fillRect/>
          </a:stretch>
        </p:blipFill>
        <p:spPr>
          <a:xfrm>
            <a:off x="91529" y="1597011"/>
            <a:ext cx="8996607" cy="5610336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/>
        </p:nvSpPr>
        <p:spPr>
          <a:xfrm>
            <a:off x="1484068" y="718404"/>
            <a:ext cx="617586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>
              <a:defRPr u="sng">
                <a:hlinkClick r:id="rId3"/>
              </a:defRPr>
            </a:lvl1pPr>
          </a:lstStyle>
          <a:p>
            <a:pPr lvl="0">
              <a:defRPr sz="1800" u="none"/>
            </a:pPr>
            <a:r>
              <a:rPr/>
              <a:t>https://nstrayer.shinyapps.io/mysisApp/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0" y="0"/>
            <a:ext cx="9568091" cy="2026225"/>
          </a:xfrm>
          <a:prstGeom prst="rect">
            <a:avLst/>
          </a:prstGeom>
          <a:solidFill>
            <a:srgbClr val="62865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Where To Go Now?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/>
              <a:t>Probe the possibility of multiple stable migration patterns. </a:t>
            </a:r>
          </a:p>
          <a:p>
            <a:pPr lvl="0">
              <a:defRPr sz="1800"/>
            </a:pPr>
            <a:r>
              <a:rPr/>
              <a:t>Dig in to specific aspects of the model. E.g.  predation risk, benthic food availability</a:t>
            </a:r>
          </a:p>
          <a:p>
            <a:pPr lvl="0">
              <a:defRPr sz="1800"/>
            </a:pPr>
            <a:r>
              <a:rPr/>
              <a:t>Utilize real data in model inputs such as thermocline depth and food availability. (Oh, and to validate.)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0" y="0"/>
            <a:ext cx="9568091" cy="2026225"/>
          </a:xfrm>
          <a:prstGeom prst="rect">
            <a:avLst/>
          </a:prstGeom>
          <a:solidFill>
            <a:srgbClr val="62865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Acknowledgments </a:t>
            </a:r>
          </a:p>
        </p:txBody>
      </p:sp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/>
              <a:t>Office of Undergraduate Research. </a:t>
            </a:r>
          </a:p>
          <a:p>
            <a:pPr lvl="0">
              <a:defRPr sz="1800"/>
            </a:pPr>
            <a:r>
              <a:rPr/>
              <a:t>Peter Euclide for Mysis insights.</a:t>
            </a:r>
          </a:p>
          <a:p>
            <a:pPr lvl="0">
              <a:defRPr sz="1800"/>
            </a:pPr>
            <a:r>
              <a:rPr/>
              <a:t>Professors James Bagrow &amp; Daniel Bentil for advising.</a:t>
            </a:r>
          </a:p>
          <a:p>
            <a:pPr lvl="0">
              <a:defRPr sz="1800"/>
            </a:pPr>
            <a:r>
              <a:rPr/>
              <a:t>James Marsh Professor-at-Large Program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1" y="0"/>
            <a:ext cx="9143999" cy="1045319"/>
          </a:xfrm>
          <a:prstGeom prst="rect">
            <a:avLst/>
          </a:prstGeom>
          <a:solidFill>
            <a:srgbClr val="62865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1" name="Group 30"/>
          <p:cNvGrpSpPr/>
          <p:nvPr/>
        </p:nvGrpSpPr>
        <p:grpSpPr>
          <a:xfrm>
            <a:off x="5867400" y="1355840"/>
            <a:ext cx="3040110" cy="5349760"/>
            <a:chOff x="5867400" y="1355840"/>
            <a:chExt cx="3040110" cy="5349760"/>
          </a:xfrm>
        </p:grpSpPr>
        <p:grpSp>
          <p:nvGrpSpPr>
            <p:cNvPr id="32" name="Group 31"/>
            <p:cNvGrpSpPr/>
            <p:nvPr/>
          </p:nvGrpSpPr>
          <p:grpSpPr>
            <a:xfrm>
              <a:off x="6173617" y="1355840"/>
              <a:ext cx="2589383" cy="1408176"/>
              <a:chOff x="6173617" y="1355840"/>
              <a:chExt cx="2589383" cy="1408176"/>
            </a:xfrm>
          </p:grpSpPr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133" t="34023" r="15212"/>
              <a:stretch/>
            </p:blipFill>
            <p:spPr>
              <a:xfrm>
                <a:off x="7258672" y="1355840"/>
                <a:ext cx="1504328" cy="1387359"/>
              </a:xfrm>
              <a:prstGeom prst="rect">
                <a:avLst/>
              </a:prstGeom>
            </p:spPr>
          </p:pic>
          <p:grpSp>
            <p:nvGrpSpPr>
              <p:cNvPr id="37" name="Group 36"/>
              <p:cNvGrpSpPr/>
              <p:nvPr/>
            </p:nvGrpSpPr>
            <p:grpSpPr>
              <a:xfrm>
                <a:off x="6173617" y="1355840"/>
                <a:ext cx="1091268" cy="1408176"/>
                <a:chOff x="533400" y="4607306"/>
                <a:chExt cx="1496042" cy="1901960"/>
              </a:xfrm>
            </p:grpSpPr>
            <p:pic>
              <p:nvPicPr>
                <p:cNvPr id="38" name="Picture 19" descr="101105_limn25_153_2_daphniaGM3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3400" y="4607306"/>
                  <a:ext cx="1496042" cy="186969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211354" y="6324600"/>
                  <a:ext cx="184731" cy="184666"/>
                </a:xfrm>
                <a:prstGeom prst="rect">
                  <a:avLst/>
                </a:prstGeom>
                <a:noFill/>
                <a:ln w="28575" algn="ctr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-65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-65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-65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-65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-65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-65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-65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-65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-65" charset="-128"/>
                    </a:defRPr>
                  </a:lvl9pPr>
                </a:lstStyle>
                <a:p>
                  <a:pPr eaLnBrk="1" hangingPunct="1"/>
                  <a:endParaRPr lang="en-US" sz="600" i="1" dirty="0">
                    <a:cs typeface="Arial" charset="0"/>
                  </a:endParaRPr>
                </a:p>
              </p:txBody>
            </p:sp>
          </p:grpSp>
        </p:grpSp>
        <p:pic>
          <p:nvPicPr>
            <p:cNvPr id="33" name="Picture 2" descr="http://4.bp.blogspot.com/-OAMIiXX7ZL4/TVSZUukLkXI/AAAAAAAAAe0/gsmD0ZH2LRM/s1600/_MG_7253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96" t="31302" r="32824" b="3931"/>
            <a:stretch/>
          </p:blipFill>
          <p:spPr bwMode="auto">
            <a:xfrm>
              <a:off x="7334872" y="4281170"/>
              <a:ext cx="1504328" cy="2424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6133658" y="3099137"/>
              <a:ext cx="2773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 smtClean="0"/>
                <a:t>Mysis </a:t>
              </a:r>
              <a:r>
                <a:rPr lang="en-US" sz="2400" b="1" dirty="0" smtClean="0"/>
                <a:t>have multiple foraging options</a:t>
              </a:r>
              <a:endParaRPr lang="en-US" sz="2400" b="1" dirty="0"/>
            </a:p>
          </p:txBody>
        </p:sp>
        <p:pic>
          <p:nvPicPr>
            <p:cNvPr id="35" name="Picture 2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5444614"/>
              <a:ext cx="1752600" cy="1260985"/>
            </a:xfrm>
            <a:prstGeom prst="rect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0" name="Group 39"/>
          <p:cNvGrpSpPr/>
          <p:nvPr/>
        </p:nvGrpSpPr>
        <p:grpSpPr>
          <a:xfrm>
            <a:off x="4055852" y="1355842"/>
            <a:ext cx="1635205" cy="4963855"/>
            <a:chOff x="4055852" y="1355842"/>
            <a:chExt cx="1635205" cy="4963855"/>
          </a:xfrm>
        </p:grpSpPr>
        <p:grpSp>
          <p:nvGrpSpPr>
            <p:cNvPr id="41" name="Group 40"/>
            <p:cNvGrpSpPr/>
            <p:nvPr/>
          </p:nvGrpSpPr>
          <p:grpSpPr>
            <a:xfrm>
              <a:off x="4873455" y="1355842"/>
              <a:ext cx="3345" cy="4963855"/>
              <a:chOff x="4873455" y="1355842"/>
              <a:chExt cx="3345" cy="4963855"/>
            </a:xfrm>
          </p:grpSpPr>
          <p:cxnSp>
            <p:nvCxnSpPr>
              <p:cNvPr id="43" name="Straight Arrow Connector 42"/>
              <p:cNvCxnSpPr>
                <a:stCxn id="42" idx="0"/>
              </p:cNvCxnSpPr>
              <p:nvPr/>
            </p:nvCxnSpPr>
            <p:spPr>
              <a:xfrm flipV="1">
                <a:off x="4873455" y="1355842"/>
                <a:ext cx="3344" cy="1656520"/>
              </a:xfrm>
              <a:prstGeom prst="straightConnector1">
                <a:avLst/>
              </a:prstGeom>
              <a:ln w="5715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4873455" y="4589252"/>
                <a:ext cx="3345" cy="1730445"/>
              </a:xfrm>
              <a:prstGeom prst="straightConnector1">
                <a:avLst/>
              </a:prstGeom>
              <a:ln w="5715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16" t="22641" r="14465" b="3774"/>
            <a:stretch/>
          </p:blipFill>
          <p:spPr>
            <a:xfrm>
              <a:off x="4055852" y="3012362"/>
              <a:ext cx="1635205" cy="1585516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247183" y="1355840"/>
            <a:ext cx="3575339" cy="5197360"/>
            <a:chOff x="247183" y="1355840"/>
            <a:chExt cx="3575339" cy="5197360"/>
          </a:xfrm>
        </p:grpSpPr>
        <p:grpSp>
          <p:nvGrpSpPr>
            <p:cNvPr id="50" name="Group 49"/>
            <p:cNvGrpSpPr/>
            <p:nvPr/>
          </p:nvGrpSpPr>
          <p:grpSpPr>
            <a:xfrm>
              <a:off x="247183" y="1355840"/>
              <a:ext cx="3575339" cy="5197360"/>
              <a:chOff x="247183" y="1355840"/>
              <a:chExt cx="3575339" cy="5197360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634362" y="2914471"/>
                <a:ext cx="218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Pelagic and benthic fishes access </a:t>
                </a:r>
                <a:r>
                  <a:rPr lang="en-US" sz="2400" b="1" i="1" dirty="0" smtClean="0"/>
                  <a:t>Mysis</a:t>
                </a:r>
                <a:endParaRPr lang="en-US" sz="2400" b="1" i="1" dirty="0"/>
              </a:p>
            </p:txBody>
          </p:sp>
          <p:pic>
            <p:nvPicPr>
              <p:cNvPr id="53" name="Picture 52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42" t="26667" r="18449" b="6207"/>
              <a:stretch/>
            </p:blipFill>
            <p:spPr>
              <a:xfrm>
                <a:off x="1229518" y="4495800"/>
                <a:ext cx="2015125" cy="2057400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329" r="44569" b="5862"/>
              <a:stretch/>
            </p:blipFill>
            <p:spPr>
              <a:xfrm rot="5400000">
                <a:off x="1619599" y="422041"/>
                <a:ext cx="1234962" cy="3102560"/>
              </a:xfrm>
              <a:prstGeom prst="rect">
                <a:avLst/>
              </a:prstGeom>
            </p:spPr>
          </p:pic>
          <p:pic>
            <p:nvPicPr>
              <p:cNvPr id="55" name="Picture 28" descr="kiyi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851" b="8942"/>
              <a:stretch/>
            </p:blipFill>
            <p:spPr bwMode="auto">
              <a:xfrm rot="5400000">
                <a:off x="-597274" y="3157722"/>
                <a:ext cx="2685607" cy="9966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51" name="Straight Arrow Connector 50"/>
            <p:cNvCxnSpPr/>
            <p:nvPr/>
          </p:nvCxnSpPr>
          <p:spPr>
            <a:xfrm>
              <a:off x="333375" y="1973321"/>
              <a:ext cx="0" cy="3551179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/>
          <p:cNvSpPr/>
          <p:nvPr/>
        </p:nvSpPr>
        <p:spPr>
          <a:xfrm>
            <a:off x="0" y="-31899"/>
            <a:ext cx="91912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Mysis diluviana </a:t>
            </a:r>
            <a:r>
              <a:rPr lang="en-US" sz="2800" dirty="0" smtClean="0">
                <a:solidFill>
                  <a:schemeClr val="bg1"/>
                </a:solidFill>
              </a:rPr>
              <a:t>is a mid-trophic level omnivore; links upper/lower trophic levels across habitats via DVM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8145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0"/>
            <a:ext cx="9568091" cy="1523999"/>
          </a:xfrm>
          <a:prstGeom prst="rect">
            <a:avLst/>
          </a:prstGeom>
          <a:solidFill>
            <a:srgbClr val="62865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685800" y="304800"/>
            <a:ext cx="7804547" cy="83998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defRPr sz="1800"/>
            </a:pPr>
            <a:r>
              <a:rPr lang="en-US" sz="2800" dirty="0" smtClean="0">
                <a:solidFill>
                  <a:srgbClr val="FFFFFF"/>
                </a:solidFill>
                <a:latin typeface="+mj-lt"/>
              </a:rPr>
              <a:t>Driving Motivations</a:t>
            </a:r>
            <a:endParaRPr sz="2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8529" y="3717778"/>
            <a:ext cx="10259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Shape 85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7804547" cy="487918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lvl="0">
              <a:defRPr sz="1800"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0">
              <a:defRPr sz="1800"/>
            </a:pPr>
            <a:r>
              <a:rPr lang="en-US" sz="2400" dirty="0" smtClean="0">
                <a:solidFill>
                  <a:schemeClr val="tx1"/>
                </a:solidFill>
              </a:rPr>
              <a:t>According </a:t>
            </a:r>
            <a:r>
              <a:rPr lang="en-US" sz="2400" dirty="0">
                <a:solidFill>
                  <a:schemeClr val="tx1"/>
                </a:solidFill>
              </a:rPr>
              <a:t>to </a:t>
            </a:r>
            <a:r>
              <a:rPr lang="en-US" sz="2400" dirty="0" err="1" smtClean="0">
                <a:solidFill>
                  <a:schemeClr val="tx1"/>
                </a:solidFill>
              </a:rPr>
              <a:t>Ogonowski</a:t>
            </a:r>
            <a:r>
              <a:rPr lang="en-US" sz="2400" dirty="0" smtClean="0">
                <a:solidFill>
                  <a:schemeClr val="tx1"/>
                </a:solidFill>
              </a:rPr>
              <a:t> et al. 2013 we know that </a:t>
            </a:r>
            <a:r>
              <a:rPr lang="en-US" sz="2400" i="1" dirty="0" smtClean="0">
                <a:solidFill>
                  <a:schemeClr val="tx1"/>
                </a:solidFill>
              </a:rPr>
              <a:t>Mysis</a:t>
            </a:r>
            <a:r>
              <a:rPr lang="en-US" sz="2400" dirty="0" smtClean="0">
                <a:solidFill>
                  <a:schemeClr val="tx1"/>
                </a:solidFill>
              </a:rPr>
              <a:t> exhibit partial </a:t>
            </a:r>
            <a:r>
              <a:rPr lang="en-US" sz="2400" dirty="0" err="1">
                <a:solidFill>
                  <a:schemeClr val="tx1"/>
                </a:solidFill>
              </a:rPr>
              <a:t>diel</a:t>
            </a:r>
            <a:r>
              <a:rPr lang="en-US" sz="2400" dirty="0">
                <a:solidFill>
                  <a:schemeClr val="tx1"/>
                </a:solidFill>
              </a:rPr>
              <a:t> vertical migration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lvl="0">
              <a:defRPr sz="1800"/>
            </a:pPr>
            <a:r>
              <a:rPr lang="en-US" sz="2400" dirty="0" smtClean="0">
                <a:solidFill>
                  <a:schemeClr val="tx1"/>
                </a:solidFill>
              </a:rPr>
              <a:t>Why do </a:t>
            </a:r>
            <a:r>
              <a:rPr lang="en-US" sz="2400" i="1" dirty="0" smtClean="0">
                <a:solidFill>
                  <a:schemeClr val="tx1"/>
                </a:solidFill>
              </a:rPr>
              <a:t>Mysis</a:t>
            </a:r>
            <a:r>
              <a:rPr lang="en-US" sz="2400" dirty="0" smtClean="0">
                <a:solidFill>
                  <a:schemeClr val="tx1"/>
                </a:solidFill>
              </a:rPr>
              <a:t> exhibit partial </a:t>
            </a:r>
            <a:r>
              <a:rPr lang="en-US" sz="2400" dirty="0" err="1" smtClean="0">
                <a:solidFill>
                  <a:schemeClr val="tx1"/>
                </a:solidFill>
              </a:rPr>
              <a:t>diel</a:t>
            </a:r>
            <a:r>
              <a:rPr lang="en-US" sz="2400" dirty="0" smtClean="0">
                <a:solidFill>
                  <a:schemeClr val="tx1"/>
                </a:solidFill>
              </a:rPr>
              <a:t> vertical migration?</a:t>
            </a:r>
          </a:p>
          <a:p>
            <a:pPr lvl="1">
              <a:defRPr sz="1800"/>
            </a:pPr>
            <a:r>
              <a:rPr lang="en-US" sz="2400" dirty="0" smtClean="0">
                <a:solidFill>
                  <a:schemeClr val="tx1"/>
                </a:solidFill>
              </a:rPr>
              <a:t>Are there multiple stable strategies? </a:t>
            </a:r>
          </a:p>
          <a:p>
            <a:pPr lvl="1">
              <a:defRPr sz="1800"/>
            </a:pPr>
            <a:r>
              <a:rPr lang="en-US" sz="2400" dirty="0" smtClean="0">
                <a:solidFill>
                  <a:schemeClr val="tx1"/>
                </a:solidFill>
              </a:rPr>
              <a:t>What are the main driving forces pushing them to migrate. </a:t>
            </a:r>
          </a:p>
          <a:p>
            <a:pPr lvl="0">
              <a:defRPr sz="1800"/>
            </a:pPr>
            <a:r>
              <a:rPr lang="en-US" sz="2400" dirty="0" smtClean="0">
                <a:solidFill>
                  <a:schemeClr val="tx1"/>
                </a:solidFill>
              </a:rPr>
              <a:t>Modeling the migration as a whole will pave the way to understanding decision processes and tease out the motivating factors driving migration. </a:t>
            </a:r>
          </a:p>
          <a:p>
            <a:pPr lvl="0">
              <a:defRPr sz="1800"/>
            </a:pPr>
            <a:endParaRPr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1" y="1"/>
            <a:ext cx="9144000" cy="1066800"/>
          </a:xfrm>
          <a:prstGeom prst="rect">
            <a:avLst/>
          </a:prstGeom>
          <a:solidFill>
            <a:srgbClr val="62865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228600"/>
            <a:ext cx="680714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Light"/>
              </a:rPr>
              <a:t>An agent-based, Monte-Carlo style model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  <p:sp>
        <p:nvSpPr>
          <p:cNvPr id="9" name="Shape 85"/>
          <p:cNvSpPr>
            <a:spLocks noGrp="1"/>
          </p:cNvSpPr>
          <p:nvPr>
            <p:ph type="body" idx="1"/>
          </p:nvPr>
        </p:nvSpPr>
        <p:spPr>
          <a:xfrm>
            <a:off x="381000" y="2057400"/>
            <a:ext cx="7804547" cy="5029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2400" dirty="0"/>
              <a:t>Simulates an individual </a:t>
            </a:r>
            <a:r>
              <a:rPr sz="2400" i="1" dirty="0"/>
              <a:t>Mysis </a:t>
            </a:r>
            <a:r>
              <a:rPr sz="2400" dirty="0"/>
              <a:t>throughout the entire </a:t>
            </a:r>
            <a:r>
              <a:rPr sz="2400" dirty="0" smtClean="0"/>
              <a:t>year</a:t>
            </a:r>
            <a:r>
              <a:rPr lang="en-US" sz="2400" dirty="0" smtClean="0"/>
              <a:t> at an hourly timestep</a:t>
            </a:r>
            <a:r>
              <a:rPr sz="2400" dirty="0" smtClean="0"/>
              <a:t>.</a:t>
            </a:r>
            <a:endParaRPr sz="2400" dirty="0"/>
          </a:p>
          <a:p>
            <a:pPr lvl="0">
              <a:defRPr sz="1800"/>
            </a:pPr>
            <a:r>
              <a:rPr sz="2400" dirty="0" smtClean="0"/>
              <a:t>Many </a:t>
            </a:r>
            <a:r>
              <a:rPr sz="2400" dirty="0"/>
              <a:t>individuals are simulated to get an idea of population-wide trends. </a:t>
            </a:r>
            <a:endParaRPr lang="en-US" sz="2400" dirty="0" smtClean="0"/>
          </a:p>
          <a:p>
            <a:pPr algn="l">
              <a:defRPr sz="1800"/>
            </a:pPr>
            <a:r>
              <a:rPr lang="en-US" sz="2400" dirty="0"/>
              <a:t>Input comes </a:t>
            </a:r>
            <a:r>
              <a:rPr lang="en-US" sz="2400" dirty="0" smtClean="0"/>
              <a:t>from environmental variables (light intensity, water temperature and food availability/variability).</a:t>
            </a:r>
            <a:endParaRPr lang="en-US" sz="2400" dirty="0"/>
          </a:p>
        </p:txBody>
      </p:sp>
      <p:sp>
        <p:nvSpPr>
          <p:cNvPr id="10" name="Shape 72"/>
          <p:cNvSpPr txBox="1">
            <a:spLocks/>
          </p:cNvSpPr>
          <p:nvPr/>
        </p:nvSpPr>
        <p:spPr>
          <a:xfrm>
            <a:off x="457200" y="4036219"/>
            <a:ext cx="7804547" cy="2212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312528" indent="-312528" defTabSz="410751">
              <a:spcBef>
                <a:spcPts val="2953"/>
              </a:spcBef>
              <a:buSzPct val="75000"/>
              <a:buChar char="•"/>
              <a:defRPr sz="2500">
                <a:latin typeface="+mn-lt"/>
                <a:ea typeface="+mn-ea"/>
                <a:cs typeface="+mn-cs"/>
                <a:sym typeface="Helvetica Light"/>
              </a:defRPr>
            </a:lvl1pPr>
            <a:lvl2pPr marL="625056" indent="-312528" defTabSz="410751">
              <a:spcBef>
                <a:spcPts val="2953"/>
              </a:spcBef>
              <a:buSzPct val="75000"/>
              <a:buChar char="•"/>
              <a:defRPr sz="2500">
                <a:latin typeface="+mn-lt"/>
                <a:ea typeface="+mn-ea"/>
                <a:cs typeface="+mn-cs"/>
                <a:sym typeface="Helvetica Light"/>
              </a:defRPr>
            </a:lvl2pPr>
            <a:lvl3pPr marL="937584" indent="-312528" defTabSz="410751">
              <a:spcBef>
                <a:spcPts val="2953"/>
              </a:spcBef>
              <a:buSzPct val="75000"/>
              <a:buChar char="•"/>
              <a:defRPr sz="2500">
                <a:latin typeface="+mn-lt"/>
                <a:ea typeface="+mn-ea"/>
                <a:cs typeface="+mn-cs"/>
                <a:sym typeface="Helvetica Light"/>
              </a:defRPr>
            </a:lvl3pPr>
            <a:lvl4pPr marL="1250112" indent="-312528" defTabSz="410751">
              <a:spcBef>
                <a:spcPts val="2953"/>
              </a:spcBef>
              <a:buSzPct val="75000"/>
              <a:buChar char="•"/>
              <a:defRPr sz="2500">
                <a:latin typeface="+mn-lt"/>
                <a:ea typeface="+mn-ea"/>
                <a:cs typeface="+mn-cs"/>
                <a:sym typeface="Helvetica Light"/>
              </a:defRPr>
            </a:lvl4pPr>
            <a:lvl5pPr marL="1562640" indent="-312528" defTabSz="410751">
              <a:spcBef>
                <a:spcPts val="2953"/>
              </a:spcBef>
              <a:buSzPct val="75000"/>
              <a:buChar char="•"/>
              <a:defRPr sz="2500">
                <a:latin typeface="+mn-lt"/>
                <a:ea typeface="+mn-ea"/>
                <a:cs typeface="+mn-cs"/>
                <a:sym typeface="Helvetica Light"/>
              </a:defRPr>
            </a:lvl5pPr>
            <a:lvl6pPr marL="1875168" indent="-312528" defTabSz="410751">
              <a:spcBef>
                <a:spcPts val="2953"/>
              </a:spcBef>
              <a:buSzPct val="75000"/>
              <a:buChar char="•"/>
              <a:defRPr sz="2500">
                <a:latin typeface="+mn-lt"/>
                <a:ea typeface="+mn-ea"/>
                <a:cs typeface="+mn-cs"/>
                <a:sym typeface="Helvetica Light"/>
              </a:defRPr>
            </a:lvl6pPr>
            <a:lvl7pPr marL="2187696" indent="-312528" defTabSz="410751">
              <a:spcBef>
                <a:spcPts val="2953"/>
              </a:spcBef>
              <a:buSzPct val="75000"/>
              <a:buChar char="•"/>
              <a:defRPr sz="2500">
                <a:latin typeface="+mn-lt"/>
                <a:ea typeface="+mn-ea"/>
                <a:cs typeface="+mn-cs"/>
                <a:sym typeface="Helvetica Light"/>
              </a:defRPr>
            </a:lvl7pPr>
            <a:lvl8pPr marL="2500224" indent="-312528" defTabSz="410751">
              <a:spcBef>
                <a:spcPts val="2953"/>
              </a:spcBef>
              <a:buSzPct val="75000"/>
              <a:buChar char="•"/>
              <a:defRPr sz="2500">
                <a:latin typeface="+mn-lt"/>
                <a:ea typeface="+mn-ea"/>
                <a:cs typeface="+mn-cs"/>
                <a:sym typeface="Helvetica Light"/>
              </a:defRPr>
            </a:lvl8pPr>
            <a:lvl9pPr marL="2812752" indent="-312528" defTabSz="410751">
              <a:spcBef>
                <a:spcPts val="2953"/>
              </a:spcBef>
              <a:buSzPct val="75000"/>
              <a:buChar char="•"/>
              <a:defRPr sz="25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>
              <a:defRPr sz="1800"/>
            </a:pPr>
            <a:endParaRPr lang="en-US" sz="2400" dirty="0"/>
          </a:p>
        </p:txBody>
      </p:sp>
      <p:pic>
        <p:nvPicPr>
          <p:cNvPr id="2" name="Picture 1" descr="DSC_0470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570" y="1066800"/>
            <a:ext cx="3576430" cy="17291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29400" y="2743200"/>
            <a:ext cx="2667000" cy="24109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 rtl="0" latinLnBrk="1" hangingPunct="0"/>
            <a:r>
              <a:rPr lang="en-US" sz="900" dirty="0">
                <a:solidFill>
                  <a:srgbClr val="000000"/>
                </a:solidFill>
              </a:rPr>
              <a:t>http://</a:t>
            </a:r>
            <a:r>
              <a:rPr lang="en-US" sz="900" dirty="0" err="1">
                <a:solidFill>
                  <a:srgbClr val="000000"/>
                </a:solidFill>
              </a:rPr>
              <a:t>www.mysis.com</a:t>
            </a:r>
            <a:r>
              <a:rPr lang="en-US" sz="900" dirty="0">
                <a:solidFill>
                  <a:srgbClr val="000000"/>
                </a:solidFill>
              </a:rPr>
              <a:t>/gallery/</a:t>
            </a:r>
            <a:r>
              <a:rPr lang="en-US" sz="900" dirty="0" err="1">
                <a:solidFill>
                  <a:srgbClr val="000000"/>
                </a:solidFill>
              </a:rPr>
              <a:t>mysis_diluviana</a:t>
            </a:r>
            <a:r>
              <a:rPr lang="en-US" sz="900" dirty="0">
                <a:solidFill>
                  <a:srgbClr val="000000"/>
                </a:solidFill>
              </a:rPr>
              <a:t>/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954169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1" y="1"/>
            <a:ext cx="9144000" cy="1066800"/>
          </a:xfrm>
          <a:prstGeom prst="rect">
            <a:avLst/>
          </a:prstGeom>
          <a:solidFill>
            <a:srgbClr val="62865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0" y="-1489"/>
            <a:ext cx="9067801" cy="96436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Input comes in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terms of </a:t>
            </a:r>
            <a:r>
              <a:rPr lang="en-US" sz="2800" i="1" dirty="0">
                <a:solidFill>
                  <a:schemeClr val="bg1"/>
                </a:solidFill>
                <a:latin typeface="+mj-lt"/>
              </a:rPr>
              <a:t>Mysis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migration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extent under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the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assumption of temperature and light “ceilings”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sym typeface="Helvetica Light"/>
            </a:endParaRPr>
          </a:p>
        </p:txBody>
      </p:sp>
      <p:sp>
        <p:nvSpPr>
          <p:cNvPr id="7" name="Shape 100"/>
          <p:cNvSpPr>
            <a:spLocks noGrp="1"/>
          </p:cNvSpPr>
          <p:nvPr>
            <p:ph type="body" idx="1"/>
          </p:nvPr>
        </p:nvSpPr>
        <p:spPr>
          <a:xfrm>
            <a:off x="742950" y="1744044"/>
            <a:ext cx="4057650" cy="442019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lvl="0" indent="0" algn="ctr">
              <a:lnSpc>
                <a:spcPct val="150000"/>
              </a:lnSpc>
              <a:buNone/>
              <a:defRPr sz="1800"/>
            </a:pPr>
            <a:r>
              <a:rPr sz="2400" dirty="0"/>
              <a:t>Light intensity levels </a:t>
            </a:r>
            <a:endParaRPr lang="en-US" sz="2400" dirty="0" smtClean="0"/>
          </a:p>
          <a:p>
            <a:pPr marL="0" lvl="0" indent="0" algn="ctr">
              <a:lnSpc>
                <a:spcPct val="150000"/>
              </a:lnSpc>
              <a:buNone/>
              <a:defRPr sz="1800"/>
            </a:pPr>
            <a:r>
              <a:rPr lang="en-US" sz="2400" dirty="0" smtClean="0"/>
              <a:t>+</a:t>
            </a:r>
            <a:endParaRPr sz="2400" dirty="0"/>
          </a:p>
          <a:p>
            <a:pPr marL="0" lvl="0" indent="0" algn="ctr">
              <a:lnSpc>
                <a:spcPct val="150000"/>
              </a:lnSpc>
              <a:buNone/>
              <a:defRPr sz="1800"/>
            </a:pPr>
            <a:r>
              <a:rPr sz="2400" dirty="0"/>
              <a:t>Temperature </a:t>
            </a:r>
            <a:r>
              <a:rPr sz="2400" dirty="0" smtClean="0"/>
              <a:t>profile</a:t>
            </a:r>
            <a:endParaRPr lang="en-US" sz="2400" dirty="0" smtClean="0"/>
          </a:p>
          <a:p>
            <a:pPr marL="0" lvl="0" indent="0" algn="ctr">
              <a:lnSpc>
                <a:spcPct val="150000"/>
              </a:lnSpc>
              <a:buNone/>
              <a:defRPr sz="1800"/>
            </a:pPr>
            <a:r>
              <a:rPr lang="en-US" sz="2400" dirty="0" smtClean="0"/>
              <a:t>=</a:t>
            </a:r>
            <a:endParaRPr sz="2400" dirty="0"/>
          </a:p>
          <a:p>
            <a:pPr marL="0" lvl="0" indent="0" algn="ctr">
              <a:lnSpc>
                <a:spcPct val="150000"/>
              </a:lnSpc>
              <a:buNone/>
              <a:defRPr sz="1800"/>
            </a:pPr>
            <a:r>
              <a:rPr sz="2400" dirty="0" err="1"/>
              <a:t>Mysocline</a:t>
            </a:r>
            <a:endParaRPr sz="2400" dirty="0"/>
          </a:p>
        </p:txBody>
      </p:sp>
      <p:pic>
        <p:nvPicPr>
          <p:cNvPr id="11" name="pres_lightThreshold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9200" y="1371600"/>
            <a:ext cx="3857626" cy="16073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res_mysoclin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53000" y="4953000"/>
            <a:ext cx="3968382" cy="1653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 descr="pres_thermoclineDepth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200400"/>
            <a:ext cx="384048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387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1" y="0"/>
            <a:ext cx="9144000" cy="1066800"/>
          </a:xfrm>
          <a:prstGeom prst="rect">
            <a:avLst/>
          </a:prstGeom>
          <a:solidFill>
            <a:srgbClr val="62865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228600"/>
            <a:ext cx="872239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And food availability/variability in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pelagic environment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sym typeface="Helvetica Light"/>
            </a:endParaRPr>
          </a:p>
        </p:txBody>
      </p:sp>
      <p:pic>
        <p:nvPicPr>
          <p:cNvPr id="5" name="pres_foodVariability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09128" y="4999335"/>
            <a:ext cx="4533464" cy="188894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res_foodAvailability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09128" y="1308826"/>
            <a:ext cx="4533464" cy="188894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113"/>
          <p:cNvSpPr>
            <a:spLocks noGrp="1"/>
          </p:cNvSpPr>
          <p:nvPr>
            <p:ph type="body" idx="1"/>
          </p:nvPr>
        </p:nvSpPr>
        <p:spPr>
          <a:xfrm>
            <a:off x="669727" y="1852910"/>
            <a:ext cx="7804547" cy="4420195"/>
          </a:xfrm>
          <a:prstGeom prst="rect">
            <a:avLst/>
          </a:prstGeom>
        </p:spPr>
        <p:txBody>
          <a:bodyPr/>
          <a:lstStyle/>
          <a:p>
            <a:pPr marL="0" indent="0" defTabSz="321457">
              <a:spcBef>
                <a:spcPts val="844"/>
              </a:spcBef>
              <a:buSzTx/>
              <a:buNone/>
              <a:defRPr sz="1800"/>
            </a:pPr>
            <a:endParaRPr sz="2200" dirty="0"/>
          </a:p>
          <a:p>
            <a:pPr marL="277803" indent="-277803" defTabSz="321457">
              <a:spcBef>
                <a:spcPts val="844"/>
              </a:spcBef>
              <a:defRPr sz="1800"/>
            </a:pPr>
            <a:r>
              <a:rPr sz="2200" dirty="0"/>
              <a:t>Normalized measure of food quality and quantity in the pelagic environment to the benthic environment.</a:t>
            </a:r>
          </a:p>
          <a:p>
            <a:pPr marL="277803" indent="-277803" defTabSz="321457">
              <a:spcBef>
                <a:spcPts val="844"/>
              </a:spcBef>
              <a:defRPr sz="1800"/>
            </a:pPr>
            <a:r>
              <a:rPr sz="2200" dirty="0"/>
              <a:t>Directly maps to probability of migrating, scales feeding reward.</a:t>
            </a:r>
          </a:p>
          <a:p>
            <a:pPr marL="277803" indent="-277803" defTabSz="321457">
              <a:spcBef>
                <a:spcPts val="844"/>
              </a:spcBef>
              <a:defRPr sz="1800"/>
            </a:pPr>
            <a:r>
              <a:rPr sz="2200" dirty="0"/>
              <a:t>Paired with food variability to approximate seasonal variability. </a:t>
            </a:r>
          </a:p>
        </p:txBody>
      </p:sp>
    </p:spTree>
    <p:extLst>
      <p:ext uri="{BB962C8B-B14F-4D97-AF65-F5344CB8AC3E}">
        <p14:creationId xmlns:p14="http://schemas.microsoft.com/office/powerpoint/2010/main" val="14421083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-585401"/>
            <a:ext cx="9568091" cy="1170802"/>
          </a:xfrm>
          <a:prstGeom prst="rect">
            <a:avLst/>
          </a:prstGeom>
          <a:solidFill>
            <a:srgbClr val="62865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685800" y="-533400"/>
            <a:ext cx="7804548" cy="15180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Model Structure</a:t>
            </a:r>
          </a:p>
        </p:txBody>
      </p:sp>
      <p:pic>
        <p:nvPicPr>
          <p:cNvPr id="24" name="Picture 23" descr="Untitled drawing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723900"/>
            <a:ext cx="7874000" cy="5905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0" y="0"/>
            <a:ext cx="9568091" cy="1739246"/>
          </a:xfrm>
          <a:prstGeom prst="rect">
            <a:avLst/>
          </a:prstGeom>
          <a:solidFill>
            <a:srgbClr val="62865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669727" y="110599"/>
            <a:ext cx="7804547" cy="15180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The Mysocline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685800" y="2057400"/>
            <a:ext cx="7804547" cy="4420196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dirty="0"/>
              <a:t>Highlights seasonal fluctuations in migration extent</a:t>
            </a:r>
          </a:p>
          <a:p>
            <a:pPr lvl="0">
              <a:defRPr sz="1800"/>
            </a:pPr>
            <a:r>
              <a:rPr dirty="0"/>
              <a:t>Early spring and late fall are light bounded. </a:t>
            </a:r>
          </a:p>
          <a:p>
            <a:pPr lvl="0">
              <a:defRPr sz="1800"/>
            </a:pPr>
            <a:r>
              <a:rPr dirty="0"/>
              <a:t>Late spring, summer and early fall are thermocline bound</a:t>
            </a:r>
          </a:p>
        </p:txBody>
      </p:sp>
      <p:pic>
        <p:nvPicPr>
          <p:cNvPr id="131" name="pres_mysoclin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1959" y="1771154"/>
            <a:ext cx="6560083" cy="27333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conditionPlot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" y="861955"/>
            <a:ext cx="7689926" cy="576744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34"/>
          <p:cNvSpPr/>
          <p:nvPr/>
        </p:nvSpPr>
        <p:spPr>
          <a:xfrm>
            <a:off x="1" y="1"/>
            <a:ext cx="9144000" cy="990599"/>
          </a:xfrm>
          <a:prstGeom prst="rect">
            <a:avLst/>
          </a:prstGeom>
          <a:solidFill>
            <a:srgbClr val="62865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6200" y="64413"/>
            <a:ext cx="9220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Each line represents a single </a:t>
            </a:r>
            <a:r>
              <a:rPr lang="en-US" sz="2400" dirty="0" smtClean="0">
                <a:solidFill>
                  <a:schemeClr val="bg1"/>
                </a:solidFill>
              </a:rPr>
              <a:t>M</a:t>
            </a:r>
            <a:r>
              <a:rPr lang="en-US" sz="2400" i="1" dirty="0" smtClean="0">
                <a:solidFill>
                  <a:schemeClr val="bg1"/>
                </a:solidFill>
              </a:rPr>
              <a:t>ysis; </a:t>
            </a:r>
            <a:r>
              <a:rPr lang="en-US" sz="2400" dirty="0">
                <a:solidFill>
                  <a:schemeClr val="bg1"/>
                </a:solidFill>
              </a:rPr>
              <a:t>seasonal trends in condition </a:t>
            </a:r>
            <a:r>
              <a:rPr lang="en-US" sz="2400" dirty="0" smtClean="0">
                <a:solidFill>
                  <a:schemeClr val="bg1"/>
                </a:solidFill>
              </a:rPr>
              <a:t>values; </a:t>
            </a:r>
            <a:r>
              <a:rPr lang="en-US" sz="2400" dirty="0">
                <a:solidFill>
                  <a:schemeClr val="bg1"/>
                </a:solidFill>
              </a:rPr>
              <a:t>cost of migration weighed with the variability of reward</a:t>
            </a:r>
            <a:r>
              <a:rPr lang="en-US" sz="2400" i="1" dirty="0" smtClean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4861</TotalTime>
  <Words>505</Words>
  <Application>Microsoft Macintosh PowerPoint</Application>
  <PresentationFormat>On-screen Show (4:3)</PresentationFormat>
  <Paragraphs>63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White</vt:lpstr>
      <vt:lpstr>An Agent-Based Model of Diel Vertical Migration in Mysis diluviana</vt:lpstr>
      <vt:lpstr>PowerPoint Presentation</vt:lpstr>
      <vt:lpstr>Driving Motivations</vt:lpstr>
      <vt:lpstr>PowerPoint Presentation</vt:lpstr>
      <vt:lpstr>PowerPoint Presentation</vt:lpstr>
      <vt:lpstr>PowerPoint Presentation</vt:lpstr>
      <vt:lpstr>Model Structure</vt:lpstr>
      <vt:lpstr>The Mysocline</vt:lpstr>
      <vt:lpstr>PowerPoint Presentation</vt:lpstr>
      <vt:lpstr>PowerPoint Presentation</vt:lpstr>
      <vt:lpstr>PowerPoint Presentation</vt:lpstr>
      <vt:lpstr>Language</vt:lpstr>
      <vt:lpstr>PowerPoint Presentation</vt:lpstr>
      <vt:lpstr>Where To Go Now?</vt:lpstr>
      <vt:lpstr>Acknowledgments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Agent-Based Model of Diel Vertical Migration in Mysis diluviana</dc:title>
  <dc:creator>Jason Stockwell</dc:creator>
  <cp:lastModifiedBy>Nicholas Strayer</cp:lastModifiedBy>
  <cp:revision>20</cp:revision>
  <dcterms:modified xsi:type="dcterms:W3CDTF">2015-05-26T02:14:23Z</dcterms:modified>
</cp:coreProperties>
</file>