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57" r:id="rId3"/>
    <p:sldId id="362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310" r:id="rId21"/>
    <p:sldId id="460" r:id="rId22"/>
    <p:sldId id="463" r:id="rId23"/>
    <p:sldId id="461" r:id="rId24"/>
    <p:sldId id="462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3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/>
    <p:restoredTop sz="92706"/>
  </p:normalViewPr>
  <p:slideViewPr>
    <p:cSldViewPr snapToGrid="0" snapToObjects="1">
      <p:cViewPr varScale="1">
        <p:scale>
          <a:sx n="136" d="100"/>
          <a:sy n="136" d="100"/>
        </p:scale>
        <p:origin x="13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8581-CB1F-5C44-BA80-AC51306F31EB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4A4EE-2543-8243-BE0E-EBBD556B7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Loads a word from a location in memory to a register. Address in memory must be word-aligned.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Loads a byte from a location in memory to a register. Sign extends this result in the register.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Loads a byte (unsigned) from a location in memory to a register. Zero extends the result in the register.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 a word from a register to a location in memory. Address in memory must be word-aligned.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 the least significant byte of a register to a location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4A4EE-2543-8243-BE0E-EBBD556B7BF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2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4A4EE-2543-8243-BE0E-EBBD556B7BF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5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1334-C500-7940-8726-92A311F419F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8C-6440-C843-82C3-5B4A77CE9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2" y="299074"/>
            <a:ext cx="2085474" cy="20854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2625177"/>
            <a:ext cx="12191999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LABORG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8390" y="991575"/>
            <a:ext cx="8726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rgbClr val="0070C0"/>
                </a:solidFill>
              </a:rPr>
              <a:t>Pontifícia Universidade Católica do Rio Grande do Sul Escola Politécnica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0CA8708-A4B1-4ABF-884A-EDD4670EDD43}"/>
              </a:ext>
            </a:extLst>
          </p:cNvPr>
          <p:cNvSpPr txBox="1"/>
          <p:nvPr/>
        </p:nvSpPr>
        <p:spPr>
          <a:xfrm>
            <a:off x="4267198" y="4931722"/>
            <a:ext cx="3737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i="1" dirty="0"/>
              <a:t>Prof. Ney Calazans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B3A699D-C7BE-4275-A634-8E54A00458ED}"/>
              </a:ext>
            </a:extLst>
          </p:cNvPr>
          <p:cNvSpPr txBox="1"/>
          <p:nvPr/>
        </p:nvSpPr>
        <p:spPr>
          <a:xfrm>
            <a:off x="144378" y="6344289"/>
            <a:ext cx="96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pt-BR"/>
              <a:t>Baseado em materiais originais dos Profs. </a:t>
            </a:r>
            <a:r>
              <a:rPr lang="pt-BR" b="1"/>
              <a:t>Fernando Moraes, Ney Calazans e Rafael Garibotti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665F95F-1CAE-4152-95C8-2AF63BAF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2" y="5907624"/>
            <a:ext cx="3773340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pt-BR" altLang="pt-BR" sz="2200" b="0" dirty="0">
                <a:solidFill>
                  <a:schemeClr val="accent2"/>
                </a:solidFill>
                <a:latin typeface="Helvetica" panose="020B0604020202020204" pitchFamily="34" charset="0"/>
              </a:rPr>
              <a:t>Última alteração: 07/11/2019</a:t>
            </a:r>
          </a:p>
        </p:txBody>
      </p:sp>
    </p:spTree>
    <p:extLst>
      <p:ext uri="{BB962C8B-B14F-4D97-AF65-F5344CB8AC3E}">
        <p14:creationId xmlns:p14="http://schemas.microsoft.com/office/powerpoint/2010/main" val="106807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creen Shot 2013-06-01 at 18.0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" y="1437708"/>
            <a:ext cx="6567686" cy="53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MEMÓRIAS NO FPGA – INSTRUÇÕES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956048" y="1415965"/>
            <a:ext cx="706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000" dirty="0"/>
              <a:t>Blocos de 16Kbits. Para as instruções temos 512x32 </a:t>
            </a:r>
            <a:r>
              <a:rPr lang="pt-BR" dirty="0"/>
              <a:t>(2Kbytes)</a:t>
            </a:r>
            <a:r>
              <a:rPr lang="pt-BR" sz="2000" dirty="0"/>
              <a:t>.</a:t>
            </a:r>
            <a:endParaRPr lang="pt-BR" sz="800" b="1" dirty="0">
              <a:solidFill>
                <a:srgbClr val="FF0000"/>
              </a:solidFill>
            </a:endParaRP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000" b="1" dirty="0">
                <a:solidFill>
                  <a:srgbClr val="FF0000"/>
                </a:solidFill>
              </a:rPr>
              <a:t>Limitação:</a:t>
            </a:r>
            <a:r>
              <a:rPr lang="pt-BR" sz="2000" dirty="0">
                <a:solidFill>
                  <a:srgbClr val="FF0000"/>
                </a:solidFill>
              </a:rPr>
              <a:t> programa com no máximo 512 instruções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80944" y="5193792"/>
            <a:ext cx="5650992" cy="1149577"/>
            <a:chOff x="2980944" y="5193792"/>
            <a:chExt cx="5650992" cy="1149577"/>
          </a:xfrm>
        </p:grpSpPr>
        <p:sp>
          <p:nvSpPr>
            <p:cNvPr id="15" name="TextBox 14"/>
            <p:cNvSpPr txBox="1"/>
            <p:nvPr/>
          </p:nvSpPr>
          <p:spPr>
            <a:xfrm>
              <a:off x="3485697" y="5277983"/>
              <a:ext cx="51462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en-US" sz="2000" dirty="0" err="1"/>
                <a:t>Sempre</a:t>
              </a:r>
              <a:r>
                <a:rPr lang="en-US" sz="2000" dirty="0"/>
                <a:t> </a:t>
              </a:r>
              <a:r>
                <a:rPr lang="en-US" sz="2000" dirty="0" err="1"/>
                <a:t>habilitada</a:t>
              </a:r>
              <a:r>
                <a:rPr lang="en-US" sz="2000" dirty="0"/>
                <a:t> para </a:t>
              </a:r>
              <a:r>
                <a:rPr lang="en-US" sz="2000" dirty="0" err="1"/>
                <a:t>leitura</a:t>
              </a:r>
              <a:r>
                <a:rPr lang="en-US" sz="2000" dirty="0"/>
                <a:t> (en=1).</a:t>
              </a:r>
            </a:p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en-US" sz="2000" dirty="0" err="1"/>
                <a:t>Nunca</a:t>
              </a:r>
              <a:r>
                <a:rPr lang="en-US" sz="2000" dirty="0"/>
                <a:t> </a:t>
              </a:r>
              <a:r>
                <a:rPr lang="en-US" sz="2000" dirty="0" err="1"/>
                <a:t>é</a:t>
              </a:r>
              <a:r>
                <a:rPr lang="en-US" sz="2000" dirty="0"/>
                <a:t> </a:t>
              </a:r>
              <a:r>
                <a:rPr lang="en-US" sz="2000" dirty="0" err="1"/>
                <a:t>escrita</a:t>
              </a:r>
              <a:r>
                <a:rPr lang="en-US" sz="2000" dirty="0"/>
                <a:t> (we=0).</a:t>
              </a:r>
            </a:p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en-US" sz="2000" dirty="0" err="1"/>
                <a:t>Configurada</a:t>
              </a:r>
              <a:r>
                <a:rPr lang="en-US" sz="2000" dirty="0"/>
                <a:t> </a:t>
              </a:r>
              <a:r>
                <a:rPr lang="en-US" sz="2000" dirty="0" err="1"/>
                <a:t>desta</a:t>
              </a:r>
              <a:r>
                <a:rPr lang="en-US" sz="2000" dirty="0"/>
                <a:t> forma </a:t>
              </a:r>
              <a:r>
                <a:rPr lang="en-US" sz="2000" dirty="0" err="1"/>
                <a:t>como</a:t>
              </a:r>
              <a:r>
                <a:rPr lang="en-US" sz="2000" dirty="0"/>
                <a:t> </a:t>
              </a:r>
              <a:r>
                <a:rPr lang="en-US" sz="2000" dirty="0" err="1"/>
                <a:t>uma</a:t>
              </a:r>
              <a:r>
                <a:rPr lang="en-US" sz="2000" dirty="0"/>
                <a:t> ROM.</a:t>
              </a:r>
              <a:endParaRPr lang="pt-BR" b="1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2980944" y="5193792"/>
              <a:ext cx="365760" cy="1149577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5340" y="3815937"/>
            <a:ext cx="4464932" cy="1149577"/>
            <a:chOff x="6855340" y="3815937"/>
            <a:chExt cx="4464932" cy="1149577"/>
          </a:xfrm>
        </p:grpSpPr>
        <p:sp>
          <p:nvSpPr>
            <p:cNvPr id="16" name="Right Brace 15"/>
            <p:cNvSpPr/>
            <p:nvPr/>
          </p:nvSpPr>
          <p:spPr>
            <a:xfrm>
              <a:off x="6855340" y="3815937"/>
              <a:ext cx="365760" cy="1149577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1896" y="3907376"/>
              <a:ext cx="40283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pt-BR" sz="2000" dirty="0"/>
                <a:t>Inicialização dos 16Kbits através de 64 (0x3F) vetores com </a:t>
              </a:r>
              <a:r>
                <a:rPr lang="pt-BR" sz="2000" dirty="0" err="1"/>
                <a:t>strings</a:t>
              </a:r>
              <a:r>
                <a:rPr lang="pt-BR" sz="2000" dirty="0"/>
                <a:t> de 256 bits (64 dígitos hexa)</a:t>
              </a:r>
              <a:endParaRPr lang="pt-BR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1888" y="3294415"/>
            <a:ext cx="4597447" cy="594673"/>
            <a:chOff x="5961888" y="3294415"/>
            <a:chExt cx="4597447" cy="594673"/>
          </a:xfrm>
        </p:grpSpPr>
        <p:sp>
          <p:nvSpPr>
            <p:cNvPr id="6" name="Rounded Rectangle 5"/>
            <p:cNvSpPr/>
            <p:nvPr/>
          </p:nvSpPr>
          <p:spPr>
            <a:xfrm flipV="1">
              <a:off x="5961888" y="3730752"/>
              <a:ext cx="605221" cy="1583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30959" y="3294415"/>
              <a:ext cx="4028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pt-BR" sz="2000"/>
                <a:t>Primeira Instrução do Programa.</a:t>
              </a:r>
              <a:endParaRPr lang="pt-BR" b="1"/>
            </a:p>
          </p:txBody>
        </p:sp>
        <p:cxnSp>
          <p:nvCxnSpPr>
            <p:cNvPr id="9" name="Elbow Connector 8"/>
            <p:cNvCxnSpPr>
              <a:stCxn id="6" idx="2"/>
              <a:endCxn id="18" idx="1"/>
            </p:cNvCxnSpPr>
            <p:nvPr/>
          </p:nvCxnSpPr>
          <p:spPr>
            <a:xfrm rot="5400000" flipH="1" flipV="1">
              <a:off x="6279588" y="3479381"/>
              <a:ext cx="236282" cy="26646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17136" y="2140272"/>
            <a:ext cx="5969047" cy="954107"/>
            <a:chOff x="4517136" y="2140272"/>
            <a:chExt cx="5969047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4864608" y="2140272"/>
              <a:ext cx="56215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pt-BR" sz="2000" dirty="0"/>
                <a:t>Interface com o processador</a:t>
              </a:r>
            </a:p>
            <a:p>
              <a:pPr marL="914400" lvl="1" indent="-457200">
                <a:buClr>
                  <a:srgbClr val="FF0000"/>
                </a:buClr>
                <a:buFont typeface="Arial" charset="0"/>
                <a:buChar char="•"/>
              </a:pPr>
              <a:r>
                <a:rPr lang="pt-BR" dirty="0"/>
                <a:t>Endereço: 9 bits (512 palavras)</a:t>
              </a:r>
            </a:p>
            <a:p>
              <a:pPr marL="914400" lvl="1" indent="-457200">
                <a:buClr>
                  <a:srgbClr val="FF0000"/>
                </a:buClr>
                <a:buFont typeface="Arial" charset="0"/>
                <a:buChar char="•"/>
              </a:pPr>
              <a:r>
                <a:rPr lang="pt-BR" dirty="0"/>
                <a:t>Instrução: só leitura, 32 bits</a:t>
              </a:r>
              <a:endParaRPr lang="pt-BR" b="1" dirty="0"/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4517136" y="2235042"/>
              <a:ext cx="365760" cy="711995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6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MEMÓRIAS NO FPGA – DADOS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5035" y="1513191"/>
            <a:ext cx="11887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200" dirty="0"/>
              <a:t>4 blocos de 16Kbits (8kbytes)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8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200" dirty="0"/>
              <a:t>Memória entrelaçada - Cada bloco contém 8 bits de uma  palavra de 32 bits (memória entrelaçada)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8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200" dirty="0"/>
              <a:t>Exemplo de conteúdo armazenado na memória de dados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24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24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24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36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200" dirty="0"/>
              <a:t>A inicialização da memória com este conteúdo é </a:t>
            </a:r>
            <a:r>
              <a:rPr lang="pt-BR" sz="2000" dirty="0"/>
              <a:t>(lembrem-se que o simulador e o Hw trabalham com endereçamento “</a:t>
            </a:r>
            <a:r>
              <a:rPr lang="pt-BR" sz="2000" dirty="0" err="1"/>
              <a:t>little-endian</a:t>
            </a:r>
            <a:r>
              <a:rPr lang="pt-BR" sz="2000" dirty="0"/>
              <a:t>”. Logo,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BR" sz="2000" dirty="0"/>
              <a:t> tem os bytes menos significativos de cada conjunto de 32 bits)</a:t>
            </a:r>
            <a:endParaRPr lang="pt-BR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227" y="2841025"/>
            <a:ext cx="6172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Endereço       Conteúdo</a:t>
            </a:r>
          </a:p>
          <a:p>
            <a:pPr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0x1001000      </a:t>
            </a:r>
            <a:r>
              <a:rPr lang="pt-BR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00 00 00 00</a:t>
            </a:r>
          </a:p>
          <a:p>
            <a:pPr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0x1001004      </a:t>
            </a:r>
            <a:r>
              <a:rPr lang="pt-B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10 00 00 AA</a:t>
            </a:r>
          </a:p>
          <a:p>
            <a:pPr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0x1001008      </a:t>
            </a:r>
            <a:r>
              <a:rPr lang="pt-BR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20 00 BB 00</a:t>
            </a:r>
          </a:p>
          <a:p>
            <a:pPr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0x100100C      </a:t>
            </a:r>
            <a:r>
              <a:rPr lang="pt-BR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30 CC 00 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803" y="5216192"/>
            <a:ext cx="617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mem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0:  INIT_00 =&gt; X"00....</a:t>
            </a:r>
            <a:r>
              <a:rPr lang="pt-BR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AA</a:t>
            </a:r>
            <a:r>
              <a:rPr lang="pt-BR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>
              <a:buClr>
                <a:srgbClr val="0070C0"/>
              </a:buClr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mem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1:  INIT_00 =&gt; X"00....</a:t>
            </a:r>
            <a:r>
              <a:rPr lang="pt-BR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BB</a:t>
            </a:r>
            <a:r>
              <a:rPr lang="pt-B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>
              <a:buClr>
                <a:srgbClr val="0070C0"/>
              </a:buClr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mem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2:  INIT_00 =&gt; X"00....</a:t>
            </a:r>
            <a:r>
              <a:rPr lang="pt-BR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CC</a:t>
            </a:r>
            <a:r>
              <a:rPr lang="pt-BR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pPr>
              <a:buClr>
                <a:srgbClr val="0070C0"/>
              </a:buClr>
            </a:pP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mem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3:  INIT_00 =&gt; X"00....</a:t>
            </a:r>
            <a:r>
              <a:rPr lang="pt-BR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30</a:t>
            </a:r>
            <a:r>
              <a:rPr lang="pt-BR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20</a:t>
            </a:r>
            <a:r>
              <a:rPr lang="pt-B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  <a:r>
              <a:rPr lang="pt-BR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</p:txBody>
      </p:sp>
    </p:spTree>
    <p:extLst>
      <p:ext uri="{BB962C8B-B14F-4D97-AF65-F5344CB8AC3E}">
        <p14:creationId xmlns:p14="http://schemas.microsoft.com/office/powerpoint/2010/main" val="137893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MEMÓRIAS NO FPGA – DADOS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pic>
        <p:nvPicPr>
          <p:cNvPr id="8" name="Picture 3" descr="Screen Shot 2013-06-01 at 18.2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9" y="1446276"/>
            <a:ext cx="5694363" cy="52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095999" y="2615760"/>
            <a:ext cx="5969047" cy="954107"/>
            <a:chOff x="4517136" y="2140272"/>
            <a:chExt cx="5969047" cy="954107"/>
          </a:xfrm>
        </p:grpSpPr>
        <p:sp>
          <p:nvSpPr>
            <p:cNvPr id="11" name="TextBox 10"/>
            <p:cNvSpPr txBox="1"/>
            <p:nvPr/>
          </p:nvSpPr>
          <p:spPr>
            <a:xfrm>
              <a:off x="4864608" y="2140272"/>
              <a:ext cx="56215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pt-BR" sz="2000" dirty="0"/>
                <a:t>Interface com o processador</a:t>
              </a:r>
            </a:p>
            <a:p>
              <a:pPr marL="914400" lvl="1" indent="-457200">
                <a:buClr>
                  <a:srgbClr val="FF0000"/>
                </a:buClr>
                <a:buFont typeface="Arial" charset="0"/>
                <a:buChar char="•"/>
              </a:pPr>
              <a:r>
                <a:rPr lang="pt-BR" dirty="0"/>
                <a:t>Endereço: 11 bits (2</a:t>
              </a:r>
              <a:r>
                <a:rPr lang="pt-BR" baseline="30000" dirty="0"/>
                <a:t>11</a:t>
              </a:r>
              <a:r>
                <a:rPr lang="pt-BR" dirty="0"/>
                <a:t>=2048)</a:t>
              </a:r>
            </a:p>
            <a:p>
              <a:pPr marL="914400" lvl="1" indent="-457200">
                <a:buClr>
                  <a:srgbClr val="FF0000"/>
                </a:buClr>
                <a:buFont typeface="Arial" charset="0"/>
                <a:buChar char="•"/>
              </a:pPr>
              <a:r>
                <a:rPr lang="pt-BR" dirty="0"/>
                <a:t>Dados: </a:t>
              </a:r>
              <a:r>
                <a:rPr lang="pt-BR" dirty="0" err="1">
                  <a:solidFill>
                    <a:srgbClr val="FF0000"/>
                  </a:solidFill>
                </a:rPr>
                <a:t>data_in</a:t>
              </a:r>
              <a:r>
                <a:rPr lang="pt-BR" dirty="0"/>
                <a:t> e </a:t>
              </a:r>
              <a:r>
                <a:rPr lang="pt-BR" dirty="0" err="1">
                  <a:solidFill>
                    <a:srgbClr val="FF0000"/>
                  </a:solidFill>
                </a:rPr>
                <a:t>data_out</a:t>
              </a:r>
              <a:r>
                <a:rPr lang="pt-BR" dirty="0"/>
                <a:t>, 32 bits</a:t>
              </a:r>
              <a:endParaRPr lang="pt-BR" b="1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4517136" y="2235042"/>
              <a:ext cx="365760" cy="711995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51760" y="5690689"/>
            <a:ext cx="411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charset="2"/>
              <a:buChar char="ü"/>
            </a:pPr>
            <a:r>
              <a:rPr lang="en-US" sz="2000" i="1" dirty="0"/>
              <a:t>BRAM PARA OS BITS 31 a 24</a:t>
            </a:r>
            <a:endParaRPr lang="pt-BR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9836" y="4779264"/>
            <a:ext cx="3289898" cy="751684"/>
            <a:chOff x="6837052" y="4195542"/>
            <a:chExt cx="3289898" cy="751684"/>
          </a:xfrm>
        </p:grpSpPr>
        <p:sp>
          <p:nvSpPr>
            <p:cNvPr id="17" name="Right Brace 16"/>
            <p:cNvSpPr/>
            <p:nvPr/>
          </p:nvSpPr>
          <p:spPr>
            <a:xfrm>
              <a:off x="6837052" y="4195542"/>
              <a:ext cx="329179" cy="751684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2430" y="4201375"/>
              <a:ext cx="2894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0000"/>
                </a:buClr>
                <a:buFont typeface="Wingdings" charset="2"/>
                <a:buChar char="ü"/>
              </a:pPr>
              <a:r>
                <a:rPr lang="pt-BR" sz="2000" i="1" dirty="0" err="1"/>
                <a:t>bw</a:t>
              </a:r>
              <a:r>
                <a:rPr lang="pt-BR" sz="2000" dirty="0"/>
                <a:t> controla escrita de byte (‘0’ em </a:t>
              </a:r>
              <a:r>
                <a:rPr lang="pt-BR" sz="2000" dirty="0" err="1"/>
                <a:t>sb</a:t>
              </a:r>
              <a:r>
                <a:rPr lang="pt-BR" sz="2000" dirty="0"/>
                <a:t>)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6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MEMÓRIAS NO FPGA – DADOS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11</a:t>
            </a:r>
          </a:p>
        </p:txBody>
      </p:sp>
      <p:pic>
        <p:nvPicPr>
          <p:cNvPr id="8" name="Picture 2" descr="Screen Shot 2013-06-01 at 18.2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1926877"/>
            <a:ext cx="9144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100" y="1476615"/>
            <a:ext cx="11814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200" dirty="0"/>
              <a:t>Exemplo de configuração da BRAM com os bytes menos significativos de cada palavra (</a:t>
            </a:r>
            <a:r>
              <a:rPr lang="pt-BR" sz="2200" dirty="0" err="1"/>
              <a:t>inst</a:t>
            </a:r>
            <a:r>
              <a:rPr lang="pt-BR" sz="2200" dirty="0"/>
              <a:t>/dados)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58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700" dirty="0"/>
              <a:t>COMO GERAR O VHDL DESTAS MEMÓRIAS?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252" y="1531479"/>
            <a:ext cx="118146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400" dirty="0"/>
              <a:t>Usando o programa </a:t>
            </a:r>
            <a:r>
              <a:rPr lang="pt-BR" sz="2400" dirty="0" err="1">
                <a:solidFill>
                  <a:srgbClr val="FF0000"/>
                </a:solidFill>
              </a:rPr>
              <a:t>le_mars</a:t>
            </a:r>
            <a:r>
              <a:rPr lang="pt-BR" sz="2400" dirty="0"/>
              <a:t> (código fonte/objeto fornecidos)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400" dirty="0"/>
              <a:t>Executando </a:t>
            </a:r>
            <a:r>
              <a:rPr lang="pt-BR" sz="2400" dirty="0" err="1">
                <a:solidFill>
                  <a:srgbClr val="FF0000"/>
                </a:solidFill>
              </a:rPr>
              <a:t>le_mars</a:t>
            </a:r>
            <a:endParaRPr lang="pt-BR" sz="2400" dirty="0"/>
          </a:p>
          <a:p>
            <a:pPr>
              <a:buClr>
                <a:srgbClr val="0070C0"/>
              </a:buClr>
            </a:pPr>
            <a:endParaRPr lang="pt-BR" sz="4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**************************************************************************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*    PROGRAMA QUE LE DOIS ARQUIVOS: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instrucoes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codigo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                 *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*    uso:    ./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le_mars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&lt;arquivo programa&gt; &lt;arquivo dados&gt; [d]            *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*    [d] pode ser qualquer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caracter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, sendo opcional, indica debug        *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*   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Please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report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bugs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 {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fernando.moraes,ney.calazans</a:t>
            </a: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}@pucrs.br   * **************************************************************************</a:t>
            </a:r>
            <a:endParaRPr lang="pt-BR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342900" indent="-342900">
              <a:buClr>
                <a:srgbClr val="0070C0"/>
              </a:buClr>
              <a:buFont typeface="Wingdings" charset="2"/>
              <a:buChar char="Ø"/>
            </a:pPr>
            <a:r>
              <a:rPr lang="pt-BR" sz="2400" dirty="0"/>
              <a:t>Executando: </a:t>
            </a:r>
            <a:r>
              <a:rPr lang="pt-BR" sz="2400" dirty="0">
                <a:solidFill>
                  <a:srgbClr val="FF0000"/>
                </a:solidFill>
              </a:rPr>
              <a:t>./</a:t>
            </a:r>
            <a:r>
              <a:rPr lang="pt-BR" sz="2400" dirty="0" err="1">
                <a:solidFill>
                  <a:srgbClr val="FF0000"/>
                </a:solidFill>
              </a:rPr>
              <a:t>le_mars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prog.txt data.txt</a:t>
            </a:r>
          </a:p>
          <a:p>
            <a:pPr>
              <a:buClr>
                <a:srgbClr val="0070C0"/>
              </a:buClr>
            </a:pPr>
            <a:endParaRPr lang="pt-BR" sz="4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---------------------- PROCESSING INSTRUCTIONS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---------------------- PROCESSING DATA</a:t>
            </a:r>
          </a:p>
          <a:p>
            <a:pPr lvl="1">
              <a:buClr>
                <a:srgbClr val="0070C0"/>
              </a:buClr>
            </a:pPr>
            <a:r>
              <a:rPr lang="pt-BR" dirty="0">
                <a:latin typeface="Courier New" charset="0"/>
                <a:ea typeface="Courier New" charset="0"/>
                <a:cs typeface="Courier New" charset="0"/>
              </a:rPr>
              <a:t>---------------------- GENERATING VHDL FILE  </a:t>
            </a:r>
            <a:r>
              <a:rPr lang="pt-BR" dirty="0" err="1">
                <a:latin typeface="Courier New" charset="0"/>
                <a:ea typeface="Courier New" charset="0"/>
                <a:cs typeface="Courier New" charset="0"/>
              </a:rPr>
              <a:t>memory.vhd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342900" indent="-342900">
              <a:buClr>
                <a:srgbClr val="0070C0"/>
              </a:buClr>
              <a:buFont typeface="Wingdings" charset="2"/>
              <a:buChar char="Ø"/>
            </a:pPr>
            <a:r>
              <a:rPr lang="pt-BR" sz="2400" dirty="0"/>
              <a:t>Arquivo </a:t>
            </a:r>
            <a:r>
              <a:rPr lang="pt-BR" sz="2400" dirty="0" err="1">
                <a:solidFill>
                  <a:srgbClr val="FF0000"/>
                </a:solidFill>
              </a:rPr>
              <a:t>memory.vhd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gerado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865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SIMULANDO O PROCESSADOR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99" y="1476615"/>
            <a:ext cx="118512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r>
              <a:rPr lang="pt-BR" sz="2400" dirty="0"/>
              <a:t>Criar um projeto no ISE com 3 arquivos</a:t>
            </a:r>
          </a:p>
          <a:p>
            <a:pPr marL="800100" lvl="1" indent="-342900">
              <a:buClr>
                <a:srgbClr val="0070C0"/>
              </a:buClr>
              <a:buFont typeface="Wingdings" charset="2"/>
              <a:buChar char="ü"/>
              <a:defRPr/>
            </a:pPr>
            <a:r>
              <a:rPr lang="pt-BR" sz="2200" dirty="0" err="1">
                <a:solidFill>
                  <a:srgbClr val="0070C0"/>
                </a:solidFill>
              </a:rPr>
              <a:t>memory.vhd</a:t>
            </a:r>
            <a:r>
              <a:rPr lang="pt-BR" sz="2200" dirty="0"/>
              <a:t> (gerado pelo programa </a:t>
            </a:r>
            <a:r>
              <a:rPr lang="pt-BR" sz="2200" dirty="0" err="1"/>
              <a:t>le_mars</a:t>
            </a:r>
            <a:r>
              <a:rPr lang="pt-BR" sz="2200" dirty="0"/>
              <a:t> a partir dos segmentos de texto e dados do MARS contendo o código objeto e dados de entrada do programa </a:t>
            </a:r>
            <a:r>
              <a:rPr lang="pt-BR" sz="2200" dirty="0" err="1"/>
              <a:t>soma_vet</a:t>
            </a:r>
            <a:r>
              <a:rPr lang="pt-BR" sz="2200" dirty="0"/>
              <a:t>)</a:t>
            </a:r>
          </a:p>
          <a:p>
            <a:pPr marL="800100" lvl="1" indent="-342900">
              <a:buClr>
                <a:srgbClr val="0070C0"/>
              </a:buClr>
              <a:buFont typeface="Wingdings" charset="2"/>
              <a:buChar char="ü"/>
              <a:defRPr/>
            </a:pPr>
            <a:r>
              <a:rPr lang="pt-BR" sz="2200" dirty="0" err="1">
                <a:solidFill>
                  <a:srgbClr val="0070C0"/>
                </a:solidFill>
              </a:rPr>
              <a:t>MIPSmulti_</a:t>
            </a:r>
            <a:r>
              <a:rPr lang="pt-BR" sz="2200" b="1" dirty="0" err="1">
                <a:solidFill>
                  <a:srgbClr val="0070C0"/>
                </a:solidFill>
              </a:rPr>
              <a:t>com</a:t>
            </a:r>
            <a:r>
              <a:rPr lang="pt-BR" sz="2200" dirty="0" err="1">
                <a:solidFill>
                  <a:srgbClr val="0070C0"/>
                </a:solidFill>
              </a:rPr>
              <a:t>_BRAMS.vhd</a:t>
            </a:r>
            <a:endParaRPr lang="pt-BR" sz="2200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0070C0"/>
              </a:buClr>
              <a:buFont typeface="Wingdings" charset="2"/>
              <a:buChar char="ü"/>
              <a:defRPr/>
            </a:pPr>
            <a:r>
              <a:rPr lang="pt-BR" sz="2200" dirty="0" err="1">
                <a:solidFill>
                  <a:srgbClr val="0070C0"/>
                </a:solidFill>
              </a:rPr>
              <a:t>mips_</a:t>
            </a:r>
            <a:r>
              <a:rPr lang="pt-BR" sz="2200" b="1" dirty="0" err="1">
                <a:solidFill>
                  <a:srgbClr val="0070C0"/>
                </a:solidFill>
              </a:rPr>
              <a:t>sem</a:t>
            </a:r>
            <a:r>
              <a:rPr lang="pt-BR" sz="2200" dirty="0" err="1">
                <a:solidFill>
                  <a:srgbClr val="0070C0"/>
                </a:solidFill>
              </a:rPr>
              <a:t>_perif_tb.vhd</a:t>
            </a:r>
            <a:endParaRPr lang="pt-BR" sz="2200" dirty="0">
              <a:solidFill>
                <a:srgbClr val="0070C0"/>
              </a:solidFill>
            </a:endParaRPr>
          </a:p>
          <a:p>
            <a:pPr marL="742950" lvl="1" indent="-285750">
              <a:buClr>
                <a:srgbClr val="0070C0"/>
              </a:buClr>
              <a:buFont typeface="Wingdings" charset="2"/>
              <a:buChar char="Ø"/>
              <a:defRPr/>
            </a:pPr>
            <a:endParaRPr lang="pt-BR" sz="1200" dirty="0"/>
          </a:p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r>
              <a:rPr lang="pt-BR" sz="2400" dirty="0"/>
              <a:t>Simular por 6 </a:t>
            </a:r>
            <a:r>
              <a:rPr lang="pt-BR" sz="2400" dirty="0" err="1">
                <a:latin typeface="Symbol" pitchFamily="18" charset="2"/>
              </a:rPr>
              <a:t>m</a:t>
            </a:r>
            <a:r>
              <a:rPr lang="pt-BR" sz="2400" dirty="0" err="1"/>
              <a:t>s</a:t>
            </a:r>
            <a:r>
              <a:rPr lang="pt-BR" sz="2400" dirty="0"/>
              <a:t>  (</a:t>
            </a:r>
            <a:r>
              <a:rPr lang="pt-BR" sz="2400" dirty="0" err="1"/>
              <a:t>microsegundos</a:t>
            </a:r>
            <a:r>
              <a:rPr lang="pt-BR" sz="2400" dirty="0"/>
              <a:t>)</a:t>
            </a:r>
          </a:p>
        </p:txBody>
      </p:sp>
      <p:pic>
        <p:nvPicPr>
          <p:cNvPr id="10" name="Picture 9" descr="Screen Shot 2013-06-02 at 10.3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3" y="3919328"/>
            <a:ext cx="11101601" cy="281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55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VISÃO MACRO DA SIMULAÇÃO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99" y="1476615"/>
            <a:ext cx="1185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r>
              <a:rPr lang="pt-BR" sz="2400" dirty="0"/>
              <a:t>Percebe-se 11 escritas na memória de dados (resultados das somas)</a:t>
            </a:r>
          </a:p>
        </p:txBody>
      </p:sp>
      <p:pic>
        <p:nvPicPr>
          <p:cNvPr id="8" name="Picture 3" descr="Screen Shot 2013-06-02 at 10.35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" y="1970854"/>
            <a:ext cx="10918575" cy="45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87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UMA ESCRITA NA MEMÓRIA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39" y="1440039"/>
            <a:ext cx="11552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r>
              <a:rPr lang="pt-BR" sz="2400" dirty="0"/>
              <a:t>Instrução de escrita (SW), leva 4 ciclos (busca/busca operandos/</a:t>
            </a:r>
            <a:r>
              <a:rPr lang="pt-BR" sz="2400" dirty="0" err="1"/>
              <a:t>cálc</a:t>
            </a:r>
            <a:r>
              <a:rPr lang="pt-BR" sz="2400" dirty="0"/>
              <a:t> end./escrita </a:t>
            </a:r>
            <a:r>
              <a:rPr lang="pt-BR" sz="2400" dirty="0" err="1"/>
              <a:t>mem</a:t>
            </a:r>
            <a:r>
              <a:rPr lang="pt-BR" sz="2400" dirty="0"/>
              <a:t>)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endParaRPr lang="pt-BR" sz="200" dirty="0"/>
          </a:p>
          <a:p>
            <a:pPr marL="285750" indent="-285750">
              <a:buClr>
                <a:srgbClr val="0070C0"/>
              </a:buClr>
              <a:buFont typeface="Wingdings" charset="2"/>
              <a:buChar char="Ø"/>
              <a:defRPr/>
            </a:pPr>
            <a:r>
              <a:rPr lang="pt-BR" sz="2400" dirty="0"/>
              <a:t>Escrita do valor 2c (</a:t>
            </a:r>
            <a:r>
              <a:rPr lang="pt-BR" sz="2400" dirty="0" err="1"/>
              <a:t>reg</a:t>
            </a:r>
            <a:r>
              <a:rPr lang="pt-BR" sz="2400" dirty="0"/>
              <a:t>(12)=$t4) a partir do endereço 0x009 das </a:t>
            </a:r>
            <a:r>
              <a:rPr lang="pt-BR" sz="2400" dirty="0" err="1"/>
              <a:t>BRAMs</a:t>
            </a:r>
            <a:endParaRPr lang="pt-BR" sz="2400" dirty="0"/>
          </a:p>
        </p:txBody>
      </p:sp>
      <p:pic>
        <p:nvPicPr>
          <p:cNvPr id="10" name="Picture 5" descr="Screen Shot 2013-06-02 at 10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96" y="2314303"/>
            <a:ext cx="9144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3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MATERIAL DE APOIO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403" y="1494903"/>
            <a:ext cx="106898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b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pt-BR" alt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├── </a:t>
            </a:r>
            <a:r>
              <a:rPr lang="pt-BR" alt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MARS</a:t>
            </a: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├──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le_mars.c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     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fonte do gerador do </a:t>
            </a:r>
            <a:r>
              <a:rPr lang="pt-BR" altLang="en-US" sz="2400" i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memory.vhd</a:t>
            </a:r>
            <a:endParaRPr lang="pt-BR" altLang="en-US" sz="2400" i="1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└──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soma_vet.asm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exemplo ASM para o </a:t>
            </a:r>
            <a:r>
              <a:rPr lang="pt-BR" altLang="en-US" sz="2400" i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soma_vet</a:t>
            </a:r>
            <a:endParaRPr lang="pt-BR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├── </a:t>
            </a:r>
            <a:r>
              <a:rPr lang="pt-BR" alt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VHDL</a:t>
            </a: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├──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MIPSmulti_com_BRAMS.vhd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  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descrição VHDL do processador</a:t>
            </a:r>
            <a:endParaRPr lang="pt-BR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├──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dspl_drv_nexys.vhd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driver para o display</a:t>
            </a:r>
            <a:endParaRPr lang="pt-BR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├──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mips_com_perif_tb.vhd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</a:t>
            </a:r>
            <a:r>
              <a:rPr lang="pt-BR" altLang="en-US" sz="2400" i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test_bench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i="1" u="sng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periférico</a:t>
            </a:r>
            <a:endParaRPr lang="pt-BR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│   └── </a:t>
            </a:r>
            <a:r>
              <a:rPr lang="pt-BR" altLang="en-US" sz="2400" dirty="0" err="1">
                <a:latin typeface="Arial" charset="0"/>
                <a:ea typeface="Arial" charset="0"/>
                <a:cs typeface="Arial" charset="0"/>
              </a:rPr>
              <a:t>mips_sem_perif_tb.vhd</a:t>
            </a:r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-- </a:t>
            </a:r>
            <a:r>
              <a:rPr lang="pt-BR" altLang="en-US" sz="2400" i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test_bench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en-US" sz="2400" i="1" u="sng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pt-BR" altLang="en-US" sz="2400" i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periférico</a:t>
            </a:r>
            <a:endParaRPr lang="pt-BR" alt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└── </a:t>
            </a:r>
            <a:r>
              <a:rPr lang="pt-BR" altLang="en-US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docs</a:t>
            </a:r>
            <a:endParaRPr lang="pt-BR" alt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     ├── arq_MR4.pdf</a:t>
            </a:r>
          </a:p>
          <a:p>
            <a:r>
              <a:rPr lang="pt-BR" altLang="en-US" sz="2400" dirty="0">
                <a:latin typeface="Arial" charset="0"/>
                <a:ea typeface="Arial" charset="0"/>
                <a:cs typeface="Arial" charset="0"/>
              </a:rPr>
              <a:t>     └── Simulacao_MR4_com_Exercicios.doc</a:t>
            </a:r>
          </a:p>
        </p:txBody>
      </p:sp>
    </p:spTree>
    <p:extLst>
      <p:ext uri="{BB962C8B-B14F-4D97-AF65-F5344CB8AC3E}">
        <p14:creationId xmlns:p14="http://schemas.microsoft.com/office/powerpoint/2010/main" val="157410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RESUMINDO O PROCESSO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252" y="1531479"/>
            <a:ext cx="1181469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pt-BR" sz="2800" dirty="0"/>
              <a:t>Simular/validar no MARS um programa escrito em linguagem de montagem.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/>
              <a:t>No exemplo, o </a:t>
            </a:r>
            <a:r>
              <a:rPr lang="pt-BR" sz="2400" dirty="0">
                <a:solidFill>
                  <a:srgbClr val="0070C0"/>
                </a:solidFill>
              </a:rPr>
              <a:t>soma_vet.asm</a:t>
            </a:r>
            <a:endParaRPr lang="pt-BR" sz="2400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endParaRPr lang="pt-BR" sz="1200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pt-BR" sz="2800" dirty="0"/>
              <a:t>Fazer os </a:t>
            </a:r>
            <a:r>
              <a:rPr lang="pt-BR" sz="2800" dirty="0" err="1"/>
              <a:t>dumps</a:t>
            </a:r>
            <a:r>
              <a:rPr lang="pt-BR" sz="2800" dirty="0"/>
              <a:t> de memória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prog.txt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data.txt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endParaRPr lang="pt-BR" sz="1200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pt-BR" sz="2800" dirty="0"/>
              <a:t>Gerar o </a:t>
            </a:r>
            <a:r>
              <a:rPr lang="pt-BR" sz="2800" dirty="0" err="1"/>
              <a:t>memory.vhd</a:t>
            </a:r>
            <a:r>
              <a:rPr lang="pt-BR" sz="2800" dirty="0"/>
              <a:t> através do programa </a:t>
            </a:r>
            <a:r>
              <a:rPr lang="pt-BR" sz="2800" i="1" dirty="0" err="1">
                <a:solidFill>
                  <a:srgbClr val="FF0000"/>
                </a:solidFill>
              </a:rPr>
              <a:t>le_mars</a:t>
            </a:r>
            <a:endParaRPr lang="pt-BR" sz="2800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endParaRPr lang="pt-BR" sz="1200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pt-BR" sz="2800" dirty="0"/>
              <a:t>Simular projeto contendo os arquivos fonte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memory.vhd</a:t>
            </a:r>
            <a:endParaRPr lang="pt-BR" sz="24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MIPSmulti_</a:t>
            </a:r>
            <a:r>
              <a:rPr lang="pt-BR" sz="2400" b="1" dirty="0" err="1">
                <a:solidFill>
                  <a:srgbClr val="0070C0"/>
                </a:solidFill>
              </a:rPr>
              <a:t>com</a:t>
            </a:r>
            <a:r>
              <a:rPr lang="pt-BR" sz="2400" dirty="0" err="1">
                <a:solidFill>
                  <a:srgbClr val="0070C0"/>
                </a:solidFill>
              </a:rPr>
              <a:t>_BRAMS.vhd</a:t>
            </a:r>
            <a:endParaRPr lang="pt-BR" sz="24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mips_</a:t>
            </a:r>
            <a:r>
              <a:rPr lang="pt-BR" sz="2400" b="1" dirty="0" err="1">
                <a:solidFill>
                  <a:srgbClr val="0070C0"/>
                </a:solidFill>
              </a:rPr>
              <a:t>sem</a:t>
            </a:r>
            <a:r>
              <a:rPr lang="pt-BR" sz="2400" dirty="0" err="1">
                <a:solidFill>
                  <a:srgbClr val="0070C0"/>
                </a:solidFill>
              </a:rPr>
              <a:t>_perif_tb.vhd</a:t>
            </a:r>
            <a:endParaRPr lang="pt-B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326106"/>
            <a:ext cx="12191999" cy="231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5600" dirty="0"/>
              <a:t>SIMULAÇÃO E PROTOTIPAÇÃO DE PROCESSADORES COM SAÍDA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26106"/>
            <a:ext cx="232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solidFill>
                  <a:schemeClr val="bg1"/>
                </a:solidFill>
              </a:rPr>
              <a:t>AULA SOBRE</a:t>
            </a:r>
          </a:p>
        </p:txBody>
      </p:sp>
    </p:spTree>
    <p:extLst>
      <p:ext uri="{BB962C8B-B14F-4D97-AF65-F5344CB8AC3E}">
        <p14:creationId xmlns:p14="http://schemas.microsoft.com/office/powerpoint/2010/main" val="153727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326106"/>
            <a:ext cx="12191999" cy="2311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/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197119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252" y="1531479"/>
            <a:ext cx="11814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pt-BR" sz="2800" dirty="0"/>
              <a:t>Simular o exemplo soma de vetores para dominar o ambiente de simulação do processador MR4 (MIPS) com memórias do tipo BRAM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memory.vhd</a:t>
            </a:r>
            <a:endParaRPr lang="pt-BR" sz="24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MIPSmulti_</a:t>
            </a:r>
            <a:r>
              <a:rPr lang="pt-BR" sz="2400" b="1" dirty="0" err="1">
                <a:solidFill>
                  <a:srgbClr val="0070C0"/>
                </a:solidFill>
              </a:rPr>
              <a:t>com</a:t>
            </a:r>
            <a:r>
              <a:rPr lang="pt-BR" sz="2400" dirty="0" err="1">
                <a:solidFill>
                  <a:srgbClr val="0070C0"/>
                </a:solidFill>
              </a:rPr>
              <a:t>_BRAMS.vhd</a:t>
            </a:r>
            <a:endParaRPr lang="pt-BR" sz="24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 err="1">
                <a:solidFill>
                  <a:srgbClr val="0070C0"/>
                </a:solidFill>
              </a:rPr>
              <a:t>mips_</a:t>
            </a:r>
            <a:r>
              <a:rPr lang="pt-BR" sz="2400" b="1" dirty="0" err="1">
                <a:solidFill>
                  <a:srgbClr val="0070C0"/>
                </a:solidFill>
              </a:rPr>
              <a:t>sem</a:t>
            </a:r>
            <a:r>
              <a:rPr lang="pt-BR" sz="2400" dirty="0" err="1">
                <a:solidFill>
                  <a:srgbClr val="0070C0"/>
                </a:solidFill>
              </a:rPr>
              <a:t>_perif_tb.vhd</a:t>
            </a:r>
            <a:endParaRPr lang="pt-BR" sz="24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2400" dirty="0">
              <a:solidFill>
                <a:srgbClr val="0070C0"/>
              </a:solidFill>
            </a:endParaRP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No material de apoio, há ponteiros para o documento de referência</a:t>
            </a:r>
            <a:endParaRPr lang="pt-BR" sz="4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Simulacao_MR4_com_Exercicios.doc</a:t>
            </a:r>
            <a:endParaRPr lang="pt-B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252" y="1531479"/>
            <a:ext cx="118146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2"/>
            </a:pPr>
            <a:r>
              <a:rPr lang="pt-BR" sz="2800" dirty="0"/>
              <a:t>Escrever um software contador de segundos que conte de 000,0s a 999,9s (com precisão de décimos de segundos) e em seguida pare. Para tanto: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 startAt="2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600" dirty="0"/>
              <a:t>Implemente um rotina que conte exatamente 1 décimo de segundo - basta fazer um laço que execute cerca de 5 milhões de instruções do MIPS, supondo que o </a:t>
            </a:r>
            <a:r>
              <a:rPr lang="pt-BR" sz="2600" dirty="0" err="1"/>
              <a:t>clock</a:t>
            </a:r>
            <a:r>
              <a:rPr lang="pt-BR" sz="2600" dirty="0"/>
              <a:t> do processador é de 50MHz.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600" dirty="0"/>
              <a:t>O algoritmo do programa é simples e pode ser resumido em quatro passos</a:t>
            </a:r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endParaRPr lang="pt-BR" sz="400" dirty="0"/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r>
              <a:rPr lang="pt-BR" sz="2400" dirty="0"/>
              <a:t>Zerar quatro registradores do MIPS (digamos $s0, $s1, $s2 e $s3)</a:t>
            </a:r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endParaRPr lang="pt-BR" sz="400" dirty="0"/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r>
              <a:rPr lang="pt-BR" sz="2400" dirty="0"/>
              <a:t>Escrever na saída os 4 valores, correspondendo a décimos, unidades, dezenas e centenas de segundos. Se todos estes valores forem simultaneamente 9, parar.</a:t>
            </a:r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endParaRPr lang="pt-BR" sz="400" dirty="0"/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r>
              <a:rPr lang="pt-BR" sz="2400" dirty="0"/>
              <a:t>Chamar uma função que espera exatamente 1 décimo de </a:t>
            </a:r>
            <a:r>
              <a:rPr lang="pt-BR" sz="2400" dirty="0" err="1"/>
              <a:t>seg</a:t>
            </a:r>
            <a:endParaRPr lang="pt-BR" sz="2400" dirty="0"/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endParaRPr lang="pt-BR" sz="400" dirty="0"/>
          </a:p>
          <a:p>
            <a:pPr marL="1428750" lvl="2" indent="-514350">
              <a:buClr>
                <a:srgbClr val="0070C0"/>
              </a:buClr>
              <a:buFont typeface="+mj-lt"/>
              <a:buAutoNum type="arabicPeriod"/>
            </a:pPr>
            <a:r>
              <a:rPr lang="pt-BR" sz="2400" dirty="0"/>
              <a:t>Incrementar contagem e ir para passo 2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3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Validar este programa no MARS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4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/>
              <a:t>OBS:  usem um laço com valor de contagem menor para validar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12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Sugestão para a área de dados (endereços de entrada e saída)</a:t>
            </a:r>
          </a:p>
          <a:p>
            <a:pPr lvl="1">
              <a:buClr>
                <a:srgbClr val="0070C0"/>
              </a:buClr>
            </a:pPr>
            <a:endParaRPr lang="pt-BR" sz="4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out_dec_s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:   .</a:t>
            </a: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 0x10008000</a:t>
            </a: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out_un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:      .</a:t>
            </a: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 0x10008001</a:t>
            </a: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out_dz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:      .</a:t>
            </a: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 0x10008002</a:t>
            </a: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out_ct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:      .</a:t>
            </a: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 0x10008003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Como escrever nesta área de dados</a:t>
            </a:r>
          </a:p>
          <a:p>
            <a:pPr lvl="1">
              <a:buClr>
                <a:srgbClr val="0070C0"/>
              </a:buClr>
            </a:pPr>
            <a:endParaRPr lang="pt-BR" sz="4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la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$t0, </a:t>
            </a: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out_dec_s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# obtém endereço de </a:t>
            </a:r>
            <a:r>
              <a:rPr lang="pt-BR" sz="2000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reg</a:t>
            </a:r>
            <a:r>
              <a:rPr lang="pt-BR" sz="2000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periférico décimos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lw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$t0, 0($t0)</a:t>
            </a:r>
          </a:p>
          <a:p>
            <a:pPr lvl="1">
              <a:buClr>
                <a:srgbClr val="0070C0"/>
              </a:buClr>
            </a:pPr>
            <a:r>
              <a:rPr lang="pt-BR" sz="2400" dirty="0" err="1">
                <a:latin typeface="Courier New" charset="0"/>
                <a:ea typeface="Courier New" charset="0"/>
                <a:cs typeface="Courier New" charset="0"/>
              </a:rPr>
              <a:t>sb</a:t>
            </a:r>
            <a:r>
              <a:rPr lang="pt-BR" sz="2400" dirty="0">
                <a:latin typeface="Courier New" charset="0"/>
                <a:ea typeface="Courier New" charset="0"/>
                <a:cs typeface="Courier New" charset="0"/>
              </a:rPr>
              <a:t> $s0, 0($t0)    </a:t>
            </a:r>
            <a:r>
              <a:rPr lang="pt-BR" sz="2000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# escreve valor de contagem ($s0) no periférico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Simulação no MARS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Estado parcial da simulação (0/0/5/2)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2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2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2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2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2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8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Final da contagem:  09 / 09 / 09/ 09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 descr="Screen Shot 2013-06-01 at 19.5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5" y="2696972"/>
            <a:ext cx="4535607" cy="194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creen Shot 2013-06-01 at 20.0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5" t="51437" b="33281"/>
          <a:stretch>
            <a:fillRect/>
          </a:stretch>
        </p:blipFill>
        <p:spPr bwMode="auto">
          <a:xfrm>
            <a:off x="836675" y="5365383"/>
            <a:ext cx="56880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72768" y="3337542"/>
            <a:ext cx="2523744" cy="2103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1669001" y="5632190"/>
            <a:ext cx="3547872" cy="2997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3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252" y="1531479"/>
            <a:ext cx="116407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3"/>
            </a:pPr>
            <a:r>
              <a:rPr lang="pt-BR" sz="2800" dirty="0"/>
              <a:t>Acrescentar hardware ao </a:t>
            </a:r>
            <a:r>
              <a:rPr lang="pt-BR" sz="2800" dirty="0" err="1"/>
              <a:t>MIPSmulti_with_BRAMs</a:t>
            </a:r>
            <a:r>
              <a:rPr lang="pt-BR" sz="2800" dirty="0"/>
              <a:t>, um conjunto de 4 registradores de 4 bits para armazenar o valor  de contagem de segundos.  Como realizar isto?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 startAt="3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r>
              <a:rPr lang="pt-BR" sz="2400" dirty="0"/>
              <a:t>Os 4 registradores de saída estarão mapeados nos endereços do início da área apontada pelo registrador $</a:t>
            </a:r>
            <a:r>
              <a:rPr lang="pt-BR" sz="2400" dirty="0" err="1"/>
              <a:t>gp</a:t>
            </a:r>
            <a:r>
              <a:rPr lang="pt-BR" sz="2400" dirty="0"/>
              <a:t> do MIPS (que no MARS possui valor inicial 0x10008000)</a:t>
            </a:r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r>
              <a:rPr lang="pt-BR" sz="2400" dirty="0"/>
              <a:t>Note que os registradores externos devem ser síncronos em relação ao processador (ou seja, usam os mesmos sinais de </a:t>
            </a:r>
            <a:r>
              <a:rPr lang="pt-BR" sz="2400" dirty="0" err="1"/>
              <a:t>clock</a:t>
            </a:r>
            <a:r>
              <a:rPr lang="pt-BR" sz="2400" dirty="0"/>
              <a:t> e reset que este)</a:t>
            </a:r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r>
              <a:rPr lang="pt-BR" sz="2400" dirty="0"/>
              <a:t>Produza um processo de decodificação individual para cada um dos quatro registradores, baseado nos sinais </a:t>
            </a:r>
            <a:r>
              <a:rPr lang="pt-BR" sz="2400" dirty="0" err="1"/>
              <a:t>ce</a:t>
            </a:r>
            <a:r>
              <a:rPr lang="pt-BR" sz="2400" dirty="0"/>
              <a:t>, </a:t>
            </a:r>
            <a:r>
              <a:rPr lang="pt-BR" sz="2400" dirty="0" err="1"/>
              <a:t>rw</a:t>
            </a:r>
            <a:r>
              <a:rPr lang="pt-BR" sz="2400" dirty="0"/>
              <a:t> e </a:t>
            </a:r>
            <a:r>
              <a:rPr lang="pt-BR" sz="2400" dirty="0" err="1"/>
              <a:t>addressCPU</a:t>
            </a:r>
            <a:r>
              <a:rPr lang="pt-BR" sz="2400" dirty="0"/>
              <a:t> gerados pelo processador</a:t>
            </a:r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endParaRPr lang="pt-BR" sz="800" dirty="0"/>
          </a:p>
          <a:p>
            <a:pPr marL="971550" lvl="1" indent="-514350">
              <a:buClr>
                <a:srgbClr val="0070C0"/>
              </a:buClr>
              <a:buFont typeface="+mj-lt"/>
              <a:buAutoNum type="alphaLcPeriod"/>
            </a:pPr>
            <a:r>
              <a:rPr lang="pt-BR" sz="2400" dirty="0"/>
              <a:t>Após criar os registradores, ligue cada um destes a um dos </a:t>
            </a:r>
            <a:r>
              <a:rPr lang="pt-BR" sz="2400" i="1" dirty="0"/>
              <a:t>displays</a:t>
            </a:r>
            <a:r>
              <a:rPr lang="pt-BR" sz="2400" dirty="0"/>
              <a:t> da placa Nexys2, através do </a:t>
            </a:r>
            <a:r>
              <a:rPr lang="pt-BR" sz="2400" i="1" dirty="0"/>
              <a:t>driver</a:t>
            </a:r>
            <a:r>
              <a:rPr lang="pt-BR" sz="2400" dirty="0"/>
              <a:t> de </a:t>
            </a:r>
            <a:r>
              <a:rPr lang="pt-BR" sz="2400" i="1" dirty="0"/>
              <a:t>display</a:t>
            </a:r>
            <a:r>
              <a:rPr lang="pt-BR" sz="2400" dirty="0"/>
              <a:t> já usado em outras ocasiões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Exemplo de nível mais alto do protótipo – o retângulo mais externo corresponde aos limites do FPGA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2" descr="Y:\Work\Laborg_2012\Laborg\T6\SENSU7~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14539" r="2060" b="24983"/>
          <a:stretch>
            <a:fillRect/>
          </a:stretch>
        </p:blipFill>
        <p:spPr bwMode="auto">
          <a:xfrm>
            <a:off x="1278572" y="2543758"/>
            <a:ext cx="9469305" cy="404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2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Simular a aplicação, visualizando nos 4 registradores de contagem o valor do contador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6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6 Arquivos VHDL para a simulação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0070C0"/>
                </a:solidFill>
              </a:rPr>
              <a:t>memory.vhd</a:t>
            </a:r>
            <a:r>
              <a:rPr lang="pt-BR" sz="2800" dirty="0"/>
              <a:t>: programa contador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0070C0"/>
                </a:solidFill>
              </a:rPr>
              <a:t>dspl_drv_nexys.vhd</a:t>
            </a:r>
            <a:r>
              <a:rPr lang="pt-BR" sz="2800" dirty="0"/>
              <a:t>: driver que aciona os </a:t>
            </a:r>
            <a:r>
              <a:rPr lang="pt-BR" sz="2800" i="1" dirty="0"/>
              <a:t>displays</a:t>
            </a:r>
            <a:r>
              <a:rPr lang="pt-BR" sz="2800" dirty="0"/>
              <a:t> (fornecido).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FF0000"/>
                </a:solidFill>
              </a:rPr>
              <a:t>periferico.vhd</a:t>
            </a:r>
            <a:endParaRPr lang="pt-BR" sz="2800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0070C0"/>
                </a:solidFill>
              </a:rPr>
              <a:t>MIPSmulti_com_BRAMS.vhd</a:t>
            </a:r>
            <a:endParaRPr lang="pt-BR" sz="28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0070C0"/>
                </a:solidFill>
              </a:rPr>
              <a:t>top_conts.vhd</a:t>
            </a:r>
            <a:r>
              <a:rPr lang="pt-BR" sz="2800" dirty="0"/>
              <a:t>:   contendo o periférico e o processador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600" dirty="0">
              <a:solidFill>
                <a:srgbClr val="0070C0"/>
              </a:solidFill>
            </a:endParaRP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 err="1">
                <a:solidFill>
                  <a:srgbClr val="0070C0"/>
                </a:solidFill>
              </a:rPr>
              <a:t>mips_com_perif_tb.vhd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/>
              <a:t>(fornecido)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SIMULAÇÃO INICIAL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Visualizar registradores </a:t>
            </a:r>
            <a:r>
              <a:rPr lang="pt-BR" sz="2600" dirty="0" err="1"/>
              <a:t>reg</a:t>
            </a:r>
            <a:r>
              <a:rPr lang="pt-BR" sz="2600" dirty="0"/>
              <a:t>[8], </a:t>
            </a:r>
            <a:r>
              <a:rPr lang="pt-BR" sz="2600" dirty="0" err="1"/>
              <a:t>reg</a:t>
            </a:r>
            <a:r>
              <a:rPr lang="pt-BR" sz="2600" dirty="0"/>
              <a:t>[9], </a:t>
            </a:r>
            <a:r>
              <a:rPr lang="pt-BR" sz="2600" dirty="0" err="1"/>
              <a:t>reg</a:t>
            </a:r>
            <a:r>
              <a:rPr lang="pt-BR" sz="2600" dirty="0"/>
              <a:t>[16]-</a:t>
            </a:r>
            <a:r>
              <a:rPr lang="pt-BR" sz="2600" dirty="0" err="1"/>
              <a:t>reg</a:t>
            </a:r>
            <a:r>
              <a:rPr lang="pt-BR" sz="2600" dirty="0"/>
              <a:t>[19] ($s0-$s3)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4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No periférico, visualizar os registradores</a:t>
            </a:r>
            <a:endParaRPr lang="pt-BR" sz="26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 descr="Screen Shot 2013-06-02 at 10.56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3" y="2653486"/>
            <a:ext cx="10604232" cy="38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60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CONTANDO O TEMPO DE SIMULAÇÃO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31479"/>
            <a:ext cx="117415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Medir o tempo para 1 décimo de segundo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No meu código foi 1240 </a:t>
            </a:r>
            <a:r>
              <a:rPr lang="pt-BR" sz="2800" dirty="0" err="1"/>
              <a:t>ns</a:t>
            </a:r>
            <a:r>
              <a:rPr lang="pt-BR" sz="2800" dirty="0"/>
              <a:t> (varia de acordo com a forma como o programa é escrito)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800" dirty="0"/>
              <a:t>Multiplicando 1240ns * 10000 = 0,0124 = </a:t>
            </a:r>
            <a:r>
              <a:rPr lang="pt-BR" sz="2800" b="1" dirty="0">
                <a:solidFill>
                  <a:srgbClr val="FF0000"/>
                </a:solidFill>
              </a:rPr>
              <a:t>12,4 </a:t>
            </a:r>
            <a:r>
              <a:rPr lang="pt-BR" sz="2800" b="1" dirty="0" err="1">
                <a:solidFill>
                  <a:srgbClr val="FF0000"/>
                </a:solidFill>
              </a:rPr>
              <a:t>ms</a:t>
            </a:r>
            <a:endParaRPr lang="pt-BR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4" descr="Screen Shot 2013-06-02 at 11.2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7" y="3942642"/>
            <a:ext cx="11494575" cy="208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9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INTRODUÇÃO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27" y="1536291"/>
            <a:ext cx="11482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>
                <a:solidFill>
                  <a:srgbClr val="FF0000"/>
                </a:solidFill>
              </a:rPr>
              <a:t>Neste trabalho, deve-se simular e prototipar um processador na plataforma </a:t>
            </a:r>
            <a:r>
              <a:rPr lang="pt-BR" sz="2600" i="1" dirty="0" err="1">
                <a:solidFill>
                  <a:srgbClr val="FF0000"/>
                </a:solidFill>
              </a:rPr>
              <a:t>Digilent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Nexys</a:t>
            </a:r>
            <a:r>
              <a:rPr lang="pt-BR" sz="2600" i="1" dirty="0">
                <a:solidFill>
                  <a:srgbClr val="FF0000"/>
                </a:solidFill>
              </a:rPr>
              <a:t> 2</a:t>
            </a:r>
            <a:r>
              <a:rPr lang="pt-BR" sz="2600" dirty="0">
                <a:solidFill>
                  <a:srgbClr val="FF0000"/>
                </a:solidFill>
              </a:rPr>
              <a:t>, empregando o esquema que provê </a:t>
            </a:r>
            <a:r>
              <a:rPr lang="pt-BR" sz="2600" b="1" dirty="0">
                <a:solidFill>
                  <a:srgbClr val="FF0000"/>
                </a:solidFill>
              </a:rPr>
              <a:t>saída</a:t>
            </a:r>
            <a:r>
              <a:rPr lang="pt-BR" sz="2600" dirty="0">
                <a:solidFill>
                  <a:srgbClr val="FF0000"/>
                </a:solidFill>
              </a:rPr>
              <a:t> de dados pelo processador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16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Disponibiliza-se uma organização funcional </a:t>
            </a:r>
            <a:r>
              <a:rPr lang="pt-BR" sz="2600" dirty="0" err="1"/>
              <a:t>simulável</a:t>
            </a:r>
            <a:r>
              <a:rPr lang="pt-BR" sz="2600" dirty="0"/>
              <a:t> e </a:t>
            </a:r>
            <a:r>
              <a:rPr lang="pt-BR" sz="2600" dirty="0" err="1"/>
              <a:t>prototipável</a:t>
            </a:r>
            <a:r>
              <a:rPr lang="pt-BR" sz="2600" dirty="0"/>
              <a:t> de um sistema </a:t>
            </a:r>
            <a:r>
              <a:rPr lang="pt-BR" sz="2600" dirty="0" err="1"/>
              <a:t>processador+memórias</a:t>
            </a:r>
            <a:r>
              <a:rPr lang="pt-BR" sz="2600" dirty="0"/>
              <a:t>, baseado na arquitetura MIPS-S, um subconjunto da arquitetura MIPS 2000. Esta arquitetura e uma organização para a mesma estão descritas no </a:t>
            </a:r>
            <a:r>
              <a:rPr lang="pt-BR" sz="2600" dirty="0">
                <a:solidFill>
                  <a:srgbClr val="0070C0"/>
                </a:solidFill>
              </a:rPr>
              <a:t>documento disponível na homepage da disciplina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0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SIMULANDO AGORA POR 13ms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828" y="1513191"/>
            <a:ext cx="11741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Visualizar os registradores </a:t>
            </a:r>
            <a:r>
              <a:rPr lang="pt-BR" sz="2600" dirty="0" err="1"/>
              <a:t>reg</a:t>
            </a:r>
            <a:r>
              <a:rPr lang="pt-BR" sz="2600" dirty="0"/>
              <a:t>[8] ($t0), </a:t>
            </a:r>
            <a:r>
              <a:rPr lang="pt-BR" sz="2600" dirty="0" err="1"/>
              <a:t>reg</a:t>
            </a:r>
            <a:r>
              <a:rPr lang="pt-BR" sz="2600" dirty="0"/>
              <a:t>[9]($t1), </a:t>
            </a:r>
            <a:r>
              <a:rPr lang="pt-BR" sz="2600" dirty="0" err="1"/>
              <a:t>reg</a:t>
            </a:r>
            <a:r>
              <a:rPr lang="pt-BR" sz="2600" dirty="0"/>
              <a:t>[16]-</a:t>
            </a:r>
            <a:r>
              <a:rPr lang="pt-BR" sz="2600" dirty="0" err="1"/>
              <a:t>reg</a:t>
            </a:r>
            <a:r>
              <a:rPr lang="pt-BR" sz="2600" dirty="0"/>
              <a:t>[19] ($s0-$s3)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4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 err="1"/>
              <a:t>run</a:t>
            </a:r>
            <a:r>
              <a:rPr lang="pt-BR" sz="2600" dirty="0"/>
              <a:t> 13 </a:t>
            </a:r>
            <a:r>
              <a:rPr lang="pt-BR" sz="2600" dirty="0" err="1"/>
              <a:t>ms</a:t>
            </a:r>
            <a:r>
              <a:rPr lang="pt-BR" sz="2600" dirty="0"/>
              <a:t>  (milissegundos)</a:t>
            </a:r>
            <a:endParaRPr lang="pt-BR" sz="26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3" descr="Screen Shot 2013-06-02 at 11.01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25" y="2522162"/>
            <a:ext cx="9489535" cy="41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7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ROTINA DO TEMPO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964" y="1458327"/>
            <a:ext cx="117415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Chamada por </a:t>
            </a:r>
            <a:r>
              <a:rPr lang="pt-BR" sz="2600" dirty="0" err="1"/>
              <a:t>jal</a:t>
            </a:r>
            <a:endParaRPr lang="pt-BR" sz="26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4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Inicializa $t0 com 2, e decrementa até chegar a zero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400" dirty="0"/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Volta com </a:t>
            </a:r>
            <a:r>
              <a:rPr lang="pt-BR" sz="2600" dirty="0" err="1"/>
              <a:t>jr</a:t>
            </a:r>
            <a:r>
              <a:rPr lang="pt-BR" sz="2600" dirty="0"/>
              <a:t> $</a:t>
            </a:r>
            <a:r>
              <a:rPr lang="pt-BR" sz="2600" dirty="0" err="1"/>
              <a:t>ra</a:t>
            </a:r>
            <a:endParaRPr lang="pt-BR" sz="26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 descr="Screen Shot 2013-06-02 at 11.12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64" y="2943131"/>
            <a:ext cx="8903784" cy="379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81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PROJETO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404" y="1586343"/>
            <a:ext cx="11329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4"/>
            </a:pPr>
            <a:r>
              <a:rPr lang="pt-BR" sz="2800" dirty="0"/>
              <a:t>Prototipar o sistema completo</a:t>
            </a:r>
          </a:p>
          <a:p>
            <a:pPr marL="514350" indent="-514350">
              <a:buClr>
                <a:srgbClr val="0070C0"/>
              </a:buClr>
              <a:buFont typeface="Wingdings" charset="2"/>
              <a:buChar char="Ø"/>
            </a:pPr>
            <a:endParaRPr lang="pt-BR" sz="12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/>
              <a:t>Não esquecer de dar a devida atenção à definição da interface do FPGA com o mundo externo, através da especificação do arquivo UCF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12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/>
              <a:t>Não esquecer ao prototipar o sistema  de garantir que as memórias de instruções e dados são carregadas desde o início da execução com as informações necessárias para executar o programa que produz o contador de segundos</a:t>
            </a:r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endParaRPr lang="pt-BR" sz="1200" dirty="0"/>
          </a:p>
          <a:p>
            <a:pPr marL="971550" lvl="1" indent="-514350">
              <a:buClr>
                <a:srgbClr val="0070C0"/>
              </a:buClr>
              <a:buFont typeface="Wingdings" charset="2"/>
              <a:buChar char="ü"/>
            </a:pPr>
            <a:r>
              <a:rPr lang="pt-BR" sz="2800" dirty="0"/>
              <a:t>Modificar o valor de controle da contagem para precisão de décimo de segundo</a:t>
            </a:r>
            <a:endParaRPr lang="pt-BR" sz="2400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3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RESUMO DO TRABALHO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30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853" y="1626630"/>
            <a:ext cx="112070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600" dirty="0"/>
              <a:t>O </a:t>
            </a:r>
            <a:r>
              <a:rPr lang="pt-BR" sz="2600" b="1" dirty="0">
                <a:solidFill>
                  <a:srgbClr val="FF0000"/>
                </a:solidFill>
              </a:rPr>
              <a:t>Trabalho 6</a:t>
            </a:r>
            <a:r>
              <a:rPr lang="pt-BR" sz="2600" dirty="0"/>
              <a:t> consiste em um arquivo compactado (.zip) contendo</a:t>
            </a:r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800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endParaRPr lang="pt-BR" sz="200" dirty="0"/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Um relatório em PDF descrevendo a estrutura de hardware adicionada, bem como do programa executado no protótipo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8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Código </a:t>
            </a:r>
            <a:r>
              <a:rPr lang="pt-BR" sz="2400" i="1" dirty="0" err="1">
                <a:solidFill>
                  <a:srgbClr val="0070C0"/>
                </a:solidFill>
              </a:rPr>
              <a:t>assembly</a:t>
            </a:r>
            <a:r>
              <a:rPr lang="pt-BR" sz="2400" dirty="0">
                <a:solidFill>
                  <a:srgbClr val="0070C0"/>
                </a:solidFill>
              </a:rPr>
              <a:t> da aplicação, comentado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8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Diretório com os 6 </a:t>
            </a:r>
            <a:r>
              <a:rPr lang="pt-BR" sz="2400" dirty="0" err="1">
                <a:solidFill>
                  <a:srgbClr val="0070C0"/>
                </a:solidFill>
              </a:rPr>
              <a:t>VHDLs</a:t>
            </a:r>
            <a:r>
              <a:rPr lang="pt-BR" sz="2400" dirty="0">
                <a:solidFill>
                  <a:srgbClr val="0070C0"/>
                </a:solidFill>
              </a:rPr>
              <a:t>, o UCF e o arquivo .bit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8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O projeto ISE completo do protótipo gerado</a:t>
            </a: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endParaRPr lang="pt-BR" sz="800" dirty="0">
              <a:solidFill>
                <a:srgbClr val="0070C0"/>
              </a:solidFill>
            </a:endParaRPr>
          </a:p>
          <a:p>
            <a:pPr marL="914400" lvl="1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400" b="1" dirty="0">
                <a:solidFill>
                  <a:srgbClr val="FF0000"/>
                </a:solidFill>
              </a:rPr>
              <a:t>DEVE-SE</a:t>
            </a:r>
            <a:r>
              <a:rPr lang="pt-BR" sz="2400" dirty="0">
                <a:solidFill>
                  <a:srgbClr val="0070C0"/>
                </a:solidFill>
              </a:rPr>
              <a:t> mostrar a operação do projeto em uma plataforma de prototipação ao professor em alguma aula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236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INTRODUÇÃO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59" y="1420225"/>
            <a:ext cx="11482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000" b="1" dirty="0"/>
              <a:t>Abaixo mostra-se o diagrama de blocos do sistema </a:t>
            </a:r>
            <a:r>
              <a:rPr lang="pt-BR" sz="2000" b="1" dirty="0" err="1"/>
              <a:t>MIPS-S+memórias</a:t>
            </a:r>
            <a:r>
              <a:rPr lang="pt-BR" sz="2000" b="1" dirty="0"/>
              <a:t> (aqui o processador é denominado </a:t>
            </a:r>
            <a:r>
              <a:rPr lang="pt-BR" sz="2000" b="1" dirty="0" err="1"/>
              <a:t>MIPSmulti_withBRAMs</a:t>
            </a:r>
            <a:endParaRPr lang="pt-BR" sz="2000" b="1" dirty="0"/>
          </a:p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000" b="1" dirty="0"/>
              <a:t>Após conseguir simular este sistema, deve-se </a:t>
            </a:r>
            <a:r>
              <a:rPr lang="pt-BR" sz="2000" b="1" dirty="0" err="1"/>
              <a:t>prototipá-lo</a:t>
            </a:r>
            <a:endParaRPr lang="pt-B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96448"/>
              </p:ext>
            </p:extLst>
          </p:nvPr>
        </p:nvGraphicFramePr>
        <p:xfrm>
          <a:off x="825500" y="2444082"/>
          <a:ext cx="10401300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Picture" r:id="rId3" imgW="7861300" imgH="3378200" progId="Word.Picture.8">
                  <p:embed/>
                </p:oleObj>
              </mc:Choice>
              <mc:Fallback>
                <p:oleObj name="Picture" r:id="rId3" imgW="7861300" imgH="3378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444082"/>
                        <a:ext cx="10401300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VHDL PARCIAL DO 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pic>
        <p:nvPicPr>
          <p:cNvPr id="9" name="Picture 4" descr="Screen Shot 2013-06-01 at 17.3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63" y="1379622"/>
            <a:ext cx="6532735" cy="544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PROGRAMA </a:t>
            </a:r>
            <a:r>
              <a:rPr lang="en-US" sz="4800" i="1" dirty="0"/>
              <a:t>SOMA_VET</a:t>
            </a:r>
            <a:r>
              <a:rPr lang="en-US" sz="4800" dirty="0"/>
              <a:t> EM ASSEMBLY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37055" y="1497263"/>
            <a:ext cx="9759282" cy="523220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742950" indent="-28575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 marL="11430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 marL="16002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 marL="20574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.data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V3:	.word	0x0       0x0  0x0 0x0  0x0   0x0   0x0  0x0  0x0 0x0  0x0 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V1:	.word	0x1000011 0xff 0x3 0x14 0x878 0x31  0x62 0x10 0x5 0x16 0xAB000002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V2:	.word	0x2000002 0xf4 0x3 0x14 0x878 0x31  0x62 0x10 0x5 0x16 0x21000020</a:t>
            </a:r>
          </a:p>
          <a:p>
            <a:pPr algn="l"/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	.word	11</a:t>
            </a:r>
          </a:p>
          <a:p>
            <a:pPr algn="l"/>
            <a:endParaRPr lang="pt-BR" altLang="en-US" sz="7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what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follows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segment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program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globl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main		          # Declare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main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 global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endParaRPr lang="pt-BR" altLang="en-US" sz="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main: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$t0,V1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pointer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V1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vector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$t1,V2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pointer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V2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vector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$t2,V3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pointer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V3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destination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vector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$t3,size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lw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$t3,0($t3)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register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$t1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endParaRPr lang="pt-BR" altLang="en-US" sz="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loop: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blez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$t3,end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becomes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0,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processing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lw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$t4,0($t0)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lw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$t5,0($t1)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addu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$t4,$t4,$t5 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$t4,0($t2)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V3 vector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element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memory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addiu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$t0,$t0,4	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advance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pointers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addiu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$t1,$t1,4	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addiu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$t2,$t2,4	</a:t>
            </a: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addiu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$t3,$t3,-1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decrement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process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counter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loop		# execute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loop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another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time</a:t>
            </a:r>
          </a:p>
          <a:p>
            <a:pPr algn="l"/>
            <a:endParaRPr lang="pt-BR" altLang="en-US" sz="5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/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# 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now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stop</a:t>
            </a:r>
          </a:p>
          <a:p>
            <a:pPr algn="l"/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pt-BR" altLang="en-US" sz="1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altLang="en-US" sz="1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pt-BR" alt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SIMULANDO COM O 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pic>
        <p:nvPicPr>
          <p:cNvPr id="8" name="Picture 2" descr="Screen Shot 2013-06-01 at 17.45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" y="2294867"/>
            <a:ext cx="10463127" cy="204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Screen Shot 2013-06-01 at 17.46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" y="4750748"/>
            <a:ext cx="10448698" cy="1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676" y="1440039"/>
            <a:ext cx="576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pt-BR" sz="2400" dirty="0"/>
              <a:t>Área de dados antes e depois da soma</a:t>
            </a:r>
            <a:endParaRPr lang="pt-B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9991" y="1847938"/>
            <a:ext cx="701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000" dirty="0"/>
              <a:t>V3 começa com todos seus elementos em 0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21" y="4345305"/>
            <a:ext cx="701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ü"/>
            </a:pPr>
            <a:r>
              <a:rPr lang="pt-BR" sz="2000" dirty="0"/>
              <a:t>Resultado da soma dos vetores V1 e V2 em V3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2078789" y="2694047"/>
            <a:ext cx="8926095" cy="16255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2078789" y="2856606"/>
            <a:ext cx="3204411" cy="16599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ounded Rectangle 13"/>
          <p:cNvSpPr/>
          <p:nvPr/>
        </p:nvSpPr>
        <p:spPr>
          <a:xfrm>
            <a:off x="2078789" y="5124948"/>
            <a:ext cx="8926095" cy="1645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2078789" y="5300207"/>
            <a:ext cx="3204411" cy="16599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400" dirty="0"/>
              <a:t>GERANDO UM </a:t>
            </a:r>
            <a:r>
              <a:rPr lang="en-US" sz="4400" i="1" dirty="0"/>
              <a:t>DUMP</a:t>
            </a:r>
            <a:r>
              <a:rPr lang="en-US" sz="4400" dirty="0"/>
              <a:t> DE MEMÓRIA (PROG)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84213" y="3868401"/>
            <a:ext cx="8527542" cy="2801938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742950" indent="-28575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 marL="11430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 marL="16002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 marL="20574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fr-FR" altLang="en-US" sz="1600" dirty="0" err="1">
                <a:solidFill>
                  <a:schemeClr val="tx1"/>
                </a:solidFill>
                <a:latin typeface="Courier New" charset="0"/>
              </a:rPr>
              <a:t>Address</a:t>
            </a:r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    Code        Basic                     Source</a:t>
            </a:r>
          </a:p>
          <a:p>
            <a:pPr algn="l"/>
            <a:endParaRPr lang="fr-FR" altLang="en-US" sz="1600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0x00400000  0x3c011001  lui $1,0x00001001     10   	la	$t0,V1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0x00400004  0x3428002c  </a:t>
            </a:r>
            <a:r>
              <a:rPr lang="fr-FR" altLang="en-US" sz="1600" dirty="0" err="1">
                <a:solidFill>
                  <a:schemeClr val="tx1"/>
                </a:solidFill>
                <a:latin typeface="Courier New" charset="0"/>
              </a:rPr>
              <a:t>ori</a:t>
            </a:r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 $8,$1,0x0000002c       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0x00400008  0x3c011001  lui $1,0x00001001     11   	la	$t1,V2	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0x0040000c  0x34290058  </a:t>
            </a:r>
            <a:r>
              <a:rPr lang="fr-FR" altLang="en-US" sz="1600" dirty="0" err="1">
                <a:solidFill>
                  <a:schemeClr val="tx1"/>
                </a:solidFill>
                <a:latin typeface="Courier New" charset="0"/>
              </a:rPr>
              <a:t>ori</a:t>
            </a:r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 $9,$1,0x00000058       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0x00400010  0x3c011001  lui $1,0x00001001     12   	la	$t2,V3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0x00400014  0x342a0000  </a:t>
            </a:r>
            <a:r>
              <a:rPr lang="fr-FR" altLang="en-US" sz="1600" dirty="0" err="1">
                <a:solidFill>
                  <a:schemeClr val="tx1"/>
                </a:solidFill>
                <a:latin typeface="Courier New" charset="0"/>
              </a:rPr>
              <a:t>ori</a:t>
            </a:r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 $10,$1,0x00000000      </a:t>
            </a:r>
          </a:p>
          <a:p>
            <a:pPr algn="l"/>
            <a:endParaRPr lang="fr-FR" altLang="en-US" sz="1600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…</a:t>
            </a:r>
          </a:p>
          <a:p>
            <a:pPr algn="l"/>
            <a:r>
              <a:rPr lang="fr-FR" altLang="en-US" sz="1600" dirty="0">
                <a:solidFill>
                  <a:schemeClr val="tx1"/>
                </a:solidFill>
                <a:latin typeface="Courier New" charset="0"/>
              </a:rPr>
              <a:t>0x0040004c  0x08100013  j 0x0040004c          30   end:	j end</a:t>
            </a:r>
            <a:endParaRPr lang="pt-BR" altLang="en-US" sz="1600" dirty="0">
              <a:solidFill>
                <a:schemeClr val="tx1"/>
              </a:solidFill>
              <a:latin typeface="Courier New" charset="0"/>
            </a:endParaRPr>
          </a:p>
        </p:txBody>
      </p:sp>
      <p:pic>
        <p:nvPicPr>
          <p:cNvPr id="9" name="Picture 6" descr="Screen Shot 2013-06-01 at 17.5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78164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676" y="1440039"/>
            <a:ext cx="82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en-US" sz="2400" u="sng" dirty="0">
                <a:solidFill>
                  <a:srgbClr val="0070C0"/>
                </a:solidFill>
              </a:rPr>
              <a:t>No MARS:</a:t>
            </a:r>
            <a:r>
              <a:rPr lang="en-US" sz="2400" dirty="0"/>
              <a:t> File → Dump Memory → </a:t>
            </a:r>
            <a:r>
              <a:rPr lang="en-US" sz="2400" dirty="0" err="1"/>
              <a:t>arquivo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prog.txt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0789" y="2322576"/>
            <a:ext cx="3540315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4608576" y="2322576"/>
            <a:ext cx="3031173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95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Screen Shot 2013-06-01 at 17.5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78164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1999" cy="1363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r>
              <a:rPr lang="en-US" sz="4800" dirty="0"/>
              <a:t>GERANDO UM </a:t>
            </a:r>
            <a:r>
              <a:rPr lang="en-US" sz="4800" i="1" dirty="0"/>
              <a:t>DUMP</a:t>
            </a:r>
            <a:r>
              <a:rPr lang="en-US" sz="4800" dirty="0"/>
              <a:t> DE MEMÓRIA 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9471" y="6288505"/>
            <a:ext cx="72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97169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136676" y="1440039"/>
            <a:ext cx="82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charset="2"/>
              <a:buChar char="Ø"/>
            </a:pPr>
            <a:r>
              <a:rPr lang="en-US" sz="2400" u="sng" dirty="0">
                <a:solidFill>
                  <a:srgbClr val="0070C0"/>
                </a:solidFill>
              </a:rPr>
              <a:t>No MARS: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File → Dump Memory → </a:t>
            </a:r>
            <a:r>
              <a:rPr lang="en-US" sz="2400" dirty="0" err="1"/>
              <a:t>arquivo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data.txt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0789" y="2322576"/>
            <a:ext cx="3540315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4608576" y="2322576"/>
            <a:ext cx="3031173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57897" y="4093464"/>
            <a:ext cx="11403052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742950" indent="-28575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 marL="11430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 marL="16002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 marL="2057400" indent="-228600" algn="r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da-DK" altLang="en-US" sz="1500" dirty="0">
                <a:solidFill>
                  <a:srgbClr val="FF0000"/>
                </a:solidFill>
                <a:latin typeface="Courier New" charset="0"/>
              </a:rPr>
              <a:t>0x10010000</a:t>
            </a:r>
            <a:r>
              <a:rPr lang="da-DK" altLang="en-US" sz="1500" dirty="0">
                <a:latin typeface="Courier New" charset="0"/>
              </a:rPr>
              <a:t> </a:t>
            </a:r>
            <a:r>
              <a:rPr lang="da-DK" altLang="en-US" sz="1500" dirty="0">
                <a:solidFill>
                  <a:schemeClr val="tx1"/>
                </a:solidFill>
                <a:latin typeface="Courier New" charset="0"/>
              </a:rPr>
              <a:t>0x03000013 0x000001f3 0x00000006 0x00000028 0x000010f0 0x00000062 0x000000c4 0x00000020 </a:t>
            </a:r>
          </a:p>
          <a:p>
            <a:pPr algn="l"/>
            <a:endParaRPr lang="da-DK" altLang="en-US" sz="1500" dirty="0">
              <a:solidFill>
                <a:srgbClr val="FF0000"/>
              </a:solidFill>
              <a:latin typeface="Courier New" charset="0"/>
            </a:endParaRPr>
          </a:p>
          <a:p>
            <a:pPr algn="l"/>
            <a:r>
              <a:rPr lang="da-DK" altLang="en-US" sz="1500" dirty="0">
                <a:solidFill>
                  <a:srgbClr val="FF0000"/>
                </a:solidFill>
                <a:latin typeface="Courier New" charset="0"/>
              </a:rPr>
              <a:t>0x10010020</a:t>
            </a:r>
            <a:r>
              <a:rPr lang="da-DK" altLang="en-US" sz="1500" dirty="0">
                <a:latin typeface="Courier New" charset="0"/>
              </a:rPr>
              <a:t> </a:t>
            </a:r>
            <a:r>
              <a:rPr lang="da-DK" altLang="en-US" sz="1500" dirty="0">
                <a:solidFill>
                  <a:schemeClr val="tx1"/>
                </a:solidFill>
                <a:latin typeface="Courier New" charset="0"/>
              </a:rPr>
              <a:t>0x0000000a 0x0000002c 0xcc000022 0x01000011 0x000000ff 0x00000003 0x00000014 0x00000878 </a:t>
            </a:r>
          </a:p>
          <a:p>
            <a:pPr algn="l"/>
            <a:endParaRPr lang="da-DK" altLang="en-US" sz="1500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da-DK" altLang="en-US" sz="1500" dirty="0">
                <a:solidFill>
                  <a:srgbClr val="FF0000"/>
                </a:solidFill>
                <a:latin typeface="Courier New" charset="0"/>
              </a:rPr>
              <a:t>0x10010040</a:t>
            </a:r>
            <a:r>
              <a:rPr lang="da-DK" altLang="en-US" sz="1500" dirty="0">
                <a:latin typeface="Courier New" charset="0"/>
              </a:rPr>
              <a:t> </a:t>
            </a:r>
            <a:r>
              <a:rPr lang="da-DK" altLang="en-US" sz="1500" dirty="0">
                <a:solidFill>
                  <a:schemeClr val="tx1"/>
                </a:solidFill>
                <a:latin typeface="Courier New" charset="0"/>
              </a:rPr>
              <a:t>0x00000031 0x00000062 0x00000010 0x00000005 0x00000016 0xab000002 0x02000002 0x000000f4 </a:t>
            </a:r>
          </a:p>
          <a:p>
            <a:pPr algn="l"/>
            <a:endParaRPr lang="da-DK" altLang="en-US" sz="1500" dirty="0">
              <a:latin typeface="Courier New" charset="0"/>
            </a:endParaRPr>
          </a:p>
          <a:p>
            <a:pPr algn="l"/>
            <a:r>
              <a:rPr lang="da-DK" altLang="en-US" sz="1500" dirty="0">
                <a:solidFill>
                  <a:srgbClr val="FF0000"/>
                </a:solidFill>
                <a:latin typeface="Courier New" charset="0"/>
              </a:rPr>
              <a:t>0x10010060</a:t>
            </a:r>
            <a:r>
              <a:rPr lang="da-DK" altLang="en-US" sz="1500" dirty="0">
                <a:latin typeface="Courier New" charset="0"/>
              </a:rPr>
              <a:t> </a:t>
            </a:r>
            <a:r>
              <a:rPr lang="da-DK" altLang="en-US" sz="1500" dirty="0">
                <a:solidFill>
                  <a:schemeClr val="tx1"/>
                </a:solidFill>
                <a:latin typeface="Courier New" charset="0"/>
              </a:rPr>
              <a:t>0x00000003 0x00000014 0x00000878 0x00000031 0x00000062 0x00000010 0x00000005 0x00000016 </a:t>
            </a:r>
          </a:p>
          <a:p>
            <a:pPr algn="l"/>
            <a:r>
              <a:rPr lang="da-DK" altLang="en-US" sz="1500" dirty="0">
                <a:solidFill>
                  <a:schemeClr val="tx1"/>
                </a:solidFill>
                <a:latin typeface="Courier New" charset="0"/>
              </a:rPr>
              <a:t>………. </a:t>
            </a:r>
            <a:r>
              <a:rPr lang="da-DK" altLang="en-US" sz="1500" i="1" dirty="0">
                <a:solidFill>
                  <a:schemeClr val="tx1"/>
                </a:solidFill>
                <a:latin typeface="Courier New" charset="0"/>
              </a:rPr>
              <a:t>e </a:t>
            </a:r>
            <a:r>
              <a:rPr lang="da-DK" altLang="en-US" sz="1500" i="1" dirty="0" err="1">
                <a:solidFill>
                  <a:schemeClr val="tx1"/>
                </a:solidFill>
                <a:latin typeface="Courier New" charset="0"/>
              </a:rPr>
              <a:t>continua</a:t>
            </a:r>
            <a:r>
              <a:rPr lang="da-DK" altLang="en-US" sz="1500" i="1" dirty="0">
                <a:solidFill>
                  <a:schemeClr val="tx1"/>
                </a:solidFill>
                <a:latin typeface="Courier New" charset="0"/>
              </a:rPr>
              <a:t> ……………</a:t>
            </a:r>
            <a:endParaRPr lang="da-DK" altLang="en-US" sz="1500" dirty="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6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2411</Words>
  <Application>Microsoft Office PowerPoint</Application>
  <PresentationFormat>Widescreen</PresentationFormat>
  <Paragraphs>338</Paragraphs>
  <Slides>33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Helvetica</vt:lpstr>
      <vt:lpstr>Symbol</vt:lpstr>
      <vt:lpstr>Wingdings</vt:lpstr>
      <vt:lpstr>Office Theme</vt:lpstr>
      <vt:lpstr>Picture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Garibotti</dc:creator>
  <cp:lastModifiedBy>Ney Calazans</cp:lastModifiedBy>
  <cp:revision>248</cp:revision>
  <cp:lastPrinted>2016-10-31T11:31:46Z</cp:lastPrinted>
  <dcterms:created xsi:type="dcterms:W3CDTF">2016-01-29T17:33:48Z</dcterms:created>
  <dcterms:modified xsi:type="dcterms:W3CDTF">2019-11-07T11:01:20Z</dcterms:modified>
</cp:coreProperties>
</file>