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cf3f270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cf3f270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cf3f270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cf3f270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cf3f270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cf3f270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cf3f270d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cf3f270d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cf3f270d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cf3f270d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cf3f270d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cf3f270d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cf3f270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cf3f270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cf3f270d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cf3f270d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cf3f270d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cf3f270d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cf3f270d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cf3f270d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cf3f270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cf3f270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cf3f270d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cf3f270d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cf3f270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cf3f270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cf3f270d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cf3f270d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isease-ontology.org/" TargetMode="External"/><Relationship Id="rId4" Type="http://schemas.openxmlformats.org/officeDocument/2006/relationships/hyperlink" Target="http://wordnetweb.princeton.edu/perl/webwn" TargetMode="External"/><Relationship Id="rId5" Type="http://schemas.openxmlformats.org/officeDocument/2006/relationships/hyperlink" Target="http://www.geneontology.org/" TargetMode="External"/><Relationship Id="rId6" Type="http://schemas.openxmlformats.org/officeDocument/2006/relationships/hyperlink" Target="http://www.violinet.org/vaccineontology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tege.stanford.edu/publications/ontology_development/ontology101-noy-mcguinness.html#:~:text=For%20example%2C%20some%20ontologies%20include,a%20classification%20of%20various%20diseases." TargetMode="External"/><Relationship Id="rId4" Type="http://schemas.openxmlformats.org/officeDocument/2006/relationships/hyperlink" Target="https://webprotege.stanford.edu/" TargetMode="External"/><Relationship Id="rId5" Type="http://schemas.openxmlformats.org/officeDocument/2006/relationships/hyperlink" Target="https://www.cambridgesemantics.com/blog/semantic-university/learn-owl-rdfs/rdfs-vs-owl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ebprotege.stanford.edu/" TargetMode="External"/><Relationship Id="rId4" Type="http://schemas.openxmlformats.org/officeDocument/2006/relationships/hyperlink" Target="https://colab.research.google.com/drive/1VvjQUR3xyqDd3029eYdqEhLw3Hd0m6N5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da.ru/recepty/zakuski/klasicheskij-humus-4039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u.wikipedia.org/wiki/%D0%94%D1%80%D0%B5%D0%B2%D0%BD%D0%B5%D0%B3%D1%80%D0%B5%D1%87%D0%B5%D1%81%D0%BA%D0%B8%D0%B9_%D1%8F%D0%B7%D1%8B%D0%B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u.wikipedia.org/wiki/Web_Ontology_Language" TargetMode="External"/><Relationship Id="rId4" Type="http://schemas.openxmlformats.org/officeDocument/2006/relationships/hyperlink" Target="https://ru.wikipedia.org/wiki/Resource_Description_Framework#:~:text=Resource%20Description%20Framework%20(RDF%2C%20%C2%AB,%D1%8F%D0%B2%D0%BB%D1%8F%D0%B5%D1%82%D1%81%D1%8F%20%D1%87%D0%B0%D1%81%D1%82%D1%8C%D1%8E%20%D0%BA%D0%BE%D0%BD%D1%86%D0%B5%D0%BF%D1%86%D0%B8%D0%B8%20%D1%81%D0%B5%D0%BC%D0%B0%D0%BD%D1%82%D0%B8%D1%87%D0%B5%D1%81%D0%BA%D0%BE%D0%B9%20%D0%BF%D0%B0%D1%83%D1%82%D0%B8%D0%BD%D1%8B." TargetMode="External"/><Relationship Id="rId5" Type="http://schemas.openxmlformats.org/officeDocument/2006/relationships/hyperlink" Target="https://www.w3.org/XML/" TargetMode="External"/><Relationship Id="rId6" Type="http://schemas.openxmlformats.org/officeDocument/2006/relationships/hyperlink" Target="https://tei-c.org/" TargetMode="External"/><Relationship Id="rId7" Type="http://schemas.openxmlformats.org/officeDocument/2006/relationships/hyperlink" Target="https://ru.wikipedia.org/wiki/N-Tripl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www.youtube.com/watch?v=K-lFjKUjwzA&amp;ab_channel=LudgerJans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45075"/>
            <a:ext cx="5684100" cy="10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Онтологии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450" y="0"/>
            <a:ext cx="4633550" cy="39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51900"/>
            <a:ext cx="4454599" cy="31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Области знаний (Domains)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Хорошо структурированные (Defined)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Хорошо определен набор классов, объектов, типов связей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Существуют разработанные онтологии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Неструктурированные (Ill-defined)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Связи между объектами неявные или недостаточно изучены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Существующие онтологии </a:t>
            </a:r>
            <a:r>
              <a:rPr lang="en">
                <a:solidFill>
                  <a:srgbClr val="000000"/>
                </a:solidFill>
              </a:rPr>
              <a:t>немногочисленны</a:t>
            </a:r>
            <a:r>
              <a:rPr lang="en">
                <a:solidFill>
                  <a:srgbClr val="000000"/>
                </a:solidFill>
              </a:rPr>
              <a:t> или отсутствуют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остальных онтологий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954D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 - Disease Ontology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Wordnet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954D1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- Gene Ontology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50" u="sng">
                <a:solidFill>
                  <a:srgbClr val="23527C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VO - Vaccine Ontology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Дизайн онтологий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63" y="1334025"/>
            <a:ext cx="8894875" cy="32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дополнительно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Гайд по созданию онтологии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Web Protege</a:t>
            </a:r>
            <a:endParaRPr>
              <a:solidFill>
                <a:schemeClr val="accent5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 разнице OWL и RDF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Семинар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Попробуем создать онтологию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 Protege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Тетрадка c кодом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Семинар: попробуем создать онтологию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Попробуйте создать онтологию классов и связей между ними из этого текста: 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i="1" lang="en" sz="1500"/>
              <a:t>Замочить нут в холодной воде на ночь.</a:t>
            </a:r>
            <a:endParaRPr i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i="1" lang="en" sz="1500"/>
              <a:t>На след день в той же воде поставить варить его на малый огонь на 2 часа, до размягчения.</a:t>
            </a:r>
            <a:endParaRPr i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i="1" lang="en" sz="1500"/>
              <a:t>Слить жидкость, оставив 1 стакан запаса.</a:t>
            </a:r>
            <a:endParaRPr i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i="1" lang="en" sz="1500"/>
              <a:t>Поместить нут в блендер, добавить оливковое масло (extra virgin), перемолоть до однородной массы.</a:t>
            </a:r>
            <a:endParaRPr i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i="1" lang="en" sz="1500"/>
              <a:t>Добавить тахини (тхину) и постепенно молоть до более гладкой консистенции (возможно добавить жидкость до более жидкой консистенции (на любителя).</a:t>
            </a:r>
            <a:endParaRPr i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i="1" lang="en" sz="1500"/>
              <a:t> Далее добавить паприку и зиру (кумин) и еще раз слегка перемешать.</a:t>
            </a:r>
            <a:endParaRPr i="1" sz="1500"/>
          </a:p>
          <a:p>
            <a:pPr indent="0" lvl="0" marL="45720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500"/>
              <a:t>  </a:t>
            </a:r>
            <a:r>
              <a:rPr i="1" lang="en" sz="1500" u="sng">
                <a:solidFill>
                  <a:schemeClr val="hlink"/>
                </a:solidFill>
                <a:hlinkClick r:id="rId3"/>
              </a:rPr>
              <a:t>source</a:t>
            </a:r>
            <a:endParaRPr i="1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такое онтология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Онтология = схема концептов внутри некоторой предметной области, а также связи между этими концептами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ontologia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от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др.-греч.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ὤν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род. п.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ὄντος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— сущее, то, что существует и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λόγος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— учение, наука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Онтология - форма управления 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знаниями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Чем хороши онтологии?</a:t>
            </a:r>
            <a:endParaRPr sz="3300"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Ответы</a:t>
            </a:r>
            <a:r>
              <a:rPr lang="en" sz="2200">
                <a:solidFill>
                  <a:srgbClr val="000000"/>
                </a:solidFill>
              </a:rPr>
              <a:t> на сложные вопросы предметной области, основываясь на имеющихся данных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Определение неизвестные ранее типы отношений между объектами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Работа с комплексными, неструктурированными предметными областями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Улучшение качества поиска/рекомендаций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Феномен современного мира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доступно много данных (больше чем когда либо раньше), данные </a:t>
            </a:r>
            <a:r>
              <a:rPr lang="en" sz="2000">
                <a:solidFill>
                  <a:srgbClr val="000000"/>
                </a:solidFill>
              </a:rPr>
              <a:t>неструктурированные</a:t>
            </a:r>
            <a:r>
              <a:rPr lang="en" sz="2000">
                <a:solidFill>
                  <a:srgbClr val="000000"/>
                </a:solidFill>
              </a:rPr>
              <a:t> и в разных форматах &gt;&gt; сложно определить взаимоотношения между фрагментами данных &gt;&gt; теряется много полезной информации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Решение: </a:t>
            </a:r>
            <a:r>
              <a:rPr lang="en"/>
              <a:t>унифицированные способы представления информации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OWL</a:t>
            </a:r>
            <a:r>
              <a:rPr lang="en"/>
              <a:t> (Web Ontology Language)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RDF</a:t>
            </a:r>
            <a:r>
              <a:rPr lang="en"/>
              <a:t> (resource description framework)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XML </a:t>
            </a:r>
            <a:r>
              <a:rPr lang="en"/>
              <a:t>(extensible markup language)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другие форматы (</a:t>
            </a:r>
            <a:r>
              <a:rPr lang="en" u="sng">
                <a:solidFill>
                  <a:schemeClr val="hlink"/>
                </a:solidFill>
                <a:hlinkClick r:id="rId6"/>
              </a:rPr>
              <a:t>TEI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Ntriples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1186950" y="3455375"/>
            <a:ext cx="1951800" cy="896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sky</a:t>
            </a:r>
            <a:endParaRPr sz="2200"/>
          </a:p>
        </p:txBody>
      </p:sp>
      <p:sp>
        <p:nvSpPr>
          <p:cNvPr id="82" name="Google Shape;82;p17"/>
          <p:cNvSpPr/>
          <p:nvPr/>
        </p:nvSpPr>
        <p:spPr>
          <a:xfrm>
            <a:off x="5243150" y="3455375"/>
            <a:ext cx="1951800" cy="896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blue</a:t>
            </a:r>
            <a:endParaRPr sz="2200"/>
          </a:p>
        </p:txBody>
      </p:sp>
      <p:cxnSp>
        <p:nvCxnSpPr>
          <p:cNvPr id="83" name="Google Shape;83;p17"/>
          <p:cNvCxnSpPr>
            <a:stCxn id="81" idx="6"/>
            <a:endCxn id="82" idx="2"/>
          </p:cNvCxnSpPr>
          <p:nvPr/>
        </p:nvCxnSpPr>
        <p:spPr>
          <a:xfrm>
            <a:off x="3138750" y="3903725"/>
            <a:ext cx="210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7"/>
          <p:cNvSpPr txBox="1"/>
          <p:nvPr/>
        </p:nvSpPr>
        <p:spPr>
          <a:xfrm>
            <a:off x="3231175" y="3521325"/>
            <a:ext cx="18963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has colour</a:t>
            </a:r>
            <a:endParaRPr sz="1700"/>
          </a:p>
        </p:txBody>
      </p:sp>
      <p:sp>
        <p:nvSpPr>
          <p:cNvPr id="85" name="Google Shape;85;p17"/>
          <p:cNvSpPr txBox="1"/>
          <p:nvPr/>
        </p:nvSpPr>
        <p:spPr>
          <a:xfrm>
            <a:off x="2756400" y="4642350"/>
            <a:ext cx="61986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Репрезентация идеи “the sky is blue” в формате RDF</a:t>
            </a:r>
            <a:endParaRPr i="1"/>
          </a:p>
        </p:txBody>
      </p:sp>
      <p:sp>
        <p:nvSpPr>
          <p:cNvPr id="86" name="Google Shape;86;p17"/>
          <p:cNvSpPr txBox="1"/>
          <p:nvPr/>
        </p:nvSpPr>
        <p:spPr>
          <a:xfrm>
            <a:off x="92325" y="4568875"/>
            <a:ext cx="381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Из чего состоит онтология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Классы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Объекты (экземпляры) принадлежат классам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Классы могут формировать иерархию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Классы не должны быть противоречивыми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Связи (отношения)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Связи могут иметь характеристики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Могут быть направленными/ненаправленными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Иногда возникают “петли”/циклы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1094650" y="1332025"/>
            <a:ext cx="1595700" cy="6330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6778875" y="1397975"/>
            <a:ext cx="1767300" cy="17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34025"/>
            <a:ext cx="8520600" cy="1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Онтологиями можно описывать явления действительности: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397975"/>
            <a:ext cx="85206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923200" y="1754075"/>
            <a:ext cx="2163000" cy="883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Человек</a:t>
            </a:r>
            <a:endParaRPr sz="2200"/>
          </a:p>
        </p:txBody>
      </p:sp>
      <p:sp>
        <p:nvSpPr>
          <p:cNvPr id="103" name="Google Shape;103;p19"/>
          <p:cNvSpPr/>
          <p:nvPr/>
        </p:nvSpPr>
        <p:spPr>
          <a:xfrm>
            <a:off x="5361850" y="1754075"/>
            <a:ext cx="2696400" cy="883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Университет</a:t>
            </a:r>
            <a:endParaRPr sz="2200"/>
          </a:p>
        </p:txBody>
      </p:sp>
      <p:cxnSp>
        <p:nvCxnSpPr>
          <p:cNvPr id="104" name="Google Shape;104;p19"/>
          <p:cNvCxnSpPr>
            <a:endCxn id="103" idx="2"/>
          </p:cNvCxnSpPr>
          <p:nvPr/>
        </p:nvCxnSpPr>
        <p:spPr>
          <a:xfrm>
            <a:off x="3086050" y="2195825"/>
            <a:ext cx="227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9"/>
          <p:cNvSpPr txBox="1"/>
          <p:nvPr/>
        </p:nvSpPr>
        <p:spPr>
          <a:xfrm>
            <a:off x="1160575" y="3217975"/>
            <a:ext cx="68976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204800" y="1820000"/>
            <a:ext cx="20280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Является студентом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 rot="5400000">
            <a:off x="3943325" y="39675"/>
            <a:ext cx="540900" cy="6712800"/>
          </a:xfrm>
          <a:prstGeom prst="rightBrace">
            <a:avLst>
              <a:gd fmla="val 50000" name="adj1"/>
              <a:gd fmla="val 52827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2941025" y="3943350"/>
            <a:ext cx="24207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Triple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Типы онтологий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Reference ontologies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Общие </a:t>
            </a:r>
            <a:r>
              <a:rPr i="1" lang="en" sz="1700">
                <a:solidFill>
                  <a:srgbClr val="000000"/>
                </a:solidFill>
              </a:rPr>
              <a:t>или </a:t>
            </a:r>
            <a:r>
              <a:rPr lang="en" sz="1700">
                <a:solidFill>
                  <a:srgbClr val="000000"/>
                </a:solidFill>
              </a:rPr>
              <a:t>специализированные для предметной области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Отношения определены реальностью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Есть стандарты, заданные сообществом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Applicational ontologies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Созданы для специальной цели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Не всегда семантически адекватны: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“it works” &gt; “it is true”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Стандарты более гибкие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5600"/>
            <a:ext cx="8839197" cy="4172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7741800" y="4657900"/>
            <a:ext cx="12498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source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