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7b7cb32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7b7cb32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7b7cb32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7b7cb32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7b7cb32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7b7cb32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triple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7b7cb329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7b7cb329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7b7cb329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7b7cb329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b7cb32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7b7cb32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e31582c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e31582c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6e31582c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6e31582c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6e31582c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6e31582c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6e31582c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6e31582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**технологии которые будем юзать**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e31582c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e31582c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6e31582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6e31582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b7cb3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b7cb3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cuneiform tablet from around 3000 BC </a:t>
            </a:r>
            <a:b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representations really began when we wanted to remember things that were important to us</a:t>
            </a:r>
            <a:b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ledger of financial transactions such as “X owes Y 10 baskets of grain.” </a:t>
            </a:r>
            <a:b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rows of symbols represented concepts and and written languages were born.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b7cb3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b7cb3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b7cb32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b7cb32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b7cb32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b7cb32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b7cb329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b7cb32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Отличие knowledge vs information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b7cb329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b7cb329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нам это все нужно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e31582c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e31582c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%D0%93%D1%80%D0%B0%D1%84_(%D0%BC%D0%B0%D1%82%D0%B5%D0%BC%D0%B0%D1%82%D0%B8%D0%BA%D0%B0)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Engineering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0" y="10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г</a:t>
            </a:r>
            <a:r>
              <a:rPr b="1" lang="en" sz="1800">
                <a:solidFill>
                  <a:schemeClr val="dk2"/>
                </a:solidFill>
              </a:rPr>
              <a:t>рафик != граф</a:t>
            </a:r>
            <a:endParaRPr b="1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00" y="677675"/>
            <a:ext cx="8336200" cy="44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962400" y="2011250"/>
            <a:ext cx="1895700" cy="18465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Node A</a:t>
            </a:r>
            <a:endParaRPr sz="2200"/>
          </a:p>
        </p:txBody>
      </p:sp>
      <p:sp>
        <p:nvSpPr>
          <p:cNvPr id="119" name="Google Shape;119;p23"/>
          <p:cNvSpPr/>
          <p:nvPr/>
        </p:nvSpPr>
        <p:spPr>
          <a:xfrm>
            <a:off x="6351000" y="2011250"/>
            <a:ext cx="1895700" cy="1846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Node B</a:t>
            </a:r>
            <a:endParaRPr sz="2200"/>
          </a:p>
        </p:txBody>
      </p:sp>
      <p:cxnSp>
        <p:nvCxnSpPr>
          <p:cNvPr id="120" name="Google Shape;120;p23"/>
          <p:cNvCxnSpPr>
            <a:stCxn id="118" idx="6"/>
            <a:endCxn id="119" idx="2"/>
          </p:cNvCxnSpPr>
          <p:nvPr/>
        </p:nvCxnSpPr>
        <p:spPr>
          <a:xfrm>
            <a:off x="2858100" y="2934500"/>
            <a:ext cx="3492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3"/>
          <p:cNvSpPr txBox="1"/>
          <p:nvPr/>
        </p:nvSpPr>
        <p:spPr>
          <a:xfrm>
            <a:off x="3742225" y="2456300"/>
            <a:ext cx="2373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Relationship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774750" y="1924700"/>
            <a:ext cx="2083200" cy="2019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Persephone</a:t>
            </a:r>
            <a:endParaRPr sz="1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6351000" y="1838150"/>
            <a:ext cx="2238000" cy="21927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02122"/>
                </a:solidFill>
                <a:latin typeface="Georgia"/>
                <a:ea typeface="Georgia"/>
                <a:cs typeface="Georgia"/>
                <a:sym typeface="Georgia"/>
              </a:rPr>
              <a:t>Greek goddess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0" name="Google Shape;130;p24"/>
          <p:cNvCxnSpPr>
            <a:stCxn id="128" idx="6"/>
            <a:endCxn id="129" idx="2"/>
          </p:cNvCxnSpPr>
          <p:nvPr/>
        </p:nvCxnSpPr>
        <p:spPr>
          <a:xfrm>
            <a:off x="2857950" y="2934500"/>
            <a:ext cx="3493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4"/>
          <p:cNvSpPr txBox="1"/>
          <p:nvPr/>
        </p:nvSpPr>
        <p:spPr>
          <a:xfrm>
            <a:off x="3742225" y="2456300"/>
            <a:ext cx="2373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is a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293600" y="1599100"/>
            <a:ext cx="2158800" cy="20157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Persephone</a:t>
            </a:r>
            <a:endParaRPr sz="1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6350850" y="1376550"/>
            <a:ext cx="1677600" cy="16899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02122"/>
                </a:solidFill>
                <a:latin typeface="Georgia"/>
                <a:ea typeface="Georgia"/>
                <a:cs typeface="Georgia"/>
                <a:sym typeface="Georgia"/>
              </a:rPr>
              <a:t>Greek goddess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0" name="Google Shape;140;p25"/>
          <p:cNvCxnSpPr>
            <a:stCxn id="138" idx="6"/>
            <a:endCxn id="139" idx="2"/>
          </p:cNvCxnSpPr>
          <p:nvPr/>
        </p:nvCxnSpPr>
        <p:spPr>
          <a:xfrm flipH="1" rot="10800000">
            <a:off x="2452400" y="2221450"/>
            <a:ext cx="3898500" cy="38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 rot="-518032">
            <a:off x="3483826" y="1802990"/>
            <a:ext cx="2374104" cy="4782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is a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5077550" y="3066450"/>
            <a:ext cx="1549800" cy="1417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Hades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3" name="Google Shape;143;p25"/>
          <p:cNvCxnSpPr>
            <a:stCxn id="138" idx="6"/>
            <a:endCxn id="142" idx="2"/>
          </p:cNvCxnSpPr>
          <p:nvPr/>
        </p:nvCxnSpPr>
        <p:spPr>
          <a:xfrm>
            <a:off x="2452400" y="2606950"/>
            <a:ext cx="2625300" cy="116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5"/>
          <p:cNvSpPr txBox="1"/>
          <p:nvPr/>
        </p:nvSpPr>
        <p:spPr>
          <a:xfrm rot="1312497">
            <a:off x="3607609" y="3106542"/>
            <a:ext cx="2126510" cy="399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wife of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0" y="82425"/>
            <a:ext cx="9144000" cy="5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906700" y="449500"/>
            <a:ext cx="1890000" cy="1719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Persephone</a:t>
            </a:r>
            <a:endParaRPr sz="14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33100" y="117925"/>
            <a:ext cx="1890000" cy="1566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202122"/>
                </a:solidFill>
                <a:latin typeface="Georgia"/>
                <a:ea typeface="Georgia"/>
                <a:cs typeface="Georgia"/>
                <a:sym typeface="Georgia"/>
              </a:rPr>
              <a:t>Greek goddess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2" name="Google Shape;152;p26"/>
          <p:cNvCxnSpPr>
            <a:stCxn id="150" idx="6"/>
            <a:endCxn id="151" idx="2"/>
          </p:cNvCxnSpPr>
          <p:nvPr/>
        </p:nvCxnSpPr>
        <p:spPr>
          <a:xfrm flipH="1" rot="10800000">
            <a:off x="2796700" y="900850"/>
            <a:ext cx="3836400" cy="408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6"/>
          <p:cNvSpPr txBox="1"/>
          <p:nvPr/>
        </p:nvSpPr>
        <p:spPr>
          <a:xfrm rot="-518338">
            <a:off x="4495948" y="586345"/>
            <a:ext cx="816868" cy="4357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is a 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676650" y="3132375"/>
            <a:ext cx="1450800" cy="1163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Hades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26"/>
          <p:cNvCxnSpPr>
            <a:stCxn id="150" idx="6"/>
            <a:endCxn id="154" idx="2"/>
          </p:cNvCxnSpPr>
          <p:nvPr/>
        </p:nvCxnSpPr>
        <p:spPr>
          <a:xfrm>
            <a:off x="2796700" y="1309150"/>
            <a:ext cx="3879900" cy="24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6"/>
          <p:cNvSpPr/>
          <p:nvPr/>
        </p:nvSpPr>
        <p:spPr>
          <a:xfrm>
            <a:off x="249175" y="3888150"/>
            <a:ext cx="1890000" cy="1163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Demeter</a:t>
            </a:r>
            <a:endParaRPr sz="1900"/>
          </a:p>
        </p:txBody>
      </p:sp>
      <p:cxnSp>
        <p:nvCxnSpPr>
          <p:cNvPr id="157" name="Google Shape;157;p26"/>
          <p:cNvCxnSpPr>
            <a:stCxn id="156" idx="0"/>
            <a:endCxn id="150" idx="4"/>
          </p:cNvCxnSpPr>
          <p:nvPr/>
        </p:nvCxnSpPr>
        <p:spPr>
          <a:xfrm flipH="1" rot="10800000">
            <a:off x="1194175" y="2168850"/>
            <a:ext cx="657600" cy="171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>
            <a:stCxn id="154" idx="3"/>
            <a:endCxn id="156" idx="6"/>
          </p:cNvCxnSpPr>
          <p:nvPr/>
        </p:nvCxnSpPr>
        <p:spPr>
          <a:xfrm flipH="1">
            <a:off x="2139215" y="4125399"/>
            <a:ext cx="4749900" cy="34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/>
        </p:nvSpPr>
        <p:spPr>
          <a:xfrm>
            <a:off x="2983900" y="2637700"/>
            <a:ext cx="1314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 rot="1972697">
            <a:off x="4215349" y="2307631"/>
            <a:ext cx="2266899" cy="408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Relatives: wife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 rot="-4162541">
            <a:off x="355531" y="2355490"/>
            <a:ext cx="1768118" cy="514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Relatives: mother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 rot="-267866">
            <a:off x="2907060" y="3843290"/>
            <a:ext cx="3329903" cy="4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Relatives: brother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346200"/>
            <a:ext cx="85206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граф знаний </a:t>
            </a:r>
            <a:r>
              <a:rPr lang="en" sz="29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Wikidata насчитывает </a:t>
            </a:r>
            <a:r>
              <a:rPr lang="en" sz="29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59,910,568 вершин (Oct 2019)</a:t>
            </a:r>
            <a:endParaRPr sz="295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450" y="1351825"/>
            <a:ext cx="5279550" cy="37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Графы: зачем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</a:t>
            </a:r>
            <a:r>
              <a:rPr lang="en"/>
              <a:t>Social Media Analysis(посты с комментами и геотегом)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Biology, medicine (гены и эпидемии)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Personal Info Mining (соцсети писателей/художников)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Smart Cities (куда ставить светофор?)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Граф статей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Задачи логистики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Используя такой формат данных, мы можем: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Helvetica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обнаруживать новые характеристики данных (на основе математических признаков данных, например)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Helvetica"/>
              <a:buChar char="●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использовать информацию для предсказаний результатов: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Helvetica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предсказать поведение известных переменных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Helvetica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обнаружить “внезапный” феномен и объяснить факторы, способствовавшие его появлению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computing: </a:t>
            </a:r>
            <a:r>
              <a:rPr lang="en"/>
              <a:t>преимущества и проблемы 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Преимущества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Способность проектировать более связную систему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обогащение данных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Повторное использование данных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Проблемы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Вычислительно затратная операция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Верификация связей между узлами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Python (анализ данных)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SpaСy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Networkx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Gephi (визуализация)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did computing start?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choose the best museum curator?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Thanx 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88" y="0"/>
            <a:ext cx="77028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6750" y="395650"/>
            <a:ext cx="85356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Глиняные таблички &gt;&gt; бухгалтерские книги учета Лука Пачоли &gt;&gt; перфо-карты &gt;&gt; реляционные БД &gt;&gt; Enterprise Resource Planning (ERP)-системы 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 all business problems fit well into tables? </a:t>
            </a:r>
            <a:endParaRPr i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about data about your health?</a:t>
            </a:r>
            <a:endParaRPr i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do we store the analysis of your patient chart?</a:t>
            </a:r>
            <a:endParaRPr i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Perhaps the best way to describe this is to think abstractly about what we are doing today and break it down.</a:t>
            </a:r>
            <a:endParaRPr i="1" sz="2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626"/>
            <a:ext cx="9144001" cy="45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50" y="221601"/>
            <a:ext cx="8832300" cy="458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70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Граф</a:t>
            </a:r>
            <a:r>
              <a:rPr lang="en" sz="2750">
                <a:solidFill>
                  <a:srgbClr val="202122"/>
                </a:solidFill>
                <a:highlight>
                  <a:srgbClr val="FFFFFF"/>
                </a:highlight>
              </a:rPr>
              <a:t> — множество V вершин и набор ребер </a:t>
            </a:r>
            <a:r>
              <a:rPr lang="en" sz="2750">
                <a:solidFill>
                  <a:srgbClr val="202122"/>
                </a:solidFill>
                <a:highlight>
                  <a:srgbClr val="FFFFFF"/>
                </a:highlight>
              </a:rPr>
              <a:t>Е, соединяющих вершины (упорядоченно/неупорядоченно) </a:t>
            </a:r>
            <a:endParaRPr sz="27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572" y="197825"/>
            <a:ext cx="1223725" cy="36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