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16341A-02A5-447A-B656-5BF182F859F2}">
  <a:tblStyle styleId="{FD16341A-02A5-447A-B656-5BF182F85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ML to Understand How Income Changes Across Zip Codes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889984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889984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2b6674d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2b6674d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SVM 83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dots took 0 - 3 seconds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process took 40 min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 2 seconds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eabc46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eabc46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f46b3c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f46b3c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do this analysis only using the only using the 20some features???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88e4c9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88e4c9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2b6674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2b6674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f46b3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f46b3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line is a unique randomly zipcode, assigned most common label to value (e.g. Middle Atlantic to 3)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1eaf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1eaf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eabc46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eabc46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f46b3df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f46b3df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2b6674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2b6674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2b6674d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2b6674d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1fd0e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1fd0e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2b6674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2b6674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2b6674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2b6674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88e4c9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88e4c9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b6674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b6674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eabc46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eabc46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1a4d4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1a4d4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20" name="Google Shape;20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/>
        </p:nvSpPr>
        <p:spPr>
          <a:xfrm>
            <a:off x="129750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efBzT2-vX7CBsOwuFj964NGUj7d_hYny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29750" y="304800"/>
            <a:ext cx="8520600" cy="28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Proof of Concept</a:t>
            </a:r>
            <a:endParaRPr sz="4800"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29750" y="3121825"/>
            <a:ext cx="85971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ML to Understand How Income Changes Across Zip Codes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Classification: What is the best classifier in Scikit Learn? </a:t>
            </a:r>
            <a:endParaRPr b="1" sz="24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Response variable - Income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Size of dot represents the amount of time needed to run the classifier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AdaBoost is the best</a:t>
            </a:r>
            <a:endParaRPr sz="18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900" y="1203650"/>
            <a:ext cx="5385816" cy="336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Classification : Income Level</a:t>
            </a:r>
            <a:endParaRPr b="1" sz="24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2162600"/>
            <a:ext cx="4432096" cy="280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4294967295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</a:t>
            </a:r>
            <a:r>
              <a:rPr lang="en"/>
              <a:t>curacy Score = .74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Classification : Income Quartile vs State</a:t>
            </a:r>
            <a:endParaRPr b="1" sz="2400"/>
          </a:p>
        </p:txBody>
      </p:sp>
      <p:sp>
        <p:nvSpPr>
          <p:cNvPr id="179" name="Google Shape;179;p25"/>
          <p:cNvSpPr txBox="1"/>
          <p:nvPr>
            <p:ph idx="4294967295" type="subTitle"/>
          </p:nvPr>
        </p:nvSpPr>
        <p:spPr>
          <a:xfrm>
            <a:off x="176225" y="1073750"/>
            <a:ext cx="40416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Quartile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categories to fit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data correlates to income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766050"/>
            <a:ext cx="3546201" cy="221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4294967295" type="subTitle"/>
          </p:nvPr>
        </p:nvSpPr>
        <p:spPr>
          <a:xfrm>
            <a:off x="4759242" y="1073750"/>
            <a:ext cx="3675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  = 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within each state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89850"/>
            <a:ext cx="5886068" cy="231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Clustering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ML-Specific Tools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Unseen relationships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5562" t="7732"/>
          <a:stretch/>
        </p:blipFill>
        <p:spPr>
          <a:xfrm>
            <a:off x="4324125" y="1555837"/>
            <a:ext cx="4638972" cy="259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80900" y="4524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Clustering: What do these clusters mean?</a:t>
            </a:r>
            <a:endParaRPr b="1"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61769" l="7577" r="85963" t="6265"/>
          <a:stretch/>
        </p:blipFill>
        <p:spPr>
          <a:xfrm>
            <a:off x="3436838" y="1599850"/>
            <a:ext cx="1088237" cy="30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61767" l="13934" r="77763" t="5875"/>
          <a:stretch/>
        </p:blipFill>
        <p:spPr>
          <a:xfrm>
            <a:off x="4899575" y="1579450"/>
            <a:ext cx="1381872" cy="30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61769" l="25657" r="64042" t="6265"/>
          <a:stretch/>
        </p:blipFill>
        <p:spPr>
          <a:xfrm>
            <a:off x="6655975" y="1599850"/>
            <a:ext cx="1735498" cy="3029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8"/>
          <p:cNvGraphicFramePr/>
          <p:nvPr/>
        </p:nvGraphicFramePr>
        <p:xfrm>
          <a:off x="7525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{FD16341A-02A5-447A-B656-5BF182F859F2}</a:tableStyleId>
              </a:tblPr>
              <a:tblGrid>
                <a:gridCol w="1483125"/>
                <a:gridCol w="489100"/>
              </a:tblGrid>
              <a:tr h="3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New England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Mid-Atlantic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East North Central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2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West North Central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3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South Atlantic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4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East South Central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5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West South Central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6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Mountain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7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Pacific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8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04" name="Google Shape;204;p28"/>
          <p:cNvCxnSpPr/>
          <p:nvPr/>
        </p:nvCxnSpPr>
        <p:spPr>
          <a:xfrm>
            <a:off x="2843800" y="3018500"/>
            <a:ext cx="47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3027575" y="2351525"/>
            <a:ext cx="1362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2843800" y="2695500"/>
            <a:ext cx="34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endParaRPr b="1"/>
          </a:p>
        </p:txBody>
      </p:sp>
      <p:sp>
        <p:nvSpPr>
          <p:cNvPr id="207" name="Google Shape;207;p28"/>
          <p:cNvSpPr/>
          <p:nvPr/>
        </p:nvSpPr>
        <p:spPr>
          <a:xfrm>
            <a:off x="3289875" y="1617888"/>
            <a:ext cx="416100" cy="107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289875" y="3246650"/>
            <a:ext cx="416100" cy="107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3242175" y="1118350"/>
            <a:ext cx="1447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Numbers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4866913" y="1118350"/>
            <a:ext cx="1447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Region Names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6800125" y="1118350"/>
            <a:ext cx="1447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Name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574475" y="2943350"/>
            <a:ext cx="275700" cy="1503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 flipH="1" rot="10800000">
            <a:off x="6281447" y="3015950"/>
            <a:ext cx="343500" cy="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 title="Tableau - Presentation Deck 2019-04-23 22-24-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563" y="93425"/>
            <a:ext cx="6608875" cy="4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Clustering: Summary of Major Findings</a:t>
            </a:r>
            <a:endParaRPr b="1"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YOY has opposite behavior to intuition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“Florida” has a lot of old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"Pennsylvania" has relatively stable housing prices...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 Atlantic vs. Pacific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IRS Income Clustering worked alright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income, more big business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Bottom Line and Next Steps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2590650" y="2956975"/>
            <a:ext cx="39627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different response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features or more balanced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to a 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1422450" y="1728475"/>
            <a:ext cx="6299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did not discover enough significant results to justify moving forward with the full project.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76225" y="703050"/>
            <a:ext cx="52485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 of Presentation</a:t>
            </a:r>
            <a:endParaRPr b="1"/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Data Source Overview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Initial data cleaning and feature selection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Different analyzing techniques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Major findings from each technique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Conclusion/Questions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EA4335"/>
                </a:solidFill>
              </a:rPr>
              <a:t>T</a:t>
            </a:r>
            <a:r>
              <a:rPr lang="en" sz="9600">
                <a:solidFill>
                  <a:srgbClr val="FBBC05"/>
                </a:solidFill>
              </a:rPr>
              <a:t>h</a:t>
            </a:r>
            <a:r>
              <a:rPr lang="en" sz="9600">
                <a:solidFill>
                  <a:srgbClr val="34A853"/>
                </a:solidFill>
              </a:rPr>
              <a:t>a</a:t>
            </a:r>
            <a:r>
              <a:rPr lang="en" sz="9600">
                <a:solidFill>
                  <a:srgbClr val="4285F4"/>
                </a:solidFill>
              </a:rPr>
              <a:t>n</a:t>
            </a:r>
            <a:r>
              <a:rPr lang="en" sz="9600">
                <a:solidFill>
                  <a:srgbClr val="EA4335"/>
                </a:solidFill>
              </a:rPr>
              <a:t>k</a:t>
            </a:r>
            <a:r>
              <a:rPr lang="en" sz="9600"/>
              <a:t> </a:t>
            </a:r>
            <a:r>
              <a:rPr lang="en" sz="9600">
                <a:solidFill>
                  <a:srgbClr val="FBBC05"/>
                </a:solidFill>
              </a:rPr>
              <a:t>Y</a:t>
            </a:r>
            <a:r>
              <a:rPr lang="en" sz="9600">
                <a:solidFill>
                  <a:srgbClr val="34A853"/>
                </a:solidFill>
              </a:rPr>
              <a:t>o</a:t>
            </a:r>
            <a:r>
              <a:rPr lang="en" sz="9600">
                <a:solidFill>
                  <a:srgbClr val="4285F4"/>
                </a:solidFill>
              </a:rPr>
              <a:t>u</a:t>
            </a:r>
            <a:r>
              <a:rPr lang="en" sz="9600">
                <a:solidFill>
                  <a:srgbClr val="EA4335"/>
                </a:solidFill>
              </a:rPr>
              <a:t>!</a:t>
            </a:r>
            <a:endParaRPr sz="9600">
              <a:solidFill>
                <a:srgbClr val="EA4335"/>
              </a:solidFill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</a:t>
            </a:r>
            <a:endParaRPr b="1"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Zillow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ZHVI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Census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and economic factors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IRS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about the average filer in zip codes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16515" l="0" r="2381" t="-1254"/>
          <a:stretch/>
        </p:blipFill>
        <p:spPr>
          <a:xfrm>
            <a:off x="5384075" y="1242175"/>
            <a:ext cx="3440425" cy="29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 overview</a:t>
            </a:r>
            <a:endParaRPr b="1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" y="1094300"/>
            <a:ext cx="6328653" cy="34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54419" l="9314" r="55759" t="8801"/>
          <a:stretch/>
        </p:blipFill>
        <p:spPr>
          <a:xfrm>
            <a:off x="6628000" y="1745575"/>
            <a:ext cx="2439802" cy="1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8800" l="20487" r="65909" t="75516"/>
          <a:stretch/>
        </p:blipFill>
        <p:spPr>
          <a:xfrm>
            <a:off x="7390000" y="3233725"/>
            <a:ext cx="950201" cy="5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178575" y="1213450"/>
            <a:ext cx="425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Cleaned each data set individually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Removed duplicate, non-feature, and non-location data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Put each data set in terms of one observation per feature per </a:t>
            </a:r>
            <a:r>
              <a:rPr lang="en">
                <a:solidFill>
                  <a:srgbClr val="000000"/>
                </a:solidFill>
              </a:rPr>
              <a:t>zip code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IRS data - Averaging and Summing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Census data - keep only estimates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columns with more than ¼ of the data as NaN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Correlation matrix to reduce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Imputed remaining NaNs - mean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316750" y="593313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316750" y="1294825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316750" y="1996363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- Sex + Age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316750" y="2708838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- Business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316750" y="3421313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- Social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316750" y="4133788"/>
            <a:ext cx="11661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- Economic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204950" y="2275488"/>
            <a:ext cx="1352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+ Cleaned Data</a:t>
            </a:r>
            <a:endParaRPr/>
          </a:p>
        </p:txBody>
      </p:sp>
      <p:cxnSp>
        <p:nvCxnSpPr>
          <p:cNvPr id="118" name="Google Shape;118;p17"/>
          <p:cNvCxnSpPr>
            <a:stCxn id="111" idx="3"/>
            <a:endCxn id="117" idx="1"/>
          </p:cNvCxnSpPr>
          <p:nvPr/>
        </p:nvCxnSpPr>
        <p:spPr>
          <a:xfrm>
            <a:off x="6482850" y="801513"/>
            <a:ext cx="722100" cy="17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2" idx="3"/>
            <a:endCxn id="117" idx="1"/>
          </p:cNvCxnSpPr>
          <p:nvPr/>
        </p:nvCxnSpPr>
        <p:spPr>
          <a:xfrm>
            <a:off x="6482850" y="1503025"/>
            <a:ext cx="722100" cy="10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13" idx="3"/>
            <a:endCxn id="117" idx="1"/>
          </p:cNvCxnSpPr>
          <p:nvPr/>
        </p:nvCxnSpPr>
        <p:spPr>
          <a:xfrm>
            <a:off x="6482850" y="2204563"/>
            <a:ext cx="7221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14" idx="3"/>
            <a:endCxn id="117" idx="1"/>
          </p:cNvCxnSpPr>
          <p:nvPr/>
        </p:nvCxnSpPr>
        <p:spPr>
          <a:xfrm flipH="1" rot="10800000">
            <a:off x="6482850" y="2561838"/>
            <a:ext cx="7221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5" idx="3"/>
            <a:endCxn id="117" idx="1"/>
          </p:cNvCxnSpPr>
          <p:nvPr/>
        </p:nvCxnSpPr>
        <p:spPr>
          <a:xfrm flipH="1" rot="10800000">
            <a:off x="6482850" y="2561813"/>
            <a:ext cx="722100" cy="10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6" idx="3"/>
            <a:endCxn id="117" idx="1"/>
          </p:cNvCxnSpPr>
          <p:nvPr/>
        </p:nvCxnSpPr>
        <p:spPr>
          <a:xfrm flipH="1" rot="10800000">
            <a:off x="6482850" y="2561788"/>
            <a:ext cx="722100" cy="17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p19"/>
          <p:cNvSpPr txBox="1"/>
          <p:nvPr/>
        </p:nvSpPr>
        <p:spPr>
          <a:xfrm>
            <a:off x="178575" y="1071750"/>
            <a:ext cx="4205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Used the 44 features remaining after data cleaning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Train/Test Split: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80/20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Examples of Coefficients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N1000: Number of businesses that employ over 1000 people in zip-code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Median age: median age of population in zip-code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00" y="49425"/>
            <a:ext cx="4205100" cy="261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88" y="2656225"/>
            <a:ext cx="4205101" cy="248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5497850" y="209975"/>
            <a:ext cx="133500" cy="200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555125" y="8972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284975" y="1754322"/>
            <a:ext cx="229200" cy="206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631350" y="3381853"/>
            <a:ext cx="2061675" cy="1036025"/>
          </a:xfrm>
          <a:custGeom>
            <a:rect b="b" l="l" r="r" t="t"/>
            <a:pathLst>
              <a:path extrusionOk="0" h="41441" w="82467">
                <a:moveTo>
                  <a:pt x="0" y="38196"/>
                </a:moveTo>
                <a:cubicBezTo>
                  <a:pt x="3309" y="37814"/>
                  <a:pt x="13108" y="42268"/>
                  <a:pt x="19853" y="35905"/>
                </a:cubicBezTo>
                <a:cubicBezTo>
                  <a:pt x="26598" y="29542"/>
                  <a:pt x="32452" y="-111"/>
                  <a:pt x="40470" y="16"/>
                </a:cubicBezTo>
                <a:cubicBezTo>
                  <a:pt x="48488" y="143"/>
                  <a:pt x="60960" y="29796"/>
                  <a:pt x="67959" y="36668"/>
                </a:cubicBezTo>
                <a:cubicBezTo>
                  <a:pt x="74959" y="43540"/>
                  <a:pt x="80049" y="40486"/>
                  <a:pt x="82467" y="4125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Findings</a:t>
            </a:r>
            <a:endParaRPr b="1"/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178575" y="973975"/>
            <a:ext cx="4205100" cy="3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Coefficient of Correlation: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R²: 0.725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MSE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Was able to predict median household income</a:t>
            </a:r>
            <a:r>
              <a:rPr lang="en"/>
              <a:t> within</a:t>
            </a:r>
            <a:r>
              <a:rPr lang="en">
                <a:solidFill>
                  <a:schemeClr val="dk2"/>
                </a:solidFill>
              </a:rPr>
              <a:t> +/- $11,380.91</a:t>
            </a:r>
            <a:endParaRPr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6950"/>
            <a:ext cx="4541824" cy="35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subTitle"/>
          </p:nvPr>
        </p:nvSpPr>
        <p:spPr>
          <a:xfrm>
            <a:off x="180900" y="1165350"/>
            <a:ext cx="4000500" cy="3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below methods: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 up with a list of 20 features by taking into account the results from RFE, ANOVA analysis, and Decision Tree Analysis.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495300"/>
            <a:ext cx="4000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