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</p:sldIdLst>
  <p:sldSz cx="10287000" cy="1828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05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7D1"/>
    <a:srgbClr val="D9F9A5"/>
    <a:srgbClr val="CCFFFF"/>
    <a:srgbClr val="EAEAEA"/>
    <a:srgbClr val="F5F8F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6" autoAdjust="0"/>
    <p:restoredTop sz="94660"/>
  </p:normalViewPr>
  <p:slideViewPr>
    <p:cSldViewPr snapToGrid="0">
      <p:cViewPr>
        <p:scale>
          <a:sx n="50" d="100"/>
          <a:sy n="50" d="100"/>
        </p:scale>
        <p:origin x="1692" y="-1158"/>
      </p:cViewPr>
      <p:guideLst>
        <p:guide orient="horz" pos="5805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5C32-6B22-4025-99E9-A70F86511464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41132-A34C-4BE6-BDB4-DD3687056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9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1132-A34C-4BE6-BDB4-DD36870565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23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41132-A34C-4BE6-BDB4-DD36870565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1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992969"/>
            <a:ext cx="8743950" cy="6366933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9605436"/>
            <a:ext cx="7715250" cy="4415365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7" indent="0" algn="ctr">
              <a:buNone/>
              <a:defRPr sz="2251"/>
            </a:lvl2pPr>
            <a:lvl3pPr marL="1028713" indent="0" algn="ctr">
              <a:buNone/>
              <a:defRPr sz="2025"/>
            </a:lvl3pPr>
            <a:lvl4pPr marL="1543070" indent="0" algn="ctr">
              <a:buNone/>
              <a:defRPr sz="1801"/>
            </a:lvl4pPr>
            <a:lvl5pPr marL="2057427" indent="0" algn="ctr">
              <a:buNone/>
              <a:defRPr sz="1801"/>
            </a:lvl5pPr>
            <a:lvl6pPr marL="2571781" indent="0" algn="ctr">
              <a:buNone/>
              <a:defRPr sz="1801"/>
            </a:lvl6pPr>
            <a:lvl7pPr marL="3086138" indent="0" algn="ctr">
              <a:buNone/>
              <a:defRPr sz="1801"/>
            </a:lvl7pPr>
            <a:lvl8pPr marL="3600495" indent="0" algn="ctr">
              <a:buNone/>
              <a:defRPr sz="1801"/>
            </a:lvl8pPr>
            <a:lvl9pPr marL="4114851" indent="0" algn="ctr">
              <a:buNone/>
              <a:defRPr sz="1801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4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5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973668"/>
            <a:ext cx="2218134" cy="154982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973668"/>
            <a:ext cx="6525816" cy="154982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3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53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4559305"/>
            <a:ext cx="8872538" cy="7607300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12238573"/>
            <a:ext cx="8872538" cy="4000500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7" indent="0">
              <a:buNone/>
              <a:defRPr sz="2251">
                <a:solidFill>
                  <a:schemeClr val="tx1">
                    <a:tint val="75000"/>
                  </a:schemeClr>
                </a:solidFill>
              </a:defRPr>
            </a:lvl2pPr>
            <a:lvl3pPr marL="1028713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7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4pPr>
            <a:lvl5pPr marL="205742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5pPr>
            <a:lvl6pPr marL="257178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6pPr>
            <a:lvl7pPr marL="308613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7pPr>
            <a:lvl8pPr marL="360049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8pPr>
            <a:lvl9pPr marL="411485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6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4868333"/>
            <a:ext cx="4371975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4868333"/>
            <a:ext cx="4371975" cy="11603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973672"/>
            <a:ext cx="8872538" cy="35348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3" y="4483102"/>
            <a:ext cx="4351883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7" indent="0">
              <a:buNone/>
              <a:defRPr sz="2251" b="1"/>
            </a:lvl2pPr>
            <a:lvl3pPr marL="1028713" indent="0">
              <a:buNone/>
              <a:defRPr sz="2025" b="1"/>
            </a:lvl3pPr>
            <a:lvl4pPr marL="1543070" indent="0">
              <a:buNone/>
              <a:defRPr sz="1801" b="1"/>
            </a:lvl4pPr>
            <a:lvl5pPr marL="2057427" indent="0">
              <a:buNone/>
              <a:defRPr sz="1801" b="1"/>
            </a:lvl5pPr>
            <a:lvl6pPr marL="2571781" indent="0">
              <a:buNone/>
              <a:defRPr sz="1801" b="1"/>
            </a:lvl6pPr>
            <a:lvl7pPr marL="3086138" indent="0">
              <a:buNone/>
              <a:defRPr sz="1801" b="1"/>
            </a:lvl7pPr>
            <a:lvl8pPr marL="3600495" indent="0">
              <a:buNone/>
              <a:defRPr sz="1801" b="1"/>
            </a:lvl8pPr>
            <a:lvl9pPr marL="4114851" indent="0">
              <a:buNone/>
              <a:defRPr sz="180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3" y="6680201"/>
            <a:ext cx="4351883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4483102"/>
            <a:ext cx="4373315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7" indent="0">
              <a:buNone/>
              <a:defRPr sz="2251" b="1"/>
            </a:lvl2pPr>
            <a:lvl3pPr marL="1028713" indent="0">
              <a:buNone/>
              <a:defRPr sz="2025" b="1"/>
            </a:lvl3pPr>
            <a:lvl4pPr marL="1543070" indent="0">
              <a:buNone/>
              <a:defRPr sz="1801" b="1"/>
            </a:lvl4pPr>
            <a:lvl5pPr marL="2057427" indent="0">
              <a:buNone/>
              <a:defRPr sz="1801" b="1"/>
            </a:lvl5pPr>
            <a:lvl6pPr marL="2571781" indent="0">
              <a:buNone/>
              <a:defRPr sz="1801" b="1"/>
            </a:lvl6pPr>
            <a:lvl7pPr marL="3086138" indent="0">
              <a:buNone/>
              <a:defRPr sz="1801" b="1"/>
            </a:lvl7pPr>
            <a:lvl8pPr marL="3600495" indent="0">
              <a:buNone/>
              <a:defRPr sz="1801" b="1"/>
            </a:lvl8pPr>
            <a:lvl9pPr marL="4114851" indent="0">
              <a:buNone/>
              <a:defRPr sz="180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6680201"/>
            <a:ext cx="4373315" cy="9825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0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6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1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2633141"/>
            <a:ext cx="5207794" cy="12996332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1"/>
            </a:lvl4pPr>
            <a:lvl5pPr>
              <a:defRPr sz="2251"/>
            </a:lvl5pPr>
            <a:lvl6pPr>
              <a:defRPr sz="2251"/>
            </a:lvl6pPr>
            <a:lvl7pPr>
              <a:defRPr sz="2251"/>
            </a:lvl7pPr>
            <a:lvl8pPr>
              <a:defRPr sz="2251"/>
            </a:lvl8pPr>
            <a:lvl9pPr>
              <a:defRPr sz="22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1"/>
            </a:lvl1pPr>
            <a:lvl2pPr marL="514357" indent="0">
              <a:buNone/>
              <a:defRPr sz="1575"/>
            </a:lvl2pPr>
            <a:lvl3pPr marL="1028713" indent="0">
              <a:buNone/>
              <a:defRPr sz="1349"/>
            </a:lvl3pPr>
            <a:lvl4pPr marL="1543070" indent="0">
              <a:buNone/>
              <a:defRPr sz="1125"/>
            </a:lvl4pPr>
            <a:lvl5pPr marL="2057427" indent="0">
              <a:buNone/>
              <a:defRPr sz="1125"/>
            </a:lvl5pPr>
            <a:lvl6pPr marL="2571781" indent="0">
              <a:buNone/>
              <a:defRPr sz="1125"/>
            </a:lvl6pPr>
            <a:lvl7pPr marL="3086138" indent="0">
              <a:buNone/>
              <a:defRPr sz="1125"/>
            </a:lvl7pPr>
            <a:lvl8pPr marL="3600495" indent="0">
              <a:buNone/>
              <a:defRPr sz="1125"/>
            </a:lvl8pPr>
            <a:lvl9pPr marL="4114851" indent="0">
              <a:buNone/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2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2633141"/>
            <a:ext cx="5207794" cy="12996332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7" indent="0">
              <a:buNone/>
              <a:defRPr sz="3150"/>
            </a:lvl2pPr>
            <a:lvl3pPr marL="1028713" indent="0">
              <a:buNone/>
              <a:defRPr sz="2700"/>
            </a:lvl3pPr>
            <a:lvl4pPr marL="1543070" indent="0">
              <a:buNone/>
              <a:defRPr sz="2251"/>
            </a:lvl4pPr>
            <a:lvl5pPr marL="2057427" indent="0">
              <a:buNone/>
              <a:defRPr sz="2251"/>
            </a:lvl5pPr>
            <a:lvl6pPr marL="2571781" indent="0">
              <a:buNone/>
              <a:defRPr sz="2251"/>
            </a:lvl6pPr>
            <a:lvl7pPr marL="3086138" indent="0">
              <a:buNone/>
              <a:defRPr sz="2251"/>
            </a:lvl7pPr>
            <a:lvl8pPr marL="3600495" indent="0">
              <a:buNone/>
              <a:defRPr sz="2251"/>
            </a:lvl8pPr>
            <a:lvl9pPr marL="4114851" indent="0">
              <a:buNone/>
              <a:defRPr sz="2251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1"/>
            </a:lvl1pPr>
            <a:lvl2pPr marL="514357" indent="0">
              <a:buNone/>
              <a:defRPr sz="1575"/>
            </a:lvl2pPr>
            <a:lvl3pPr marL="1028713" indent="0">
              <a:buNone/>
              <a:defRPr sz="1349"/>
            </a:lvl3pPr>
            <a:lvl4pPr marL="1543070" indent="0">
              <a:buNone/>
              <a:defRPr sz="1125"/>
            </a:lvl4pPr>
            <a:lvl5pPr marL="2057427" indent="0">
              <a:buNone/>
              <a:defRPr sz="1125"/>
            </a:lvl5pPr>
            <a:lvl6pPr marL="2571781" indent="0">
              <a:buNone/>
              <a:defRPr sz="1125"/>
            </a:lvl6pPr>
            <a:lvl7pPr marL="3086138" indent="0">
              <a:buNone/>
              <a:defRPr sz="1125"/>
            </a:lvl7pPr>
            <a:lvl8pPr marL="3600495" indent="0">
              <a:buNone/>
              <a:defRPr sz="1125"/>
            </a:lvl8pPr>
            <a:lvl9pPr marL="4114851" indent="0">
              <a:buNone/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41CA-BB3D-48B5-8A53-7234D0B612B4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2" y="973672"/>
            <a:ext cx="8872538" cy="353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2" y="4868333"/>
            <a:ext cx="8872538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16950272"/>
            <a:ext cx="2314575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41CA-BB3D-48B5-8A53-7234D0B612B4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70" y="16950272"/>
            <a:ext cx="3471863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16950272"/>
            <a:ext cx="2314575" cy="9736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AC2D-4225-45C2-802A-DDC811E15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2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8713" rtl="0" eaLnBrk="1" latinLnBrk="0" hangingPunct="1">
        <a:lnSpc>
          <a:spcPct val="90000"/>
        </a:lnSpc>
        <a:spcBef>
          <a:spcPct val="0"/>
        </a:spcBef>
        <a:buNone/>
        <a:defRPr sz="49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8" indent="-257178" algn="l" defTabSz="1028713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35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92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3pPr>
      <a:lvl4pPr marL="1800248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603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60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316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73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2030" indent="-257178" algn="l" defTabSz="102871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13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70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81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38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95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51" algn="l" defTabSz="102871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9.png"/><Relationship Id="rId10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3" name="文本框 2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404900"/>
            <a:ext cx="10287001" cy="6338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49" y="8101416"/>
            <a:ext cx="9639299" cy="955858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71158" y="9768185"/>
            <a:ext cx="780213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未登录的时候，首页文章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啥的。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功能简介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为啥用</a:t>
            </a:r>
            <a:r>
              <a:rPr lang="en-US" altLang="zh-CN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MAKAROV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50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9506" y="779805"/>
            <a:ext cx="8258838" cy="3806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87477" y="801072"/>
            <a:ext cx="1667539" cy="447157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记事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968122" y="270140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943383" y="1479088"/>
            <a:ext cx="6053985" cy="64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85177" y="2226956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77569" y="2226956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71" y="1487233"/>
            <a:ext cx="593393" cy="596467"/>
          </a:xfrm>
          <a:prstGeom prst="ellipse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968122" y="4016736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43383" y="2808938"/>
            <a:ext cx="6053985" cy="64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185177" y="3556806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7569" y="3556806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71" y="2817083"/>
            <a:ext cx="593393" cy="596467"/>
          </a:xfrm>
          <a:prstGeom prst="ellipse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54298" y="4138113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296948" y="4498546"/>
            <a:ext cx="2852387" cy="4744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87477" y="4880432"/>
            <a:ext cx="9645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点击进入记事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833" y="4232074"/>
            <a:ext cx="247650" cy="228600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865423" y="5838193"/>
            <a:ext cx="8258838" cy="1536851"/>
          </a:xfrm>
          <a:prstGeom prst="roundRect">
            <a:avLst>
              <a:gd name="adj" fmla="val 627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39" y="6172442"/>
            <a:ext cx="593393" cy="596467"/>
          </a:xfrm>
          <a:prstGeom prst="ellipse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943383" y="6118206"/>
            <a:ext cx="670713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整个项目期间必须严格遵守纪律。加强纪律性，革命无不胜。这句话在企业管理上同样起作用。华为也是这样的。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865423" y="7444307"/>
            <a:ext cx="8258838" cy="1598482"/>
          </a:xfrm>
          <a:prstGeom prst="roundRect">
            <a:avLst>
              <a:gd name="adj" fmla="val 103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39" y="7778555"/>
            <a:ext cx="593393" cy="596467"/>
          </a:xfrm>
          <a:prstGeom prst="ellipse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943383" y="7724319"/>
            <a:ext cx="670713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整个项目期间必须严格遵守纪律。加强纪律性，革命无不胜。这句话在企业管理上同样起作用。华为也是这样的。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151" y="7027587"/>
            <a:ext cx="285750" cy="2286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948" y="7009626"/>
            <a:ext cx="266700" cy="2667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151" y="8619960"/>
            <a:ext cx="285750" cy="2286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948" y="8601999"/>
            <a:ext cx="266700" cy="2667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934589" y="8526807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93149" y="8526807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85878" y="7041111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44438" y="7041111"/>
            <a:ext cx="9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4710" y="844582"/>
            <a:ext cx="8258838" cy="281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28024" y="1474533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71" y="1487233"/>
            <a:ext cx="593393" cy="596467"/>
          </a:xfrm>
          <a:prstGeom prst="ellipse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16165" y="1475866"/>
            <a:ext cx="1498620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51090" y="1833450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34390" y="1833450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20522" y="226960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3802379" y="1563433"/>
            <a:ext cx="504000" cy="201600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设计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28024" y="2359878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71" y="2372578"/>
            <a:ext cx="593393" cy="596467"/>
          </a:xfrm>
          <a:prstGeom prst="ellipse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16165" y="2361211"/>
            <a:ext cx="1498620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151090" y="2718795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34390" y="2718795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120522" y="3154945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802379" y="2455065"/>
            <a:ext cx="504000" cy="200506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开发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55898" y="3223713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433" y="3317674"/>
            <a:ext cx="247650" cy="22860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H="1">
            <a:off x="8115300" y="3657599"/>
            <a:ext cx="425784" cy="4699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70477" y="4061692"/>
            <a:ext cx="500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点击进入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直接箭头连接符 24"/>
          <p:cNvCxnSpPr>
            <a:stCxn id="17" idx="2"/>
          </p:cNvCxnSpPr>
          <p:nvPr/>
        </p:nvCxnSpPr>
        <p:spPr>
          <a:xfrm flipH="1">
            <a:off x="3264119" y="2655571"/>
            <a:ext cx="790260" cy="19008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51090" y="4544745"/>
            <a:ext cx="500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点击进入分析界面。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13827" y="132080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334671" y="938443"/>
            <a:ext cx="101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工时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10350" y="5528971"/>
            <a:ext cx="8258838" cy="281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103664" y="6158922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11" y="6171622"/>
            <a:ext cx="593393" cy="596467"/>
          </a:xfrm>
          <a:prstGeom prst="ellipse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177530" y="6477771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62143" y="6572040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096162" y="6953989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778019" y="6247822"/>
            <a:ext cx="504000" cy="201600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设计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103664" y="7044267"/>
            <a:ext cx="26979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/>
              <a:t>设计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细化稿</a:t>
            </a:r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11" y="7056967"/>
            <a:ext cx="593393" cy="596467"/>
          </a:xfrm>
          <a:prstGeom prst="ellipse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177530" y="7363116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一棒打倒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62143" y="7457385"/>
            <a:ext cx="11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96162" y="783933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3778019" y="7139454"/>
            <a:ext cx="504000" cy="200506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开发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1089467" y="6005189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10311" y="5622832"/>
            <a:ext cx="101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工时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406" y="5704943"/>
            <a:ext cx="295275" cy="25717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266" y="5697995"/>
            <a:ext cx="419100" cy="257175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402110" y="6136682"/>
            <a:ext cx="922256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8376710" y="7022027"/>
            <a:ext cx="844514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smtClean="0"/>
              <a:t>8 </a:t>
            </a:r>
            <a:r>
              <a:rPr lang="zh-CN" altLang="en-US" dirty="0" smtClean="0"/>
              <a:t>小时</a:t>
            </a:r>
            <a:endParaRPr lang="zh-CN" altLang="en-US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874" y="6621680"/>
            <a:ext cx="285750" cy="22860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671" y="6591019"/>
            <a:ext cx="266700" cy="26670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874" y="7516539"/>
            <a:ext cx="285750" cy="22860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671" y="7491139"/>
            <a:ext cx="266700" cy="266700"/>
          </a:xfrm>
          <a:prstGeom prst="rect">
            <a:avLst/>
          </a:prstGeom>
        </p:spPr>
      </p:pic>
      <p:cxnSp>
        <p:nvCxnSpPr>
          <p:cNvPr id="59" name="直接箭头连接符 58"/>
          <p:cNvCxnSpPr/>
          <p:nvPr/>
        </p:nvCxnSpPr>
        <p:spPr>
          <a:xfrm flipH="1">
            <a:off x="6388100" y="4597416"/>
            <a:ext cx="1084441" cy="1214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3035" y="868856"/>
            <a:ext cx="8258838" cy="13210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411633" y="1112373"/>
            <a:ext cx="1293467" cy="39257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933698" y="1112372"/>
            <a:ext cx="1293467" cy="392577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¥</a:t>
            </a:r>
            <a:r>
              <a:rPr lang="zh-CN" altLang="en-US" b="1" dirty="0" smtClean="0">
                <a:solidFill>
                  <a:schemeClr val="tx1"/>
                </a:solidFill>
              </a:rPr>
              <a:t>里程碑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3035" y="2594429"/>
            <a:ext cx="8258838" cy="87085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83035" y="3467288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83035" y="5236029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83035" y="7004770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83035" y="8773511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3035" y="10542252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83035" y="12310993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188478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67534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546590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25646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904702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083758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262814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441873" y="2594429"/>
            <a:ext cx="0" cy="114853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44459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日</a:t>
            </a:r>
            <a:endParaRPr lang="zh-CN" altLang="en-US" sz="24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2724150" y="2799024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一</a:t>
            </a:r>
            <a:endParaRPr lang="zh-CN" altLang="en-US" sz="2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3903205" y="2799024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二</a:t>
            </a:r>
            <a:endParaRPr lang="zh-CN" altLang="en-US" sz="24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5082260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三</a:t>
            </a:r>
            <a:endParaRPr lang="zh-CN" altLang="en-US" sz="24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6261315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440370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五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10148" y="2813308"/>
            <a:ext cx="6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六</a:t>
            </a:r>
            <a:endParaRPr lang="zh-CN" altLang="en-US" sz="24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4687546" y="1905000"/>
            <a:ext cx="15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30" y="1943100"/>
            <a:ext cx="276225" cy="2857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612" y="1921102"/>
            <a:ext cx="247650" cy="295275"/>
          </a:xfrm>
          <a:prstGeom prst="rect">
            <a:avLst/>
          </a:prstGeom>
        </p:spPr>
      </p:pic>
      <p:cxnSp>
        <p:nvCxnSpPr>
          <p:cNvPr id="34" name="直接箭头连接符 33"/>
          <p:cNvCxnSpPr>
            <a:endCxn id="35" idx="0"/>
          </p:cNvCxnSpPr>
          <p:nvPr/>
        </p:nvCxnSpPr>
        <p:spPr>
          <a:xfrm flipH="1">
            <a:off x="-751965" y="2085975"/>
            <a:ext cx="4997366" cy="8346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-2553725" y="2920674"/>
            <a:ext cx="3603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操作和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WINDOWS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日历一样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怎么点的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自己看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WIN.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2000-2099.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每个月存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个数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预缓存数组或者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TPL</a:t>
            </a:r>
          </a:p>
          <a:p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40183" y="3529693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31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419942" y="3529693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598997" y="3485215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825709" y="3524193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04764" y="3499499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296299" y="3499499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413151" y="3524193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67534" y="4083050"/>
            <a:ext cx="1179056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初步想法</a:t>
            </a:r>
            <a:r>
              <a:rPr lang="en-US" altLang="zh-CN" sz="1400" dirty="0" smtClean="0">
                <a:solidFill>
                  <a:schemeClr val="tx1"/>
                </a:solidFill>
              </a:rPr>
              <a:t>...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67534" y="4443639"/>
            <a:ext cx="1179056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★初步想法</a:t>
            </a:r>
            <a:r>
              <a:rPr lang="en-US" altLang="zh-CN" sz="1400" dirty="0" smtClean="0">
                <a:solidFill>
                  <a:schemeClr val="tx1"/>
                </a:solidFill>
              </a:rPr>
              <a:t>...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66564" y="4809729"/>
            <a:ext cx="1179056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初步想法</a:t>
            </a:r>
            <a:r>
              <a:rPr lang="en-US" altLang="zh-CN" sz="1400" dirty="0" smtClean="0">
                <a:solidFill>
                  <a:schemeClr val="tx1"/>
                </a:solidFill>
              </a:rPr>
              <a:t>...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144039" y="3491406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+3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-2119745" y="4653958"/>
            <a:ext cx="4433903" cy="3550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-2754204" y="8331532"/>
            <a:ext cx="360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点击弹出查看的框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暂不支持日历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</a:p>
        </p:txBody>
      </p:sp>
      <p:cxnSp>
        <p:nvCxnSpPr>
          <p:cNvPr id="54" name="直接箭头连接符 53"/>
          <p:cNvCxnSpPr>
            <a:stCxn id="53" idx="2"/>
          </p:cNvCxnSpPr>
          <p:nvPr/>
        </p:nvCxnSpPr>
        <p:spPr>
          <a:xfrm>
            <a:off x="-952444" y="9408750"/>
            <a:ext cx="1801760" cy="58797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199082" y="14642999"/>
            <a:ext cx="8258838" cy="340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158" y="15175408"/>
            <a:ext cx="640341" cy="650835"/>
          </a:xfrm>
          <a:prstGeom prst="ellipse">
            <a:avLst/>
          </a:prstGeom>
        </p:spPr>
      </p:pic>
      <p:cxnSp>
        <p:nvCxnSpPr>
          <p:cNvPr id="60" name="直接连接符 59"/>
          <p:cNvCxnSpPr/>
          <p:nvPr/>
        </p:nvCxnSpPr>
        <p:spPr>
          <a:xfrm>
            <a:off x="1159215" y="16165792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134477" y="15241475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技术准备</a:t>
            </a:r>
            <a:endParaRPr lang="zh-CN" altLang="en-US" u="sng" dirty="0"/>
          </a:p>
        </p:txBody>
      </p:sp>
      <p:sp>
        <p:nvSpPr>
          <p:cNvPr id="63" name="文本框 62"/>
          <p:cNvSpPr txBox="1"/>
          <p:nvPr/>
        </p:nvSpPr>
        <p:spPr>
          <a:xfrm>
            <a:off x="8577690" y="15201835"/>
            <a:ext cx="76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正常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158444" y="15616164"/>
            <a:ext cx="206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开发计划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633" y="16414410"/>
            <a:ext cx="640341" cy="650835"/>
          </a:xfrm>
          <a:prstGeom prst="ellipse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2122952" y="16422421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网络游戏的时候有没有人数限制的讨论案</a:t>
            </a:r>
            <a:endParaRPr lang="zh-CN" altLang="en-US" u="sng" dirty="0"/>
          </a:p>
        </p:txBody>
      </p:sp>
      <p:sp>
        <p:nvSpPr>
          <p:cNvPr id="68" name="文本框 67"/>
          <p:cNvSpPr txBox="1"/>
          <p:nvPr/>
        </p:nvSpPr>
        <p:spPr>
          <a:xfrm>
            <a:off x="2128174" y="16827718"/>
            <a:ext cx="320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方案讨论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538950" y="16817755"/>
            <a:ext cx="70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159215" y="17594542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8299398" y="16386455"/>
            <a:ext cx="13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进行中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-1720589" y="15564987"/>
            <a:ext cx="4440800" cy="5274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-2969224" y="16198596"/>
            <a:ext cx="33437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显示不全双击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DIV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伸开遮住下面显示全部内容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完成日期落在今天的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529897" y="15775764"/>
            <a:ext cx="68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计划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477041" y="17043161"/>
            <a:ext cx="68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事项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873548" y="14151827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1083" y="14245788"/>
            <a:ext cx="247650" cy="228600"/>
          </a:xfrm>
          <a:prstGeom prst="rect">
            <a:avLst/>
          </a:prstGeom>
        </p:spPr>
      </p:pic>
      <p:cxnSp>
        <p:nvCxnSpPr>
          <p:cNvPr id="80" name="直接箭头连接符 79"/>
          <p:cNvCxnSpPr/>
          <p:nvPr/>
        </p:nvCxnSpPr>
        <p:spPr>
          <a:xfrm>
            <a:off x="9627604" y="14245788"/>
            <a:ext cx="10594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0687050" y="14044105"/>
            <a:ext cx="3343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进入计划列表模块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7772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3035" y="868857"/>
            <a:ext cx="8258838" cy="862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411633" y="1112373"/>
            <a:ext cx="1293467" cy="392577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933698" y="1112372"/>
            <a:ext cx="1293467" cy="392577"/>
          </a:xfrm>
          <a:prstGeom prst="roundRect">
            <a:avLst/>
          </a:prstGeom>
          <a:solidFill>
            <a:srgbClr val="3097D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¥</a:t>
            </a:r>
            <a:r>
              <a:rPr lang="zh-CN" altLang="en-US" b="1" dirty="0" smtClean="0">
                <a:solidFill>
                  <a:schemeClr val="tx1"/>
                </a:solidFill>
              </a:rPr>
              <a:t>里程碑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3035" y="2581919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83035" y="4350660"/>
            <a:ext cx="8258838" cy="176874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83035" y="6119401"/>
            <a:ext cx="8258838" cy="260749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188478" y="2581919"/>
            <a:ext cx="0" cy="530622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251827" y="2599846"/>
            <a:ext cx="0" cy="612705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315176" y="2581919"/>
            <a:ext cx="0" cy="614497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378525" y="2599846"/>
            <a:ext cx="0" cy="612705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441873" y="2594429"/>
            <a:ext cx="0" cy="529371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839946" y="1905000"/>
            <a:ext cx="15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30" y="1943100"/>
            <a:ext cx="276225" cy="2857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612" y="1921102"/>
            <a:ext cx="247650" cy="295275"/>
          </a:xfrm>
          <a:prstGeom prst="rect">
            <a:avLst/>
          </a:prstGeom>
        </p:spPr>
      </p:pic>
      <p:cxnSp>
        <p:nvCxnSpPr>
          <p:cNvPr id="34" name="直接箭头连接符 33"/>
          <p:cNvCxnSpPr/>
          <p:nvPr/>
        </p:nvCxnSpPr>
        <p:spPr>
          <a:xfrm>
            <a:off x="2406400" y="6806540"/>
            <a:ext cx="275204" cy="32310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245461" y="2638824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298028" y="2637199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336423" y="2627401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455803" y="2642231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245460" y="4473581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267001" y="4468726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8657250" y="8969844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785" y="9063805"/>
            <a:ext cx="247650" cy="228600"/>
          </a:xfrm>
          <a:prstGeom prst="rect">
            <a:avLst/>
          </a:prstGeom>
        </p:spPr>
      </p:pic>
      <p:cxnSp>
        <p:nvCxnSpPr>
          <p:cNvPr id="80" name="直接箭头连接符 79"/>
          <p:cNvCxnSpPr/>
          <p:nvPr/>
        </p:nvCxnSpPr>
        <p:spPr>
          <a:xfrm>
            <a:off x="9556446" y="9063805"/>
            <a:ext cx="10594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0615892" y="8862122"/>
            <a:ext cx="3343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进入计划列表模块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5372156" y="4430950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491536" y="4445780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1234852" y="6237467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3256393" y="6232612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361548" y="6194836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7480928" y="6209666"/>
            <a:ext cx="6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1587655" y="6873283"/>
            <a:ext cx="169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>
                <a:solidFill>
                  <a:srgbClr val="0070C0"/>
                </a:solidFill>
              </a:rPr>
              <a:t>¥720,000,000</a:t>
            </a:r>
            <a:endParaRPr lang="zh-CN" altLang="en-US" u="sng" dirty="0">
              <a:solidFill>
                <a:srgbClr val="0070C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183035" y="10180645"/>
            <a:ext cx="8258838" cy="340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111" y="10713054"/>
            <a:ext cx="640341" cy="650835"/>
          </a:xfrm>
          <a:prstGeom prst="ellipse">
            <a:avLst/>
          </a:prstGeom>
        </p:spPr>
      </p:pic>
      <p:cxnSp>
        <p:nvCxnSpPr>
          <p:cNvPr id="91" name="直接连接符 90"/>
          <p:cNvCxnSpPr/>
          <p:nvPr/>
        </p:nvCxnSpPr>
        <p:spPr>
          <a:xfrm>
            <a:off x="1143168" y="11703438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118430" y="10663009"/>
            <a:ext cx="11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$2,000</a:t>
            </a:r>
            <a:endParaRPr lang="zh-CN" altLang="en-US" dirty="0"/>
          </a:p>
        </p:txBody>
      </p:sp>
      <p:cxnSp>
        <p:nvCxnSpPr>
          <p:cNvPr id="99" name="直接连接符 98"/>
          <p:cNvCxnSpPr/>
          <p:nvPr/>
        </p:nvCxnSpPr>
        <p:spPr>
          <a:xfrm>
            <a:off x="1143168" y="13132188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1577045" y="6607710"/>
            <a:ext cx="9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已完成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1577049" y="7532257"/>
            <a:ext cx="169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rgbClr val="0070C0"/>
                </a:solidFill>
              </a:rPr>
              <a:t>¥ 720,000,000</a:t>
            </a:r>
            <a:endParaRPr lang="zh-CN" altLang="en-US" u="sng" dirty="0">
              <a:solidFill>
                <a:srgbClr val="0070C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566439" y="7266684"/>
            <a:ext cx="9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1557854" y="8213707"/>
            <a:ext cx="169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rgbClr val="0070C0"/>
                </a:solidFill>
              </a:rPr>
              <a:t>¥ 720,000,000</a:t>
            </a:r>
            <a:endParaRPr lang="zh-CN" altLang="en-US" u="sng" dirty="0">
              <a:solidFill>
                <a:srgbClr val="0070C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547244" y="7948134"/>
            <a:ext cx="9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总计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2126340" y="11017626"/>
            <a:ext cx="11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技术准备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7884762" y="10677303"/>
            <a:ext cx="14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已完成   </a:t>
            </a:r>
            <a:r>
              <a:rPr lang="en-US" altLang="zh-CN" dirty="0" smtClean="0"/>
              <a:t>-1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8379454" y="11017626"/>
            <a:ext cx="11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1183035" y="13810563"/>
            <a:ext cx="33437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CARD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不用显示计划名称了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默认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个主项计划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只统计主项计划</a:t>
            </a:r>
            <a:r>
              <a:rPr lang="en-US" altLang="zh-CN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用户自行创建专项</a:t>
            </a:r>
            <a:endParaRPr lang="en-US" altLang="zh-CN" sz="3200" dirty="0" smtClean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870984" y="9564681"/>
            <a:ext cx="3343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自动区分状态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111" y="11869322"/>
            <a:ext cx="640341" cy="650835"/>
          </a:xfrm>
          <a:prstGeom prst="ellipse">
            <a:avLst/>
          </a:prstGeom>
        </p:spPr>
      </p:pic>
      <p:sp>
        <p:nvSpPr>
          <p:cNvPr id="117" name="文本框 116"/>
          <p:cNvSpPr txBox="1"/>
          <p:nvPr/>
        </p:nvSpPr>
        <p:spPr>
          <a:xfrm>
            <a:off x="2118430" y="11819277"/>
            <a:ext cx="11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$2,000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2126340" y="12173894"/>
            <a:ext cx="11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技术准备</a:t>
            </a:r>
            <a:endParaRPr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7884762" y="11833571"/>
            <a:ext cx="14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已完成   </a:t>
            </a:r>
            <a:r>
              <a:rPr lang="en-US" altLang="zh-CN" dirty="0" smtClean="0"/>
              <a:t>-1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8379454" y="12173894"/>
            <a:ext cx="11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1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5587" y="830896"/>
            <a:ext cx="8258838" cy="3973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35587" y="852161"/>
            <a:ext cx="1667539" cy="568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25838" y="879869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计划模板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2006552"/>
            <a:ext cx="640341" cy="650835"/>
          </a:xfrm>
          <a:prstGeom prst="ellipse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171258" y="2938880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46520" y="2014563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主项计划</a:t>
            </a:r>
            <a:r>
              <a:rPr lang="en-US" altLang="zh-CN" u="sng" dirty="0" smtClean="0"/>
              <a:t>V.10</a:t>
            </a:r>
            <a:endParaRPr lang="zh-CN" altLang="en-US" u="sng" dirty="0"/>
          </a:p>
        </p:txBody>
      </p:sp>
      <p:sp>
        <p:nvSpPr>
          <p:cNvPr id="9" name="文本框 8"/>
          <p:cNvSpPr txBox="1"/>
          <p:nvPr/>
        </p:nvSpPr>
        <p:spPr>
          <a:xfrm>
            <a:off x="2146520" y="2480722"/>
            <a:ext cx="155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66883" y="3455283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日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-653143" y="2331969"/>
            <a:ext cx="3817258" cy="14707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-2088292" y="3802743"/>
            <a:ext cx="28865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V1.0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自动加的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个主项计划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横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计划由于可以自行统计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不纳入日历统计范畴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横计划按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LAST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版本模板统计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点击打开计划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8154638" y="2006552"/>
            <a:ext cx="111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$</a:t>
            </a:r>
            <a:r>
              <a:rPr lang="zh-CN" altLang="en-US" u="sng" dirty="0" smtClean="0"/>
              <a:t>里程碑</a:t>
            </a:r>
            <a:endParaRPr lang="zh-CN" altLang="en-US" u="sng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253" y="2535150"/>
            <a:ext cx="285750" cy="2286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2509750"/>
            <a:ext cx="266700" cy="26670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1135587" y="178499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568" y="1403238"/>
            <a:ext cx="419100" cy="2571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5350" y="1355864"/>
            <a:ext cx="304800" cy="26670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V="1">
            <a:off x="8542028" y="357993"/>
            <a:ext cx="1244495" cy="10628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982223" y="95039"/>
            <a:ext cx="28865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历史版本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弹出框全列出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全部就全部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项目就项目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选择打开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暂时只支持查看吧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7369791" y="2223409"/>
            <a:ext cx="1172237" cy="30535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171258" y="5410923"/>
            <a:ext cx="8294509" cy="234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17928"/>
              </p:ext>
            </p:extLst>
          </p:nvPr>
        </p:nvGraphicFramePr>
        <p:xfrm>
          <a:off x="1845421" y="5848101"/>
          <a:ext cx="6858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里程碑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金额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进场费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设计费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3114248"/>
            <a:ext cx="640341" cy="650835"/>
          </a:xfrm>
          <a:prstGeom prst="ellipse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146520" y="3122259"/>
            <a:ext cx="18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工程量计划</a:t>
            </a:r>
            <a:r>
              <a:rPr lang="en-US" altLang="zh-CN" u="sng" dirty="0" smtClean="0"/>
              <a:t>v.10</a:t>
            </a:r>
            <a:endParaRPr lang="zh-CN" altLang="en-US" u="sng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253" y="3642846"/>
            <a:ext cx="285750" cy="2286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3617446"/>
            <a:ext cx="266700" cy="2667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198251" y="3459361"/>
            <a:ext cx="70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7399" y="2461636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日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731717" y="1256612"/>
            <a:ext cx="877356" cy="19637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170395" y="3234621"/>
            <a:ext cx="2886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计划模板也这样</a:t>
            </a:r>
            <a:endParaRPr lang="en-US" altLang="zh-CN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1135587" y="4066179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171258" y="8656748"/>
            <a:ext cx="8294509" cy="5673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14" idx="2"/>
          </p:cNvCxnSpPr>
          <p:nvPr/>
        </p:nvCxnSpPr>
        <p:spPr>
          <a:xfrm>
            <a:off x="-645003" y="8819501"/>
            <a:ext cx="1443289" cy="829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354842" y="9648967"/>
            <a:ext cx="780745" cy="641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-2286712" y="9946510"/>
            <a:ext cx="28865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打开自动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定位至项目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10-7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是实际完成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根据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可计算出计划是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10-5.</a:t>
            </a: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系统设计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WBS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可以点击钻取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0694" y="8864128"/>
            <a:ext cx="285750" cy="19050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1793684" y="8774712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系统设计</a:t>
            </a:r>
            <a:endParaRPr lang="zh-CN" altLang="en-US" u="sng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1206929" y="9582152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793684" y="9116922"/>
            <a:ext cx="190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10-1 ~ 10-5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401050" y="8790575"/>
            <a:ext cx="8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进行中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0380" y="9239559"/>
            <a:ext cx="371475" cy="219075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793684" y="9635066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初稿设计完成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1206929" y="10442506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793684" y="9977276"/>
            <a:ext cx="190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10-7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820168" y="9650929"/>
            <a:ext cx="1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已完成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天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0380" y="10099913"/>
            <a:ext cx="371475" cy="219075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8199" y="9715675"/>
            <a:ext cx="247650" cy="238125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3924" y="8346153"/>
            <a:ext cx="314325" cy="257175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8306" y="8370339"/>
            <a:ext cx="295275" cy="180975"/>
          </a:xfrm>
          <a:prstGeom prst="rect">
            <a:avLst/>
          </a:prstGeom>
        </p:spPr>
      </p:pic>
      <p:cxnSp>
        <p:nvCxnSpPr>
          <p:cNvPr id="65" name="直接箭头连接符 64"/>
          <p:cNvCxnSpPr>
            <a:stCxn id="63" idx="3"/>
          </p:cNvCxnSpPr>
          <p:nvPr/>
        </p:nvCxnSpPr>
        <p:spPr>
          <a:xfrm flipH="1" flipV="1">
            <a:off x="8033906" y="8156507"/>
            <a:ext cx="809675" cy="304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136546" y="7911953"/>
            <a:ext cx="288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本级增加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1785" y="8339712"/>
            <a:ext cx="371475" cy="219075"/>
          </a:xfrm>
          <a:prstGeom prst="rect">
            <a:avLst/>
          </a:prstGeom>
        </p:spPr>
      </p:pic>
      <p:cxnSp>
        <p:nvCxnSpPr>
          <p:cNvPr id="71" name="直接箭头连接符 70"/>
          <p:cNvCxnSpPr>
            <a:stCxn id="70" idx="0"/>
          </p:cNvCxnSpPr>
          <p:nvPr/>
        </p:nvCxnSpPr>
        <p:spPr>
          <a:xfrm flipV="1">
            <a:off x="9167523" y="8034734"/>
            <a:ext cx="814700" cy="3049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9901836" y="7733563"/>
            <a:ext cx="21113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计划缩放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计划移动 返回顶级  </a:t>
            </a:r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甘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特图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存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为模板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776179" y="10538405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初稿设计完成</a:t>
            </a:r>
            <a:endParaRPr lang="zh-CN" altLang="en-US" dirty="0"/>
          </a:p>
        </p:txBody>
      </p:sp>
      <p:cxnSp>
        <p:nvCxnSpPr>
          <p:cNvPr id="87" name="直接连接符 86"/>
          <p:cNvCxnSpPr/>
          <p:nvPr/>
        </p:nvCxnSpPr>
        <p:spPr>
          <a:xfrm>
            <a:off x="1189424" y="11345845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776179" y="10880615"/>
            <a:ext cx="190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10-2 ~ 10-7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802663" y="10554268"/>
            <a:ext cx="1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已完成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天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2875" y="11003252"/>
            <a:ext cx="371475" cy="219075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9697" y="10650913"/>
            <a:ext cx="238125" cy="152400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7802664" y="11222327"/>
            <a:ext cx="1463006" cy="21535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/>
          <p:nvPr/>
        </p:nvCxnSpPr>
        <p:spPr>
          <a:xfrm flipV="1">
            <a:off x="7802663" y="11600597"/>
            <a:ext cx="1482247" cy="1617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7802663" y="12027743"/>
            <a:ext cx="1482247" cy="131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7887161" y="12430919"/>
            <a:ext cx="1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7848647" y="12033220"/>
            <a:ext cx="114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关联任务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7830295" y="11245738"/>
            <a:ext cx="14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增加并关联</a:t>
            </a:r>
            <a:endParaRPr lang="zh-CN" altLang="en-US" dirty="0"/>
          </a:p>
        </p:txBody>
      </p:sp>
      <p:cxnSp>
        <p:nvCxnSpPr>
          <p:cNvPr id="102" name="直接连接符 101"/>
          <p:cNvCxnSpPr/>
          <p:nvPr/>
        </p:nvCxnSpPr>
        <p:spPr>
          <a:xfrm flipV="1">
            <a:off x="7742103" y="12455269"/>
            <a:ext cx="1482247" cy="131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V="1">
            <a:off x="7762666" y="12896034"/>
            <a:ext cx="1482247" cy="131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7800766" y="13362759"/>
            <a:ext cx="1482247" cy="1311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7861550" y="11598547"/>
            <a:ext cx="114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增加子级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7887161" y="12945643"/>
            <a:ext cx="1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441155" y="9977276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¥200,000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0759" y="2255948"/>
            <a:ext cx="6124892" cy="382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65034" y="2469162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名称</a:t>
            </a:r>
            <a:endParaRPr lang="zh-CN" altLang="en-US" u="sng" dirty="0"/>
          </a:p>
        </p:txBody>
      </p:sp>
      <p:sp>
        <p:nvSpPr>
          <p:cNvPr id="4" name="矩形 3"/>
          <p:cNvSpPr/>
          <p:nvPr/>
        </p:nvSpPr>
        <p:spPr>
          <a:xfrm>
            <a:off x="1905000" y="2469162"/>
            <a:ext cx="45148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65034" y="3051708"/>
            <a:ext cx="15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类型</a:t>
            </a:r>
          </a:p>
        </p:txBody>
      </p:sp>
      <p:sp>
        <p:nvSpPr>
          <p:cNvPr id="6" name="矩形 5"/>
          <p:cNvSpPr/>
          <p:nvPr/>
        </p:nvSpPr>
        <p:spPr>
          <a:xfrm>
            <a:off x="1905000" y="3051708"/>
            <a:ext cx="45148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下拉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选择横计划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5035" y="3765789"/>
            <a:ext cx="73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区间</a:t>
            </a:r>
            <a:endParaRPr lang="zh-CN" altLang="en-US" u="sng" dirty="0"/>
          </a:p>
        </p:txBody>
      </p:sp>
      <p:sp>
        <p:nvSpPr>
          <p:cNvPr id="8" name="矩形 7"/>
          <p:cNvSpPr/>
          <p:nvPr/>
        </p:nvSpPr>
        <p:spPr>
          <a:xfrm>
            <a:off x="1905000" y="3765789"/>
            <a:ext cx="18669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2015</a:t>
            </a:r>
            <a:r>
              <a:rPr lang="zh-CN" altLang="en-US" dirty="0" smtClean="0">
                <a:solidFill>
                  <a:schemeClr val="tx1"/>
                </a:solidFill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1866" y="3765789"/>
            <a:ext cx="18669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2015</a:t>
            </a:r>
            <a:r>
              <a:rPr lang="zh-CN" altLang="en-US" dirty="0" smtClean="0">
                <a:solidFill>
                  <a:schemeClr val="tx1"/>
                </a:solidFill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5251" y="3765789"/>
            <a:ext cx="73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至</a:t>
            </a:r>
            <a:endParaRPr lang="zh-CN" altLang="en-US" u="sng" dirty="0"/>
          </a:p>
        </p:txBody>
      </p:sp>
      <p:sp>
        <p:nvSpPr>
          <p:cNvPr id="11" name="文本框 10"/>
          <p:cNvSpPr txBox="1"/>
          <p:nvPr/>
        </p:nvSpPr>
        <p:spPr>
          <a:xfrm>
            <a:off x="1213724" y="4479870"/>
            <a:ext cx="73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分列</a:t>
            </a:r>
            <a:endParaRPr lang="zh-CN" altLang="en-US" u="sng" dirty="0"/>
          </a:p>
        </p:txBody>
      </p:sp>
      <p:sp>
        <p:nvSpPr>
          <p:cNvPr id="12" name="矩形 11"/>
          <p:cNvSpPr/>
          <p:nvPr/>
        </p:nvSpPr>
        <p:spPr>
          <a:xfrm>
            <a:off x="1905000" y="4479870"/>
            <a:ext cx="18669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下拉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最多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81" y="3822939"/>
            <a:ext cx="323850" cy="2857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1" y="4540711"/>
            <a:ext cx="323850" cy="28575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4045142" y="5448300"/>
            <a:ext cx="12001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445316" y="5448300"/>
            <a:ext cx="1200150" cy="4000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80758" y="7643941"/>
            <a:ext cx="16044499" cy="1396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69208"/>
              </p:ext>
            </p:extLst>
          </p:nvPr>
        </p:nvGraphicFramePr>
        <p:xfrm>
          <a:off x="980752" y="7658101"/>
          <a:ext cx="16022138" cy="1411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  <a:gridCol w="1456558"/>
              </a:tblGrid>
              <a:tr h="470443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计划项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287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287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287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287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704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4704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1004730" y="6978523"/>
            <a:ext cx="8863170" cy="6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062" y="7173120"/>
            <a:ext cx="333375" cy="2762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780662" y="7113305"/>
            <a:ext cx="16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编辑</a:t>
            </a:r>
            <a:r>
              <a:rPr lang="zh-CN" altLang="en-US" u="sng" dirty="0"/>
              <a:t>计划</a:t>
            </a:r>
          </a:p>
        </p:txBody>
      </p:sp>
      <p:sp>
        <p:nvSpPr>
          <p:cNvPr id="22" name="矩形 21"/>
          <p:cNvSpPr/>
          <p:nvPr/>
        </p:nvSpPr>
        <p:spPr>
          <a:xfrm>
            <a:off x="980758" y="9706120"/>
            <a:ext cx="8887142" cy="382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209" y="9847262"/>
            <a:ext cx="238125" cy="2190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191" y="9823223"/>
            <a:ext cx="285750" cy="2286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590973" y="9769628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下一项</a:t>
            </a:r>
            <a:endParaRPr lang="zh-CN" altLang="en-US" u="sng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174" y="7189822"/>
            <a:ext cx="333375" cy="27622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651521" y="7091481"/>
            <a:ext cx="152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编辑项</a:t>
            </a:r>
            <a:endParaRPr lang="zh-CN" altLang="en-US" u="sng" dirty="0"/>
          </a:p>
        </p:txBody>
      </p:sp>
      <p:sp>
        <p:nvSpPr>
          <p:cNvPr id="28" name="文本框 27"/>
          <p:cNvSpPr txBox="1"/>
          <p:nvPr/>
        </p:nvSpPr>
        <p:spPr>
          <a:xfrm>
            <a:off x="8729437" y="9785656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下一月</a:t>
            </a:r>
            <a:endParaRPr lang="zh-CN" altLang="en-US" u="sng" dirty="0"/>
          </a:p>
        </p:txBody>
      </p:sp>
      <p:sp>
        <p:nvSpPr>
          <p:cNvPr id="29" name="文本框 28"/>
          <p:cNvSpPr txBox="1"/>
          <p:nvPr/>
        </p:nvSpPr>
        <p:spPr>
          <a:xfrm>
            <a:off x="1437455" y="10238361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1</a:t>
            </a:r>
            <a:r>
              <a:rPr lang="zh-CN" altLang="en-US" u="sng" dirty="0" smtClean="0"/>
              <a:t>号楼</a:t>
            </a:r>
            <a:endParaRPr lang="zh-CN" altLang="en-US" u="sng" dirty="0"/>
          </a:p>
        </p:txBody>
      </p:sp>
      <p:sp>
        <p:nvSpPr>
          <p:cNvPr id="30" name="文本框 29"/>
          <p:cNvSpPr txBox="1"/>
          <p:nvPr/>
        </p:nvSpPr>
        <p:spPr>
          <a:xfrm>
            <a:off x="1437455" y="10770602"/>
            <a:ext cx="16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2015</a:t>
            </a:r>
            <a:r>
              <a:rPr lang="zh-CN" altLang="en-US" u="sng" dirty="0" smtClean="0"/>
              <a:t>年</a:t>
            </a:r>
            <a:r>
              <a:rPr lang="en-US" altLang="zh-CN" u="sng" dirty="0" smtClean="0"/>
              <a:t>10</a:t>
            </a:r>
            <a:r>
              <a:rPr lang="zh-CN" altLang="en-US" u="sng" dirty="0" smtClean="0"/>
              <a:t>月</a:t>
            </a:r>
            <a:endParaRPr lang="zh-CN" altLang="en-US" u="sng" dirty="0"/>
          </a:p>
        </p:txBody>
      </p:sp>
      <p:sp>
        <p:nvSpPr>
          <p:cNvPr id="31" name="文本框 30"/>
          <p:cNvSpPr txBox="1"/>
          <p:nvPr/>
        </p:nvSpPr>
        <p:spPr>
          <a:xfrm>
            <a:off x="1437455" y="11273111"/>
            <a:ext cx="16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A</a:t>
            </a:r>
            <a:endParaRPr lang="zh-CN" altLang="en-US" u="sng" dirty="0"/>
          </a:p>
        </p:txBody>
      </p:sp>
      <p:sp>
        <p:nvSpPr>
          <p:cNvPr id="32" name="文本框 31"/>
          <p:cNvSpPr txBox="1"/>
          <p:nvPr/>
        </p:nvSpPr>
        <p:spPr>
          <a:xfrm>
            <a:off x="1437455" y="11775620"/>
            <a:ext cx="16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B</a:t>
            </a:r>
            <a:endParaRPr lang="zh-CN" altLang="en-US" u="sng" dirty="0"/>
          </a:p>
        </p:txBody>
      </p:sp>
      <p:sp>
        <p:nvSpPr>
          <p:cNvPr id="33" name="矩形 32"/>
          <p:cNvSpPr/>
          <p:nvPr/>
        </p:nvSpPr>
        <p:spPr>
          <a:xfrm>
            <a:off x="1905000" y="11302843"/>
            <a:ext cx="45148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889283" y="11775620"/>
            <a:ext cx="45148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8026401" y="6346527"/>
            <a:ext cx="216322" cy="7397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309675" y="5854615"/>
            <a:ext cx="2111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和纵向计划一样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7105067" y="7449345"/>
            <a:ext cx="2067477" cy="22567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3400" y="4552950"/>
            <a:ext cx="8591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后续制作过程中的修改：</a:t>
            </a:r>
            <a:endParaRPr lang="en-US" altLang="zh-CN" sz="4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801" y="5660945"/>
            <a:ext cx="8439150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用户头像圆圈下面的用户名那里增加小喇叭消息提示。如果是手机端就可以提醒消息了。</a:t>
            </a:r>
            <a:r>
              <a:rPr lang="en-US" altLang="zh-CN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WEB</a:t>
            </a:r>
            <a:r>
              <a:rPr lang="zh-CN" alt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就原来的那个铃铛</a:t>
            </a:r>
            <a:endParaRPr lang="en-US" altLang="zh-CN" sz="5400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altLang="zh-CN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事项抽取规则修改为按用户按时间倒叙。</a:t>
            </a:r>
            <a:endParaRPr lang="zh-CN" alt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62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9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7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7" name="文本框 6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14" y="2721935"/>
            <a:ext cx="6889769" cy="74537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1231858"/>
            <a:ext cx="4486275" cy="50958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670040" y="10363475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点登陆或者注册后的页面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1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3" name="文本框 2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23261" y="1743075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31" y="9411141"/>
            <a:ext cx="8924925" cy="785613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33361" y="1795133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85160" y="5486728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13990" y="5415291"/>
            <a:ext cx="4220239" cy="347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r>
              <a:rPr lang="zh-CN" altLang="en-US" dirty="0" smtClean="0"/>
              <a:t>协作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2131" y="12297010"/>
            <a:ext cx="918209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登陆后，未激活及没有项目的页面。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教程页面。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43461" y="1223596"/>
            <a:ext cx="4444411" cy="92332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手机的搜索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在菜单里面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菜单：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创建项目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增加项目成员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捐赠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发现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帮助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退出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9977772" y="409353"/>
            <a:ext cx="1776078" cy="13337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17267274"/>
            <a:ext cx="10287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0" y="17312993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关于我们 </a:t>
            </a:r>
            <a:r>
              <a:rPr lang="en-US" altLang="zh-CN" dirty="0" smtClean="0"/>
              <a:t>BUG/</a:t>
            </a:r>
            <a:r>
              <a:rPr lang="zh-CN" altLang="en-US" dirty="0" smtClean="0"/>
              <a:t>建议  公众号  加入我们 商务合作  为啥免费  为啥捐赠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0287001" cy="1275908"/>
          </a:xfrm>
          <a:prstGeom prst="rect">
            <a:avLst/>
          </a:prstGeom>
          <a:solidFill>
            <a:srgbClr val="30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 dirty="0"/>
          </a:p>
        </p:txBody>
      </p:sp>
      <p:sp>
        <p:nvSpPr>
          <p:cNvPr id="10" name="文本框 9"/>
          <p:cNvSpPr txBox="1"/>
          <p:nvPr/>
        </p:nvSpPr>
        <p:spPr>
          <a:xfrm>
            <a:off x="885160" y="453287"/>
            <a:ext cx="17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马卡洛夫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24295"/>
            <a:ext cx="618460" cy="61846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9525000" y="409353"/>
            <a:ext cx="457200" cy="304800"/>
            <a:chOff x="9525000" y="409353"/>
            <a:chExt cx="457200" cy="30480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9525000" y="4093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9525000" y="5617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525000" y="714153"/>
              <a:ext cx="457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4" y="519225"/>
            <a:ext cx="1076325" cy="228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60" y="2202880"/>
            <a:ext cx="8335039" cy="243248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961361" y="5033353"/>
            <a:ext cx="8258838" cy="1712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69332" y="6951637"/>
            <a:ext cx="8258838" cy="1770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37563" y="8849075"/>
            <a:ext cx="8258838" cy="1978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753600" y="1475346"/>
            <a:ext cx="918209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就显示个人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就显示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 ICON</a:t>
            </a: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有一个代表的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ICON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不要搞太大。提示用户即可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直接箭头连接符 22"/>
          <p:cNvCxnSpPr>
            <a:stCxn id="17" idx="3"/>
          </p:cNvCxnSpPr>
          <p:nvPr/>
        </p:nvCxnSpPr>
        <p:spPr>
          <a:xfrm>
            <a:off x="9220199" y="3419124"/>
            <a:ext cx="1816396" cy="9745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45534" y="12664986"/>
            <a:ext cx="8258838" cy="1739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37563" y="14796936"/>
            <a:ext cx="8258838" cy="1477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045534" y="8875459"/>
            <a:ext cx="1667539" cy="52208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94732" y="5066991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45319" y="6979049"/>
            <a:ext cx="1667539" cy="540784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45534" y="12695409"/>
            <a:ext cx="1667539" cy="53804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文档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50264" y="14796935"/>
            <a:ext cx="1667539" cy="48116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工时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37563" y="10954320"/>
            <a:ext cx="8258838" cy="155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045534" y="10975586"/>
            <a:ext cx="1667539" cy="521154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记事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15398" y="5596683"/>
            <a:ext cx="91820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项目就显示项目成员</a:t>
            </a:r>
            <a:endParaRPr lang="en-US" altLang="zh-CN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8915398" y="6121337"/>
            <a:ext cx="18163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530903" y="9193180"/>
            <a:ext cx="736570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显示日历。可以筛选。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支付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里程碑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事项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计划项</a:t>
            </a:r>
            <a:endParaRPr lang="en-US" altLang="zh-CN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8714507" y="9717834"/>
            <a:ext cx="18163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85160" y="1435562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Home /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779089" y="1435562"/>
            <a:ext cx="1428567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一棒打到</a:t>
            </a:r>
          </a:p>
        </p:txBody>
      </p:sp>
      <p:sp>
        <p:nvSpPr>
          <p:cNvPr id="4" name="等腰三角形 3"/>
          <p:cNvSpPr/>
          <p:nvPr/>
        </p:nvSpPr>
        <p:spPr>
          <a:xfrm rot="10800000">
            <a:off x="2952055" y="1535194"/>
            <a:ext cx="203200" cy="1751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3505200" y="1953276"/>
            <a:ext cx="505489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如果是项目下就这么显示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拉可以输入筛选。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条以上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-160020" y="1958254"/>
            <a:ext cx="2616500" cy="2446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93" y="1535194"/>
            <a:ext cx="295275" cy="247650"/>
          </a:xfrm>
          <a:prstGeom prst="rect">
            <a:avLst/>
          </a:prstGeom>
        </p:spPr>
      </p:pic>
      <p:sp>
        <p:nvSpPr>
          <p:cNvPr id="39" name="圆角矩形 38"/>
          <p:cNvSpPr/>
          <p:nvPr/>
        </p:nvSpPr>
        <p:spPr>
          <a:xfrm>
            <a:off x="2684983" y="5094699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1258" y="940792"/>
            <a:ext cx="8258838" cy="586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171258" y="919527"/>
            <a:ext cx="1667539" cy="518576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1687486"/>
            <a:ext cx="929640" cy="893617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" name="直接连接符 7"/>
          <p:cNvCxnSpPr/>
          <p:nvPr/>
        </p:nvCxnSpPr>
        <p:spPr>
          <a:xfrm>
            <a:off x="1171258" y="308402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51760" y="1687486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51760" y="221177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02682" y="1710531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3360314"/>
            <a:ext cx="929640" cy="893617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2651760" y="3360314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51760" y="38845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302682" y="3383359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1171258" y="481376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71258" y="680258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07" y="5271656"/>
            <a:ext cx="929640" cy="893617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2651760" y="5271656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一棒打倒</a:t>
            </a:r>
            <a:r>
              <a:rPr lang="en-US" altLang="zh-CN" dirty="0" smtClean="0"/>
              <a:t>RPG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651760" y="579594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2015-09-09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302682" y="5280187"/>
            <a:ext cx="112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1/6 </a:t>
            </a:r>
            <a:r>
              <a:rPr lang="zh-CN" altLang="en-US" dirty="0" smtClean="0"/>
              <a:t>正常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341086" y="6299262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8963752" y="6667135"/>
            <a:ext cx="0" cy="9051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438698" y="7798475"/>
            <a:ext cx="4991398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全部使用点击进入模块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的模式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如果没有数据，则提示一段增加的话，比如：点击增加项目。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点击增加事项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42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3870" y="752298"/>
            <a:ext cx="8258838" cy="5482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293870" y="731032"/>
            <a:ext cx="1667539" cy="808075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项目成员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93" y="2080248"/>
            <a:ext cx="1054244" cy="1059706"/>
          </a:xfrm>
          <a:prstGeom prst="ellipse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66" y="2194302"/>
            <a:ext cx="864075" cy="877510"/>
          </a:xfrm>
          <a:prstGeom prst="ellipse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7217" y="3071812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rgbClr val="0070C0"/>
                </a:solidFill>
              </a:rPr>
              <a:t>教主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65730" y="3071812"/>
            <a:ext cx="116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教主</a:t>
            </a:r>
            <a:r>
              <a:rPr lang="zh-CN" altLang="en-US" dirty="0"/>
              <a:t>夫人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93" y="3548323"/>
            <a:ext cx="1054244" cy="1059706"/>
          </a:xfrm>
          <a:prstGeom prst="ellipse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66" y="3662377"/>
            <a:ext cx="864075" cy="877510"/>
          </a:xfrm>
          <a:prstGeom prst="ellipse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70823" y="4714942"/>
            <a:ext cx="89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教主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57858" y="4646800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教主</a:t>
            </a:r>
            <a:r>
              <a:rPr lang="zh-CN" altLang="en-US" dirty="0"/>
              <a:t>夫人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341086" y="5784912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495300" y="1733550"/>
            <a:ext cx="2476500" cy="800100"/>
          </a:xfrm>
          <a:custGeom>
            <a:avLst/>
            <a:gdLst>
              <a:gd name="connsiteX0" fmla="*/ 2476500 w 2476500"/>
              <a:gd name="connsiteY0" fmla="*/ 342900 h 800100"/>
              <a:gd name="connsiteX1" fmla="*/ 2266950 w 2476500"/>
              <a:gd name="connsiteY1" fmla="*/ 209550 h 800100"/>
              <a:gd name="connsiteX2" fmla="*/ 2152650 w 2476500"/>
              <a:gd name="connsiteY2" fmla="*/ 133350 h 800100"/>
              <a:gd name="connsiteX3" fmla="*/ 2095500 w 2476500"/>
              <a:gd name="connsiteY3" fmla="*/ 95250 h 800100"/>
              <a:gd name="connsiteX4" fmla="*/ 1981200 w 2476500"/>
              <a:gd name="connsiteY4" fmla="*/ 76200 h 800100"/>
              <a:gd name="connsiteX5" fmla="*/ 1905000 w 2476500"/>
              <a:gd name="connsiteY5" fmla="*/ 57150 h 800100"/>
              <a:gd name="connsiteX6" fmla="*/ 1771650 w 2476500"/>
              <a:gd name="connsiteY6" fmla="*/ 38100 h 800100"/>
              <a:gd name="connsiteX7" fmla="*/ 1485900 w 2476500"/>
              <a:gd name="connsiteY7" fmla="*/ 0 h 800100"/>
              <a:gd name="connsiteX8" fmla="*/ 933450 w 2476500"/>
              <a:gd name="connsiteY8" fmla="*/ 19050 h 800100"/>
              <a:gd name="connsiteX9" fmla="*/ 723900 w 2476500"/>
              <a:gd name="connsiteY9" fmla="*/ 38100 h 800100"/>
              <a:gd name="connsiteX10" fmla="*/ 666750 w 2476500"/>
              <a:gd name="connsiteY10" fmla="*/ 76200 h 800100"/>
              <a:gd name="connsiteX11" fmla="*/ 609600 w 2476500"/>
              <a:gd name="connsiteY11" fmla="*/ 95250 h 800100"/>
              <a:gd name="connsiteX12" fmla="*/ 457200 w 2476500"/>
              <a:gd name="connsiteY12" fmla="*/ 171450 h 800100"/>
              <a:gd name="connsiteX13" fmla="*/ 438150 w 2476500"/>
              <a:gd name="connsiteY13" fmla="*/ 228600 h 800100"/>
              <a:gd name="connsiteX14" fmla="*/ 400050 w 2476500"/>
              <a:gd name="connsiteY14" fmla="*/ 285750 h 800100"/>
              <a:gd name="connsiteX15" fmla="*/ 171450 w 2476500"/>
              <a:gd name="connsiteY15" fmla="*/ 552450 h 800100"/>
              <a:gd name="connsiteX16" fmla="*/ 19050 w 2476500"/>
              <a:gd name="connsiteY16" fmla="*/ 762000 h 800100"/>
              <a:gd name="connsiteX17" fmla="*/ 0 w 2476500"/>
              <a:gd name="connsiteY17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76500" h="800100">
                <a:moveTo>
                  <a:pt x="2476500" y="342900"/>
                </a:moveTo>
                <a:cubicBezTo>
                  <a:pt x="2341985" y="262191"/>
                  <a:pt x="2412058" y="306289"/>
                  <a:pt x="2266950" y="209550"/>
                </a:cubicBezTo>
                <a:lnTo>
                  <a:pt x="2152650" y="133350"/>
                </a:lnTo>
                <a:cubicBezTo>
                  <a:pt x="2133600" y="120650"/>
                  <a:pt x="2118084" y="99014"/>
                  <a:pt x="2095500" y="95250"/>
                </a:cubicBezTo>
                <a:cubicBezTo>
                  <a:pt x="2057400" y="88900"/>
                  <a:pt x="2019075" y="83775"/>
                  <a:pt x="1981200" y="76200"/>
                </a:cubicBezTo>
                <a:cubicBezTo>
                  <a:pt x="1955527" y="71065"/>
                  <a:pt x="1930759" y="61834"/>
                  <a:pt x="1905000" y="57150"/>
                </a:cubicBezTo>
                <a:cubicBezTo>
                  <a:pt x="1860823" y="49118"/>
                  <a:pt x="1816029" y="44928"/>
                  <a:pt x="1771650" y="38100"/>
                </a:cubicBezTo>
                <a:cubicBezTo>
                  <a:pt x="1549325" y="3896"/>
                  <a:pt x="1772118" y="31802"/>
                  <a:pt x="1485900" y="0"/>
                </a:cubicBezTo>
                <a:lnTo>
                  <a:pt x="933450" y="19050"/>
                </a:lnTo>
                <a:cubicBezTo>
                  <a:pt x="863399" y="22553"/>
                  <a:pt x="792481" y="23404"/>
                  <a:pt x="723900" y="38100"/>
                </a:cubicBezTo>
                <a:cubicBezTo>
                  <a:pt x="701513" y="42897"/>
                  <a:pt x="687228" y="65961"/>
                  <a:pt x="666750" y="76200"/>
                </a:cubicBezTo>
                <a:cubicBezTo>
                  <a:pt x="648789" y="85180"/>
                  <a:pt x="627561" y="86270"/>
                  <a:pt x="609600" y="95250"/>
                </a:cubicBezTo>
                <a:cubicBezTo>
                  <a:pt x="429650" y="185225"/>
                  <a:pt x="586073" y="128492"/>
                  <a:pt x="457200" y="171450"/>
                </a:cubicBezTo>
                <a:cubicBezTo>
                  <a:pt x="450850" y="190500"/>
                  <a:pt x="447130" y="210639"/>
                  <a:pt x="438150" y="228600"/>
                </a:cubicBezTo>
                <a:cubicBezTo>
                  <a:pt x="427911" y="249078"/>
                  <a:pt x="414605" y="268076"/>
                  <a:pt x="400050" y="285750"/>
                </a:cubicBezTo>
                <a:cubicBezTo>
                  <a:pt x="325616" y="376134"/>
                  <a:pt x="246871" y="462888"/>
                  <a:pt x="171450" y="552450"/>
                </a:cubicBezTo>
                <a:cubicBezTo>
                  <a:pt x="128669" y="603252"/>
                  <a:pt x="47953" y="704194"/>
                  <a:pt x="19050" y="762000"/>
                </a:cubicBezTo>
                <a:lnTo>
                  <a:pt x="0" y="800100"/>
                </a:ln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2092518" y="2501725"/>
            <a:ext cx="3621512" cy="84023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HOME/PROJ/PERSON</a:t>
            </a:r>
          </a:p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这个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也是下拉。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任何时候都能下拉切换吧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052455" y="3262745"/>
            <a:ext cx="2348345" cy="4010891"/>
          </a:xfrm>
          <a:custGeom>
            <a:avLst/>
            <a:gdLst>
              <a:gd name="connsiteX0" fmla="*/ 0 w 2348345"/>
              <a:gd name="connsiteY0" fmla="*/ 0 h 4010891"/>
              <a:gd name="connsiteX1" fmla="*/ 249381 w 2348345"/>
              <a:gd name="connsiteY1" fmla="*/ 124691 h 4010891"/>
              <a:gd name="connsiteX2" fmla="*/ 311727 w 2348345"/>
              <a:gd name="connsiteY2" fmla="*/ 145473 h 4010891"/>
              <a:gd name="connsiteX3" fmla="*/ 976745 w 2348345"/>
              <a:gd name="connsiteY3" fmla="*/ 498764 h 4010891"/>
              <a:gd name="connsiteX4" fmla="*/ 1059872 w 2348345"/>
              <a:gd name="connsiteY4" fmla="*/ 540328 h 4010891"/>
              <a:gd name="connsiteX5" fmla="*/ 1122218 w 2348345"/>
              <a:gd name="connsiteY5" fmla="*/ 561110 h 4010891"/>
              <a:gd name="connsiteX6" fmla="*/ 1413163 w 2348345"/>
              <a:gd name="connsiteY6" fmla="*/ 748146 h 4010891"/>
              <a:gd name="connsiteX7" fmla="*/ 1724890 w 2348345"/>
              <a:gd name="connsiteY7" fmla="*/ 914400 h 4010891"/>
              <a:gd name="connsiteX8" fmla="*/ 1787236 w 2348345"/>
              <a:gd name="connsiteY8" fmla="*/ 955964 h 4010891"/>
              <a:gd name="connsiteX9" fmla="*/ 1932709 w 2348345"/>
              <a:gd name="connsiteY9" fmla="*/ 1080655 h 4010891"/>
              <a:gd name="connsiteX10" fmla="*/ 2057400 w 2348345"/>
              <a:gd name="connsiteY10" fmla="*/ 1288473 h 4010891"/>
              <a:gd name="connsiteX11" fmla="*/ 2140527 w 2348345"/>
              <a:gd name="connsiteY11" fmla="*/ 1433946 h 4010891"/>
              <a:gd name="connsiteX12" fmla="*/ 2161309 w 2348345"/>
              <a:gd name="connsiteY12" fmla="*/ 1496291 h 4010891"/>
              <a:gd name="connsiteX13" fmla="*/ 2202872 w 2348345"/>
              <a:gd name="connsiteY13" fmla="*/ 1683328 h 4010891"/>
              <a:gd name="connsiteX14" fmla="*/ 2286000 w 2348345"/>
              <a:gd name="connsiteY14" fmla="*/ 1911928 h 4010891"/>
              <a:gd name="connsiteX15" fmla="*/ 2306781 w 2348345"/>
              <a:gd name="connsiteY15" fmla="*/ 2161310 h 4010891"/>
              <a:gd name="connsiteX16" fmla="*/ 2327563 w 2348345"/>
              <a:gd name="connsiteY16" fmla="*/ 2348346 h 4010891"/>
              <a:gd name="connsiteX17" fmla="*/ 2348345 w 2348345"/>
              <a:gd name="connsiteY17" fmla="*/ 2701637 h 4010891"/>
              <a:gd name="connsiteX18" fmla="*/ 2306781 w 2348345"/>
              <a:gd name="connsiteY18" fmla="*/ 3075710 h 4010891"/>
              <a:gd name="connsiteX19" fmla="*/ 2286000 w 2348345"/>
              <a:gd name="connsiteY19" fmla="*/ 3138055 h 4010891"/>
              <a:gd name="connsiteX20" fmla="*/ 2265218 w 2348345"/>
              <a:gd name="connsiteY20" fmla="*/ 3241964 h 4010891"/>
              <a:gd name="connsiteX21" fmla="*/ 2244436 w 2348345"/>
              <a:gd name="connsiteY21" fmla="*/ 3304310 h 4010891"/>
              <a:gd name="connsiteX22" fmla="*/ 2202872 w 2348345"/>
              <a:gd name="connsiteY22" fmla="*/ 3470564 h 4010891"/>
              <a:gd name="connsiteX23" fmla="*/ 2161309 w 2348345"/>
              <a:gd name="connsiteY23" fmla="*/ 3532910 h 4010891"/>
              <a:gd name="connsiteX24" fmla="*/ 2098963 w 2348345"/>
              <a:gd name="connsiteY24" fmla="*/ 3657600 h 4010891"/>
              <a:gd name="connsiteX25" fmla="*/ 2057400 w 2348345"/>
              <a:gd name="connsiteY25" fmla="*/ 3782291 h 4010891"/>
              <a:gd name="connsiteX26" fmla="*/ 2015836 w 2348345"/>
              <a:gd name="connsiteY26" fmla="*/ 3969328 h 4010891"/>
              <a:gd name="connsiteX27" fmla="*/ 1995054 w 2348345"/>
              <a:gd name="connsiteY27" fmla="*/ 4010891 h 401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48345" h="4010891">
                <a:moveTo>
                  <a:pt x="0" y="0"/>
                </a:moveTo>
                <a:cubicBezTo>
                  <a:pt x="83127" y="41564"/>
                  <a:pt x="161211" y="95301"/>
                  <a:pt x="249381" y="124691"/>
                </a:cubicBezTo>
                <a:cubicBezTo>
                  <a:pt x="270163" y="131618"/>
                  <a:pt x="292134" y="135676"/>
                  <a:pt x="311727" y="145473"/>
                </a:cubicBezTo>
                <a:cubicBezTo>
                  <a:pt x="542279" y="260749"/>
                  <a:pt x="750850" y="379172"/>
                  <a:pt x="976745" y="498764"/>
                </a:cubicBezTo>
                <a:cubicBezTo>
                  <a:pt x="1004124" y="513259"/>
                  <a:pt x="1030482" y="530531"/>
                  <a:pt x="1059872" y="540328"/>
                </a:cubicBezTo>
                <a:cubicBezTo>
                  <a:pt x="1080654" y="547255"/>
                  <a:pt x="1103336" y="550003"/>
                  <a:pt x="1122218" y="561110"/>
                </a:cubicBezTo>
                <a:cubicBezTo>
                  <a:pt x="1221593" y="619566"/>
                  <a:pt x="1313700" y="689840"/>
                  <a:pt x="1413163" y="748146"/>
                </a:cubicBezTo>
                <a:cubicBezTo>
                  <a:pt x="1514757" y="807701"/>
                  <a:pt x="1626905" y="849077"/>
                  <a:pt x="1724890" y="914400"/>
                </a:cubicBezTo>
                <a:cubicBezTo>
                  <a:pt x="1745672" y="928255"/>
                  <a:pt x="1767732" y="940361"/>
                  <a:pt x="1787236" y="955964"/>
                </a:cubicBezTo>
                <a:cubicBezTo>
                  <a:pt x="1837107" y="995861"/>
                  <a:pt x="1892435" y="1031087"/>
                  <a:pt x="1932709" y="1080655"/>
                </a:cubicBezTo>
                <a:cubicBezTo>
                  <a:pt x="1983652" y="1143353"/>
                  <a:pt x="2016440" y="1218841"/>
                  <a:pt x="2057400" y="1288473"/>
                </a:cubicBezTo>
                <a:cubicBezTo>
                  <a:pt x="2085717" y="1336612"/>
                  <a:pt x="2122866" y="1380963"/>
                  <a:pt x="2140527" y="1433946"/>
                </a:cubicBezTo>
                <a:cubicBezTo>
                  <a:pt x="2147454" y="1454728"/>
                  <a:pt x="2155996" y="1475039"/>
                  <a:pt x="2161309" y="1496291"/>
                </a:cubicBezTo>
                <a:cubicBezTo>
                  <a:pt x="2176799" y="1558251"/>
                  <a:pt x="2184520" y="1622155"/>
                  <a:pt x="2202872" y="1683328"/>
                </a:cubicBezTo>
                <a:cubicBezTo>
                  <a:pt x="2226171" y="1760990"/>
                  <a:pt x="2258291" y="1835728"/>
                  <a:pt x="2286000" y="1911928"/>
                </a:cubicBezTo>
                <a:cubicBezTo>
                  <a:pt x="2292927" y="1995055"/>
                  <a:pt x="2298873" y="2078270"/>
                  <a:pt x="2306781" y="2161310"/>
                </a:cubicBezTo>
                <a:cubicBezTo>
                  <a:pt x="2312728" y="2223756"/>
                  <a:pt x="2322752" y="2285802"/>
                  <a:pt x="2327563" y="2348346"/>
                </a:cubicBezTo>
                <a:cubicBezTo>
                  <a:pt x="2336611" y="2465966"/>
                  <a:pt x="2341418" y="2583873"/>
                  <a:pt x="2348345" y="2701637"/>
                </a:cubicBezTo>
                <a:cubicBezTo>
                  <a:pt x="2337721" y="2829128"/>
                  <a:pt x="2334378" y="2951523"/>
                  <a:pt x="2306781" y="3075710"/>
                </a:cubicBezTo>
                <a:cubicBezTo>
                  <a:pt x="2302029" y="3097094"/>
                  <a:pt x="2291313" y="3116803"/>
                  <a:pt x="2286000" y="3138055"/>
                </a:cubicBezTo>
                <a:cubicBezTo>
                  <a:pt x="2277433" y="3172323"/>
                  <a:pt x="2273785" y="3207696"/>
                  <a:pt x="2265218" y="3241964"/>
                </a:cubicBezTo>
                <a:cubicBezTo>
                  <a:pt x="2259905" y="3263216"/>
                  <a:pt x="2249749" y="3283058"/>
                  <a:pt x="2244436" y="3304310"/>
                </a:cubicBezTo>
                <a:cubicBezTo>
                  <a:pt x="2232578" y="3351740"/>
                  <a:pt x="2226625" y="3423058"/>
                  <a:pt x="2202872" y="3470564"/>
                </a:cubicBezTo>
                <a:cubicBezTo>
                  <a:pt x="2191702" y="3492904"/>
                  <a:pt x="2172479" y="3510570"/>
                  <a:pt x="2161309" y="3532910"/>
                </a:cubicBezTo>
                <a:cubicBezTo>
                  <a:pt x="2075276" y="3704977"/>
                  <a:pt x="2218070" y="3478942"/>
                  <a:pt x="2098963" y="3657600"/>
                </a:cubicBezTo>
                <a:cubicBezTo>
                  <a:pt x="2085109" y="3699164"/>
                  <a:pt x="2065992" y="3739330"/>
                  <a:pt x="2057400" y="3782291"/>
                </a:cubicBezTo>
                <a:cubicBezTo>
                  <a:pt x="2049165" y="3823467"/>
                  <a:pt x="2030510" y="3925307"/>
                  <a:pt x="2015836" y="3969328"/>
                </a:cubicBezTo>
                <a:cubicBezTo>
                  <a:pt x="2010938" y="3984023"/>
                  <a:pt x="2001981" y="3997037"/>
                  <a:pt x="1995054" y="4010891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984526" y="7122216"/>
            <a:ext cx="3621512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超过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个字。显示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比如我是教主夫人。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个字，就显示我是教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785952" y="6154244"/>
            <a:ext cx="332648" cy="7545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302526" y="6908800"/>
            <a:ext cx="3621512" cy="125572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进入显示用户信息及权限列表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权限只有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个查看和编辑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按模块分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每个模块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权限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流程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邀请协作者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和用户同权限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)-&gt;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建立项目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邀请项目人员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13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5587" y="1527582"/>
            <a:ext cx="8258838" cy="395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35587" y="1548847"/>
            <a:ext cx="1667539" cy="568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25838" y="1576555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365829" y="1246534"/>
            <a:ext cx="943428" cy="248437"/>
          </a:xfrm>
          <a:custGeom>
            <a:avLst/>
            <a:gdLst>
              <a:gd name="connsiteX0" fmla="*/ 943428 w 943428"/>
              <a:gd name="connsiteY0" fmla="*/ 248437 h 248437"/>
              <a:gd name="connsiteX1" fmla="*/ 870857 w 943428"/>
              <a:gd name="connsiteY1" fmla="*/ 233923 h 248437"/>
              <a:gd name="connsiteX2" fmla="*/ 725714 w 943428"/>
              <a:gd name="connsiteY2" fmla="*/ 175866 h 248437"/>
              <a:gd name="connsiteX3" fmla="*/ 609600 w 943428"/>
              <a:gd name="connsiteY3" fmla="*/ 132323 h 248437"/>
              <a:gd name="connsiteX4" fmla="*/ 493485 w 943428"/>
              <a:gd name="connsiteY4" fmla="*/ 74266 h 248437"/>
              <a:gd name="connsiteX5" fmla="*/ 391885 w 943428"/>
              <a:gd name="connsiteY5" fmla="*/ 59752 h 248437"/>
              <a:gd name="connsiteX6" fmla="*/ 275771 w 943428"/>
              <a:gd name="connsiteY6" fmla="*/ 16209 h 248437"/>
              <a:gd name="connsiteX7" fmla="*/ 217714 w 943428"/>
              <a:gd name="connsiteY7" fmla="*/ 1695 h 248437"/>
              <a:gd name="connsiteX8" fmla="*/ 0 w 943428"/>
              <a:gd name="connsiteY8" fmla="*/ 1695 h 24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3428" h="248437">
                <a:moveTo>
                  <a:pt x="943428" y="248437"/>
                </a:moveTo>
                <a:cubicBezTo>
                  <a:pt x="919238" y="243599"/>
                  <a:pt x="894790" y="239906"/>
                  <a:pt x="870857" y="233923"/>
                </a:cubicBezTo>
                <a:cubicBezTo>
                  <a:pt x="826818" y="222913"/>
                  <a:pt x="758388" y="188936"/>
                  <a:pt x="725714" y="175866"/>
                </a:cubicBezTo>
                <a:cubicBezTo>
                  <a:pt x="687334" y="160514"/>
                  <a:pt x="647471" y="148891"/>
                  <a:pt x="609600" y="132323"/>
                </a:cubicBezTo>
                <a:cubicBezTo>
                  <a:pt x="569955" y="114978"/>
                  <a:pt x="536324" y="80386"/>
                  <a:pt x="493485" y="74266"/>
                </a:cubicBezTo>
                <a:lnTo>
                  <a:pt x="391885" y="59752"/>
                </a:lnTo>
                <a:cubicBezTo>
                  <a:pt x="353535" y="44412"/>
                  <a:pt x="315594" y="27587"/>
                  <a:pt x="275771" y="16209"/>
                </a:cubicBezTo>
                <a:cubicBezTo>
                  <a:pt x="256591" y="10729"/>
                  <a:pt x="237634" y="2743"/>
                  <a:pt x="217714" y="1695"/>
                </a:cubicBezTo>
                <a:cubicBezTo>
                  <a:pt x="145243" y="-2119"/>
                  <a:pt x="72571" y="1695"/>
                  <a:pt x="0" y="16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41714" y="1161143"/>
            <a:ext cx="667657" cy="377371"/>
          </a:xfrm>
          <a:custGeom>
            <a:avLst/>
            <a:gdLst>
              <a:gd name="connsiteX0" fmla="*/ 0 w 667657"/>
              <a:gd name="connsiteY0" fmla="*/ 377371 h 377371"/>
              <a:gd name="connsiteX1" fmla="*/ 116115 w 667657"/>
              <a:gd name="connsiteY1" fmla="*/ 261257 h 377371"/>
              <a:gd name="connsiteX2" fmla="*/ 261257 w 667657"/>
              <a:gd name="connsiteY2" fmla="*/ 145143 h 377371"/>
              <a:gd name="connsiteX3" fmla="*/ 478972 w 667657"/>
              <a:gd name="connsiteY3" fmla="*/ 0 h 377371"/>
              <a:gd name="connsiteX4" fmla="*/ 653143 w 667657"/>
              <a:gd name="connsiteY4" fmla="*/ 14514 h 377371"/>
              <a:gd name="connsiteX5" fmla="*/ 638629 w 667657"/>
              <a:gd name="connsiteY5" fmla="*/ 58057 h 377371"/>
              <a:gd name="connsiteX6" fmla="*/ 595086 w 667657"/>
              <a:gd name="connsiteY6" fmla="*/ 87086 h 377371"/>
              <a:gd name="connsiteX7" fmla="*/ 667657 w 667657"/>
              <a:gd name="connsiteY7" fmla="*/ 116114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657" h="377371">
                <a:moveTo>
                  <a:pt x="0" y="377371"/>
                </a:moveTo>
                <a:cubicBezTo>
                  <a:pt x="38705" y="338666"/>
                  <a:pt x="70572" y="291620"/>
                  <a:pt x="116115" y="261257"/>
                </a:cubicBezTo>
                <a:cubicBezTo>
                  <a:pt x="221522" y="190984"/>
                  <a:pt x="83122" y="285776"/>
                  <a:pt x="261257" y="145143"/>
                </a:cubicBezTo>
                <a:cubicBezTo>
                  <a:pt x="431538" y="10711"/>
                  <a:pt x="369982" y="36329"/>
                  <a:pt x="478972" y="0"/>
                </a:cubicBezTo>
                <a:cubicBezTo>
                  <a:pt x="537029" y="4838"/>
                  <a:pt x="598392" y="-5395"/>
                  <a:pt x="653143" y="14514"/>
                </a:cubicBezTo>
                <a:cubicBezTo>
                  <a:pt x="667521" y="19742"/>
                  <a:pt x="648186" y="46110"/>
                  <a:pt x="638629" y="58057"/>
                </a:cubicBezTo>
                <a:cubicBezTo>
                  <a:pt x="627732" y="71679"/>
                  <a:pt x="609600" y="77410"/>
                  <a:pt x="595086" y="87086"/>
                </a:cubicBezTo>
                <a:cubicBezTo>
                  <a:pt x="646680" y="121481"/>
                  <a:pt x="621185" y="116114"/>
                  <a:pt x="667657" y="1161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01603" y="740230"/>
            <a:ext cx="2220684" cy="1083069"/>
          </a:xfrm>
          <a:custGeom>
            <a:avLst/>
            <a:gdLst>
              <a:gd name="connsiteX0" fmla="*/ 1741715 w 1741715"/>
              <a:gd name="connsiteY0" fmla="*/ 391885 h 1059542"/>
              <a:gd name="connsiteX1" fmla="*/ 1407886 w 1741715"/>
              <a:gd name="connsiteY1" fmla="*/ 116114 h 1059542"/>
              <a:gd name="connsiteX2" fmla="*/ 1320800 w 1741715"/>
              <a:gd name="connsiteY2" fmla="*/ 87085 h 1059542"/>
              <a:gd name="connsiteX3" fmla="*/ 1161143 w 1741715"/>
              <a:gd name="connsiteY3" fmla="*/ 0 h 1059542"/>
              <a:gd name="connsiteX4" fmla="*/ 986972 w 1741715"/>
              <a:gd name="connsiteY4" fmla="*/ 14514 h 1059542"/>
              <a:gd name="connsiteX5" fmla="*/ 943429 w 1741715"/>
              <a:gd name="connsiteY5" fmla="*/ 29028 h 1059542"/>
              <a:gd name="connsiteX6" fmla="*/ 798286 w 1741715"/>
              <a:gd name="connsiteY6" fmla="*/ 130628 h 1059542"/>
              <a:gd name="connsiteX7" fmla="*/ 682172 w 1741715"/>
              <a:gd name="connsiteY7" fmla="*/ 203200 h 1059542"/>
              <a:gd name="connsiteX8" fmla="*/ 609600 w 1741715"/>
              <a:gd name="connsiteY8" fmla="*/ 275771 h 1059542"/>
              <a:gd name="connsiteX9" fmla="*/ 537029 w 1741715"/>
              <a:gd name="connsiteY9" fmla="*/ 319314 h 1059542"/>
              <a:gd name="connsiteX10" fmla="*/ 449943 w 1741715"/>
              <a:gd name="connsiteY10" fmla="*/ 420914 h 1059542"/>
              <a:gd name="connsiteX11" fmla="*/ 406400 w 1741715"/>
              <a:gd name="connsiteY11" fmla="*/ 449942 h 1059542"/>
              <a:gd name="connsiteX12" fmla="*/ 304800 w 1741715"/>
              <a:gd name="connsiteY12" fmla="*/ 595085 h 1059542"/>
              <a:gd name="connsiteX13" fmla="*/ 232229 w 1741715"/>
              <a:gd name="connsiteY13" fmla="*/ 783771 h 1059542"/>
              <a:gd name="connsiteX14" fmla="*/ 174172 w 1741715"/>
              <a:gd name="connsiteY14" fmla="*/ 856342 h 1059542"/>
              <a:gd name="connsiteX15" fmla="*/ 145143 w 1741715"/>
              <a:gd name="connsiteY15" fmla="*/ 899885 h 1059542"/>
              <a:gd name="connsiteX16" fmla="*/ 72572 w 1741715"/>
              <a:gd name="connsiteY16" fmla="*/ 1001485 h 1059542"/>
              <a:gd name="connsiteX17" fmla="*/ 43543 w 1741715"/>
              <a:gd name="connsiteY17" fmla="*/ 1045028 h 1059542"/>
              <a:gd name="connsiteX18" fmla="*/ 0 w 1741715"/>
              <a:gd name="connsiteY18" fmla="*/ 1059542 h 1059542"/>
              <a:gd name="connsiteX0" fmla="*/ 1777503 w 1777503"/>
              <a:gd name="connsiteY0" fmla="*/ 391885 h 1059560"/>
              <a:gd name="connsiteX1" fmla="*/ 1443674 w 1777503"/>
              <a:gd name="connsiteY1" fmla="*/ 116114 h 1059560"/>
              <a:gd name="connsiteX2" fmla="*/ 1356588 w 1777503"/>
              <a:gd name="connsiteY2" fmla="*/ 87085 h 1059560"/>
              <a:gd name="connsiteX3" fmla="*/ 1196931 w 1777503"/>
              <a:gd name="connsiteY3" fmla="*/ 0 h 1059560"/>
              <a:gd name="connsiteX4" fmla="*/ 1022760 w 1777503"/>
              <a:gd name="connsiteY4" fmla="*/ 14514 h 1059560"/>
              <a:gd name="connsiteX5" fmla="*/ 979217 w 1777503"/>
              <a:gd name="connsiteY5" fmla="*/ 29028 h 1059560"/>
              <a:gd name="connsiteX6" fmla="*/ 834074 w 1777503"/>
              <a:gd name="connsiteY6" fmla="*/ 130628 h 1059560"/>
              <a:gd name="connsiteX7" fmla="*/ 717960 w 1777503"/>
              <a:gd name="connsiteY7" fmla="*/ 203200 h 1059560"/>
              <a:gd name="connsiteX8" fmla="*/ 645388 w 1777503"/>
              <a:gd name="connsiteY8" fmla="*/ 275771 h 1059560"/>
              <a:gd name="connsiteX9" fmla="*/ 572817 w 1777503"/>
              <a:gd name="connsiteY9" fmla="*/ 319314 h 1059560"/>
              <a:gd name="connsiteX10" fmla="*/ 485731 w 1777503"/>
              <a:gd name="connsiteY10" fmla="*/ 420914 h 1059560"/>
              <a:gd name="connsiteX11" fmla="*/ 442188 w 1777503"/>
              <a:gd name="connsiteY11" fmla="*/ 449942 h 1059560"/>
              <a:gd name="connsiteX12" fmla="*/ 340588 w 1777503"/>
              <a:gd name="connsiteY12" fmla="*/ 595085 h 1059560"/>
              <a:gd name="connsiteX13" fmla="*/ 268017 w 1777503"/>
              <a:gd name="connsiteY13" fmla="*/ 783771 h 1059560"/>
              <a:gd name="connsiteX14" fmla="*/ 209960 w 1777503"/>
              <a:gd name="connsiteY14" fmla="*/ 856342 h 1059560"/>
              <a:gd name="connsiteX15" fmla="*/ 180931 w 1777503"/>
              <a:gd name="connsiteY15" fmla="*/ 899885 h 1059560"/>
              <a:gd name="connsiteX16" fmla="*/ 108360 w 1777503"/>
              <a:gd name="connsiteY16" fmla="*/ 1001485 h 1059560"/>
              <a:gd name="connsiteX17" fmla="*/ 79331 w 1777503"/>
              <a:gd name="connsiteY17" fmla="*/ 1045028 h 1059560"/>
              <a:gd name="connsiteX18" fmla="*/ 0 w 1777503"/>
              <a:gd name="connsiteY18" fmla="*/ 728555 h 1059560"/>
              <a:gd name="connsiteX0" fmla="*/ 1837150 w 1837150"/>
              <a:gd name="connsiteY0" fmla="*/ 391885 h 1261812"/>
              <a:gd name="connsiteX1" fmla="*/ 1503321 w 1837150"/>
              <a:gd name="connsiteY1" fmla="*/ 116114 h 1261812"/>
              <a:gd name="connsiteX2" fmla="*/ 1416235 w 1837150"/>
              <a:gd name="connsiteY2" fmla="*/ 87085 h 1261812"/>
              <a:gd name="connsiteX3" fmla="*/ 1256578 w 1837150"/>
              <a:gd name="connsiteY3" fmla="*/ 0 h 1261812"/>
              <a:gd name="connsiteX4" fmla="*/ 1082407 w 1837150"/>
              <a:gd name="connsiteY4" fmla="*/ 14514 h 1261812"/>
              <a:gd name="connsiteX5" fmla="*/ 1038864 w 1837150"/>
              <a:gd name="connsiteY5" fmla="*/ 29028 h 1261812"/>
              <a:gd name="connsiteX6" fmla="*/ 893721 w 1837150"/>
              <a:gd name="connsiteY6" fmla="*/ 130628 h 1261812"/>
              <a:gd name="connsiteX7" fmla="*/ 777607 w 1837150"/>
              <a:gd name="connsiteY7" fmla="*/ 203200 h 1261812"/>
              <a:gd name="connsiteX8" fmla="*/ 705035 w 1837150"/>
              <a:gd name="connsiteY8" fmla="*/ 275771 h 1261812"/>
              <a:gd name="connsiteX9" fmla="*/ 632464 w 1837150"/>
              <a:gd name="connsiteY9" fmla="*/ 319314 h 1261812"/>
              <a:gd name="connsiteX10" fmla="*/ 545378 w 1837150"/>
              <a:gd name="connsiteY10" fmla="*/ 420914 h 1261812"/>
              <a:gd name="connsiteX11" fmla="*/ 501835 w 1837150"/>
              <a:gd name="connsiteY11" fmla="*/ 449942 h 1261812"/>
              <a:gd name="connsiteX12" fmla="*/ 400235 w 1837150"/>
              <a:gd name="connsiteY12" fmla="*/ 595085 h 1261812"/>
              <a:gd name="connsiteX13" fmla="*/ 327664 w 1837150"/>
              <a:gd name="connsiteY13" fmla="*/ 783771 h 1261812"/>
              <a:gd name="connsiteX14" fmla="*/ 269607 w 1837150"/>
              <a:gd name="connsiteY14" fmla="*/ 856342 h 1261812"/>
              <a:gd name="connsiteX15" fmla="*/ 240578 w 1837150"/>
              <a:gd name="connsiteY15" fmla="*/ 899885 h 1261812"/>
              <a:gd name="connsiteX16" fmla="*/ 168007 w 1837150"/>
              <a:gd name="connsiteY16" fmla="*/ 1001485 h 1261812"/>
              <a:gd name="connsiteX17" fmla="*/ 138978 w 1837150"/>
              <a:gd name="connsiteY17" fmla="*/ 1045028 h 1261812"/>
              <a:gd name="connsiteX18" fmla="*/ 0 w 1837150"/>
              <a:gd name="connsiteY18" fmla="*/ 1261812 h 1261812"/>
              <a:gd name="connsiteX0" fmla="*/ 1741714 w 1741714"/>
              <a:gd name="connsiteY0" fmla="*/ 391885 h 1316977"/>
              <a:gd name="connsiteX1" fmla="*/ 1407885 w 1741714"/>
              <a:gd name="connsiteY1" fmla="*/ 116114 h 1316977"/>
              <a:gd name="connsiteX2" fmla="*/ 1320799 w 1741714"/>
              <a:gd name="connsiteY2" fmla="*/ 87085 h 1316977"/>
              <a:gd name="connsiteX3" fmla="*/ 1161142 w 1741714"/>
              <a:gd name="connsiteY3" fmla="*/ 0 h 1316977"/>
              <a:gd name="connsiteX4" fmla="*/ 986971 w 1741714"/>
              <a:gd name="connsiteY4" fmla="*/ 14514 h 1316977"/>
              <a:gd name="connsiteX5" fmla="*/ 943428 w 1741714"/>
              <a:gd name="connsiteY5" fmla="*/ 29028 h 1316977"/>
              <a:gd name="connsiteX6" fmla="*/ 798285 w 1741714"/>
              <a:gd name="connsiteY6" fmla="*/ 130628 h 1316977"/>
              <a:gd name="connsiteX7" fmla="*/ 682171 w 1741714"/>
              <a:gd name="connsiteY7" fmla="*/ 203200 h 1316977"/>
              <a:gd name="connsiteX8" fmla="*/ 609599 w 1741714"/>
              <a:gd name="connsiteY8" fmla="*/ 275771 h 1316977"/>
              <a:gd name="connsiteX9" fmla="*/ 537028 w 1741714"/>
              <a:gd name="connsiteY9" fmla="*/ 319314 h 1316977"/>
              <a:gd name="connsiteX10" fmla="*/ 449942 w 1741714"/>
              <a:gd name="connsiteY10" fmla="*/ 420914 h 1316977"/>
              <a:gd name="connsiteX11" fmla="*/ 406399 w 1741714"/>
              <a:gd name="connsiteY11" fmla="*/ 449942 h 1316977"/>
              <a:gd name="connsiteX12" fmla="*/ 304799 w 1741714"/>
              <a:gd name="connsiteY12" fmla="*/ 595085 h 1316977"/>
              <a:gd name="connsiteX13" fmla="*/ 232228 w 1741714"/>
              <a:gd name="connsiteY13" fmla="*/ 783771 h 1316977"/>
              <a:gd name="connsiteX14" fmla="*/ 174171 w 1741714"/>
              <a:gd name="connsiteY14" fmla="*/ 856342 h 1316977"/>
              <a:gd name="connsiteX15" fmla="*/ 145142 w 1741714"/>
              <a:gd name="connsiteY15" fmla="*/ 899885 h 1316977"/>
              <a:gd name="connsiteX16" fmla="*/ 72571 w 1741714"/>
              <a:gd name="connsiteY16" fmla="*/ 1001485 h 1316977"/>
              <a:gd name="connsiteX17" fmla="*/ 43542 w 1741714"/>
              <a:gd name="connsiteY17" fmla="*/ 1045028 h 1316977"/>
              <a:gd name="connsiteX18" fmla="*/ 0 w 1741714"/>
              <a:gd name="connsiteY18" fmla="*/ 1316977 h 1316977"/>
              <a:gd name="connsiteX0" fmla="*/ 1825221 w 1825221"/>
              <a:gd name="connsiteY0" fmla="*/ 391885 h 1372142"/>
              <a:gd name="connsiteX1" fmla="*/ 1491392 w 1825221"/>
              <a:gd name="connsiteY1" fmla="*/ 116114 h 1372142"/>
              <a:gd name="connsiteX2" fmla="*/ 1404306 w 1825221"/>
              <a:gd name="connsiteY2" fmla="*/ 87085 h 1372142"/>
              <a:gd name="connsiteX3" fmla="*/ 1244649 w 1825221"/>
              <a:gd name="connsiteY3" fmla="*/ 0 h 1372142"/>
              <a:gd name="connsiteX4" fmla="*/ 1070478 w 1825221"/>
              <a:gd name="connsiteY4" fmla="*/ 14514 h 1372142"/>
              <a:gd name="connsiteX5" fmla="*/ 1026935 w 1825221"/>
              <a:gd name="connsiteY5" fmla="*/ 29028 h 1372142"/>
              <a:gd name="connsiteX6" fmla="*/ 881792 w 1825221"/>
              <a:gd name="connsiteY6" fmla="*/ 130628 h 1372142"/>
              <a:gd name="connsiteX7" fmla="*/ 765678 w 1825221"/>
              <a:gd name="connsiteY7" fmla="*/ 203200 h 1372142"/>
              <a:gd name="connsiteX8" fmla="*/ 693106 w 1825221"/>
              <a:gd name="connsiteY8" fmla="*/ 275771 h 1372142"/>
              <a:gd name="connsiteX9" fmla="*/ 620535 w 1825221"/>
              <a:gd name="connsiteY9" fmla="*/ 319314 h 1372142"/>
              <a:gd name="connsiteX10" fmla="*/ 533449 w 1825221"/>
              <a:gd name="connsiteY10" fmla="*/ 420914 h 1372142"/>
              <a:gd name="connsiteX11" fmla="*/ 489906 w 1825221"/>
              <a:gd name="connsiteY11" fmla="*/ 449942 h 1372142"/>
              <a:gd name="connsiteX12" fmla="*/ 388306 w 1825221"/>
              <a:gd name="connsiteY12" fmla="*/ 595085 h 1372142"/>
              <a:gd name="connsiteX13" fmla="*/ 315735 w 1825221"/>
              <a:gd name="connsiteY13" fmla="*/ 783771 h 1372142"/>
              <a:gd name="connsiteX14" fmla="*/ 257678 w 1825221"/>
              <a:gd name="connsiteY14" fmla="*/ 856342 h 1372142"/>
              <a:gd name="connsiteX15" fmla="*/ 228649 w 1825221"/>
              <a:gd name="connsiteY15" fmla="*/ 899885 h 1372142"/>
              <a:gd name="connsiteX16" fmla="*/ 156078 w 1825221"/>
              <a:gd name="connsiteY16" fmla="*/ 1001485 h 1372142"/>
              <a:gd name="connsiteX17" fmla="*/ 127049 w 1825221"/>
              <a:gd name="connsiteY17" fmla="*/ 1045028 h 1372142"/>
              <a:gd name="connsiteX18" fmla="*/ 0 w 1825221"/>
              <a:gd name="connsiteY18" fmla="*/ 1372142 h 137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5221" h="1372142">
                <a:moveTo>
                  <a:pt x="1825221" y="391885"/>
                </a:moveTo>
                <a:cubicBezTo>
                  <a:pt x="1713945" y="299961"/>
                  <a:pt x="1608294" y="200767"/>
                  <a:pt x="1491392" y="116114"/>
                </a:cubicBezTo>
                <a:cubicBezTo>
                  <a:pt x="1466609" y="98167"/>
                  <a:pt x="1431675" y="100769"/>
                  <a:pt x="1404306" y="87085"/>
                </a:cubicBezTo>
                <a:cubicBezTo>
                  <a:pt x="1272590" y="21227"/>
                  <a:pt x="1324198" y="53031"/>
                  <a:pt x="1244649" y="0"/>
                </a:cubicBezTo>
                <a:cubicBezTo>
                  <a:pt x="1186592" y="4838"/>
                  <a:pt x="1128225" y="6815"/>
                  <a:pt x="1070478" y="14514"/>
                </a:cubicBezTo>
                <a:cubicBezTo>
                  <a:pt x="1055313" y="16536"/>
                  <a:pt x="1039965" y="21010"/>
                  <a:pt x="1026935" y="29028"/>
                </a:cubicBezTo>
                <a:cubicBezTo>
                  <a:pt x="976639" y="59979"/>
                  <a:pt x="931872" y="99328"/>
                  <a:pt x="881792" y="130628"/>
                </a:cubicBezTo>
                <a:cubicBezTo>
                  <a:pt x="843087" y="154819"/>
                  <a:pt x="801855" y="175371"/>
                  <a:pt x="765678" y="203200"/>
                </a:cubicBezTo>
                <a:cubicBezTo>
                  <a:pt x="738562" y="224059"/>
                  <a:pt x="719820" y="254400"/>
                  <a:pt x="693106" y="275771"/>
                </a:cubicBezTo>
                <a:cubicBezTo>
                  <a:pt x="671077" y="293394"/>
                  <a:pt x="642803" y="301994"/>
                  <a:pt x="620535" y="319314"/>
                </a:cubicBezTo>
                <a:cubicBezTo>
                  <a:pt x="464463" y="440704"/>
                  <a:pt x="632270" y="322094"/>
                  <a:pt x="533449" y="420914"/>
                </a:cubicBezTo>
                <a:cubicBezTo>
                  <a:pt x="521114" y="433249"/>
                  <a:pt x="504420" y="440266"/>
                  <a:pt x="489906" y="449942"/>
                </a:cubicBezTo>
                <a:cubicBezTo>
                  <a:pt x="413524" y="640902"/>
                  <a:pt x="524797" y="390349"/>
                  <a:pt x="388306" y="595085"/>
                </a:cubicBezTo>
                <a:cubicBezTo>
                  <a:pt x="300260" y="727154"/>
                  <a:pt x="383365" y="659783"/>
                  <a:pt x="315735" y="783771"/>
                </a:cubicBezTo>
                <a:cubicBezTo>
                  <a:pt x="300901" y="810967"/>
                  <a:pt x="276265" y="831559"/>
                  <a:pt x="257678" y="856342"/>
                </a:cubicBezTo>
                <a:cubicBezTo>
                  <a:pt x="247211" y="870297"/>
                  <a:pt x="238325" y="885371"/>
                  <a:pt x="228649" y="899885"/>
                </a:cubicBezTo>
                <a:cubicBezTo>
                  <a:pt x="194783" y="1001485"/>
                  <a:pt x="228650" y="977295"/>
                  <a:pt x="156078" y="1001485"/>
                </a:cubicBezTo>
                <a:cubicBezTo>
                  <a:pt x="146402" y="1015999"/>
                  <a:pt x="153062" y="983252"/>
                  <a:pt x="127049" y="1045028"/>
                </a:cubicBezTo>
                <a:cubicBezTo>
                  <a:pt x="101036" y="1106804"/>
                  <a:pt x="0" y="1372142"/>
                  <a:pt x="0" y="1372142"/>
                </a:cubicBezTo>
              </a:path>
            </a:pathLst>
          </a:custGeom>
          <a:noFill/>
          <a:ln w="762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1650606"/>
            <a:ext cx="124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页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2325866"/>
            <a:ext cx="640341" cy="650835"/>
          </a:xfrm>
          <a:prstGeom prst="ellipse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4591" y="7042447"/>
            <a:ext cx="98724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事项没有单独的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。只能在进入某一个事项单的时候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假设显示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条。每个项目抽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条。如果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个项目，这个项目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条。如果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个项目。第一个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条，第二个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条。</a:t>
            </a:r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以此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类推。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显示最新未完成的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ITEM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93710" y="1886857"/>
            <a:ext cx="1177033" cy="5239657"/>
          </a:xfrm>
          <a:custGeom>
            <a:avLst/>
            <a:gdLst>
              <a:gd name="connsiteX0" fmla="*/ 1177033 w 1177033"/>
              <a:gd name="connsiteY0" fmla="*/ 0 h 5239657"/>
              <a:gd name="connsiteX1" fmla="*/ 1118976 w 1177033"/>
              <a:gd name="connsiteY1" fmla="*/ 72572 h 5239657"/>
              <a:gd name="connsiteX2" fmla="*/ 1089947 w 1177033"/>
              <a:gd name="connsiteY2" fmla="*/ 130629 h 5239657"/>
              <a:gd name="connsiteX3" fmla="*/ 886747 w 1177033"/>
              <a:gd name="connsiteY3" fmla="*/ 377372 h 5239657"/>
              <a:gd name="connsiteX4" fmla="*/ 610976 w 1177033"/>
              <a:gd name="connsiteY4" fmla="*/ 667657 h 5239657"/>
              <a:gd name="connsiteX5" fmla="*/ 422290 w 1177033"/>
              <a:gd name="connsiteY5" fmla="*/ 928914 h 5239657"/>
              <a:gd name="connsiteX6" fmla="*/ 277147 w 1177033"/>
              <a:gd name="connsiteY6" fmla="*/ 1161143 h 5239657"/>
              <a:gd name="connsiteX7" fmla="*/ 219090 w 1177033"/>
              <a:gd name="connsiteY7" fmla="*/ 1248229 h 5239657"/>
              <a:gd name="connsiteX8" fmla="*/ 190061 w 1177033"/>
              <a:gd name="connsiteY8" fmla="*/ 1349829 h 5239657"/>
              <a:gd name="connsiteX9" fmla="*/ 117490 w 1177033"/>
              <a:gd name="connsiteY9" fmla="*/ 1567543 h 5239657"/>
              <a:gd name="connsiteX10" fmla="*/ 59433 w 1177033"/>
              <a:gd name="connsiteY10" fmla="*/ 1973943 h 5239657"/>
              <a:gd name="connsiteX11" fmla="*/ 44919 w 1177033"/>
              <a:gd name="connsiteY11" fmla="*/ 2061029 h 5239657"/>
              <a:gd name="connsiteX12" fmla="*/ 1376 w 1177033"/>
              <a:gd name="connsiteY12" fmla="*/ 2583543 h 5239657"/>
              <a:gd name="connsiteX13" fmla="*/ 30404 w 1177033"/>
              <a:gd name="connsiteY13" fmla="*/ 3976914 h 5239657"/>
              <a:gd name="connsiteX14" fmla="*/ 73947 w 1177033"/>
              <a:gd name="connsiteY14" fmla="*/ 4252686 h 5239657"/>
              <a:gd name="connsiteX15" fmla="*/ 88461 w 1177033"/>
              <a:gd name="connsiteY15" fmla="*/ 4586514 h 5239657"/>
              <a:gd name="connsiteX16" fmla="*/ 102976 w 1177033"/>
              <a:gd name="connsiteY16" fmla="*/ 4673600 h 5239657"/>
              <a:gd name="connsiteX17" fmla="*/ 117490 w 1177033"/>
              <a:gd name="connsiteY17" fmla="*/ 4847772 h 5239657"/>
              <a:gd name="connsiteX18" fmla="*/ 132004 w 1177033"/>
              <a:gd name="connsiteY18" fmla="*/ 4891314 h 5239657"/>
              <a:gd name="connsiteX19" fmla="*/ 204576 w 1177033"/>
              <a:gd name="connsiteY19" fmla="*/ 5080000 h 5239657"/>
              <a:gd name="connsiteX20" fmla="*/ 277147 w 1177033"/>
              <a:gd name="connsiteY20" fmla="*/ 5239657 h 523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77033" h="5239657">
                <a:moveTo>
                  <a:pt x="1177033" y="0"/>
                </a:moveTo>
                <a:cubicBezTo>
                  <a:pt x="1157681" y="24191"/>
                  <a:pt x="1136160" y="46796"/>
                  <a:pt x="1118976" y="72572"/>
                </a:cubicBezTo>
                <a:cubicBezTo>
                  <a:pt x="1106974" y="90575"/>
                  <a:pt x="1103060" y="113419"/>
                  <a:pt x="1089947" y="130629"/>
                </a:cubicBezTo>
                <a:cubicBezTo>
                  <a:pt x="1025374" y="215381"/>
                  <a:pt x="960132" y="300125"/>
                  <a:pt x="886747" y="377372"/>
                </a:cubicBezTo>
                <a:cubicBezTo>
                  <a:pt x="794823" y="474134"/>
                  <a:pt x="689118" y="559460"/>
                  <a:pt x="610976" y="667657"/>
                </a:cubicBezTo>
                <a:cubicBezTo>
                  <a:pt x="548081" y="754743"/>
                  <a:pt x="479224" y="837819"/>
                  <a:pt x="422290" y="928914"/>
                </a:cubicBezTo>
                <a:cubicBezTo>
                  <a:pt x="373909" y="1006324"/>
                  <a:pt x="326156" y="1084129"/>
                  <a:pt x="277147" y="1161143"/>
                </a:cubicBezTo>
                <a:cubicBezTo>
                  <a:pt x="258416" y="1190577"/>
                  <a:pt x="219090" y="1248229"/>
                  <a:pt x="219090" y="1248229"/>
                </a:cubicBezTo>
                <a:cubicBezTo>
                  <a:pt x="209414" y="1282096"/>
                  <a:pt x="200740" y="1316265"/>
                  <a:pt x="190061" y="1349829"/>
                </a:cubicBezTo>
                <a:cubicBezTo>
                  <a:pt x="166867" y="1422725"/>
                  <a:pt x="138116" y="1493879"/>
                  <a:pt x="117490" y="1567543"/>
                </a:cubicBezTo>
                <a:cubicBezTo>
                  <a:pt x="74478" y="1721158"/>
                  <a:pt x="88225" y="1801189"/>
                  <a:pt x="59433" y="1973943"/>
                </a:cubicBezTo>
                <a:cubicBezTo>
                  <a:pt x="54595" y="2002972"/>
                  <a:pt x="47709" y="2031733"/>
                  <a:pt x="44919" y="2061029"/>
                </a:cubicBezTo>
                <a:cubicBezTo>
                  <a:pt x="28349" y="2235017"/>
                  <a:pt x="1376" y="2583543"/>
                  <a:pt x="1376" y="2583543"/>
                </a:cubicBezTo>
                <a:cubicBezTo>
                  <a:pt x="24003" y="4552112"/>
                  <a:pt x="-31387" y="3359017"/>
                  <a:pt x="30404" y="3976914"/>
                </a:cubicBezTo>
                <a:cubicBezTo>
                  <a:pt x="51551" y="4188385"/>
                  <a:pt x="29704" y="4075709"/>
                  <a:pt x="73947" y="4252686"/>
                </a:cubicBezTo>
                <a:cubicBezTo>
                  <a:pt x="78785" y="4363962"/>
                  <a:pt x="80798" y="4475397"/>
                  <a:pt x="88461" y="4586514"/>
                </a:cubicBezTo>
                <a:cubicBezTo>
                  <a:pt x="90486" y="4615873"/>
                  <a:pt x="99726" y="4644351"/>
                  <a:pt x="102976" y="4673600"/>
                </a:cubicBezTo>
                <a:cubicBezTo>
                  <a:pt x="109410" y="4731502"/>
                  <a:pt x="109790" y="4790024"/>
                  <a:pt x="117490" y="4847772"/>
                </a:cubicBezTo>
                <a:cubicBezTo>
                  <a:pt x="119512" y="4862937"/>
                  <a:pt x="126632" y="4876989"/>
                  <a:pt x="132004" y="4891314"/>
                </a:cubicBezTo>
                <a:cubicBezTo>
                  <a:pt x="155665" y="4954410"/>
                  <a:pt x="179061" y="5017630"/>
                  <a:pt x="204576" y="5080000"/>
                </a:cubicBezTo>
                <a:cubicBezTo>
                  <a:pt x="239706" y="5165874"/>
                  <a:pt x="247526" y="5180415"/>
                  <a:pt x="277147" y="523965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171258" y="325819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-1291769" y="2601820"/>
            <a:ext cx="2786743" cy="624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-2674105" y="3141982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PROJICON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46520" y="2333877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网络游戏的时候有没有人数限制的讨论案</a:t>
            </a:r>
            <a:endParaRPr lang="zh-CN" altLang="en-US" u="sng" dirty="0"/>
          </a:p>
        </p:txBody>
      </p:sp>
      <p:sp>
        <p:nvSpPr>
          <p:cNvPr id="19" name="文本框 18"/>
          <p:cNvSpPr txBox="1"/>
          <p:nvPr/>
        </p:nvSpPr>
        <p:spPr>
          <a:xfrm>
            <a:off x="2151742" y="2739174"/>
            <a:ext cx="320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方案讨论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19092" y="2729211"/>
            <a:ext cx="155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803126" y="2601820"/>
            <a:ext cx="1093444" cy="15472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949862" y="4133422"/>
            <a:ext cx="7480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点击跳进该事项单，最好能定位到这个单子的这个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ITEM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323251" y="5117068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406383" y="5312219"/>
            <a:ext cx="2421274" cy="3164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827656" y="5421839"/>
            <a:ext cx="4223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点击打开，全部的事项列表。不可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，但是可以看到全部项目的。按时间排序。不按项目。第一排序时间，第二排序项目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99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5587" y="1527582"/>
            <a:ext cx="8258838" cy="395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35587" y="1548847"/>
            <a:ext cx="1667539" cy="56869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25838" y="1576555"/>
            <a:ext cx="1667539" cy="5686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事项单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01" y="2325866"/>
            <a:ext cx="640341" cy="650835"/>
          </a:xfrm>
          <a:prstGeom prst="ellipse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171258" y="325819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46520" y="2333877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方案讨论</a:t>
            </a:r>
            <a:endParaRPr lang="zh-CN" altLang="en-US" u="sng" dirty="0"/>
          </a:p>
        </p:txBody>
      </p:sp>
      <p:sp>
        <p:nvSpPr>
          <p:cNvPr id="8" name="文本框 7"/>
          <p:cNvSpPr txBox="1"/>
          <p:nvPr/>
        </p:nvSpPr>
        <p:spPr>
          <a:xfrm>
            <a:off x="7964460" y="2735469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次迭代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03291" y="2334185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56/67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-1291769" y="2601820"/>
            <a:ext cx="2786743" cy="624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-2674105" y="3141982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PROJICON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329714" y="5324031"/>
            <a:ext cx="1073578" cy="13030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23251" y="5117068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95648" y="6541624"/>
            <a:ext cx="254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进入事项单的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70487" y="2700238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日创建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-1491018" y="3069570"/>
            <a:ext cx="4640138" cy="1765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-3679753" y="4635526"/>
            <a:ext cx="25417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日期如果是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本年度。就显示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月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日的格式。如果不是本年度就显示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2016-12-12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的格式。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71258" y="7935639"/>
            <a:ext cx="8258838" cy="3226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72" y="8559752"/>
            <a:ext cx="640341" cy="650835"/>
          </a:xfrm>
          <a:prstGeom prst="ellipse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1206929" y="949434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182191" y="8509702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方案讨论</a:t>
            </a:r>
            <a:endParaRPr lang="zh-CN" altLang="en-US" u="sng" dirty="0"/>
          </a:p>
        </p:txBody>
      </p:sp>
      <p:sp>
        <p:nvSpPr>
          <p:cNvPr id="27" name="文本框 26"/>
          <p:cNvSpPr txBox="1"/>
          <p:nvPr/>
        </p:nvSpPr>
        <p:spPr>
          <a:xfrm>
            <a:off x="8438962" y="8510010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56/67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06158" y="8876063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日创建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加号 28"/>
          <p:cNvSpPr/>
          <p:nvPr/>
        </p:nvSpPr>
        <p:spPr>
          <a:xfrm>
            <a:off x="8689882" y="7980340"/>
            <a:ext cx="413404" cy="413404"/>
          </a:xfrm>
          <a:prstGeom prst="mathPlus">
            <a:avLst>
              <a:gd name="adj1" fmla="val 2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1095366" y="847965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405" y="8962427"/>
            <a:ext cx="266700" cy="27622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769" y="8972063"/>
            <a:ext cx="276225" cy="2571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72" y="9867919"/>
            <a:ext cx="640341" cy="650835"/>
          </a:xfrm>
          <a:prstGeom prst="ellipse">
            <a:avLst/>
          </a:prstGeom>
        </p:spPr>
      </p:pic>
      <p:cxnSp>
        <p:nvCxnSpPr>
          <p:cNvPr id="37" name="直接连接符 36"/>
          <p:cNvCxnSpPr/>
          <p:nvPr/>
        </p:nvCxnSpPr>
        <p:spPr>
          <a:xfrm>
            <a:off x="1206929" y="10802511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182191" y="9817869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方案讨论</a:t>
            </a:r>
            <a:endParaRPr lang="zh-CN" altLang="en-US" u="sng" dirty="0"/>
          </a:p>
        </p:txBody>
      </p:sp>
      <p:sp>
        <p:nvSpPr>
          <p:cNvPr id="39" name="文本框 38"/>
          <p:cNvSpPr txBox="1"/>
          <p:nvPr/>
        </p:nvSpPr>
        <p:spPr>
          <a:xfrm>
            <a:off x="3150864" y="9814341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迭代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1)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438962" y="9818177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56/67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06158" y="10184230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图图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日创建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089" y="10257796"/>
            <a:ext cx="266700" cy="27622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453" y="10267432"/>
            <a:ext cx="276225" cy="25717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299437" y="8024412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事项单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2803126" y="7371363"/>
            <a:ext cx="1170460" cy="12226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973586" y="6623351"/>
            <a:ext cx="254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进入某个单子的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06929" y="12679739"/>
            <a:ext cx="8258838" cy="395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1242600" y="14530544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217862" y="13380802"/>
            <a:ext cx="175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粗线条设计稿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216898" y="13838390"/>
            <a:ext cx="9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488240" y="13451181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进行中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131037" y="13223753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242600" y="15838711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217862" y="14638169"/>
            <a:ext cx="197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粗线条设计稿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335108" y="12768512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方案讨论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迭代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1)</a:t>
            </a:r>
            <a:endParaRPr lang="zh-CN" altLang="en-US" dirty="0"/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149" y="13388947"/>
            <a:ext cx="593393" cy="596467"/>
          </a:xfrm>
          <a:prstGeom prst="ellipse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007" y="14594590"/>
            <a:ext cx="593393" cy="596467"/>
          </a:xfrm>
          <a:prstGeom prst="ellipse">
            <a:avLst/>
          </a:prstGeom>
        </p:spPr>
      </p:pic>
      <p:cxnSp>
        <p:nvCxnSpPr>
          <p:cNvPr id="69" name="直接箭头连接符 68"/>
          <p:cNvCxnSpPr/>
          <p:nvPr/>
        </p:nvCxnSpPr>
        <p:spPr>
          <a:xfrm flipH="1" flipV="1">
            <a:off x="515304" y="13356687"/>
            <a:ext cx="1149525" cy="318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-1637150" y="12679739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ICON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494974" y="13990604"/>
            <a:ext cx="67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教主</a:t>
            </a:r>
            <a:endParaRPr lang="zh-CN" altLang="en-US" sz="1200" dirty="0"/>
          </a:p>
        </p:txBody>
      </p:sp>
      <p:sp>
        <p:nvSpPr>
          <p:cNvPr id="72" name="文本框 71"/>
          <p:cNvSpPr txBox="1"/>
          <p:nvPr/>
        </p:nvSpPr>
        <p:spPr>
          <a:xfrm>
            <a:off x="1566316" y="15247819"/>
            <a:ext cx="67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教主</a:t>
            </a:r>
            <a:endParaRPr lang="zh-CN" altLang="en-US" sz="1200" dirty="0"/>
          </a:p>
        </p:txBody>
      </p:sp>
      <p:sp>
        <p:nvSpPr>
          <p:cNvPr id="74" name="文本框 73"/>
          <p:cNvSpPr txBox="1"/>
          <p:nvPr/>
        </p:nvSpPr>
        <p:spPr>
          <a:xfrm>
            <a:off x="8471342" y="14716862"/>
            <a:ext cx="9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已完成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246496" y="15104071"/>
            <a:ext cx="9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3492501" y="10094462"/>
            <a:ext cx="928013" cy="14267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383594" y="11306079"/>
            <a:ext cx="5903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有迭代就显示这个。没有就不显示。名字长可能被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代替，这个也没有办法。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589" y="14051892"/>
            <a:ext cx="314325" cy="2571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4892" y="15144640"/>
            <a:ext cx="314325" cy="25717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006" y="14083496"/>
            <a:ext cx="285750" cy="228600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3803" y="14065535"/>
            <a:ext cx="266700" cy="26670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842" y="15170377"/>
            <a:ext cx="285750" cy="228600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0639" y="15152416"/>
            <a:ext cx="266700" cy="266700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8758" y="12838386"/>
            <a:ext cx="419100" cy="257175"/>
          </a:xfrm>
          <a:prstGeom prst="rect">
            <a:avLst/>
          </a:prstGeom>
        </p:spPr>
      </p:pic>
      <p:cxnSp>
        <p:nvCxnSpPr>
          <p:cNvPr id="87" name="直接箭头连接符 86"/>
          <p:cNvCxnSpPr>
            <a:stCxn id="90" idx="2"/>
            <a:endCxn id="89" idx="1"/>
          </p:cNvCxnSpPr>
          <p:nvPr/>
        </p:nvCxnSpPr>
        <p:spPr>
          <a:xfrm>
            <a:off x="8463212" y="13124599"/>
            <a:ext cx="2093261" cy="11923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0556473" y="11562395"/>
            <a:ext cx="49067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没有迭代就不显示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排序都按录入顺序。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点击显示上次的。同时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TITLE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跟着变化。显示到最开始的记录时，再次点击回到当前状态。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回溯的内容用暗色背景标出。上次的和上上次的用不同颜色隔开。因为是按录入顺序，所以会形成颜色交替块。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6524" y="12857899"/>
            <a:ext cx="333375" cy="266700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10882" y="12842740"/>
            <a:ext cx="333375" cy="24765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7808" y="15162189"/>
            <a:ext cx="400050" cy="285750"/>
          </a:xfrm>
          <a:prstGeom prst="rect">
            <a:avLst/>
          </a:prstGeom>
        </p:spPr>
      </p:pic>
      <p:cxnSp>
        <p:nvCxnSpPr>
          <p:cNvPr id="100" name="直接箭头连接符 99"/>
          <p:cNvCxnSpPr>
            <a:stCxn id="91" idx="2"/>
          </p:cNvCxnSpPr>
          <p:nvPr/>
        </p:nvCxnSpPr>
        <p:spPr>
          <a:xfrm flipH="1">
            <a:off x="3095724" y="13090390"/>
            <a:ext cx="5781846" cy="3981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3213376" y="16896378"/>
            <a:ext cx="6513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点击弹出选择框，选择进入下一次迭代的事项。列表内容是进行中的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-2660222" y="13687180"/>
            <a:ext cx="2541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创建事项单的用户可以操作所有。</a:t>
            </a:r>
            <a:endParaRPr lang="en-US" altLang="zh-CN" sz="3200" b="1" dirty="0" smtClean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自己只能完成自己的。</a:t>
            </a:r>
            <a:endParaRPr lang="en-US" altLang="zh-CN" sz="3200" b="1" dirty="0" smtClean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也就是其他用户只显示完成按钮。不能</a:t>
            </a:r>
            <a:r>
              <a:rPr lang="en-US" altLang="zh-CN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b="1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32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9291391" y="9744845"/>
            <a:ext cx="1970663" cy="42609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1309483" y="8790701"/>
            <a:ext cx="4906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点击完成后，系统发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MSG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给项目成员，完成可以提交图片或者文档及评论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70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0843" y="632313"/>
            <a:ext cx="8258838" cy="340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0843" y="662737"/>
            <a:ext cx="1667539" cy="46937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文档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19" y="1222778"/>
            <a:ext cx="640341" cy="650835"/>
          </a:xfrm>
          <a:prstGeom prst="ellipse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0976" y="2155106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856238" y="1230789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设计</a:t>
            </a:r>
            <a:r>
              <a:rPr lang="en-US" altLang="zh-CN" u="sng" dirty="0" smtClean="0"/>
              <a:t>1.0</a:t>
            </a:r>
            <a:endParaRPr lang="zh-CN" altLang="en-US" u="sng" dirty="0"/>
          </a:p>
        </p:txBody>
      </p:sp>
      <p:sp>
        <p:nvSpPr>
          <p:cNvPr id="7" name="文本框 6"/>
          <p:cNvSpPr txBox="1"/>
          <p:nvPr/>
        </p:nvSpPr>
        <p:spPr>
          <a:xfrm>
            <a:off x="7964461" y="1632381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823201" y="1231097"/>
            <a:ext cx="124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南山图图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-1582051" y="1498732"/>
            <a:ext cx="2786743" cy="624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80205" y="1597150"/>
            <a:ext cx="5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画面风格及游戏核心玩法说明：整体是萌萌的风格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2369305" y="2197075"/>
            <a:ext cx="254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PROJICON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04" y="2373869"/>
            <a:ext cx="640341" cy="650835"/>
          </a:xfrm>
          <a:prstGeom prst="ellipse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866461" y="3306197"/>
            <a:ext cx="82588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41723" y="2381880"/>
            <a:ext cx="63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设计</a:t>
            </a:r>
            <a:r>
              <a:rPr lang="en-US" altLang="zh-CN" u="sng" dirty="0" smtClean="0"/>
              <a:t>2.0</a:t>
            </a:r>
            <a:endParaRPr lang="zh-CN" altLang="en-US" u="sng" dirty="0"/>
          </a:p>
        </p:txBody>
      </p:sp>
      <p:sp>
        <p:nvSpPr>
          <p:cNvPr id="15" name="文本框 14"/>
          <p:cNvSpPr txBox="1"/>
          <p:nvPr/>
        </p:nvSpPr>
        <p:spPr>
          <a:xfrm>
            <a:off x="7964460" y="2783472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23202" y="2382188"/>
            <a:ext cx="122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南山图图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865690" y="2748241"/>
            <a:ext cx="566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画面风格及游戏核心玩法说明：整体是萌萌的风格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-1814632" y="1462910"/>
            <a:ext cx="4268404" cy="2354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-3169058" y="3742583"/>
            <a:ext cx="254171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打开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定位至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HOME/PROJ/DOC/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设计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1.0</a:t>
            </a:r>
          </a:p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文档采用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MACKDOWN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模式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EPICEDITOR</a:t>
            </a:r>
          </a:p>
          <a:p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MERMAID—GANT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是否用这个？还是算了。文档先实现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EPIC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。普通图文就不错了</a:t>
            </a:r>
            <a:endParaRPr lang="en-US" altLang="zh-CN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44118" y="3557670"/>
            <a:ext cx="10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进入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823201" y="3781169"/>
            <a:ext cx="447166" cy="7083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20843" y="4329017"/>
            <a:ext cx="9645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点击打开文档模块，按时间第一项目第二顺序列出全部文档。</a:t>
            </a:r>
            <a:r>
              <a:rPr lang="en-US" altLang="zh-CN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CRUD</a:t>
            </a:r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界面。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48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4900</TotalTime>
  <Words>2363</Words>
  <Application>Microsoft Office PowerPoint</Application>
  <PresentationFormat>自定义</PresentationFormat>
  <Paragraphs>352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</dc:creator>
  <cp:lastModifiedBy>jingjing</cp:lastModifiedBy>
  <cp:revision>362</cp:revision>
  <dcterms:created xsi:type="dcterms:W3CDTF">2015-09-08T09:01:39Z</dcterms:created>
  <dcterms:modified xsi:type="dcterms:W3CDTF">2015-10-29T05:42:56Z</dcterms:modified>
</cp:coreProperties>
</file>