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70" r:id="rId4"/>
    <p:sldId id="276" r:id="rId5"/>
    <p:sldId id="275" r:id="rId6"/>
    <p:sldId id="273" r:id="rId7"/>
    <p:sldId id="271" r:id="rId8"/>
    <p:sldId id="272" r:id="rId9"/>
    <p:sldId id="258" r:id="rId10"/>
    <p:sldId id="261" r:id="rId11"/>
    <p:sldId id="266" r:id="rId12"/>
    <p:sldId id="267" r:id="rId13"/>
    <p:sldId id="274" r:id="rId14"/>
    <p:sldId id="262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01" d="100"/>
          <a:sy n="101" d="100"/>
        </p:scale>
        <p:origin x="78" y="684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57000"/>
                    <a:satMod val="101000"/>
                  </a:schemeClr>
                </a:gs>
                <a:gs pos="50000">
                  <a:schemeClr val="accent1">
                    <a:lumMod val="137000"/>
                    <a:satMod val="103000"/>
                  </a:schemeClr>
                </a:gs>
                <a:gs pos="100000">
                  <a:schemeClr val="accent1">
                    <a:lumMod val="115000"/>
                    <a:satMod val="109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57000"/>
                    <a:satMod val="101000"/>
                  </a:schemeClr>
                </a:gs>
                <a:gs pos="50000">
                  <a:schemeClr val="accent2">
                    <a:lumMod val="137000"/>
                    <a:satMod val="103000"/>
                  </a:schemeClr>
                </a:gs>
                <a:gs pos="100000">
                  <a:schemeClr val="accent2">
                    <a:lumMod val="115000"/>
                    <a:satMod val="109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51992272"/>
        <c:axId val="-65199825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158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51992272"/>
        <c:axId val="-651998256"/>
      </c:lineChart>
      <c:catAx>
        <c:axId val="-65199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-651998256"/>
        <c:crosses val="autoZero"/>
        <c:auto val="1"/>
        <c:lblAlgn val="ctr"/>
        <c:lblOffset val="100"/>
        <c:noMultiLvlLbl val="0"/>
      </c:catAx>
      <c:valAx>
        <c:axId val="-65199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-65199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/>
        </a:p>
      </dgm:t>
    </dgm:pt>
    <dgm:pt modelId="{C111C18A-FD96-4E63-821A-54D70D8DC65F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A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EAD35F-38F2-4CB7-9A6D-B04FFD8A51FD}">
      <dgm:prSet phldrT="[文本]"/>
      <dgm:spPr/>
      <dgm:t>
        <a:bodyPr/>
        <a:lstStyle/>
        <a:p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67E77D-62FA-499D-B5E6-E79A091C5267}">
      <dgm:prSet phldrT="[文本]"/>
      <dgm:spPr/>
      <dgm:t>
        <a:bodyPr/>
        <a:lstStyle/>
        <a:p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组 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510970-8F9C-4B45-A0F3-6ACB9AA76D40}">
      <dgm:prSet phldrT="[文本]"/>
      <dgm:spPr/>
      <dgm:t>
        <a:bodyPr/>
        <a:lstStyle/>
        <a:p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9ED9DC-E391-4C6C-B788-93F1C2EFB6FD}">
      <dgm:prSet phldrT="[文本]"/>
      <dgm:spPr/>
      <dgm:t>
        <a:bodyPr/>
        <a:lstStyle/>
        <a:p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6B7442-0B72-4EF2-9F13-1325B51AFF9F}">
      <dgm:prSet phldrT="[文本]"/>
      <dgm:spPr/>
      <dgm:t>
        <a:bodyPr/>
        <a:lstStyle/>
        <a:p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组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0A3CAE-D039-42F2-AF12-1E6F6793A633}">
      <dgm:prSet phldrT="[文本]"/>
      <dgm:spPr/>
      <dgm:t>
        <a:bodyPr/>
        <a:lstStyle/>
        <a:p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D67D5D-013C-4885-A61E-A3F99D7C7108}">
      <dgm:prSet phldrT="[文本]"/>
      <dgm:spPr/>
      <dgm:t>
        <a:bodyPr/>
        <a:lstStyle/>
        <a:p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 1</a:t>
          </a:r>
        </a:p>
      </dgm:t>
    </dgm:pt>
    <dgm:pt modelId="{13FD8B77-EC9C-4F7D-85F3-A7191A755A86}" type="parTrans" cxnId="{7CDF5A89-87DF-4CC1-8943-7A0E14869583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16BF20-A847-48B0-889B-BA6389A79929}" type="sibTrans" cxnId="{7CDF5A89-87DF-4CC1-8943-7A0E14869583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/>
        </a:p>
      </dgm:t>
    </dgm:pt>
    <dgm:pt modelId="{47A942F6-847D-4AE7-9CA0-5319E5F60B4F}" type="pres">
      <dgm:prSet presAssocID="{C111C18A-FD96-4E63-821A-54D70D8DC65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6EA3914A-CB7F-4A5E-9543-C3A39D9197C9}" type="pres">
      <dgm:prSet presAssocID="{C111C18A-FD96-4E63-821A-54D70D8DC65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1198B798-FD3F-417E-8919-BBF7F44A1F6A}" type="presOf" srcId="{90119837-5B71-4D44-BB01-DB0B084933C8}" destId="{ED5DCCC5-BCA8-4491-AA37-BAF153ECA184}" srcOrd="0" destOrd="0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C37B6112-2040-4348-B215-46F4F5D2EE62}" type="presOf" srcId="{3C67E77D-62FA-499D-B5E6-E79A091C5267}" destId="{81203336-F3DE-4B3A-BCF4-0F68C23AC2BB}" srcOrd="0" destOrd="0" presId="urn:microsoft.com/office/officeart/2005/8/layout/vList2"/>
    <dgm:cxn modelId="{FAC3D40F-8E66-452D-9CA4-C2871F2D10EF}" srcId="{C111C18A-FD96-4E63-821A-54D70D8DC65F}" destId="{33EAD35F-38F2-4CB7-9A6D-B04FFD8A51FD}" srcOrd="1" destOrd="0" parTransId="{81FE7DB1-4BFC-4407-80A9-E5514E94C61D}" sibTransId="{4B66B839-1910-459B-92B2-14846EBA7A70}"/>
    <dgm:cxn modelId="{BD7C427A-5FC8-4F89-8F55-4370E70C9A5A}" type="presOf" srcId="{709ED9DC-E391-4C6C-B788-93F1C2EFB6FD}" destId="{782956A5-ADC8-4959-B856-589B9D9B9635}" srcOrd="0" destOrd="1" presId="urn:microsoft.com/office/officeart/2005/8/layout/vList2"/>
    <dgm:cxn modelId="{5AA98BCA-1539-4DF4-ABB3-8AB98C08E64C}" type="presOf" srcId="{C111C18A-FD96-4E63-821A-54D70D8DC65F}" destId="{47A942F6-847D-4AE7-9CA0-5319E5F60B4F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68DAE8B9-15FE-4552-91F9-C4AFCEB9594B}" type="presOf" srcId="{71D67D5D-013C-4885-A61E-A3F99D7C7108}" destId="{6EA3914A-CB7F-4A5E-9543-C3A39D9197C9}" srcOrd="0" destOrd="0" presId="urn:microsoft.com/office/officeart/2005/8/layout/vList2"/>
    <dgm:cxn modelId="{EE896344-E4D4-4152-8316-FFF14EFE4CC2}" type="presOf" srcId="{CC6B7442-0B72-4EF2-9F13-1325B51AFF9F}" destId="{D64CB5D5-837D-47FC-9E42-A26D800BC695}" srcOrd="0" destOrd="0" presId="urn:microsoft.com/office/officeart/2005/8/layout/vList2"/>
    <dgm:cxn modelId="{BBFCABA5-2E0E-4CC8-BF18-B78716329FDB}" type="presOf" srcId="{33EAD35F-38F2-4CB7-9A6D-B04FFD8A51FD}" destId="{6EA3914A-CB7F-4A5E-9543-C3A39D9197C9}" srcOrd="0" destOrd="1" presId="urn:microsoft.com/office/officeart/2005/8/layout/vList2"/>
    <dgm:cxn modelId="{3383924B-E3C1-4E0D-93DC-3D353B87B99D}" type="presOf" srcId="{D6510970-8F9C-4B45-A0F3-6ACB9AA76D40}" destId="{782956A5-ADC8-4959-B856-589B9D9B9635}" srcOrd="0" destOrd="0" presId="urn:microsoft.com/office/officeart/2005/8/layout/vList2"/>
    <dgm:cxn modelId="{7CDF5A89-87DF-4CC1-8943-7A0E14869583}" srcId="{C111C18A-FD96-4E63-821A-54D70D8DC65F}" destId="{71D67D5D-013C-4885-A61E-A3F99D7C7108}" srcOrd="0" destOrd="0" parTransId="{13FD8B77-EC9C-4F7D-85F3-A7191A755A86}" sibTransId="{BC16BF20-A847-48B0-889B-BA6389A79929}"/>
    <dgm:cxn modelId="{D770275A-B0DF-44CF-A384-EACC135C5342}" type="presOf" srcId="{FE0A3CAE-D039-42F2-AF12-1E6F6793A633}" destId="{08B7B17B-8600-44B0-B235-389E5D71D80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23BC3725-9E25-4B83-8F30-3577C7EDEACD}" type="presParOf" srcId="{ED5DCCC5-BCA8-4491-AA37-BAF153ECA184}" destId="{47A942F6-847D-4AE7-9CA0-5319E5F60B4F}" srcOrd="0" destOrd="0" presId="urn:microsoft.com/office/officeart/2005/8/layout/vList2"/>
    <dgm:cxn modelId="{35B0010D-5A50-4E3A-AB5E-4FDE822FA34F}" type="presParOf" srcId="{ED5DCCC5-BCA8-4491-AA37-BAF153ECA184}" destId="{6EA3914A-CB7F-4A5E-9543-C3A39D9197C9}" srcOrd="1" destOrd="0" presId="urn:microsoft.com/office/officeart/2005/8/layout/vList2"/>
    <dgm:cxn modelId="{011AEFB0-29A6-47C9-8097-E09A7ABEC44A}" type="presParOf" srcId="{ED5DCCC5-BCA8-4491-AA37-BAF153ECA184}" destId="{81203336-F3DE-4B3A-BCF4-0F68C23AC2BB}" srcOrd="2" destOrd="0" presId="urn:microsoft.com/office/officeart/2005/8/layout/vList2"/>
    <dgm:cxn modelId="{29E6835C-59D1-4D0E-B1D8-60041EEEBE9D}" type="presParOf" srcId="{ED5DCCC5-BCA8-4491-AA37-BAF153ECA184}" destId="{782956A5-ADC8-4959-B856-589B9D9B9635}" srcOrd="3" destOrd="0" presId="urn:microsoft.com/office/officeart/2005/8/layout/vList2"/>
    <dgm:cxn modelId="{4BA81705-493D-436D-8F5C-8A0A23209AB6}" type="presParOf" srcId="{ED5DCCC5-BCA8-4491-AA37-BAF153ECA184}" destId="{D64CB5D5-837D-47FC-9E42-A26D800BC695}" srcOrd="4" destOrd="0" presId="urn:microsoft.com/office/officeart/2005/8/layout/vList2"/>
    <dgm:cxn modelId="{B77E010D-C406-4330-9F1F-348370565A84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942F6-847D-4AE7-9CA0-5319E5F60B4F}">
      <dsp:nvSpPr>
        <dsp:cNvPr id="0" name=""/>
        <dsp:cNvSpPr/>
      </dsp:nvSpPr>
      <dsp:spPr>
        <a:xfrm>
          <a:off x="0" y="64081"/>
          <a:ext cx="5029199" cy="69015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A</a:t>
          </a:r>
        </a:p>
      </dsp:txBody>
      <dsp:txXfrm>
        <a:off x="33690" y="97771"/>
        <a:ext cx="4961819" cy="622773"/>
      </dsp:txXfrm>
    </dsp:sp>
    <dsp:sp modelId="{6EA3914A-CB7F-4A5E-9543-C3A39D9197C9}">
      <dsp:nvSpPr>
        <dsp:cNvPr id="0" name=""/>
        <dsp:cNvSpPr/>
      </dsp:nvSpPr>
      <dsp:spPr>
        <a:xfrm>
          <a:off x="0" y="754235"/>
          <a:ext cx="5029199" cy="796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任务 1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任务 2</a:t>
          </a:r>
        </a:p>
      </dsp:txBody>
      <dsp:txXfrm>
        <a:off x="0" y="754235"/>
        <a:ext cx="5029199" cy="796950"/>
      </dsp:txXfrm>
    </dsp:sp>
    <dsp:sp modelId="{81203336-F3DE-4B3A-BCF4-0F68C23AC2BB}">
      <dsp:nvSpPr>
        <dsp:cNvPr id="0" name=""/>
        <dsp:cNvSpPr/>
      </dsp:nvSpPr>
      <dsp:spPr>
        <a:xfrm>
          <a:off x="0" y="1551185"/>
          <a:ext cx="5029199" cy="69015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>
              <a:latin typeface="微软雅黑" panose="020B0503020204020204" pitchFamily="34" charset="-122"/>
              <a:ea typeface="微软雅黑" panose="020B0503020204020204" pitchFamily="34" charset="-122"/>
            </a:rPr>
            <a:t>组  B</a:t>
          </a:r>
        </a:p>
      </dsp:txBody>
      <dsp:txXfrm>
        <a:off x="33690" y="1584875"/>
        <a:ext cx="4961819" cy="622773"/>
      </dsp:txXfrm>
    </dsp:sp>
    <dsp:sp modelId="{782956A5-ADC8-4959-B856-589B9D9B9635}">
      <dsp:nvSpPr>
        <dsp:cNvPr id="0" name=""/>
        <dsp:cNvSpPr/>
      </dsp:nvSpPr>
      <dsp:spPr>
        <a:xfrm>
          <a:off x="0" y="2241339"/>
          <a:ext cx="5029199" cy="796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任务 1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任务 2</a:t>
          </a:r>
        </a:p>
      </dsp:txBody>
      <dsp:txXfrm>
        <a:off x="0" y="2241339"/>
        <a:ext cx="5029199" cy="796950"/>
      </dsp:txXfrm>
    </dsp:sp>
    <dsp:sp modelId="{D64CB5D5-837D-47FC-9E42-A26D800BC695}">
      <dsp:nvSpPr>
        <dsp:cNvPr id="0" name=""/>
        <dsp:cNvSpPr/>
      </dsp:nvSpPr>
      <dsp:spPr>
        <a:xfrm>
          <a:off x="0" y="3038289"/>
          <a:ext cx="5029199" cy="69015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>
              <a:latin typeface="微软雅黑" panose="020B0503020204020204" pitchFamily="34" charset="-122"/>
              <a:ea typeface="微软雅黑" panose="020B0503020204020204" pitchFamily="34" charset="-122"/>
            </a:rPr>
            <a:t>组 C</a:t>
          </a:r>
        </a:p>
      </dsp:txBody>
      <dsp:txXfrm>
        <a:off x="33690" y="3071979"/>
        <a:ext cx="4961819" cy="622773"/>
      </dsp:txXfrm>
    </dsp:sp>
    <dsp:sp modelId="{08B7B17B-8600-44B0-B235-389E5D71D804}">
      <dsp:nvSpPr>
        <dsp:cNvPr id="0" name=""/>
        <dsp:cNvSpPr/>
      </dsp:nvSpPr>
      <dsp:spPr>
        <a:xfrm>
          <a:off x="0" y="3728443"/>
          <a:ext cx="5029199" cy="39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任务 1</a:t>
          </a:r>
        </a:p>
      </dsp:txBody>
      <dsp:txXfrm>
        <a:off x="0" y="3728443"/>
        <a:ext cx="5029199" cy="398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C8CEC3D-96F7-401F-9673-3EE7F75C9C5B}" type="datetimeFigureOut">
              <a:rPr lang="en-US" altLang="zh-CN"/>
              <a:t>11/5/2015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98ED8CD-4E4C-49AC-BDC6-2963BA49E54F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032BCF4-D26D-4DAF-9F57-FE1E61FE7935}" type="datetimeFigureOut">
              <a:t>2015/11/5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FB91549-43BF-425A-AF25-75262019208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 lang="en-US" altLang="zh-CN"/>
              <a:t>13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 latinLnBrk="0">
              <a:defRPr lang="zh-CN"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4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pPr/>
              <a:t>2015/11/5</a:t>
            </a:fld>
            <a:endParaRPr 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pPr/>
              <a:t>‹#›</a:t>
            </a:fld>
            <a:endParaRPr lang="zh-CN"/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0"/>
            <a:ext cx="76446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2015/11/5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2015/11/5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2015/11/5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 latinLnBrk="0">
              <a:defRPr lang="zh-CN"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pPr/>
              <a:t>2015/11/5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2015/11/5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32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32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2015/11/5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2015/11/5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2015/11/5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 latinLnBrk="0">
              <a:defRPr lang="zh-CN"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 baseline="0"/>
            </a:lvl6pPr>
            <a:lvl7pPr latinLnBrk="0">
              <a:defRPr lang="zh-CN" sz="1800" baseline="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2015/11/5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 latinLnBrk="0">
              <a:defRPr lang="zh-CN"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2015/11/5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rgbClr val="8C8C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1C93FC7-9D1A-468B-98DB-D1E8D74418D9}" type="datetimeFigureOut">
              <a:rPr lang="en-US" altLang="zh-CN" smtClean="0"/>
              <a:pPr/>
              <a:t>11/5/2015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rgbClr val="8C8C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rgbClr val="8C8C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F31473-23EB-4724-8B59-FE6D21D89F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zh-CN" sz="36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马卡洛夫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Makarov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基于项目管理的团队协作</a:t>
            </a:r>
            <a:r>
              <a:rPr lang="en-US" altLang="zh-CN" dirty="0" err="1" smtClean="0"/>
              <a:t>WebApp</a:t>
            </a:r>
            <a:endParaRPr lang="zh-CN" dirty="0"/>
          </a:p>
        </p:txBody>
      </p:sp>
      <p:sp>
        <p:nvSpPr>
          <p:cNvPr id="4" name="矩形 3"/>
          <p:cNvSpPr/>
          <p:nvPr/>
        </p:nvSpPr>
        <p:spPr>
          <a:xfrm>
            <a:off x="4582244" y="489446"/>
            <a:ext cx="2664296" cy="923330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效率工具 倍享轻松</a:t>
            </a:r>
            <a:endParaRPr lang="zh-CN" altLang="en-US" sz="1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444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05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333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图片占位符 7"/>
          <p:cNvSpPr>
            <a:spLocks noGrp="1"/>
          </p:cNvSpPr>
          <p:nvPr>
            <p:ph type="pic" idx="1"/>
          </p:nvPr>
        </p:nvSpPr>
        <p:spPr/>
      </p:sp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1459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Makarov(</a:t>
            </a:r>
            <a:r>
              <a:rPr lang="zh-CN" altLang="en-US" dirty="0" smtClean="0"/>
              <a:t>马卡洛夫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是什么？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是一款基于项目管理的互联网团队协作工具软件，支持</a:t>
            </a:r>
            <a:r>
              <a:rPr lang="zh-CN" altLang="en-US" dirty="0" smtClean="0"/>
              <a:t>手机、电脑、平板</a:t>
            </a:r>
            <a:r>
              <a:rPr lang="zh-CN" altLang="en-US" dirty="0"/>
              <a:t>多</a:t>
            </a:r>
            <a:r>
              <a:rPr lang="zh-CN" altLang="en-US" dirty="0" smtClean="0"/>
              <a:t>终端访问，快捷好用。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区别于</a:t>
            </a:r>
            <a:r>
              <a:rPr lang="en-US" altLang="zh-CN" dirty="0" smtClean="0"/>
              <a:t>OA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PMDO</a:t>
            </a:r>
            <a:r>
              <a:rPr lang="zh-CN" altLang="en-US" dirty="0" smtClean="0"/>
              <a:t>等“系统”软件，</a:t>
            </a:r>
            <a:r>
              <a:rPr lang="en-US" altLang="zh-CN" dirty="0" smtClean="0"/>
              <a:t>Makarov</a:t>
            </a:r>
            <a:r>
              <a:rPr lang="zh-CN" altLang="en-US" dirty="0" smtClean="0"/>
              <a:t>是“工具”软件。“系统”强调企业层面的流程与规范。“工具”强调员工层面的日常工作效率。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405780" y="4581128"/>
            <a:ext cx="10971372" cy="1454249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</a:pPr>
            <a:r>
              <a:rPr lang="zh-CN" altLang="en-US" dirty="0" smtClean="0"/>
              <a:t>工具软件在企业里的需求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效率、日常、灵活</a:t>
            </a:r>
            <a:endParaRPr lang="zh-CN" sz="1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261764" y="404664"/>
            <a:ext cx="2232248" cy="1800200"/>
            <a:chOff x="3214092" y="1772816"/>
            <a:chExt cx="4514850" cy="320992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4092" y="1772816"/>
              <a:ext cx="4514850" cy="320992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4092" y="1782709"/>
              <a:ext cx="1752600" cy="533400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4281849" y="470318"/>
            <a:ext cx="1924344" cy="1748749"/>
            <a:chOff x="4798268" y="470318"/>
            <a:chExt cx="1924344" cy="174874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8268" y="844708"/>
              <a:ext cx="1924344" cy="137435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98268" y="470318"/>
              <a:ext cx="1924344" cy="372784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8326660" y="404664"/>
            <a:ext cx="2232248" cy="1814403"/>
            <a:chOff x="8758708" y="404664"/>
            <a:chExt cx="2232248" cy="181440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58708" y="404664"/>
              <a:ext cx="2232248" cy="1814403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58708" y="404664"/>
              <a:ext cx="2232248" cy="561975"/>
            </a:xfrm>
            <a:prstGeom prst="rect">
              <a:avLst/>
            </a:prstGeom>
          </p:spPr>
        </p:pic>
      </p:grpSp>
      <p:sp>
        <p:nvSpPr>
          <p:cNvPr id="12" name="内容占位符 5"/>
          <p:cNvSpPr>
            <a:spLocks noGrp="1"/>
          </p:cNvSpPr>
          <p:nvPr>
            <p:ph sz="half" idx="4294967295"/>
          </p:nvPr>
        </p:nvSpPr>
        <p:spPr>
          <a:xfrm>
            <a:off x="117748" y="2230100"/>
            <a:ext cx="3972803" cy="3168352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zh-CN" altLang="en-US" sz="1400" dirty="0" smtClean="0"/>
              <a:t>万科有</a:t>
            </a:r>
            <a:r>
              <a:rPr lang="en-US" altLang="zh-CN" sz="1400" dirty="0" smtClean="0"/>
              <a:t>SAP\</a:t>
            </a:r>
            <a:r>
              <a:rPr lang="zh-CN" altLang="en-US" sz="1400" dirty="0" smtClean="0"/>
              <a:t>明源</a:t>
            </a:r>
            <a:r>
              <a:rPr lang="en-US" altLang="zh-CN" sz="1400" dirty="0" smtClean="0"/>
              <a:t>\P6</a:t>
            </a:r>
            <a:r>
              <a:rPr lang="zh-CN" altLang="en-US" sz="1400" dirty="0" smtClean="0"/>
              <a:t>等“系统”软件</a:t>
            </a:r>
            <a:endParaRPr lang="zh-CN" sz="1400" dirty="0"/>
          </a:p>
          <a:p>
            <a:pPr algn="just"/>
            <a:r>
              <a:rPr lang="zh-CN" altLang="en-US" sz="1400" dirty="0" smtClean="0"/>
              <a:t>深圳分公司自行开发节点计划管理模块，用来提升工作效率：从各项目收集计划</a:t>
            </a:r>
            <a:r>
              <a:rPr lang="en-US" altLang="zh-CN" sz="1400" dirty="0" smtClean="0"/>
              <a:t>EXCEL</a:t>
            </a:r>
            <a:r>
              <a:rPr lang="zh-CN" altLang="en-US" sz="1400" dirty="0" smtClean="0"/>
              <a:t>，复制数据到编好公式的</a:t>
            </a:r>
            <a:r>
              <a:rPr lang="en-US" altLang="zh-CN" sz="1400" dirty="0" smtClean="0"/>
              <a:t>EXCEL</a:t>
            </a:r>
            <a:r>
              <a:rPr lang="zh-CN" altLang="en-US" sz="1400" dirty="0" smtClean="0"/>
              <a:t>模板，生成不同格式报表。手工操作工作量巨大且易出错，效率低下</a:t>
            </a:r>
            <a:endParaRPr lang="zh-CN" sz="1400" dirty="0"/>
          </a:p>
          <a:p>
            <a:pPr algn="just"/>
            <a:r>
              <a:rPr lang="zh-CN" altLang="en-US" sz="1400" dirty="0" smtClean="0"/>
              <a:t>东莞分公司计划开发一款指导报批报建的小工具软件。</a:t>
            </a:r>
            <a:endParaRPr lang="en-US" altLang="zh-CN" sz="1400" dirty="0" smtClean="0"/>
          </a:p>
          <a:p>
            <a:pPr algn="just"/>
            <a:r>
              <a:rPr lang="zh-CN" altLang="en-US" sz="1400" dirty="0" smtClean="0"/>
              <a:t>集团的计划管理系统上线后，仅仅起到收集集团点时间的作用，没有达到既能服务集团，又能为地区公司提供工具的初衷。</a:t>
            </a:r>
            <a:endParaRPr lang="zh-CN" sz="1400" dirty="0"/>
          </a:p>
        </p:txBody>
      </p:sp>
      <p:sp>
        <p:nvSpPr>
          <p:cNvPr id="15" name="内容占位符 5"/>
          <p:cNvSpPr>
            <a:spLocks noGrp="1"/>
          </p:cNvSpPr>
          <p:nvPr>
            <p:ph sz="half" idx="4294967295"/>
          </p:nvPr>
        </p:nvSpPr>
        <p:spPr>
          <a:xfrm>
            <a:off x="4209841" y="2230100"/>
            <a:ext cx="3972803" cy="3168352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zh-CN" altLang="en-US" sz="1400" dirty="0" smtClean="0"/>
              <a:t>龙湖有</a:t>
            </a:r>
            <a:r>
              <a:rPr lang="en-US" altLang="zh-CN" sz="1400" dirty="0" smtClean="0"/>
              <a:t>OA</a:t>
            </a:r>
            <a:r>
              <a:rPr lang="en-US" altLang="zh-CN" sz="1400" dirty="0" smtClean="0"/>
              <a:t>\</a:t>
            </a:r>
            <a:r>
              <a:rPr lang="zh-CN" altLang="en-US" sz="1400" dirty="0" smtClean="0"/>
              <a:t>明源</a:t>
            </a:r>
            <a:r>
              <a:rPr lang="en-US" altLang="zh-CN" sz="1400" dirty="0" smtClean="0"/>
              <a:t>\P6</a:t>
            </a:r>
            <a:r>
              <a:rPr lang="zh-CN" altLang="en-US" sz="1400" dirty="0" smtClean="0"/>
              <a:t>等“系统”软件</a:t>
            </a:r>
            <a:endParaRPr lang="zh-CN" sz="1400" dirty="0"/>
          </a:p>
          <a:p>
            <a:pPr algn="just"/>
            <a:r>
              <a:rPr lang="zh-CN" altLang="en-US" sz="1400" dirty="0" smtClean="0"/>
              <a:t>苏总吸取万科教训放弃全景计划为地区</a:t>
            </a:r>
            <a:r>
              <a:rPr lang="zh-CN" altLang="en-US" sz="1400" dirty="0" smtClean="0"/>
              <a:t>提供</a:t>
            </a:r>
            <a:r>
              <a:rPr lang="zh-CN" altLang="en-US" sz="1400" dirty="0"/>
              <a:t>管理</a:t>
            </a:r>
            <a:r>
              <a:rPr lang="zh-CN" altLang="en-US" sz="1400" dirty="0" smtClean="0"/>
              <a:t>工具</a:t>
            </a:r>
            <a:r>
              <a:rPr lang="zh-CN" altLang="en-US" sz="1400" dirty="0" smtClean="0"/>
              <a:t>的想法。“我就是要管你们”</a:t>
            </a:r>
            <a:r>
              <a:rPr lang="en-US" altLang="zh-CN" sz="1400" dirty="0" smtClean="0"/>
              <a:t>—</a:t>
            </a:r>
            <a:r>
              <a:rPr lang="zh-CN" altLang="en-US" sz="1400" dirty="0" smtClean="0"/>
              <a:t>苏总说。最终全景计划取得成功。</a:t>
            </a:r>
            <a:endParaRPr lang="zh-CN" sz="1400" dirty="0"/>
          </a:p>
          <a:p>
            <a:pPr algn="just"/>
            <a:r>
              <a:rPr lang="zh-CN" altLang="en-US" sz="1400" dirty="0" smtClean="0"/>
              <a:t>李川管理众多</a:t>
            </a:r>
            <a:r>
              <a:rPr lang="en-US" altLang="zh-CN" sz="1400" dirty="0" smtClean="0"/>
              <a:t>IT</a:t>
            </a:r>
            <a:r>
              <a:rPr lang="zh-CN" altLang="en-US" sz="1400" dirty="0" smtClean="0"/>
              <a:t>项目，用</a:t>
            </a:r>
            <a:r>
              <a:rPr lang="en-US" altLang="zh-CN" sz="1400" dirty="0" smtClean="0"/>
              <a:t>P6</a:t>
            </a:r>
            <a:r>
              <a:rPr lang="zh-CN" altLang="en-US" sz="1400" dirty="0" smtClean="0"/>
              <a:t>给领导报告，自行安装</a:t>
            </a:r>
            <a:r>
              <a:rPr lang="en-US" altLang="zh-CN" sz="1400" dirty="0" smtClean="0"/>
              <a:t>S</a:t>
            </a:r>
            <a:r>
              <a:rPr lang="en-US" altLang="zh-CN" sz="1400" dirty="0" smtClean="0"/>
              <a:t>harePoint</a:t>
            </a:r>
            <a:r>
              <a:rPr lang="zh-CN" altLang="en-US" sz="1400" dirty="0"/>
              <a:t>当做日常项目问题的</a:t>
            </a:r>
            <a:r>
              <a:rPr lang="zh-CN" altLang="en-US" sz="1400" dirty="0" smtClean="0"/>
              <a:t>管理工具。</a:t>
            </a:r>
            <a:endParaRPr lang="en-US" altLang="zh-CN" sz="1400" dirty="0" smtClean="0"/>
          </a:p>
          <a:p>
            <a:endParaRPr lang="en-US" altLang="zh-CN" sz="1400" dirty="0" smtClean="0"/>
          </a:p>
        </p:txBody>
      </p:sp>
      <p:sp>
        <p:nvSpPr>
          <p:cNvPr id="16" name="内容占位符 5"/>
          <p:cNvSpPr>
            <a:spLocks noGrp="1"/>
          </p:cNvSpPr>
          <p:nvPr>
            <p:ph sz="half" idx="4294967295"/>
          </p:nvPr>
        </p:nvSpPr>
        <p:spPr>
          <a:xfrm>
            <a:off x="8182644" y="2204864"/>
            <a:ext cx="3972803" cy="3168352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zh-CN" altLang="en-US" sz="1400" dirty="0" smtClean="0"/>
              <a:t>伟创有</a:t>
            </a:r>
            <a:r>
              <a:rPr lang="en-US" altLang="zh-CN" sz="1400" dirty="0" smtClean="0"/>
              <a:t>OA</a:t>
            </a:r>
            <a:r>
              <a:rPr lang="en-US" altLang="zh-CN" sz="1400" dirty="0" smtClean="0"/>
              <a:t>\ERP</a:t>
            </a:r>
            <a:r>
              <a:rPr lang="zh-CN" altLang="en-US" sz="1400" dirty="0" smtClean="0"/>
              <a:t>等“系统”软件</a:t>
            </a:r>
            <a:endParaRPr lang="zh-CN" sz="1400" dirty="0"/>
          </a:p>
          <a:p>
            <a:pPr algn="just"/>
            <a:r>
              <a:rPr lang="zh-CN" altLang="en-US" sz="1400" dirty="0" smtClean="0"/>
              <a:t>姚总是管财务的副总。需要花费大量时间收集各项目的计划执行</a:t>
            </a:r>
            <a:r>
              <a:rPr lang="en-US" altLang="zh-CN" sz="1400" dirty="0" smtClean="0"/>
              <a:t>EXCEL</a:t>
            </a:r>
            <a:r>
              <a:rPr lang="zh-CN" altLang="en-US" sz="1400" dirty="0" smtClean="0"/>
              <a:t>，根据执行反馈回款情况，并根据资金要求排布项目生产和安装计划。</a:t>
            </a:r>
            <a:endParaRPr lang="en-US" altLang="zh-CN" sz="1400" dirty="0" smtClean="0"/>
          </a:p>
          <a:p>
            <a:pPr algn="just"/>
            <a:r>
              <a:rPr lang="zh-CN" altLang="en-US" sz="1400" dirty="0" smtClean="0"/>
              <a:t>“我就是想要一个能及时、快速收集数据的软件，不要审批流程，就我和几个项目助理们用”。现在看来姚总需要的就是</a:t>
            </a:r>
            <a:r>
              <a:rPr lang="en-US" altLang="zh-CN" sz="1400" dirty="0" smtClean="0"/>
              <a:t>Makarov</a:t>
            </a:r>
            <a:r>
              <a:rPr lang="zh-CN" altLang="en-US" sz="1400" dirty="0" smtClean="0"/>
              <a:t>这样的基于项目管理的团队协作软件。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85435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谁将使用</a:t>
            </a:r>
            <a:r>
              <a:rPr lang="en-US" altLang="zh-CN" dirty="0" smtClean="0"/>
              <a:t>Makarov(</a:t>
            </a:r>
            <a:r>
              <a:rPr lang="zh-CN" altLang="en-US" dirty="0" smtClean="0"/>
              <a:t>马卡洛夫</a:t>
            </a:r>
            <a:r>
              <a:rPr lang="en-US" altLang="zh-CN" dirty="0" smtClean="0"/>
              <a:t>)</a:t>
            </a:r>
            <a:r>
              <a:rPr lang="zh-CN" altLang="en-US" dirty="0" smtClean="0"/>
              <a:t> ？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609440" y="692696"/>
            <a:ext cx="11029587" cy="4190999"/>
          </a:xfrm>
        </p:spPr>
        <p:txBody>
          <a:bodyPr/>
          <a:lstStyle/>
          <a:p>
            <a:r>
              <a:rPr lang="zh-CN" altLang="en-US" dirty="0" smtClean="0"/>
              <a:t>成熟企业部门内部使用（万科案例）</a:t>
            </a:r>
            <a:endParaRPr lang="en-US" altLang="zh-CN" dirty="0" smtClean="0"/>
          </a:p>
          <a:p>
            <a:r>
              <a:rPr lang="zh-CN" altLang="en-US" dirty="0"/>
              <a:t>成熟企业</a:t>
            </a:r>
            <a:r>
              <a:rPr lang="zh-CN" altLang="en-US" dirty="0" smtClean="0"/>
              <a:t>内部跨区域、部门抽调人员组成的工作团队（伟创案例）</a:t>
            </a:r>
            <a:endParaRPr lang="en-US" altLang="zh-CN" dirty="0" smtClean="0"/>
          </a:p>
          <a:p>
            <a:r>
              <a:rPr lang="zh-CN" altLang="en-US" dirty="0"/>
              <a:t>成熟企业</a:t>
            </a:r>
            <a:r>
              <a:rPr lang="zh-CN" altLang="en-US" dirty="0" smtClean="0"/>
              <a:t>内部与外部合作伙伴组成的工作团队（龙湖案例）</a:t>
            </a:r>
            <a:endParaRPr lang="en-US" altLang="zh-CN" dirty="0" smtClean="0"/>
          </a:p>
          <a:p>
            <a:r>
              <a:rPr lang="zh-CN" altLang="en-US" dirty="0" smtClean="0"/>
              <a:t>初创企业、中小型工作室</a:t>
            </a:r>
            <a:endParaRPr lang="en-US" altLang="zh-CN" dirty="0" smtClean="0"/>
          </a:p>
          <a:p>
            <a:r>
              <a:rPr lang="zh-CN" altLang="en-US" smtClean="0"/>
              <a:t>网络工作</a:t>
            </a:r>
            <a:r>
              <a:rPr lang="zh-CN" altLang="en-US" dirty="0" smtClean="0"/>
              <a:t>团队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7265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Makarov(</a:t>
            </a:r>
            <a:r>
              <a:rPr lang="zh-CN" altLang="en-US" dirty="0"/>
              <a:t>马卡洛夫</a:t>
            </a:r>
            <a:r>
              <a:rPr lang="en-US" altLang="zh-CN" dirty="0" smtClean="0"/>
              <a:t>)</a:t>
            </a:r>
            <a:r>
              <a:rPr lang="zh-CN" altLang="en-US" dirty="0" smtClean="0"/>
              <a:t>功能模块</a:t>
            </a:r>
            <a:endParaRPr 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6318588"/>
              </p:ext>
            </p:extLst>
          </p:nvPr>
        </p:nvGraphicFramePr>
        <p:xfrm>
          <a:off x="1293813" y="6858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dirty="0"/>
              <a:t>此处为第一个要点</a:t>
            </a:r>
          </a:p>
          <a:p>
            <a:r>
              <a:rPr lang="zh-CN" dirty="0"/>
              <a:t>此处为第二个要点</a:t>
            </a:r>
          </a:p>
          <a:p>
            <a:r>
              <a:rPr lang="zh-CN" dirty="0"/>
              <a:t>此处为第三个要点</a:t>
            </a:r>
          </a:p>
        </p:txBody>
      </p:sp>
    </p:spTree>
    <p:extLst>
      <p:ext uri="{BB962C8B-B14F-4D97-AF65-F5344CB8AC3E}">
        <p14:creationId xmlns:p14="http://schemas.microsoft.com/office/powerpoint/2010/main" val="34888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标题和内容版式与图表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757999"/>
              </p:ext>
            </p:extLst>
          </p:nvPr>
        </p:nvGraphicFramePr>
        <p:xfrm>
          <a:off x="1293813" y="685800"/>
          <a:ext cx="10287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两栏内容版式与表格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/>
              <a:t>此处为第一个要点</a:t>
            </a:r>
          </a:p>
          <a:p>
            <a:r>
              <a:rPr lang="zh-CN"/>
              <a:t>此处为第二个要点</a:t>
            </a:r>
          </a:p>
          <a:p>
            <a:r>
              <a:rPr lang="zh-CN"/>
              <a:t>此处为第三个要点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86505546"/>
              </p:ext>
            </p:extLst>
          </p:nvPr>
        </p:nvGraphicFramePr>
        <p:xfrm>
          <a:off x="6551613" y="685800"/>
          <a:ext cx="50292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1676400"/>
              </a:tblGrid>
              <a:tr h="476250">
                <a:tc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 B</a:t>
                      </a:r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8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5" name="内容占位符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6" name="内容占位符 1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7963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eting_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B72590D-5915-4114-80CA-242FE40836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玻璃立方体市场营销演示文稿（宽屏）</Template>
  <TotalTime>0</TotalTime>
  <Words>491</Words>
  <Application>Microsoft Office PowerPoint</Application>
  <PresentationFormat>自定义</PresentationFormat>
  <Paragraphs>52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华文行楷</vt:lpstr>
      <vt:lpstr>华文楷体</vt:lpstr>
      <vt:lpstr>微软雅黑</vt:lpstr>
      <vt:lpstr>Arial</vt:lpstr>
      <vt:lpstr>Corbel</vt:lpstr>
      <vt:lpstr>Marketing_16x9</vt:lpstr>
      <vt:lpstr>马卡洛夫 Makarov</vt:lpstr>
      <vt:lpstr>Makarov(马卡洛夫)是什么？</vt:lpstr>
      <vt:lpstr>工具软件在企业里的需求—效率、日常、灵活</vt:lpstr>
      <vt:lpstr>谁将使用Makarov(马卡洛夫) ？</vt:lpstr>
      <vt:lpstr>Makarov(马卡洛夫)功能模块</vt:lpstr>
      <vt:lpstr>标题和内容版式与图表</vt:lpstr>
      <vt:lpstr>两栏内容版式与表格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2015-11-05T12:15:47Z</dcterms:created>
  <dcterms:modified xsi:type="dcterms:W3CDTF">2015-11-05T15:18:32Z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TC028010849991</vt:lpwstr>
  </property>
</Properties>
</file>