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5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70" r:id="rId8"/>
    <p:sldId id="271" r:id="rId9"/>
    <p:sldId id="272" r:id="rId10"/>
    <p:sldId id="259" r:id="rId11"/>
    <p:sldId id="260" r:id="rId12"/>
    <p:sldId id="262" r:id="rId13"/>
    <p:sldId id="263" r:id="rId14"/>
    <p:sldId id="268" r:id="rId15"/>
    <p:sldId id="269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50"/>
  </p:normalViewPr>
  <p:slideViewPr>
    <p:cSldViewPr snapToGrid="0" snapToObjects="1">
      <p:cViewPr varScale="1">
        <p:scale>
          <a:sx n="103" d="100"/>
          <a:sy n="103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16CF061-B839-684F-8095-B57E1AB6999C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4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0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4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5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34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6CF061-B839-684F-8095-B57E1AB6999C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16CF061-B839-684F-8095-B57E1AB6999C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4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0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81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0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28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86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6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0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16CF061-B839-684F-8095-B57E1AB6999C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7052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ENGINE CONDITION TREND MONITORING</a:t>
            </a:r>
            <a:br>
              <a:rPr lang="en-US" b="1" dirty="0"/>
            </a:br>
            <a:r>
              <a:rPr lang="en-US" sz="3300" b="1" dirty="0"/>
              <a:t>Failure prediction of aircraft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255" y="4411334"/>
            <a:ext cx="10615448" cy="1655762"/>
          </a:xfrm>
        </p:spPr>
        <p:txBody>
          <a:bodyPr numCol="3">
            <a:normAutofit/>
          </a:bodyPr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Shreyas</a:t>
            </a:r>
            <a:r>
              <a:rPr lang="en-US" sz="1500" dirty="0">
                <a:solidFill>
                  <a:schemeClr val="bg1"/>
                </a:solidFill>
              </a:rPr>
              <a:t> S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Machine Learning Intern</a:t>
            </a:r>
          </a:p>
          <a:p>
            <a:pPr algn="ctr"/>
            <a:r>
              <a:rPr lang="en-US" sz="1500" dirty="0" err="1">
                <a:solidFill>
                  <a:schemeClr val="bg1"/>
                </a:solidFill>
              </a:rPr>
              <a:t>Faststream</a:t>
            </a:r>
            <a:r>
              <a:rPr lang="en-US" sz="1500" dirty="0">
                <a:solidFill>
                  <a:schemeClr val="bg1"/>
                </a:solidFill>
              </a:rPr>
              <a:t> Technologies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		     												Vinay Bansal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	Chief Executive Officer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	</a:t>
            </a:r>
            <a:r>
              <a:rPr lang="en-US" sz="1500" dirty="0" err="1">
                <a:solidFill>
                  <a:schemeClr val="bg1"/>
                </a:solidFill>
              </a:rPr>
              <a:t>Faststream</a:t>
            </a:r>
            <a:r>
              <a:rPr lang="en-US" sz="1500" dirty="0">
                <a:solidFill>
                  <a:schemeClr val="bg1"/>
                </a:solidFill>
              </a:rPr>
              <a:t> Technologies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				     										Vinod Agrawal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      Chief Technology 	Officer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	</a:t>
            </a:r>
            <a:r>
              <a:rPr lang="en-US" sz="1500" dirty="0" err="1">
                <a:solidFill>
                  <a:schemeClr val="bg1"/>
                </a:solidFill>
              </a:rPr>
              <a:t>Faststream</a:t>
            </a:r>
            <a:r>
              <a:rPr lang="en-US" sz="1500" dirty="0">
                <a:solidFill>
                  <a:schemeClr val="bg1"/>
                </a:solidFill>
              </a:rPr>
              <a:t> Technologies</a:t>
            </a:r>
          </a:p>
        </p:txBody>
      </p:sp>
    </p:spTree>
    <p:extLst>
      <p:ext uri="{BB962C8B-B14F-4D97-AF65-F5344CB8AC3E}">
        <p14:creationId xmlns:p14="http://schemas.microsoft.com/office/powerpoint/2010/main" val="207161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SAMPLE DATA (under normal conditions)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6717A-E835-F048-8594-C4004A32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50" y="2422609"/>
            <a:ext cx="10070094" cy="37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8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DATA (with random degradation)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C9083-FEBC-8247-8C0A-BA0E2EC2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33" y="2496645"/>
            <a:ext cx="10028912" cy="37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3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(Multiple Linear Regression)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B680F8-BC96-A843-A222-56701F59F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294" y="2290800"/>
            <a:ext cx="8359750" cy="4567200"/>
          </a:xfrm>
        </p:spPr>
      </p:pic>
    </p:spTree>
    <p:extLst>
      <p:ext uri="{BB962C8B-B14F-4D97-AF65-F5344CB8AC3E}">
        <p14:creationId xmlns:p14="http://schemas.microsoft.com/office/powerpoint/2010/main" val="80080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(Decision Tree)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9EEBF6-E70E-5E45-9888-4FA2CB938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009" y="2257047"/>
            <a:ext cx="8421532" cy="4600953"/>
          </a:xfrm>
        </p:spPr>
      </p:pic>
    </p:spTree>
    <p:extLst>
      <p:ext uri="{BB962C8B-B14F-4D97-AF65-F5344CB8AC3E}">
        <p14:creationId xmlns:p14="http://schemas.microsoft.com/office/powerpoint/2010/main" val="58369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B96F-6FD8-BD47-9B92-3313933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(Random Forest)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C34F7A-5091-154E-A3EF-FB166FDA2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950" y="2291632"/>
            <a:ext cx="8358227" cy="4566368"/>
          </a:xfrm>
        </p:spPr>
      </p:pic>
    </p:spTree>
    <p:extLst>
      <p:ext uri="{BB962C8B-B14F-4D97-AF65-F5344CB8AC3E}">
        <p14:creationId xmlns:p14="http://schemas.microsoft.com/office/powerpoint/2010/main" val="2656872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B9F0-1E0D-964A-B866-CA72B8B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Result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829A18-9E89-6B4E-AED9-07ED0727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a real world scenario, we would compare the predicted value to the real world value and then compute the accuracy of each algorithm.</a:t>
            </a:r>
          </a:p>
          <a:p>
            <a:endParaRPr lang="en-US" dirty="0"/>
          </a:p>
          <a:p>
            <a:r>
              <a:rPr lang="en-US" dirty="0"/>
              <a:t>Due to the absence of real world data, the results of all the three algorithms are compared using R</a:t>
            </a:r>
            <a:r>
              <a:rPr lang="en-US" baseline="30000" dirty="0"/>
              <a:t>2</a:t>
            </a:r>
            <a:r>
              <a:rPr lang="en-US" dirty="0"/>
              <a:t> Score.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Score is a statistical measure of how close the data are to the fitted regression line.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Explained Variation/Total Variation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is always between 0 and 1, 0 being the least and 1 being the highest.</a:t>
            </a:r>
          </a:p>
        </p:txBody>
      </p:sp>
    </p:spTree>
    <p:extLst>
      <p:ext uri="{BB962C8B-B14F-4D97-AF65-F5344CB8AC3E}">
        <p14:creationId xmlns:p14="http://schemas.microsoft.com/office/powerpoint/2010/main" val="193480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CA2B-95AF-E140-A324-2E368693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b="1" baseline="30000" dirty="0"/>
              <a:t>2</a:t>
            </a:r>
            <a:r>
              <a:rPr lang="en-US" b="1" dirty="0"/>
              <a:t> Scores of all the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2F7D-2343-044B-B44B-5C2B5AEC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F8D113-B672-1540-A0C7-671DDDF4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48" y="2603500"/>
            <a:ext cx="602946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8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DBF8-93C9-6241-892A-5A54DA4C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0836-EACF-AF49-938F-F11424DCE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clear from the previous table, five out </a:t>
            </a:r>
            <a:r>
              <a:rPr lang="en-US"/>
              <a:t>of ten </a:t>
            </a:r>
            <a:r>
              <a:rPr lang="en-US" dirty="0"/>
              <a:t>times, Decision Tree’s scores were closer to 1 than any other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Four out of ten times, Random Forest’s scores were closest to 1</a:t>
            </a:r>
          </a:p>
          <a:p>
            <a:endParaRPr lang="en-US" dirty="0"/>
          </a:p>
          <a:p>
            <a:r>
              <a:rPr lang="en-US" dirty="0"/>
              <a:t>Multiple Linear Regression scores were closest to 1 only one out of ten times.</a:t>
            </a:r>
          </a:p>
          <a:p>
            <a:endParaRPr lang="en-US" dirty="0"/>
          </a:p>
          <a:p>
            <a:r>
              <a:rPr lang="en-US" dirty="0"/>
              <a:t>Therefore, Decision Tree performed better when compared to Random Forest and Multiple Linear Regression.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13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B4E6-0042-1442-BC02-2660A6FE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6CA0-FEB5-6146-A944-665B5501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All the data used in this project was based on a few assumptions</a:t>
            </a:r>
          </a:p>
          <a:p>
            <a:endParaRPr lang="en-US" dirty="0"/>
          </a:p>
          <a:p>
            <a:r>
              <a:rPr lang="en-US" dirty="0"/>
              <a:t>Next step would be to collect real world data from an actual aircraft engine and then perform predictive analysis in a similar manner</a:t>
            </a:r>
          </a:p>
        </p:txBody>
      </p:sp>
    </p:spTree>
    <p:extLst>
      <p:ext uri="{BB962C8B-B14F-4D97-AF65-F5344CB8AC3E}">
        <p14:creationId xmlns:p14="http://schemas.microsoft.com/office/powerpoint/2010/main" val="30006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predict the probability of failure of an aircraft engine using three machine learning algorithms and comparing the performances of each algorithm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19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EAE8-57BF-E444-9E34-82F5738D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6004-21D1-9E48-A0AA-929D9EFA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Aircraft engine failure constitutes multiple reasons some of which are listed below: </a:t>
            </a:r>
          </a:p>
          <a:p>
            <a:pPr lvl="1"/>
            <a:r>
              <a:rPr lang="en-US" sz="1800" dirty="0"/>
              <a:t>Noise from the Fan Blade</a:t>
            </a:r>
          </a:p>
          <a:p>
            <a:pPr lvl="1"/>
            <a:r>
              <a:rPr lang="en-US" sz="1800" dirty="0"/>
              <a:t>Exhaust Gas Temperature of Turbine</a:t>
            </a:r>
          </a:p>
          <a:p>
            <a:pPr lvl="1"/>
            <a:r>
              <a:rPr lang="en-US" sz="1800" dirty="0"/>
              <a:t>Fuel Flow of Turbine</a:t>
            </a:r>
          </a:p>
          <a:p>
            <a:pPr lvl="1"/>
            <a:r>
              <a:rPr lang="en-US" sz="1800" dirty="0"/>
              <a:t>Low Pressure Fan Speed</a:t>
            </a:r>
          </a:p>
          <a:p>
            <a:pPr lvl="1"/>
            <a:r>
              <a:rPr lang="en-US" sz="1800" dirty="0"/>
              <a:t>High Pressure Rotor Speed</a:t>
            </a:r>
          </a:p>
          <a:p>
            <a:pPr lvl="1"/>
            <a:r>
              <a:rPr lang="en-US" sz="1800" dirty="0"/>
              <a:t>Mechanical problems in the engine</a:t>
            </a:r>
          </a:p>
          <a:p>
            <a:pPr lvl="1"/>
            <a:r>
              <a:rPr lang="en-US" sz="1800" dirty="0"/>
              <a:t>Oil Leaks</a:t>
            </a:r>
          </a:p>
          <a:p>
            <a:pPr lvl="1"/>
            <a:r>
              <a:rPr lang="en-US" sz="1800" dirty="0"/>
              <a:t>Fuel Pump problems</a:t>
            </a:r>
          </a:p>
          <a:p>
            <a:endParaRPr lang="en-US" sz="2000" dirty="0"/>
          </a:p>
          <a:p>
            <a:r>
              <a:rPr lang="en-US" sz="2000" dirty="0"/>
              <a:t>We have considered the first five components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27974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44FB-21BB-A542-90F1-9C089CBD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490B-2D45-784C-AAE8-FBC0F11D7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The failure of each component constitutes to the total probability of failure of the whole Turbine Engine</a:t>
            </a:r>
          </a:p>
          <a:p>
            <a:endParaRPr lang="en-US" sz="2000" dirty="0"/>
          </a:p>
          <a:p>
            <a:r>
              <a:rPr lang="en-US" sz="2000" dirty="0"/>
              <a:t>The Turbine Engine fails completely when the probability gets close to one</a:t>
            </a:r>
          </a:p>
        </p:txBody>
      </p:sp>
    </p:spTree>
    <p:extLst>
      <p:ext uri="{BB962C8B-B14F-4D97-AF65-F5344CB8AC3E}">
        <p14:creationId xmlns:p14="http://schemas.microsoft.com/office/powerpoint/2010/main" val="422411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5407-AA1A-F149-BD02-210D45AD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475C-A59E-3649-8C05-F649CDEF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absence of real data, degradation in a component is generated based on its base value and random distribution</a:t>
            </a:r>
          </a:p>
          <a:p>
            <a:endParaRPr lang="en-US" dirty="0"/>
          </a:p>
          <a:p>
            <a:r>
              <a:rPr lang="en-US" dirty="0"/>
              <a:t>Thousand data sets are generated for training the Machine Learning Algorithms</a:t>
            </a:r>
          </a:p>
          <a:p>
            <a:endParaRPr lang="en-US" dirty="0"/>
          </a:p>
          <a:p>
            <a:r>
              <a:rPr lang="en-US" dirty="0"/>
              <a:t>Another set of data is generated for validating the prediction of the probability of failure of the Turbine</a:t>
            </a:r>
          </a:p>
          <a:p>
            <a:endParaRPr lang="en-US" dirty="0"/>
          </a:p>
          <a:p>
            <a:r>
              <a:rPr lang="en-US" dirty="0"/>
              <a:t>Three different Machine Learning Algorithms are used to predict the probability of failure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6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DF4B-41BD-7A4E-A4F0-C46D3628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5361-E478-8C44-8486-BCAFD691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Simulation is carried out in three phases totally</a:t>
            </a:r>
          </a:p>
          <a:p>
            <a:endParaRPr lang="en-US" dirty="0"/>
          </a:p>
          <a:p>
            <a:r>
              <a:rPr lang="en-US" dirty="0"/>
              <a:t>In the first phase, Multiple Linear Regression has been used</a:t>
            </a:r>
          </a:p>
          <a:p>
            <a:endParaRPr lang="en-US" dirty="0"/>
          </a:p>
          <a:p>
            <a:r>
              <a:rPr lang="en-US" dirty="0"/>
              <a:t>In the second phase, Decision Tree Regression has been used</a:t>
            </a:r>
          </a:p>
          <a:p>
            <a:endParaRPr lang="en-US" dirty="0"/>
          </a:p>
          <a:p>
            <a:r>
              <a:rPr lang="en-US" dirty="0"/>
              <a:t>In the third and final phase, Random Forest Regression has been used</a:t>
            </a:r>
          </a:p>
          <a:p>
            <a:endParaRPr lang="en-US" dirty="0"/>
          </a:p>
          <a:p>
            <a:r>
              <a:rPr lang="en-US" dirty="0"/>
              <a:t>Results of all these algorithms are compared by computing the R</a:t>
            </a:r>
            <a:r>
              <a:rPr lang="en-US" baseline="30000" dirty="0"/>
              <a:t>2</a:t>
            </a:r>
            <a:r>
              <a:rPr lang="en-US" dirty="0"/>
              <a:t>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26EE-4CA1-E64D-B7AC-A0951DAC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- 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CDC7B-A586-664F-AB77-D3BA1F2BF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Multiple Linear Regression is a linear approach to modelling the relationship between a scalar response (dependent variable) and multiple explanatory variables (independent variables)</a:t>
                </a:r>
              </a:p>
              <a:p>
                <a:endParaRPr lang="en-US" dirty="0"/>
              </a:p>
              <a:p>
                <a:r>
                  <a:rPr lang="en-US" dirty="0"/>
                  <a:t>The model for Multiple Linear Regression, given n observations, is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 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baseline="-25000" dirty="0"/>
                  <a:t> </a:t>
                </a:r>
                <a:r>
                  <a:rPr lang="en-US" b="0" dirty="0"/>
                  <a:t>  for </a:t>
                </a:r>
                <a:r>
                  <a:rPr lang="en-US" b="0" dirty="0" err="1"/>
                  <a:t>i</a:t>
                </a:r>
                <a:r>
                  <a:rPr lang="en-US" b="0" dirty="0"/>
                  <a:t> = 1, 2, … , 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: Predicted value (dependent variable)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n-US" b="0" dirty="0"/>
                  <a:t> : p distinct independent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 : value of y when all the independent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n-US" b="0" dirty="0"/>
                  <a:t>) are equal to 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CDC7B-A586-664F-AB77-D3BA1F2BF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" t="-370" r="-862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06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AA6C-0143-B24A-86FE-48D66369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– DECISION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1099-0972-7F46-9D9D-23F3DE95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Decision tree builds regression models in the form of a tree structure. It breaks down a dataset into smaller and smaller subsets while at the same time an associated decision tree is incrementally developed. The final result is a tree with decision nodes and leaf nodes. </a:t>
            </a:r>
          </a:p>
          <a:p>
            <a:endParaRPr lang="en-IN" dirty="0"/>
          </a:p>
          <a:p>
            <a:r>
              <a:rPr lang="en-IN" dirty="0"/>
              <a:t>A decision node has two or more branches, each representing values for the attribute tested. </a:t>
            </a:r>
          </a:p>
          <a:p>
            <a:endParaRPr lang="en-IN" dirty="0"/>
          </a:p>
          <a:p>
            <a:r>
              <a:rPr lang="en-IN" dirty="0"/>
              <a:t>Leaf node represents a decision on the numerical target. The topmost decision node in a tree which corresponds to the best predictor called root node.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8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3890-4ABE-DC4A-B499-E4C27825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– 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A3B4-0916-D940-898A-29FE11E7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The Random Forest Regression is a type of Machine Learning Algorithm that makes predictions by combining decisions from a sequence of base models. More formally we can write this class of models as:				   </a:t>
            </a:r>
          </a:p>
          <a:p>
            <a:pPr marL="0" indent="0">
              <a:buNone/>
            </a:pPr>
            <a:r>
              <a:rPr lang="en-IN" i="1" dirty="0"/>
              <a:t>	g(x) = f</a:t>
            </a:r>
            <a:r>
              <a:rPr lang="en-IN" i="1" baseline="-25000" dirty="0"/>
              <a:t>0</a:t>
            </a:r>
            <a:r>
              <a:rPr lang="en-IN" i="1" dirty="0"/>
              <a:t>(x) + f</a:t>
            </a:r>
            <a:r>
              <a:rPr lang="en-IN" i="1" baseline="-25000" dirty="0"/>
              <a:t>1</a:t>
            </a:r>
            <a:r>
              <a:rPr lang="en-IN" i="1" dirty="0"/>
              <a:t>(x) + f</a:t>
            </a:r>
            <a:r>
              <a:rPr lang="en-IN" i="1" baseline="-25000" dirty="0"/>
              <a:t>2</a:t>
            </a:r>
            <a:r>
              <a:rPr lang="en-IN" i="1" dirty="0"/>
              <a:t>(x) + …</a:t>
            </a:r>
          </a:p>
          <a:p>
            <a:pPr marL="0" indent="0">
              <a:buNone/>
            </a:pPr>
            <a:r>
              <a:rPr lang="en-IN" sz="1800" i="1" dirty="0"/>
              <a:t>     </a:t>
            </a:r>
            <a:r>
              <a:rPr lang="en-IN" sz="1800" dirty="0"/>
              <a:t>where the final model </a:t>
            </a:r>
            <a:r>
              <a:rPr lang="en-IN" sz="1800" i="1" dirty="0"/>
              <a:t>g</a:t>
            </a:r>
            <a:r>
              <a:rPr lang="en-IN" sz="1800" dirty="0"/>
              <a:t> is the sum of si</a:t>
            </a:r>
            <a:r>
              <a:rPr lang="en-IN" dirty="0"/>
              <a:t>mple base models </a:t>
            </a:r>
            <a:r>
              <a:rPr lang="en-IN" i="1" dirty="0"/>
              <a:t>f</a:t>
            </a:r>
            <a:r>
              <a:rPr lang="en-IN" i="1" baseline="-25000" dirty="0"/>
              <a:t>i</a:t>
            </a:r>
            <a:r>
              <a:rPr lang="en-IN" dirty="0"/>
              <a:t>. Here, each 	base classifier is a simple Decision Tree.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98466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2005</TotalTime>
  <Words>574</Words>
  <Application>Microsoft Macintosh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Century Gothic</vt:lpstr>
      <vt:lpstr>Wingdings 3</vt:lpstr>
      <vt:lpstr>Ion Boardroom</vt:lpstr>
      <vt:lpstr>ENGINE CONDITION TREND MONITORING Failure prediction of aircraft engines</vt:lpstr>
      <vt:lpstr>OBJECTIVE</vt:lpstr>
      <vt:lpstr>BACKGROUND</vt:lpstr>
      <vt:lpstr>ASSUMPTIONS</vt:lpstr>
      <vt:lpstr>METHODOLOGY</vt:lpstr>
      <vt:lpstr>METHODOLOGY</vt:lpstr>
      <vt:lpstr>ALGORITHM - MULTIPLE LINEAR REGRESSION</vt:lpstr>
      <vt:lpstr>ALGORITHM – DECISION TREE</vt:lpstr>
      <vt:lpstr>ALGORITHM – RANDOM FOREST</vt:lpstr>
      <vt:lpstr>SAMPLE DATA (under normal conditions)</vt:lpstr>
      <vt:lpstr>SAMPLE DATA (with random degradation)</vt:lpstr>
      <vt:lpstr>RESULTS (Multiple Linear Regression)</vt:lpstr>
      <vt:lpstr>RESULTS (Decision Tree)</vt:lpstr>
      <vt:lpstr>RESULTS (Random Forest)</vt:lpstr>
      <vt:lpstr>Final Result Comparison</vt:lpstr>
      <vt:lpstr>R2 Scores of all the Algorithms</vt:lpstr>
      <vt:lpstr>CONCLUSION</vt:lpstr>
      <vt:lpstr>FUTURE ENHANCEMENTS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 CONDITION TREND MONITORING Predicting the failure of aircraft engines</dc:title>
  <dc:creator>Shreyas S</dc:creator>
  <cp:lastModifiedBy>Shreyas S</cp:lastModifiedBy>
  <cp:revision>100</cp:revision>
  <dcterms:created xsi:type="dcterms:W3CDTF">2018-07-17T06:32:53Z</dcterms:created>
  <dcterms:modified xsi:type="dcterms:W3CDTF">2018-07-26T10:35:12Z</dcterms:modified>
</cp:coreProperties>
</file>