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notesMasterIdLst>
    <p:notesMasterId r:id="rId16"/>
  </p:notesMasterIdLst>
  <p:sldIdLst>
    <p:sldId id="256" r:id="rId2"/>
    <p:sldId id="257" r:id="rId3"/>
    <p:sldId id="267" r:id="rId4"/>
    <p:sldId id="268" r:id="rId5"/>
    <p:sldId id="259" r:id="rId6"/>
    <p:sldId id="269" r:id="rId7"/>
    <p:sldId id="270" r:id="rId8"/>
    <p:sldId id="271" r:id="rId9"/>
    <p:sldId id="272" r:id="rId10"/>
    <p:sldId id="273" r:id="rId11"/>
    <p:sldId id="275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41" autoAdjust="0"/>
  </p:normalViewPr>
  <p:slideViewPr>
    <p:cSldViewPr snapToGrid="0">
      <p:cViewPr varScale="1">
        <p:scale>
          <a:sx n="65" d="100"/>
          <a:sy n="65" d="100"/>
        </p:scale>
        <p:origin x="53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61277-661F-48A4-921D-E6294FBCB460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2E516-AE13-4312-B068-B98DA096AE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05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743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480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660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424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178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807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OpenCV: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 Computer Vision Library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802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992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946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462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511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608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1561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32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1509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374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544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984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079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15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88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62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26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89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46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2264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1465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98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8855C-2999-4B66-B01B-C34BC234F170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166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2E0B-7993-4A9B-A95A-F98A6EE19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002" y="1043492"/>
            <a:ext cx="9631680" cy="27502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Limiting Power Consumption on Home Appliances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94A26-A6D2-4CC1-A8DA-EA488E427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79133"/>
            <a:ext cx="12267304" cy="1870750"/>
          </a:xfrm>
        </p:spPr>
        <p:txBody>
          <a:bodyPr numCol="3">
            <a:noAutofit/>
          </a:bodyPr>
          <a:lstStyle/>
          <a:p>
            <a:pPr algn="ctr"/>
            <a:r>
              <a:rPr lang="en-IN" sz="2400" b="1" dirty="0"/>
              <a:t>Sudhanva Narayana</a:t>
            </a:r>
          </a:p>
          <a:p>
            <a:pPr algn="ctr"/>
            <a:r>
              <a:rPr lang="en-IN" sz="2400" i="1" dirty="0"/>
              <a:t>Machine Learning Intern</a:t>
            </a:r>
          </a:p>
          <a:p>
            <a:pPr algn="ctr"/>
            <a:r>
              <a:rPr lang="en-IN" sz="2400" i="1" dirty="0" err="1"/>
              <a:t>Faststream</a:t>
            </a:r>
            <a:r>
              <a:rPr lang="en-IN" sz="2400" i="1" dirty="0"/>
              <a:t> Technologies</a:t>
            </a:r>
          </a:p>
          <a:p>
            <a:endParaRPr lang="en-IN" sz="2400" dirty="0"/>
          </a:p>
          <a:p>
            <a:pPr algn="ctr"/>
            <a:r>
              <a:rPr lang="en-IN" sz="2400" b="1" dirty="0"/>
              <a:t>Vinay Bansal</a:t>
            </a:r>
          </a:p>
          <a:p>
            <a:pPr algn="ctr"/>
            <a:r>
              <a:rPr lang="en-IN" sz="2400" i="1" dirty="0"/>
              <a:t>Chief Executive Officer</a:t>
            </a:r>
          </a:p>
          <a:p>
            <a:pPr algn="ctr"/>
            <a:r>
              <a:rPr lang="en-IN" sz="2400" i="1" dirty="0" err="1"/>
              <a:t>Faststream</a:t>
            </a:r>
            <a:r>
              <a:rPr lang="en-IN" sz="2400" i="1" dirty="0"/>
              <a:t> Technologies</a:t>
            </a:r>
          </a:p>
          <a:p>
            <a:endParaRPr lang="en-IN" sz="2400" dirty="0"/>
          </a:p>
          <a:p>
            <a:pPr algn="ctr"/>
            <a:r>
              <a:rPr lang="en-IN" sz="2400" b="1" dirty="0"/>
              <a:t>Vinod Agrawal</a:t>
            </a:r>
          </a:p>
          <a:p>
            <a:pPr algn="ctr"/>
            <a:r>
              <a:rPr lang="en-IN" sz="2400" i="1" dirty="0"/>
              <a:t>Chief Technology Officer</a:t>
            </a:r>
          </a:p>
          <a:p>
            <a:pPr algn="ctr"/>
            <a:r>
              <a:rPr lang="en-IN" sz="2400" i="1" dirty="0" err="1"/>
              <a:t>Faststream</a:t>
            </a:r>
            <a:r>
              <a:rPr lang="en-IN" sz="2400" i="1" dirty="0"/>
              <a:t> Technologies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9365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B09-0B84-49D9-AA53-F59BC31E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– Multiple Linear Regression</a:t>
            </a:r>
            <a:endParaRPr lang="en-IN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775BFA5-8B0C-477B-9544-C396B21B6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75279"/>
            <a:ext cx="8596668" cy="5285942"/>
          </a:xfr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1848457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B09-0B84-49D9-AA53-F59BC31E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– Decision Tree Regression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322D7F-7FAD-4B30-BE3B-621527C46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8596668" cy="5392242"/>
          </a:xfrm>
        </p:spPr>
      </p:pic>
    </p:spTree>
    <p:extLst>
      <p:ext uri="{BB962C8B-B14F-4D97-AF65-F5344CB8AC3E}">
        <p14:creationId xmlns:p14="http://schemas.microsoft.com/office/powerpoint/2010/main" val="1810211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B09-0B84-49D9-AA53-F59BC31E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– Random Forest Regression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425C79-830E-4C18-8CC5-4A7AFCF28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7" y="1307500"/>
            <a:ext cx="8596668" cy="5307106"/>
          </a:xfrm>
        </p:spPr>
      </p:pic>
    </p:spTree>
    <p:extLst>
      <p:ext uri="{BB962C8B-B14F-4D97-AF65-F5344CB8AC3E}">
        <p14:creationId xmlns:p14="http://schemas.microsoft.com/office/powerpoint/2010/main" val="2632068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B09-0B84-49D9-AA53-F59BC31E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F455F-D798-494F-9C24-E9DC82CB8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9559"/>
            <a:ext cx="8596668" cy="4201804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The machine learning algorithms showed similar results and are proved to be useful</a:t>
            </a:r>
          </a:p>
          <a:p>
            <a:endParaRPr lang="en-US" sz="3200" dirty="0"/>
          </a:p>
          <a:p>
            <a:r>
              <a:rPr lang="en-US" sz="3200" dirty="0"/>
              <a:t>Power consumption can be limited in a given month</a:t>
            </a:r>
          </a:p>
          <a:p>
            <a:endParaRPr lang="en-IN" sz="3200" dirty="0"/>
          </a:p>
          <a:p>
            <a:r>
              <a:rPr lang="en-US" sz="3200" dirty="0"/>
              <a:t>This method can be applied or experimented with real-world data as the simulated data is close to being real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34182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34D962-1733-4E79-B5B8-852B0B6CB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42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B09-0B84-49D9-AA53-F59BC31E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F455F-D798-494F-9C24-E9DC82CB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Strategies to limit power consumption when there is a limited supply</a:t>
            </a:r>
          </a:p>
          <a:p>
            <a:endParaRPr lang="en-IN" sz="3200" dirty="0"/>
          </a:p>
          <a:p>
            <a:r>
              <a:rPr lang="en-US" sz="3200" dirty="0"/>
              <a:t>The following is carried out with the help of Machine Learning</a:t>
            </a:r>
          </a:p>
          <a:p>
            <a:endParaRPr lang="en-US" sz="3200" dirty="0"/>
          </a:p>
          <a:p>
            <a:r>
              <a:rPr lang="en-US" sz="3200" dirty="0"/>
              <a:t>Notifies the user of excess power consumption and suggest measures to save power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3237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B09-0B84-49D9-AA53-F59BC31E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F455F-D798-494F-9C24-E9DC82CB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Power (electricity) optimization will be a crucial task in the coming years as there will be a limited supply</a:t>
            </a:r>
          </a:p>
          <a:p>
            <a:endParaRPr lang="en-IN" sz="2800" dirty="0"/>
          </a:p>
          <a:p>
            <a:r>
              <a:rPr lang="en-US" sz="2800" dirty="0"/>
              <a:t>Factors like weather, time of the day and type of the device are considered</a:t>
            </a:r>
          </a:p>
          <a:p>
            <a:endParaRPr lang="en-US" sz="2800" dirty="0"/>
          </a:p>
          <a:p>
            <a:r>
              <a:rPr lang="en-US" sz="2800" dirty="0"/>
              <a:t>Devices are given priority (importance) before making the final decision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6607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B09-0B84-49D9-AA53-F59BC31E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F455F-D798-494F-9C24-E9DC82CB8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1191"/>
            <a:ext cx="8596668" cy="3880773"/>
          </a:xfrm>
        </p:spPr>
        <p:txBody>
          <a:bodyPr>
            <a:noAutofit/>
          </a:bodyPr>
          <a:lstStyle/>
          <a:p>
            <a:r>
              <a:rPr lang="en-US" sz="2600" dirty="0"/>
              <a:t>As there is no real data, we are using a random number generator and time series generator to generate a dataset</a:t>
            </a:r>
          </a:p>
          <a:p>
            <a:endParaRPr lang="en-IN" sz="2600" dirty="0"/>
          </a:p>
          <a:p>
            <a:r>
              <a:rPr lang="en-US" sz="2600" dirty="0"/>
              <a:t>The dataset we generated consists of multiple attributes such as device, room, weather type, date, from time, to time, time of day, a number of people and time stayed</a:t>
            </a:r>
          </a:p>
          <a:p>
            <a:endParaRPr lang="en-US" sz="2600" dirty="0"/>
          </a:p>
          <a:p>
            <a:r>
              <a:rPr lang="en-US" sz="2600" dirty="0"/>
              <a:t>Column power is also generated along with it in terms of kilo watt hour. 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20343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B09-0B84-49D9-AA53-F59BC31E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Sample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F455F-D798-494F-9C24-E9DC82CB8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393E57B5-3AF1-4C8F-B564-B7CC45D88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" r="739"/>
          <a:stretch>
            <a:fillRect/>
          </a:stretch>
        </p:blipFill>
        <p:spPr bwMode="auto">
          <a:xfrm>
            <a:off x="1495313" y="1697396"/>
            <a:ext cx="6843684" cy="226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">
            <a:extLst>
              <a:ext uri="{FF2B5EF4-FFF2-40B4-BE49-F238E27FC236}">
                <a16:creationId xmlns:a16="http://schemas.microsoft.com/office/drawing/2014/main" id="{AD0E1869-C097-4771-8B9A-7FF0C3B76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71"/>
          <a:stretch>
            <a:fillRect/>
          </a:stretch>
        </p:blipFill>
        <p:spPr bwMode="auto">
          <a:xfrm>
            <a:off x="1495313" y="4041928"/>
            <a:ext cx="6843684" cy="234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C7484E46-1174-40C1-B9E2-70B47509A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55F0353-EA1B-4622-82EA-A70098FC2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79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95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B09-0B84-49D9-AA53-F59BC31E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F455F-D798-494F-9C24-E9DC82CB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The model is trained on this dataset and is saved</a:t>
            </a:r>
          </a:p>
          <a:p>
            <a:endParaRPr lang="en-US" sz="2800" dirty="0"/>
          </a:p>
          <a:p>
            <a:r>
              <a:rPr lang="en-US" sz="2800" dirty="0"/>
              <a:t>Multiple Linear Regression, Random Forest Regression and Decision Tree Regression are used  </a:t>
            </a:r>
            <a:endParaRPr lang="en-IN" sz="2800" dirty="0"/>
          </a:p>
          <a:p>
            <a:endParaRPr lang="en-IN" sz="2800" dirty="0"/>
          </a:p>
          <a:p>
            <a:r>
              <a:rPr lang="en-US" sz="2800" dirty="0"/>
              <a:t>A new dataset (unseen) is loaded, the saved model is used to predict the power consumption values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418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B09-0B84-49D9-AA53-F59BC31E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F455F-D798-494F-9C24-E9DC82CB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A custom algorithm is used to give out a message and action to be performed</a:t>
            </a:r>
          </a:p>
          <a:p>
            <a:endParaRPr lang="en-US" sz="3200" dirty="0"/>
          </a:p>
          <a:p>
            <a:r>
              <a:rPr lang="en-US" sz="3200" dirty="0"/>
              <a:t>The message and action are given based on the priorities given</a:t>
            </a:r>
          </a:p>
          <a:p>
            <a:endParaRPr lang="en-IN" sz="3200" dirty="0"/>
          </a:p>
          <a:p>
            <a:r>
              <a:rPr lang="en-US" sz="3200" dirty="0"/>
              <a:t>A new dataset is created with messages, actions and power saved </a:t>
            </a:r>
          </a:p>
        </p:txBody>
      </p:sp>
    </p:spTree>
    <p:extLst>
      <p:ext uri="{BB962C8B-B14F-4D97-AF65-F5344CB8AC3E}">
        <p14:creationId xmlns:p14="http://schemas.microsoft.com/office/powerpoint/2010/main" val="47371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B09-0B84-49D9-AA53-F59BC31E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Sample Message and 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F455F-D798-494F-9C24-E9DC82CB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“Moving 10 people from room 119 to room 105 saves 1188.0 of electricity, power consumption will reduce from 10507.0 to 9319.0”</a:t>
            </a:r>
          </a:p>
          <a:p>
            <a:endParaRPr lang="en-US" sz="3200" dirty="0"/>
          </a:p>
          <a:p>
            <a:r>
              <a:rPr lang="en-US" sz="3200" dirty="0"/>
              <a:t>“Turn off AC in room 119”</a:t>
            </a:r>
          </a:p>
        </p:txBody>
      </p:sp>
    </p:spTree>
    <p:extLst>
      <p:ext uri="{BB962C8B-B14F-4D97-AF65-F5344CB8AC3E}">
        <p14:creationId xmlns:p14="http://schemas.microsoft.com/office/powerpoint/2010/main" val="4218888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B09-0B84-49D9-AA53-F59BC31E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F455F-D798-494F-9C24-E9DC82CB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We take the mean power consumption per day for that hour versus the mean power consumption that was previously specified and then plot the outcomes</a:t>
            </a:r>
          </a:p>
          <a:p>
            <a:endParaRPr lang="en-US" sz="3200" dirty="0"/>
          </a:p>
          <a:p>
            <a:endParaRPr lang="en-IN" sz="3200" dirty="0"/>
          </a:p>
          <a:p>
            <a:r>
              <a:rPr lang="en-US" sz="3200" dirty="0"/>
              <a:t>We do this for all the three machine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4797685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743</TotalTime>
  <Words>425</Words>
  <Application>Microsoft Office PowerPoint</Application>
  <PresentationFormat>Widescreen</PresentationFormat>
  <Paragraphs>77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Wingdings 3</vt:lpstr>
      <vt:lpstr>Facet</vt:lpstr>
      <vt:lpstr>Limiting Power Consumption on Home Appliances using Machine Learning</vt:lpstr>
      <vt:lpstr>Objective</vt:lpstr>
      <vt:lpstr>Background</vt:lpstr>
      <vt:lpstr>Methodologies</vt:lpstr>
      <vt:lpstr>Sample Dataset</vt:lpstr>
      <vt:lpstr>Prediction</vt:lpstr>
      <vt:lpstr>Implementation</vt:lpstr>
      <vt:lpstr>Sample Message and Action</vt:lpstr>
      <vt:lpstr>Results</vt:lpstr>
      <vt:lpstr>Results – Multiple Linear Regression</vt:lpstr>
      <vt:lpstr>Results – Decision Tree Regression</vt:lpstr>
      <vt:lpstr>Results – Random Forest Regression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Impedance Tomography</dc:title>
  <dc:creator>Sudhanva Narayana</dc:creator>
  <cp:lastModifiedBy>Sudhanva Narayana</cp:lastModifiedBy>
  <cp:revision>135</cp:revision>
  <dcterms:created xsi:type="dcterms:W3CDTF">2018-07-16T03:47:54Z</dcterms:created>
  <dcterms:modified xsi:type="dcterms:W3CDTF">2018-07-27T09:49:04Z</dcterms:modified>
</cp:coreProperties>
</file>