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64"/>
  </p:notesMasterIdLst>
  <p:handoutMasterIdLst>
    <p:handoutMasterId r:id="rId65"/>
  </p:handoutMasterIdLst>
  <p:sldIdLst>
    <p:sldId id="256" r:id="rId5"/>
    <p:sldId id="261" r:id="rId6"/>
    <p:sldId id="262" r:id="rId7"/>
    <p:sldId id="263" r:id="rId8"/>
    <p:sldId id="272" r:id="rId9"/>
    <p:sldId id="264" r:id="rId10"/>
    <p:sldId id="273" r:id="rId11"/>
    <p:sldId id="274" r:id="rId12"/>
    <p:sldId id="275" r:id="rId13"/>
    <p:sldId id="276" r:id="rId14"/>
    <p:sldId id="258" r:id="rId15"/>
    <p:sldId id="271" r:id="rId16"/>
    <p:sldId id="277" r:id="rId17"/>
    <p:sldId id="278" r:id="rId18"/>
    <p:sldId id="279" r:id="rId19"/>
    <p:sldId id="280" r:id="rId20"/>
    <p:sldId id="267" r:id="rId21"/>
    <p:sldId id="282" r:id="rId22"/>
    <p:sldId id="283" r:id="rId23"/>
    <p:sldId id="284" r:id="rId24"/>
    <p:sldId id="285" r:id="rId25"/>
    <p:sldId id="286" r:id="rId26"/>
    <p:sldId id="287" r:id="rId27"/>
    <p:sldId id="288" r:id="rId28"/>
    <p:sldId id="289" r:id="rId29"/>
    <p:sldId id="290" r:id="rId30"/>
    <p:sldId id="281" r:id="rId31"/>
    <p:sldId id="27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9" r:id="rId60"/>
    <p:sldId id="268" r:id="rId61"/>
    <p:sldId id="269" r:id="rId62"/>
    <p:sldId id="318"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78" d="100"/>
          <a:sy n="78" d="100"/>
        </p:scale>
        <p:origin x="806" y="7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9/18/2019</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9/18/2019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15</a:t>
            </a:fld>
            <a:endParaRPr lang="en-US" dirty="0"/>
          </a:p>
        </p:txBody>
      </p:sp>
    </p:spTree>
    <p:extLst>
      <p:ext uri="{BB962C8B-B14F-4D97-AF65-F5344CB8AC3E}">
        <p14:creationId xmlns:p14="http://schemas.microsoft.com/office/powerpoint/2010/main" val="87206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16</a:t>
            </a:fld>
            <a:endParaRPr lang="en-US" dirty="0"/>
          </a:p>
        </p:txBody>
      </p:sp>
    </p:spTree>
    <p:extLst>
      <p:ext uri="{BB962C8B-B14F-4D97-AF65-F5344CB8AC3E}">
        <p14:creationId xmlns:p14="http://schemas.microsoft.com/office/powerpoint/2010/main" val="2845504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17</a:t>
            </a:fld>
            <a:endParaRPr lang="en-US" dirty="0"/>
          </a:p>
        </p:txBody>
      </p:sp>
    </p:spTree>
    <p:extLst>
      <p:ext uri="{BB962C8B-B14F-4D97-AF65-F5344CB8AC3E}">
        <p14:creationId xmlns:p14="http://schemas.microsoft.com/office/powerpoint/2010/main" val="506173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18</a:t>
            </a:fld>
            <a:endParaRPr lang="en-US" dirty="0"/>
          </a:p>
        </p:txBody>
      </p:sp>
    </p:spTree>
    <p:extLst>
      <p:ext uri="{BB962C8B-B14F-4D97-AF65-F5344CB8AC3E}">
        <p14:creationId xmlns:p14="http://schemas.microsoft.com/office/powerpoint/2010/main" val="440286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19</a:t>
            </a:fld>
            <a:endParaRPr lang="en-US" dirty="0"/>
          </a:p>
        </p:txBody>
      </p:sp>
    </p:spTree>
    <p:extLst>
      <p:ext uri="{BB962C8B-B14F-4D97-AF65-F5344CB8AC3E}">
        <p14:creationId xmlns:p14="http://schemas.microsoft.com/office/powerpoint/2010/main" val="3927648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20</a:t>
            </a:fld>
            <a:endParaRPr lang="en-US" dirty="0"/>
          </a:p>
        </p:txBody>
      </p:sp>
    </p:spTree>
    <p:extLst>
      <p:ext uri="{BB962C8B-B14F-4D97-AF65-F5344CB8AC3E}">
        <p14:creationId xmlns:p14="http://schemas.microsoft.com/office/powerpoint/2010/main" val="1953414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21</a:t>
            </a:fld>
            <a:endParaRPr lang="en-US" dirty="0"/>
          </a:p>
        </p:txBody>
      </p:sp>
    </p:spTree>
    <p:extLst>
      <p:ext uri="{BB962C8B-B14F-4D97-AF65-F5344CB8AC3E}">
        <p14:creationId xmlns:p14="http://schemas.microsoft.com/office/powerpoint/2010/main" val="3416818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22</a:t>
            </a:fld>
            <a:endParaRPr lang="en-US" dirty="0"/>
          </a:p>
        </p:txBody>
      </p:sp>
    </p:spTree>
    <p:extLst>
      <p:ext uri="{BB962C8B-B14F-4D97-AF65-F5344CB8AC3E}">
        <p14:creationId xmlns:p14="http://schemas.microsoft.com/office/powerpoint/2010/main" val="1820088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23</a:t>
            </a:fld>
            <a:endParaRPr lang="en-US" dirty="0"/>
          </a:p>
        </p:txBody>
      </p:sp>
    </p:spTree>
    <p:extLst>
      <p:ext uri="{BB962C8B-B14F-4D97-AF65-F5344CB8AC3E}">
        <p14:creationId xmlns:p14="http://schemas.microsoft.com/office/powerpoint/2010/main" val="2107783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24</a:t>
            </a:fld>
            <a:endParaRPr lang="en-US" dirty="0"/>
          </a:p>
        </p:txBody>
      </p:sp>
    </p:spTree>
    <p:extLst>
      <p:ext uri="{BB962C8B-B14F-4D97-AF65-F5344CB8AC3E}">
        <p14:creationId xmlns:p14="http://schemas.microsoft.com/office/powerpoint/2010/main" val="1849887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a:t>
            </a:fld>
            <a:endParaRPr lang="en-US" dirty="0"/>
          </a:p>
        </p:txBody>
      </p:sp>
    </p:spTree>
    <p:extLst>
      <p:ext uri="{BB962C8B-B14F-4D97-AF65-F5344CB8AC3E}">
        <p14:creationId xmlns:p14="http://schemas.microsoft.com/office/powerpoint/2010/main" val="35731566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25</a:t>
            </a:fld>
            <a:endParaRPr lang="en-US" dirty="0"/>
          </a:p>
        </p:txBody>
      </p:sp>
    </p:spTree>
    <p:extLst>
      <p:ext uri="{BB962C8B-B14F-4D97-AF65-F5344CB8AC3E}">
        <p14:creationId xmlns:p14="http://schemas.microsoft.com/office/powerpoint/2010/main" val="319162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27</a:t>
            </a:fld>
            <a:endParaRPr lang="en-US" dirty="0"/>
          </a:p>
        </p:txBody>
      </p:sp>
    </p:spTree>
    <p:extLst>
      <p:ext uri="{BB962C8B-B14F-4D97-AF65-F5344CB8AC3E}">
        <p14:creationId xmlns:p14="http://schemas.microsoft.com/office/powerpoint/2010/main" val="1193965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28</a:t>
            </a:fld>
            <a:endParaRPr lang="en-US" dirty="0"/>
          </a:p>
        </p:txBody>
      </p:sp>
    </p:spTree>
    <p:extLst>
      <p:ext uri="{BB962C8B-B14F-4D97-AF65-F5344CB8AC3E}">
        <p14:creationId xmlns:p14="http://schemas.microsoft.com/office/powerpoint/2010/main" val="1766227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57</a:t>
            </a:fld>
            <a:endParaRPr lang="en-US" dirty="0"/>
          </a:p>
        </p:txBody>
      </p:sp>
    </p:spTree>
    <p:extLst>
      <p:ext uri="{BB962C8B-B14F-4D97-AF65-F5344CB8AC3E}">
        <p14:creationId xmlns:p14="http://schemas.microsoft.com/office/powerpoint/2010/main" val="1050889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58</a:t>
            </a:fld>
            <a:endParaRPr lang="en-US" dirty="0"/>
          </a:p>
        </p:txBody>
      </p:sp>
    </p:spTree>
    <p:extLst>
      <p:ext uri="{BB962C8B-B14F-4D97-AF65-F5344CB8AC3E}">
        <p14:creationId xmlns:p14="http://schemas.microsoft.com/office/powerpoint/2010/main" val="1454049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3</a:t>
            </a:fld>
            <a:endParaRPr lang="en-US" dirty="0"/>
          </a:p>
        </p:txBody>
      </p:sp>
    </p:spTree>
    <p:extLst>
      <p:ext uri="{BB962C8B-B14F-4D97-AF65-F5344CB8AC3E}">
        <p14:creationId xmlns:p14="http://schemas.microsoft.com/office/powerpoint/2010/main" val="4129110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4</a:t>
            </a:fld>
            <a:endParaRPr lang="en-US" dirty="0"/>
          </a:p>
        </p:txBody>
      </p:sp>
    </p:spTree>
    <p:extLst>
      <p:ext uri="{BB962C8B-B14F-4D97-AF65-F5344CB8AC3E}">
        <p14:creationId xmlns:p14="http://schemas.microsoft.com/office/powerpoint/2010/main" val="3810464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6</a:t>
            </a:fld>
            <a:endParaRPr lang="en-US" dirty="0"/>
          </a:p>
        </p:txBody>
      </p:sp>
    </p:spTree>
    <p:extLst>
      <p:ext uri="{BB962C8B-B14F-4D97-AF65-F5344CB8AC3E}">
        <p14:creationId xmlns:p14="http://schemas.microsoft.com/office/powerpoint/2010/main" val="2289522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11</a:t>
            </a:fld>
            <a:endParaRPr lang="en-US" dirty="0"/>
          </a:p>
        </p:txBody>
      </p:sp>
    </p:spTree>
    <p:extLst>
      <p:ext uri="{BB962C8B-B14F-4D97-AF65-F5344CB8AC3E}">
        <p14:creationId xmlns:p14="http://schemas.microsoft.com/office/powerpoint/2010/main" val="1738381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12</a:t>
            </a:fld>
            <a:endParaRPr lang="en-US" dirty="0"/>
          </a:p>
        </p:txBody>
      </p:sp>
    </p:spTree>
    <p:extLst>
      <p:ext uri="{BB962C8B-B14F-4D97-AF65-F5344CB8AC3E}">
        <p14:creationId xmlns:p14="http://schemas.microsoft.com/office/powerpoint/2010/main" val="679184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13</a:t>
            </a:fld>
            <a:endParaRPr lang="en-US" dirty="0"/>
          </a:p>
        </p:txBody>
      </p:sp>
    </p:spTree>
    <p:extLst>
      <p:ext uri="{BB962C8B-B14F-4D97-AF65-F5344CB8AC3E}">
        <p14:creationId xmlns:p14="http://schemas.microsoft.com/office/powerpoint/2010/main" val="1323013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14</a:t>
            </a:fld>
            <a:endParaRPr lang="en-US" dirty="0"/>
          </a:p>
        </p:txBody>
      </p:sp>
    </p:spTree>
    <p:extLst>
      <p:ext uri="{BB962C8B-B14F-4D97-AF65-F5344CB8AC3E}">
        <p14:creationId xmlns:p14="http://schemas.microsoft.com/office/powerpoint/2010/main" val="213935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2F99A98-CE64-4544-9DFE-492E9BDBEF1B}" type="datetime1">
              <a:rPr lang="en-US" smtClean="0"/>
              <a:t>9/18/2019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IN"/>
              <a:t>MR. SANTOSH S KATTI, PES UNIVERSITY, BENGALURU</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71D09A-1883-41E6-B0C0-6D92AB26333B}" type="datetime1">
              <a:rPr lang="en-US" smtClean="0"/>
              <a:t>9/18/2019</a:t>
            </a:fld>
            <a:endParaRPr lang="en-US" dirty="0"/>
          </a:p>
        </p:txBody>
      </p:sp>
      <p:sp>
        <p:nvSpPr>
          <p:cNvPr id="5" name="Footer Placeholder 4"/>
          <p:cNvSpPr>
            <a:spLocks noGrp="1"/>
          </p:cNvSpPr>
          <p:nvPr>
            <p:ph type="ftr" sz="quarter" idx="11"/>
          </p:nvPr>
        </p:nvSpPr>
        <p:spPr/>
        <p:txBody>
          <a:bodyPr/>
          <a:lstStyle/>
          <a:p>
            <a:r>
              <a:rPr lang="en-IN"/>
              <a:t>MR. SANTOSH S KATTI, PES UNIVERSITY, BENGALURU</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325B689-46A4-495B-A142-EA6F9F0C3581}" type="datetime1">
              <a:rPr lang="en-US" smtClean="0"/>
              <a:t>9/18/2019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IN"/>
              <a:t>MR. SANTOSH S KATTI, PES UNIVERSITY, BENGALURU</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43CA34-F4AE-4706-9E0F-7FF158260305}" type="datetime1">
              <a:rPr lang="en-US" smtClean="0"/>
              <a:t>9/18/2019</a:t>
            </a:fld>
            <a:endParaRPr lang="en-US" dirty="0"/>
          </a:p>
        </p:txBody>
      </p:sp>
      <p:sp>
        <p:nvSpPr>
          <p:cNvPr id="5" name="Footer Placeholder 4"/>
          <p:cNvSpPr>
            <a:spLocks noGrp="1"/>
          </p:cNvSpPr>
          <p:nvPr>
            <p:ph type="ftr" sz="quarter" idx="11"/>
          </p:nvPr>
        </p:nvSpPr>
        <p:spPr/>
        <p:txBody>
          <a:bodyPr/>
          <a:lstStyle/>
          <a:p>
            <a:r>
              <a:rPr lang="en-IN"/>
              <a:t>MR. SANTOSH S KATTI, PES UNIVERSITY, BENGALURU</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B7AE750-C6FF-47F6-A59F-8851AEB4CA07}" type="datetime1">
              <a:rPr lang="en-US" smtClean="0"/>
              <a:t>9/18/2019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IN"/>
              <a:t>MR. SANTOSH S KATTI, PES UNIVERSITY, BENGALURU</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5A466B-D8EE-48B1-AE6D-D6D7881951DE}" type="datetime1">
              <a:rPr lang="en-US" smtClean="0"/>
              <a:t>9/18/2019</a:t>
            </a:fld>
            <a:endParaRPr lang="en-US" dirty="0"/>
          </a:p>
        </p:txBody>
      </p:sp>
      <p:sp>
        <p:nvSpPr>
          <p:cNvPr id="6" name="Footer Placeholder 5"/>
          <p:cNvSpPr>
            <a:spLocks noGrp="1"/>
          </p:cNvSpPr>
          <p:nvPr>
            <p:ph type="ftr" sz="quarter" idx="11"/>
          </p:nvPr>
        </p:nvSpPr>
        <p:spPr/>
        <p:txBody>
          <a:bodyPr/>
          <a:lstStyle/>
          <a:p>
            <a:r>
              <a:rPr lang="en-IN"/>
              <a:t>MR. SANTOSH S KATTI, PES UNIVERSITY, BENGALURU</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062055-5672-44EB-BD7B-520719B7999A}" type="datetime1">
              <a:rPr lang="en-US" smtClean="0"/>
              <a:t>9/18/2019</a:t>
            </a:fld>
            <a:endParaRPr lang="en-US" dirty="0"/>
          </a:p>
        </p:txBody>
      </p:sp>
      <p:sp>
        <p:nvSpPr>
          <p:cNvPr id="8" name="Footer Placeholder 7"/>
          <p:cNvSpPr>
            <a:spLocks noGrp="1"/>
          </p:cNvSpPr>
          <p:nvPr>
            <p:ph type="ftr" sz="quarter" idx="11"/>
          </p:nvPr>
        </p:nvSpPr>
        <p:spPr/>
        <p:txBody>
          <a:bodyPr/>
          <a:lstStyle/>
          <a:p>
            <a:r>
              <a:rPr lang="en-IN"/>
              <a:t>MR. SANTOSH S KATTI, PES UNIVERSITY, BENGALURU</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2A40D7A-9398-4065-A21A-B9E26CCCD442}" type="datetime1">
              <a:rPr lang="en-US" smtClean="0"/>
              <a:t>9/18/2019</a:t>
            </a:fld>
            <a:endParaRPr lang="en-US" dirty="0"/>
          </a:p>
        </p:txBody>
      </p:sp>
      <p:sp>
        <p:nvSpPr>
          <p:cNvPr id="4" name="Footer Placeholder 3"/>
          <p:cNvSpPr>
            <a:spLocks noGrp="1"/>
          </p:cNvSpPr>
          <p:nvPr>
            <p:ph type="ftr" sz="quarter" idx="11"/>
          </p:nvPr>
        </p:nvSpPr>
        <p:spPr/>
        <p:txBody>
          <a:bodyPr/>
          <a:lstStyle/>
          <a:p>
            <a:r>
              <a:rPr lang="en-IN"/>
              <a:t>MR. SANTOSH S KATTI, PES UNIVERSITY, BENGALURU</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E68FAC-A4E5-46AC-AF7C-B1A7E3D6C662}" type="datetime1">
              <a:rPr lang="en-US" smtClean="0"/>
              <a:t>9/18/2019</a:t>
            </a:fld>
            <a:endParaRPr lang="en-US" dirty="0"/>
          </a:p>
        </p:txBody>
      </p:sp>
      <p:sp>
        <p:nvSpPr>
          <p:cNvPr id="3" name="Footer Placeholder 2"/>
          <p:cNvSpPr>
            <a:spLocks noGrp="1"/>
          </p:cNvSpPr>
          <p:nvPr>
            <p:ph type="ftr" sz="quarter" idx="11"/>
          </p:nvPr>
        </p:nvSpPr>
        <p:spPr/>
        <p:txBody>
          <a:bodyPr/>
          <a:lstStyle/>
          <a:p>
            <a:r>
              <a:rPr lang="en-IN"/>
              <a:t>MR. SANTOSH S KATTI, PES UNIVERSITY, BENGALURU</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9C9D3A8-7E6E-4D51-A795-263BD94DFD87}" type="datetime1">
              <a:rPr lang="en-US" smtClean="0"/>
              <a:t>9/18/2019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IN"/>
              <a:t>MR. SANTOSH S KATTI, PES UNIVERSITY, BENGALURU</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1B85BC-7193-41A3-95B5-06201B66DE75}" type="datetime1">
              <a:rPr lang="en-US" smtClean="0"/>
              <a:t>9/18/2019</a:t>
            </a:fld>
            <a:endParaRPr lang="en-US" dirty="0"/>
          </a:p>
        </p:txBody>
      </p:sp>
      <p:sp>
        <p:nvSpPr>
          <p:cNvPr id="6" name="Footer Placeholder 5"/>
          <p:cNvSpPr>
            <a:spLocks noGrp="1"/>
          </p:cNvSpPr>
          <p:nvPr>
            <p:ph type="ftr" sz="quarter" idx="11"/>
          </p:nvPr>
        </p:nvSpPr>
        <p:spPr/>
        <p:txBody>
          <a:bodyPr/>
          <a:lstStyle/>
          <a:p>
            <a:r>
              <a:rPr lang="en-IN"/>
              <a:t>MR. SANTOSH S KATTI, PES UNIVERSITY, BENGALURU</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F6E75E0-3529-49B0-A79C-227C907D4DEA}" type="datetime1">
              <a:rPr lang="en-US" smtClean="0"/>
              <a:t>9/18/2019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IN"/>
              <a:t>MR. SANTOSH S KATTI, PES UNIVERSITY, BENGALURU</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veloper.android.com/studio/"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hyperlink" Target="https://developer.android.com/studio/run/oem-usb"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hyperlink" Target="https://developer.android.com/reference/android/widget/EditText.html" TargetMode="Externa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hyperlink" Target="https://developer.android.com/reference/android/content/Context" TargetMode="External"/><Relationship Id="rId7" Type="http://schemas.openxmlformats.org/officeDocument/2006/relationships/hyperlink" Target="https://developer.android.com/reference/android/app/Activity#startActivity(android.content.Intent)" TargetMode="External"/><Relationship Id="rId2" Type="http://schemas.openxmlformats.org/officeDocument/2006/relationships/hyperlink" Target="https://developer.android.com/reference/android/content/Intent" TargetMode="External"/><Relationship Id="rId1" Type="http://schemas.openxmlformats.org/officeDocument/2006/relationships/slideLayout" Target="../slideLayouts/slideLayout4.xml"/><Relationship Id="rId6" Type="http://schemas.openxmlformats.org/officeDocument/2006/relationships/hyperlink" Target="https://developer.android.com/reference/android/content/Intent#putExtra(java.lang.String,%20java.lang.String)" TargetMode="External"/><Relationship Id="rId5" Type="http://schemas.openxmlformats.org/officeDocument/2006/relationships/hyperlink" Target="https://developer.android.com/reference/android/app/Activity" TargetMode="External"/><Relationship Id="rId4" Type="http://schemas.openxmlformats.org/officeDocument/2006/relationships/hyperlink" Target="https://developer.android.com/reference/java/lang/Class" TargetMode="External"/></Relationships>
</file>

<file path=ppt/slides/_rels/slide48.xml.rels><?xml version="1.0" encoding="UTF-8" standalone="yes"?>
<Relationships xmlns="http://schemas.openxmlformats.org/package/2006/relationships"><Relationship Id="rId2" Type="http://schemas.openxmlformats.org/officeDocument/2006/relationships/hyperlink" Target="https://developer.android.com/guide/topics/manifest/activity-element" TargetMode="Externa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slide" Target="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hyperlink" Target="Android%20Studio%20Tutorial/Introducing%20Firebase.mp4" TargetMode="Externa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Mobile  app  development</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  Santosh s </a:t>
            </a:r>
            <a:r>
              <a:rPr lang="en-US" dirty="0" err="1">
                <a:solidFill>
                  <a:srgbClr val="7CEBFF"/>
                </a:solidFill>
              </a:rPr>
              <a:t>katti</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9419-3F86-4949-A1E6-757FEE58EF6C}"/>
              </a:ext>
            </a:extLst>
          </p:cNvPr>
          <p:cNvSpPr>
            <a:spLocks noGrp="1"/>
          </p:cNvSpPr>
          <p:nvPr>
            <p:ph type="title"/>
          </p:nvPr>
        </p:nvSpPr>
        <p:spPr/>
        <p:txBody>
          <a:bodyPr/>
          <a:lstStyle/>
          <a:p>
            <a:r>
              <a:rPr lang="en-IN" dirty="0"/>
              <a:t>The Mobile Application Front-End</a:t>
            </a:r>
            <a:br>
              <a:rPr lang="en-IN" dirty="0"/>
            </a:br>
            <a:endParaRPr lang="en-IN" dirty="0"/>
          </a:p>
        </p:txBody>
      </p:sp>
      <p:sp>
        <p:nvSpPr>
          <p:cNvPr id="3" name="Content Placeholder 2">
            <a:extLst>
              <a:ext uri="{FF2B5EF4-FFF2-40B4-BE49-F238E27FC236}">
                <a16:creationId xmlns:a16="http://schemas.microsoft.com/office/drawing/2014/main" id="{B6BAAB82-5FD0-421F-8F4E-7E973F4DCCA6}"/>
              </a:ext>
            </a:extLst>
          </p:cNvPr>
          <p:cNvSpPr>
            <a:spLocks noGrp="1"/>
          </p:cNvSpPr>
          <p:nvPr>
            <p:ph idx="1"/>
          </p:nvPr>
        </p:nvSpPr>
        <p:spPr/>
        <p:txBody>
          <a:bodyPr/>
          <a:lstStyle/>
          <a:p>
            <a:r>
              <a:rPr lang="en-IN" dirty="0"/>
              <a:t>The mobile front-end is the visual and interactive part of the application the user experiences. It usually resides on the device, or there is at least an icon representing the app that is visible on the home screen or is pinned in the application </a:t>
            </a:r>
            <a:r>
              <a:rPr lang="en-IN" dirty="0" err="1"/>
              <a:t>catalog</a:t>
            </a:r>
            <a:r>
              <a:rPr lang="en-IN" dirty="0"/>
              <a:t> of the device. The application can be downloaded from the platform app store, side-loaded directly onto the device, or can be reached through the device’s browser, as in the case for PWAs.</a:t>
            </a:r>
          </a:p>
        </p:txBody>
      </p:sp>
    </p:spTree>
    <p:extLst>
      <p:ext uri="{BB962C8B-B14F-4D97-AF65-F5344CB8AC3E}">
        <p14:creationId xmlns:p14="http://schemas.microsoft.com/office/powerpoint/2010/main" val="1469194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Lab 1 : Getting started with android</a:t>
            </a:r>
          </a:p>
        </p:txBody>
      </p:sp>
      <p:sp>
        <p:nvSpPr>
          <p:cNvPr id="4" name="Content Placeholder 3">
            <a:extLst>
              <a:ext uri="{FF2B5EF4-FFF2-40B4-BE49-F238E27FC236}">
                <a16:creationId xmlns:a16="http://schemas.microsoft.com/office/drawing/2014/main" id="{254FBFE2-3B14-4A71-A091-ABE3F12C36DA}"/>
              </a:ext>
            </a:extLst>
          </p:cNvPr>
          <p:cNvSpPr>
            <a:spLocks noGrp="1"/>
          </p:cNvSpPr>
          <p:nvPr>
            <p:ph sz="half" idx="2"/>
          </p:nvPr>
        </p:nvSpPr>
        <p:spPr/>
        <p:txBody>
          <a:bodyPr/>
          <a:lstStyle/>
          <a:p>
            <a:r>
              <a:rPr lang="en-IN" dirty="0"/>
              <a:t>Installing Android Studio and SDK Tools</a:t>
            </a:r>
          </a:p>
          <a:p>
            <a:r>
              <a:rPr lang="en-IN" dirty="0"/>
              <a:t>Creating and Exploring Android Project Files</a:t>
            </a:r>
          </a:p>
          <a:p>
            <a:endParaRPr lang="en-IN" dirty="0"/>
          </a:p>
        </p:txBody>
      </p:sp>
      <p:pic>
        <p:nvPicPr>
          <p:cNvPr id="5122" name="Picture 2" descr="Related image">
            <a:extLst>
              <a:ext uri="{FF2B5EF4-FFF2-40B4-BE49-F238E27FC236}">
                <a16:creationId xmlns:a16="http://schemas.microsoft.com/office/drawing/2014/main" id="{A5797A2A-B405-4925-9856-3FB14E9232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93" b="10640"/>
          <a:stretch/>
        </p:blipFill>
        <p:spPr bwMode="auto">
          <a:xfrm>
            <a:off x="454741" y="2121390"/>
            <a:ext cx="5051323" cy="439801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75C6AD7C-4E80-4950-9F56-CE72C791A5F0}"/>
              </a:ext>
            </a:extLst>
          </p:cNvPr>
          <p:cNvPicPr>
            <a:picLocks noChangeAspect="1"/>
          </p:cNvPicPr>
          <p:nvPr/>
        </p:nvPicPr>
        <p:blipFill>
          <a:blip r:embed="rId4"/>
          <a:stretch>
            <a:fillRect/>
          </a:stretch>
        </p:blipFill>
        <p:spPr>
          <a:xfrm>
            <a:off x="182363" y="6308268"/>
            <a:ext cx="948348" cy="469183"/>
          </a:xfrm>
          <a:prstGeom prst="rect">
            <a:avLst/>
          </a:prstGeom>
        </p:spPr>
      </p:pic>
      <p:pic>
        <p:nvPicPr>
          <p:cNvPr id="20" name="Picture 19">
            <a:extLst>
              <a:ext uri="{FF2B5EF4-FFF2-40B4-BE49-F238E27FC236}">
                <a16:creationId xmlns:a16="http://schemas.microsoft.com/office/drawing/2014/main" id="{C01B2767-189D-471F-AF31-62C197D4820C}"/>
              </a:ext>
            </a:extLst>
          </p:cNvPr>
          <p:cNvPicPr>
            <a:picLocks noChangeAspect="1"/>
          </p:cNvPicPr>
          <p:nvPr/>
        </p:nvPicPr>
        <p:blipFill>
          <a:blip r:embed="rId5"/>
          <a:stretch>
            <a:fillRect/>
          </a:stretch>
        </p:blipFill>
        <p:spPr>
          <a:xfrm>
            <a:off x="10259021" y="6155844"/>
            <a:ext cx="1649976" cy="515107"/>
          </a:xfrm>
          <a:prstGeom prst="rect">
            <a:avLst/>
          </a:prstGeom>
        </p:spPr>
      </p:pic>
      <p:sp>
        <p:nvSpPr>
          <p:cNvPr id="21" name="TextBox 20">
            <a:extLst>
              <a:ext uri="{FF2B5EF4-FFF2-40B4-BE49-F238E27FC236}">
                <a16:creationId xmlns:a16="http://schemas.microsoft.com/office/drawing/2014/main" id="{E05CA6A4-9EFA-4389-9F2B-636BB305A679}"/>
              </a:ext>
            </a:extLst>
          </p:cNvPr>
          <p:cNvSpPr txBox="1"/>
          <p:nvPr/>
        </p:nvSpPr>
        <p:spPr>
          <a:xfrm>
            <a:off x="4476004" y="6413397"/>
            <a:ext cx="3239990" cy="261610"/>
          </a:xfrm>
          <a:prstGeom prst="rect">
            <a:avLst/>
          </a:prstGeom>
          <a:noFill/>
        </p:spPr>
        <p:txBody>
          <a:bodyPr wrap="none" rtlCol="0">
            <a:spAutoFit/>
          </a:bodyPr>
          <a:lstStyle/>
          <a:p>
            <a:r>
              <a:rPr lang="en-IN" sz="1100" i="1" dirty="0">
                <a:solidFill>
                  <a:schemeClr val="accent3">
                    <a:lumMod val="50000"/>
                  </a:schemeClr>
                </a:solidFill>
              </a:rPr>
              <a:t>MR. SANTOSH S KATTI, PES UNIVERSITY, BENGALURU</a:t>
            </a:r>
          </a:p>
        </p:txBody>
      </p:sp>
    </p:spTree>
    <p:extLst>
      <p:ext uri="{BB962C8B-B14F-4D97-AF65-F5344CB8AC3E}">
        <p14:creationId xmlns:p14="http://schemas.microsoft.com/office/powerpoint/2010/main" val="497607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pPr algn="ctr"/>
            <a:r>
              <a:rPr lang="en-US" dirty="0"/>
              <a:t>Android studio 3.5 (IDE)</a:t>
            </a:r>
          </a:p>
        </p:txBody>
      </p:sp>
      <p:pic>
        <p:nvPicPr>
          <p:cNvPr id="5122" name="Picture 2" descr="Related image">
            <a:extLst>
              <a:ext uri="{FF2B5EF4-FFF2-40B4-BE49-F238E27FC236}">
                <a16:creationId xmlns:a16="http://schemas.microsoft.com/office/drawing/2014/main" id="{A5797A2A-B405-4925-9856-3FB14E9232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93" b="10640"/>
          <a:stretch/>
        </p:blipFill>
        <p:spPr bwMode="auto">
          <a:xfrm>
            <a:off x="453513" y="2025887"/>
            <a:ext cx="2282438" cy="19872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5E31A69-B633-4F7E-AABD-4BB963F1EA40}"/>
              </a:ext>
            </a:extLst>
          </p:cNvPr>
          <p:cNvPicPr>
            <a:picLocks noChangeAspect="1"/>
          </p:cNvPicPr>
          <p:nvPr/>
        </p:nvPicPr>
        <p:blipFill>
          <a:blip r:embed="rId4"/>
          <a:stretch>
            <a:fillRect/>
          </a:stretch>
        </p:blipFill>
        <p:spPr>
          <a:xfrm>
            <a:off x="182363" y="6308268"/>
            <a:ext cx="948348" cy="469183"/>
          </a:xfrm>
          <a:prstGeom prst="rect">
            <a:avLst/>
          </a:prstGeom>
        </p:spPr>
      </p:pic>
      <p:pic>
        <p:nvPicPr>
          <p:cNvPr id="6" name="Picture 5">
            <a:extLst>
              <a:ext uri="{FF2B5EF4-FFF2-40B4-BE49-F238E27FC236}">
                <a16:creationId xmlns:a16="http://schemas.microsoft.com/office/drawing/2014/main" id="{1F0D7D80-1896-4E3F-92B8-5F4B5999B617}"/>
              </a:ext>
            </a:extLst>
          </p:cNvPr>
          <p:cNvPicPr>
            <a:picLocks noChangeAspect="1"/>
          </p:cNvPicPr>
          <p:nvPr/>
        </p:nvPicPr>
        <p:blipFill>
          <a:blip r:embed="rId5"/>
          <a:stretch>
            <a:fillRect/>
          </a:stretch>
        </p:blipFill>
        <p:spPr>
          <a:xfrm>
            <a:off x="10259021" y="6155844"/>
            <a:ext cx="1649976" cy="515107"/>
          </a:xfrm>
          <a:prstGeom prst="rect">
            <a:avLst/>
          </a:prstGeom>
        </p:spPr>
      </p:pic>
      <p:sp>
        <p:nvSpPr>
          <p:cNvPr id="7" name="TextBox 6">
            <a:extLst>
              <a:ext uri="{FF2B5EF4-FFF2-40B4-BE49-F238E27FC236}">
                <a16:creationId xmlns:a16="http://schemas.microsoft.com/office/drawing/2014/main" id="{C836D64C-A320-4C8B-87DE-F00A8DDDA953}"/>
              </a:ext>
            </a:extLst>
          </p:cNvPr>
          <p:cNvSpPr txBox="1"/>
          <p:nvPr/>
        </p:nvSpPr>
        <p:spPr>
          <a:xfrm>
            <a:off x="4476004" y="6413397"/>
            <a:ext cx="3239990" cy="261610"/>
          </a:xfrm>
          <a:prstGeom prst="rect">
            <a:avLst/>
          </a:prstGeom>
          <a:noFill/>
        </p:spPr>
        <p:txBody>
          <a:bodyPr wrap="none" rtlCol="0">
            <a:spAutoFit/>
          </a:bodyPr>
          <a:lstStyle/>
          <a:p>
            <a:r>
              <a:rPr lang="en-IN" sz="1100" i="1" dirty="0">
                <a:solidFill>
                  <a:schemeClr val="accent3">
                    <a:lumMod val="50000"/>
                  </a:schemeClr>
                </a:solidFill>
              </a:rPr>
              <a:t>MR. SANTOSH S KATTI, PES UNIVERSITY, BENGALURU</a:t>
            </a:r>
          </a:p>
        </p:txBody>
      </p:sp>
      <p:sp>
        <p:nvSpPr>
          <p:cNvPr id="3" name="Rectangle 2">
            <a:extLst>
              <a:ext uri="{FF2B5EF4-FFF2-40B4-BE49-F238E27FC236}">
                <a16:creationId xmlns:a16="http://schemas.microsoft.com/office/drawing/2014/main" id="{497DEC56-AE58-4905-8C38-79F122A29166}"/>
              </a:ext>
            </a:extLst>
          </p:cNvPr>
          <p:cNvSpPr/>
          <p:nvPr/>
        </p:nvSpPr>
        <p:spPr>
          <a:xfrm>
            <a:off x="5163693" y="1946476"/>
            <a:ext cx="1864613" cy="369332"/>
          </a:xfrm>
          <a:prstGeom prst="rect">
            <a:avLst/>
          </a:prstGeom>
        </p:spPr>
        <p:txBody>
          <a:bodyPr wrap="none">
            <a:spAutoFit/>
          </a:bodyPr>
          <a:lstStyle/>
          <a:p>
            <a:r>
              <a:rPr lang="en-IN" dirty="0">
                <a:solidFill>
                  <a:srgbClr val="202124"/>
                </a:solidFill>
                <a:latin typeface="Roboto"/>
              </a:rPr>
              <a:t>Project structure</a:t>
            </a:r>
            <a:endParaRPr lang="en-IN" b="0" dirty="0">
              <a:solidFill>
                <a:srgbClr val="202124"/>
              </a:solidFill>
              <a:effectLst/>
              <a:latin typeface="Roboto"/>
            </a:endParaRPr>
          </a:p>
        </p:txBody>
      </p:sp>
      <p:sp>
        <p:nvSpPr>
          <p:cNvPr id="4" name="Rectangle 3">
            <a:extLst>
              <a:ext uri="{FF2B5EF4-FFF2-40B4-BE49-F238E27FC236}">
                <a16:creationId xmlns:a16="http://schemas.microsoft.com/office/drawing/2014/main" id="{E5C0D565-A6E3-44B1-B82F-F432CA4514ED}"/>
              </a:ext>
            </a:extLst>
          </p:cNvPr>
          <p:cNvSpPr/>
          <p:nvPr/>
        </p:nvSpPr>
        <p:spPr>
          <a:xfrm>
            <a:off x="3048000" y="2551837"/>
            <a:ext cx="8298426" cy="1754326"/>
          </a:xfrm>
          <a:prstGeom prst="rect">
            <a:avLst/>
          </a:prstGeom>
        </p:spPr>
        <p:txBody>
          <a:bodyPr wrap="square">
            <a:spAutoFit/>
          </a:bodyPr>
          <a:lstStyle/>
          <a:p>
            <a:r>
              <a:rPr lang="en-IN" dirty="0">
                <a:solidFill>
                  <a:srgbClr val="202124"/>
                </a:solidFill>
                <a:latin typeface="Roboto"/>
              </a:rPr>
              <a:t>Each project in Android Studio contains one or more modules with source code files and resource files. Types of modules include:</a:t>
            </a:r>
          </a:p>
          <a:p>
            <a:endParaRPr lang="en-IN" dirty="0">
              <a:solidFill>
                <a:srgbClr val="202124"/>
              </a:solidFill>
              <a:latin typeface="Roboto"/>
            </a:endParaRPr>
          </a:p>
          <a:p>
            <a:pPr>
              <a:buFont typeface="Arial" panose="020B0604020202020204" pitchFamily="34" charset="0"/>
              <a:buChar char="•"/>
            </a:pPr>
            <a:r>
              <a:rPr lang="en-IN" dirty="0">
                <a:solidFill>
                  <a:srgbClr val="202124"/>
                </a:solidFill>
                <a:latin typeface="Roboto"/>
              </a:rPr>
              <a:t>Android app modules</a:t>
            </a:r>
          </a:p>
          <a:p>
            <a:pPr>
              <a:buFont typeface="Arial" panose="020B0604020202020204" pitchFamily="34" charset="0"/>
              <a:buChar char="•"/>
            </a:pPr>
            <a:r>
              <a:rPr lang="en-IN" dirty="0">
                <a:solidFill>
                  <a:srgbClr val="202124"/>
                </a:solidFill>
                <a:latin typeface="Roboto"/>
              </a:rPr>
              <a:t>Library modules</a:t>
            </a:r>
          </a:p>
          <a:p>
            <a:pPr>
              <a:buFont typeface="Arial" panose="020B0604020202020204" pitchFamily="34" charset="0"/>
              <a:buChar char="•"/>
            </a:pPr>
            <a:r>
              <a:rPr lang="en-IN" dirty="0">
                <a:solidFill>
                  <a:srgbClr val="202124"/>
                </a:solidFill>
                <a:latin typeface="Roboto"/>
              </a:rPr>
              <a:t>Google App Engine modules</a:t>
            </a:r>
            <a:endParaRPr lang="en-IN" b="0" i="0" dirty="0">
              <a:solidFill>
                <a:srgbClr val="202124"/>
              </a:solidFill>
              <a:effectLst/>
              <a:latin typeface="Roboto"/>
            </a:endParaRPr>
          </a:p>
        </p:txBody>
      </p:sp>
      <p:sp>
        <p:nvSpPr>
          <p:cNvPr id="9" name="Rectangle 8">
            <a:extLst>
              <a:ext uri="{FF2B5EF4-FFF2-40B4-BE49-F238E27FC236}">
                <a16:creationId xmlns:a16="http://schemas.microsoft.com/office/drawing/2014/main" id="{41328AD9-6326-4053-BDF5-3E8B84D53C96}"/>
              </a:ext>
            </a:extLst>
          </p:cNvPr>
          <p:cNvSpPr/>
          <p:nvPr/>
        </p:nvSpPr>
        <p:spPr>
          <a:xfrm>
            <a:off x="581193" y="4733334"/>
            <a:ext cx="10283451" cy="1361911"/>
          </a:xfrm>
          <a:prstGeom prst="rect">
            <a:avLst/>
          </a:prstGeom>
        </p:spPr>
        <p:txBody>
          <a:bodyPr wrap="square">
            <a:spAutoFit/>
          </a:bodyPr>
          <a:lstStyle/>
          <a:p>
            <a:pPr lvl="0" defTabSz="914400" eaLnBrk="0" fontAlgn="base" hangingPunct="0">
              <a:spcBef>
                <a:spcPct val="0"/>
              </a:spcBef>
              <a:spcAft>
                <a:spcPct val="0"/>
              </a:spcAft>
            </a:pPr>
            <a:r>
              <a:rPr lang="en-US" altLang="en-US" dirty="0">
                <a:solidFill>
                  <a:srgbClr val="202124"/>
                </a:solidFill>
                <a:latin typeface="Roboto"/>
              </a:rPr>
              <a:t>Each app module contains the following folders:</a:t>
            </a:r>
          </a:p>
          <a:p>
            <a:pPr lvl="0" defTabSz="914400" eaLnBrk="0" fontAlgn="base" hangingPunct="0">
              <a:spcBef>
                <a:spcPct val="0"/>
              </a:spcBef>
              <a:spcAft>
                <a:spcPct val="0"/>
              </a:spcAft>
            </a:pPr>
            <a:endParaRPr lang="en-US" altLang="en-US" sz="1050" dirty="0"/>
          </a:p>
          <a:p>
            <a:pPr lvl="0" defTabSz="914400" eaLnBrk="0" fontAlgn="base" hangingPunct="0">
              <a:spcBef>
                <a:spcPct val="0"/>
              </a:spcBef>
              <a:spcAft>
                <a:spcPct val="0"/>
              </a:spcAft>
              <a:buFontTx/>
              <a:buChar char="•"/>
            </a:pPr>
            <a:r>
              <a:rPr lang="en-US" altLang="en-US" b="1" dirty="0">
                <a:solidFill>
                  <a:srgbClr val="202124"/>
                </a:solidFill>
                <a:latin typeface="Roboto"/>
              </a:rPr>
              <a:t>manifests</a:t>
            </a:r>
            <a:r>
              <a:rPr lang="en-US" altLang="en-US" dirty="0">
                <a:solidFill>
                  <a:srgbClr val="202124"/>
                </a:solidFill>
                <a:latin typeface="Roboto"/>
              </a:rPr>
              <a:t>: Contains the </a:t>
            </a:r>
            <a:r>
              <a:rPr lang="en-US" altLang="en-US" sz="1200" dirty="0">
                <a:solidFill>
                  <a:srgbClr val="37474F"/>
                </a:solidFill>
                <a:latin typeface="Roboto Mono"/>
              </a:rPr>
              <a:t>AndroidManifest.xml</a:t>
            </a:r>
            <a:r>
              <a:rPr lang="en-US" altLang="en-US" dirty="0">
                <a:solidFill>
                  <a:srgbClr val="202124"/>
                </a:solidFill>
                <a:latin typeface="Roboto"/>
              </a:rPr>
              <a:t> file.</a:t>
            </a:r>
          </a:p>
          <a:p>
            <a:pPr lvl="0" defTabSz="914400" eaLnBrk="0" fontAlgn="base" hangingPunct="0">
              <a:spcBef>
                <a:spcPct val="0"/>
              </a:spcBef>
              <a:spcAft>
                <a:spcPct val="0"/>
              </a:spcAft>
              <a:buFontTx/>
              <a:buChar char="•"/>
            </a:pPr>
            <a:r>
              <a:rPr lang="en-US" altLang="en-US" b="1" dirty="0">
                <a:solidFill>
                  <a:srgbClr val="202124"/>
                </a:solidFill>
                <a:latin typeface="Roboto"/>
              </a:rPr>
              <a:t>java</a:t>
            </a:r>
            <a:r>
              <a:rPr lang="en-US" altLang="en-US" dirty="0">
                <a:solidFill>
                  <a:srgbClr val="202124"/>
                </a:solidFill>
                <a:latin typeface="Roboto"/>
              </a:rPr>
              <a:t>: Contains the Java source code files, including JUnit test code.</a:t>
            </a:r>
          </a:p>
          <a:p>
            <a:pPr lvl="0" defTabSz="914400" eaLnBrk="0" fontAlgn="base" hangingPunct="0">
              <a:spcBef>
                <a:spcPct val="0"/>
              </a:spcBef>
              <a:spcAft>
                <a:spcPct val="0"/>
              </a:spcAft>
              <a:buFontTx/>
              <a:buChar char="•"/>
            </a:pPr>
            <a:r>
              <a:rPr lang="en-US" altLang="en-US" b="1" dirty="0">
                <a:solidFill>
                  <a:srgbClr val="202124"/>
                </a:solidFill>
                <a:latin typeface="Roboto"/>
              </a:rPr>
              <a:t>res</a:t>
            </a:r>
            <a:r>
              <a:rPr lang="en-US" altLang="en-US" dirty="0">
                <a:solidFill>
                  <a:srgbClr val="202124"/>
                </a:solidFill>
                <a:latin typeface="Roboto"/>
              </a:rPr>
              <a:t>: Contains all non-code resources, such as XML layouts, UI strings, and bitmap images.</a:t>
            </a:r>
            <a:endParaRPr lang="en-US" altLang="en-US" sz="2800" dirty="0">
              <a:latin typeface="Arial" panose="020B0604020202020204" pitchFamily="34" charset="0"/>
            </a:endParaRPr>
          </a:p>
        </p:txBody>
      </p:sp>
    </p:spTree>
    <p:extLst>
      <p:ext uri="{BB962C8B-B14F-4D97-AF65-F5344CB8AC3E}">
        <p14:creationId xmlns:p14="http://schemas.microsoft.com/office/powerpoint/2010/main" val="169627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656537" y="739490"/>
            <a:ext cx="11029616" cy="988332"/>
          </a:xfrm>
        </p:spPr>
        <p:txBody>
          <a:bodyPr/>
          <a:lstStyle/>
          <a:p>
            <a:pPr algn="ctr"/>
            <a:r>
              <a:rPr lang="en-US" dirty="0"/>
              <a:t>Android studio 3.5 (IDE): User interface</a:t>
            </a:r>
          </a:p>
        </p:txBody>
      </p:sp>
      <p:pic>
        <p:nvPicPr>
          <p:cNvPr id="5122" name="Picture 2" descr="Related image">
            <a:extLst>
              <a:ext uri="{FF2B5EF4-FFF2-40B4-BE49-F238E27FC236}">
                <a16:creationId xmlns:a16="http://schemas.microsoft.com/office/drawing/2014/main" id="{A5797A2A-B405-4925-9856-3FB14E9232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93" b="10640"/>
          <a:stretch/>
        </p:blipFill>
        <p:spPr bwMode="auto">
          <a:xfrm>
            <a:off x="453513" y="2025887"/>
            <a:ext cx="2282438" cy="19872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5E31A69-B633-4F7E-AABD-4BB963F1EA40}"/>
              </a:ext>
            </a:extLst>
          </p:cNvPr>
          <p:cNvPicPr>
            <a:picLocks noChangeAspect="1"/>
          </p:cNvPicPr>
          <p:nvPr/>
        </p:nvPicPr>
        <p:blipFill>
          <a:blip r:embed="rId4"/>
          <a:stretch>
            <a:fillRect/>
          </a:stretch>
        </p:blipFill>
        <p:spPr>
          <a:xfrm>
            <a:off x="182363" y="6308268"/>
            <a:ext cx="948348" cy="469183"/>
          </a:xfrm>
          <a:prstGeom prst="rect">
            <a:avLst/>
          </a:prstGeom>
        </p:spPr>
      </p:pic>
      <p:pic>
        <p:nvPicPr>
          <p:cNvPr id="6" name="Picture 5">
            <a:extLst>
              <a:ext uri="{FF2B5EF4-FFF2-40B4-BE49-F238E27FC236}">
                <a16:creationId xmlns:a16="http://schemas.microsoft.com/office/drawing/2014/main" id="{1F0D7D80-1896-4E3F-92B8-5F4B5999B617}"/>
              </a:ext>
            </a:extLst>
          </p:cNvPr>
          <p:cNvPicPr>
            <a:picLocks noChangeAspect="1"/>
          </p:cNvPicPr>
          <p:nvPr/>
        </p:nvPicPr>
        <p:blipFill>
          <a:blip r:embed="rId5"/>
          <a:stretch>
            <a:fillRect/>
          </a:stretch>
        </p:blipFill>
        <p:spPr>
          <a:xfrm>
            <a:off x="10259021" y="6155844"/>
            <a:ext cx="1649976" cy="515107"/>
          </a:xfrm>
          <a:prstGeom prst="rect">
            <a:avLst/>
          </a:prstGeom>
        </p:spPr>
      </p:pic>
      <p:sp>
        <p:nvSpPr>
          <p:cNvPr id="7" name="TextBox 6">
            <a:extLst>
              <a:ext uri="{FF2B5EF4-FFF2-40B4-BE49-F238E27FC236}">
                <a16:creationId xmlns:a16="http://schemas.microsoft.com/office/drawing/2014/main" id="{C836D64C-A320-4C8B-87DE-F00A8DDDA953}"/>
              </a:ext>
            </a:extLst>
          </p:cNvPr>
          <p:cNvSpPr txBox="1"/>
          <p:nvPr/>
        </p:nvSpPr>
        <p:spPr>
          <a:xfrm>
            <a:off x="4476004" y="6413397"/>
            <a:ext cx="3239990" cy="261610"/>
          </a:xfrm>
          <a:prstGeom prst="rect">
            <a:avLst/>
          </a:prstGeom>
          <a:noFill/>
        </p:spPr>
        <p:txBody>
          <a:bodyPr wrap="none" rtlCol="0">
            <a:spAutoFit/>
          </a:bodyPr>
          <a:lstStyle/>
          <a:p>
            <a:r>
              <a:rPr lang="en-IN" sz="1100" i="1" dirty="0">
                <a:solidFill>
                  <a:schemeClr val="accent3">
                    <a:lumMod val="50000"/>
                  </a:schemeClr>
                </a:solidFill>
              </a:rPr>
              <a:t>MR. SANTOSH S KATTI, PES UNIVERSITY, BENGALURU</a:t>
            </a:r>
          </a:p>
        </p:txBody>
      </p:sp>
      <p:pic>
        <p:nvPicPr>
          <p:cNvPr id="8" name="Picture 7">
            <a:extLst>
              <a:ext uri="{FF2B5EF4-FFF2-40B4-BE49-F238E27FC236}">
                <a16:creationId xmlns:a16="http://schemas.microsoft.com/office/drawing/2014/main" id="{A0DF03B7-3798-40F4-9F9B-E7FBE7A2F2BD}"/>
              </a:ext>
            </a:extLst>
          </p:cNvPr>
          <p:cNvPicPr>
            <a:picLocks noChangeAspect="1"/>
          </p:cNvPicPr>
          <p:nvPr/>
        </p:nvPicPr>
        <p:blipFill rotWithShape="1">
          <a:blip r:embed="rId6"/>
          <a:srcRect l="21048" t="12795" r="25001" b="12795"/>
          <a:stretch/>
        </p:blipFill>
        <p:spPr>
          <a:xfrm>
            <a:off x="630494" y="0"/>
            <a:ext cx="10528022" cy="6910711"/>
          </a:xfrm>
          <a:prstGeom prst="rect">
            <a:avLst/>
          </a:prstGeom>
        </p:spPr>
      </p:pic>
    </p:spTree>
    <p:extLst>
      <p:ext uri="{BB962C8B-B14F-4D97-AF65-F5344CB8AC3E}">
        <p14:creationId xmlns:p14="http://schemas.microsoft.com/office/powerpoint/2010/main" val="2611693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656537" y="739490"/>
            <a:ext cx="11029616" cy="988332"/>
          </a:xfrm>
        </p:spPr>
        <p:txBody>
          <a:bodyPr/>
          <a:lstStyle/>
          <a:p>
            <a:pPr algn="ctr"/>
            <a:r>
              <a:rPr lang="en-US" dirty="0"/>
              <a:t>Android studio 3.5 (IDE): User interface</a:t>
            </a:r>
          </a:p>
        </p:txBody>
      </p:sp>
      <p:pic>
        <p:nvPicPr>
          <p:cNvPr id="5" name="Picture 4">
            <a:extLst>
              <a:ext uri="{FF2B5EF4-FFF2-40B4-BE49-F238E27FC236}">
                <a16:creationId xmlns:a16="http://schemas.microsoft.com/office/drawing/2014/main" id="{75E31A69-B633-4F7E-AABD-4BB963F1EA40}"/>
              </a:ext>
            </a:extLst>
          </p:cNvPr>
          <p:cNvPicPr>
            <a:picLocks noChangeAspect="1"/>
          </p:cNvPicPr>
          <p:nvPr/>
        </p:nvPicPr>
        <p:blipFill>
          <a:blip r:embed="rId3"/>
          <a:stretch>
            <a:fillRect/>
          </a:stretch>
        </p:blipFill>
        <p:spPr>
          <a:xfrm>
            <a:off x="182363" y="6308268"/>
            <a:ext cx="948348" cy="469183"/>
          </a:xfrm>
          <a:prstGeom prst="rect">
            <a:avLst/>
          </a:prstGeom>
        </p:spPr>
      </p:pic>
      <p:pic>
        <p:nvPicPr>
          <p:cNvPr id="6" name="Picture 5">
            <a:extLst>
              <a:ext uri="{FF2B5EF4-FFF2-40B4-BE49-F238E27FC236}">
                <a16:creationId xmlns:a16="http://schemas.microsoft.com/office/drawing/2014/main" id="{1F0D7D80-1896-4E3F-92B8-5F4B5999B617}"/>
              </a:ext>
            </a:extLst>
          </p:cNvPr>
          <p:cNvPicPr>
            <a:picLocks noChangeAspect="1"/>
          </p:cNvPicPr>
          <p:nvPr/>
        </p:nvPicPr>
        <p:blipFill>
          <a:blip r:embed="rId4"/>
          <a:stretch>
            <a:fillRect/>
          </a:stretch>
        </p:blipFill>
        <p:spPr>
          <a:xfrm>
            <a:off x="10259021" y="6155844"/>
            <a:ext cx="1649976" cy="515107"/>
          </a:xfrm>
          <a:prstGeom prst="rect">
            <a:avLst/>
          </a:prstGeom>
        </p:spPr>
      </p:pic>
      <p:sp>
        <p:nvSpPr>
          <p:cNvPr id="7" name="TextBox 6">
            <a:extLst>
              <a:ext uri="{FF2B5EF4-FFF2-40B4-BE49-F238E27FC236}">
                <a16:creationId xmlns:a16="http://schemas.microsoft.com/office/drawing/2014/main" id="{C836D64C-A320-4C8B-87DE-F00A8DDDA953}"/>
              </a:ext>
            </a:extLst>
          </p:cNvPr>
          <p:cNvSpPr txBox="1"/>
          <p:nvPr/>
        </p:nvSpPr>
        <p:spPr>
          <a:xfrm>
            <a:off x="4476004" y="6413397"/>
            <a:ext cx="3239990" cy="261610"/>
          </a:xfrm>
          <a:prstGeom prst="rect">
            <a:avLst/>
          </a:prstGeom>
          <a:noFill/>
        </p:spPr>
        <p:txBody>
          <a:bodyPr wrap="none" rtlCol="0">
            <a:spAutoFit/>
          </a:bodyPr>
          <a:lstStyle/>
          <a:p>
            <a:r>
              <a:rPr lang="en-IN" sz="1100" i="1" dirty="0">
                <a:solidFill>
                  <a:schemeClr val="accent3">
                    <a:lumMod val="50000"/>
                  </a:schemeClr>
                </a:solidFill>
              </a:rPr>
              <a:t>MR. SANTOSH S KATTI, PES UNIVERSITY, BENGALURU</a:t>
            </a:r>
          </a:p>
        </p:txBody>
      </p:sp>
      <p:sp>
        <p:nvSpPr>
          <p:cNvPr id="3" name="Rectangle 2">
            <a:extLst>
              <a:ext uri="{FF2B5EF4-FFF2-40B4-BE49-F238E27FC236}">
                <a16:creationId xmlns:a16="http://schemas.microsoft.com/office/drawing/2014/main" id="{DE8D7C95-32E0-42BD-A9AA-81276435FE07}"/>
              </a:ext>
            </a:extLst>
          </p:cNvPr>
          <p:cNvSpPr/>
          <p:nvPr/>
        </p:nvSpPr>
        <p:spPr>
          <a:xfrm>
            <a:off x="656537" y="2118693"/>
            <a:ext cx="10940412" cy="3739998"/>
          </a:xfrm>
          <a:prstGeom prst="rect">
            <a:avLst/>
          </a:prstGeom>
        </p:spPr>
        <p:txBody>
          <a:bodyPr wrap="square">
            <a:spAutoFit/>
          </a:bodyPr>
          <a:lstStyle/>
          <a:p>
            <a:pPr>
              <a:lnSpc>
                <a:spcPct val="150000"/>
              </a:lnSpc>
              <a:buFont typeface="+mj-lt"/>
              <a:buAutoNum type="arabicPeriod"/>
            </a:pPr>
            <a:r>
              <a:rPr lang="en-IN" sz="1600" dirty="0">
                <a:solidFill>
                  <a:srgbClr val="202124"/>
                </a:solidFill>
                <a:latin typeface="Roboto"/>
              </a:rPr>
              <a:t>The </a:t>
            </a:r>
            <a:r>
              <a:rPr lang="en-IN" sz="1600" b="1" dirty="0">
                <a:solidFill>
                  <a:srgbClr val="202124"/>
                </a:solidFill>
                <a:latin typeface="Roboto"/>
              </a:rPr>
              <a:t>toolbar</a:t>
            </a:r>
            <a:r>
              <a:rPr lang="en-IN" sz="1600" dirty="0">
                <a:solidFill>
                  <a:srgbClr val="202124"/>
                </a:solidFill>
                <a:latin typeface="Roboto"/>
              </a:rPr>
              <a:t> lets you carry out a wide range of actions, including running your app and launching Android tools.</a:t>
            </a:r>
          </a:p>
          <a:p>
            <a:pPr>
              <a:lnSpc>
                <a:spcPct val="150000"/>
              </a:lnSpc>
              <a:buFont typeface="+mj-lt"/>
              <a:buAutoNum type="arabicPeriod"/>
            </a:pPr>
            <a:r>
              <a:rPr lang="en-IN" sz="1600" dirty="0">
                <a:solidFill>
                  <a:srgbClr val="202124"/>
                </a:solidFill>
                <a:latin typeface="Roboto"/>
              </a:rPr>
              <a:t>The </a:t>
            </a:r>
            <a:r>
              <a:rPr lang="en-IN" sz="1600" b="1" dirty="0">
                <a:solidFill>
                  <a:srgbClr val="202124"/>
                </a:solidFill>
                <a:latin typeface="Roboto"/>
              </a:rPr>
              <a:t>navigation bar</a:t>
            </a:r>
            <a:r>
              <a:rPr lang="en-IN" sz="1600" dirty="0">
                <a:solidFill>
                  <a:srgbClr val="202124"/>
                </a:solidFill>
                <a:latin typeface="Roboto"/>
              </a:rPr>
              <a:t> helps you navigate through your project and open files for editing. It provides a more compact view of the structure visible in the </a:t>
            </a:r>
            <a:r>
              <a:rPr lang="en-IN" sz="1600" b="1" dirty="0">
                <a:solidFill>
                  <a:srgbClr val="202124"/>
                </a:solidFill>
                <a:latin typeface="Roboto"/>
              </a:rPr>
              <a:t>Project</a:t>
            </a:r>
            <a:r>
              <a:rPr lang="en-IN" sz="1600" dirty="0">
                <a:solidFill>
                  <a:srgbClr val="202124"/>
                </a:solidFill>
                <a:latin typeface="Roboto"/>
              </a:rPr>
              <a:t> window.</a:t>
            </a:r>
          </a:p>
          <a:p>
            <a:pPr>
              <a:lnSpc>
                <a:spcPct val="150000"/>
              </a:lnSpc>
              <a:buFont typeface="+mj-lt"/>
              <a:buAutoNum type="arabicPeriod"/>
            </a:pPr>
            <a:r>
              <a:rPr lang="en-IN" sz="1600" dirty="0">
                <a:solidFill>
                  <a:srgbClr val="202124"/>
                </a:solidFill>
                <a:latin typeface="Roboto"/>
              </a:rPr>
              <a:t>The </a:t>
            </a:r>
            <a:r>
              <a:rPr lang="en-IN" sz="1600" b="1" dirty="0">
                <a:solidFill>
                  <a:srgbClr val="202124"/>
                </a:solidFill>
                <a:latin typeface="Roboto"/>
              </a:rPr>
              <a:t>editor window</a:t>
            </a:r>
            <a:r>
              <a:rPr lang="en-IN" sz="1600" dirty="0">
                <a:solidFill>
                  <a:srgbClr val="202124"/>
                </a:solidFill>
                <a:latin typeface="Roboto"/>
              </a:rPr>
              <a:t> is where you create and modify code. Depending on the current file type, the editor can change. For example, when viewing a layout file, the editor displays the Layout Editor.</a:t>
            </a:r>
          </a:p>
          <a:p>
            <a:pPr>
              <a:lnSpc>
                <a:spcPct val="150000"/>
              </a:lnSpc>
              <a:buFont typeface="+mj-lt"/>
              <a:buAutoNum type="arabicPeriod"/>
            </a:pPr>
            <a:r>
              <a:rPr lang="en-IN" sz="1600" dirty="0">
                <a:solidFill>
                  <a:srgbClr val="202124"/>
                </a:solidFill>
                <a:latin typeface="Roboto"/>
              </a:rPr>
              <a:t>The </a:t>
            </a:r>
            <a:r>
              <a:rPr lang="en-IN" sz="1600" b="1" dirty="0">
                <a:solidFill>
                  <a:srgbClr val="202124"/>
                </a:solidFill>
                <a:latin typeface="Roboto"/>
              </a:rPr>
              <a:t>tool window bar</a:t>
            </a:r>
            <a:r>
              <a:rPr lang="en-IN" sz="1600" dirty="0">
                <a:solidFill>
                  <a:srgbClr val="202124"/>
                </a:solidFill>
                <a:latin typeface="Roboto"/>
              </a:rPr>
              <a:t> runs around the outside of the IDE window and contains the buttons that allow you to expand or collapse individual tool windows.</a:t>
            </a:r>
          </a:p>
          <a:p>
            <a:pPr>
              <a:lnSpc>
                <a:spcPct val="150000"/>
              </a:lnSpc>
              <a:buFont typeface="+mj-lt"/>
              <a:buAutoNum type="arabicPeriod"/>
            </a:pPr>
            <a:r>
              <a:rPr lang="en-IN" sz="1600" dirty="0">
                <a:solidFill>
                  <a:srgbClr val="202124"/>
                </a:solidFill>
                <a:latin typeface="Roboto"/>
              </a:rPr>
              <a:t>The </a:t>
            </a:r>
            <a:r>
              <a:rPr lang="en-IN" sz="1600" b="1" dirty="0">
                <a:solidFill>
                  <a:srgbClr val="202124"/>
                </a:solidFill>
                <a:latin typeface="Roboto"/>
              </a:rPr>
              <a:t>tool windows</a:t>
            </a:r>
            <a:r>
              <a:rPr lang="en-IN" sz="1600" dirty="0">
                <a:solidFill>
                  <a:srgbClr val="202124"/>
                </a:solidFill>
                <a:latin typeface="Roboto"/>
              </a:rPr>
              <a:t> give you access to specific tasks like project management, search, version control, and more. You can expand them and collapse them.</a:t>
            </a:r>
          </a:p>
          <a:p>
            <a:pPr>
              <a:lnSpc>
                <a:spcPct val="150000"/>
              </a:lnSpc>
              <a:buFont typeface="+mj-lt"/>
              <a:buAutoNum type="arabicPeriod"/>
            </a:pPr>
            <a:r>
              <a:rPr lang="en-IN" sz="1600" dirty="0">
                <a:solidFill>
                  <a:srgbClr val="202124"/>
                </a:solidFill>
                <a:latin typeface="Roboto"/>
              </a:rPr>
              <a:t>The </a:t>
            </a:r>
            <a:r>
              <a:rPr lang="en-IN" sz="1600" b="1" dirty="0">
                <a:solidFill>
                  <a:srgbClr val="202124"/>
                </a:solidFill>
                <a:latin typeface="Roboto"/>
              </a:rPr>
              <a:t>status bar</a:t>
            </a:r>
            <a:r>
              <a:rPr lang="en-IN" sz="1600" dirty="0">
                <a:solidFill>
                  <a:srgbClr val="202124"/>
                </a:solidFill>
                <a:latin typeface="Roboto"/>
              </a:rPr>
              <a:t> displays the status of your project and the IDE itself, as well as any warnings or messages</a:t>
            </a:r>
            <a:endParaRPr lang="en-IN" sz="1600" b="0" i="0" dirty="0">
              <a:solidFill>
                <a:srgbClr val="202124"/>
              </a:solidFill>
              <a:effectLst/>
              <a:latin typeface="Roboto"/>
            </a:endParaRPr>
          </a:p>
        </p:txBody>
      </p:sp>
    </p:spTree>
    <p:extLst>
      <p:ext uri="{BB962C8B-B14F-4D97-AF65-F5344CB8AC3E}">
        <p14:creationId xmlns:p14="http://schemas.microsoft.com/office/powerpoint/2010/main" val="526536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656537" y="739490"/>
            <a:ext cx="11029616" cy="988332"/>
          </a:xfrm>
        </p:spPr>
        <p:txBody>
          <a:bodyPr/>
          <a:lstStyle/>
          <a:p>
            <a:pPr algn="ctr"/>
            <a:r>
              <a:rPr lang="en-US" dirty="0"/>
              <a:t>Android studio 3.5 (IDE): completion</a:t>
            </a:r>
          </a:p>
        </p:txBody>
      </p:sp>
      <p:pic>
        <p:nvPicPr>
          <p:cNvPr id="5" name="Picture 4">
            <a:extLst>
              <a:ext uri="{FF2B5EF4-FFF2-40B4-BE49-F238E27FC236}">
                <a16:creationId xmlns:a16="http://schemas.microsoft.com/office/drawing/2014/main" id="{75E31A69-B633-4F7E-AABD-4BB963F1EA40}"/>
              </a:ext>
            </a:extLst>
          </p:cNvPr>
          <p:cNvPicPr>
            <a:picLocks noChangeAspect="1"/>
          </p:cNvPicPr>
          <p:nvPr/>
        </p:nvPicPr>
        <p:blipFill>
          <a:blip r:embed="rId3"/>
          <a:stretch>
            <a:fillRect/>
          </a:stretch>
        </p:blipFill>
        <p:spPr>
          <a:xfrm>
            <a:off x="182363" y="6308268"/>
            <a:ext cx="948348" cy="469183"/>
          </a:xfrm>
          <a:prstGeom prst="rect">
            <a:avLst/>
          </a:prstGeom>
        </p:spPr>
      </p:pic>
      <p:pic>
        <p:nvPicPr>
          <p:cNvPr id="6" name="Picture 5">
            <a:extLst>
              <a:ext uri="{FF2B5EF4-FFF2-40B4-BE49-F238E27FC236}">
                <a16:creationId xmlns:a16="http://schemas.microsoft.com/office/drawing/2014/main" id="{1F0D7D80-1896-4E3F-92B8-5F4B5999B617}"/>
              </a:ext>
            </a:extLst>
          </p:cNvPr>
          <p:cNvPicPr>
            <a:picLocks noChangeAspect="1"/>
          </p:cNvPicPr>
          <p:nvPr/>
        </p:nvPicPr>
        <p:blipFill>
          <a:blip r:embed="rId4"/>
          <a:stretch>
            <a:fillRect/>
          </a:stretch>
        </p:blipFill>
        <p:spPr>
          <a:xfrm>
            <a:off x="10259021" y="6155844"/>
            <a:ext cx="1649976" cy="515107"/>
          </a:xfrm>
          <a:prstGeom prst="rect">
            <a:avLst/>
          </a:prstGeom>
        </p:spPr>
      </p:pic>
      <p:sp>
        <p:nvSpPr>
          <p:cNvPr id="7" name="TextBox 6">
            <a:extLst>
              <a:ext uri="{FF2B5EF4-FFF2-40B4-BE49-F238E27FC236}">
                <a16:creationId xmlns:a16="http://schemas.microsoft.com/office/drawing/2014/main" id="{C836D64C-A320-4C8B-87DE-F00A8DDDA953}"/>
              </a:ext>
            </a:extLst>
          </p:cNvPr>
          <p:cNvSpPr txBox="1"/>
          <p:nvPr/>
        </p:nvSpPr>
        <p:spPr>
          <a:xfrm>
            <a:off x="4476004" y="6413397"/>
            <a:ext cx="3239990" cy="261610"/>
          </a:xfrm>
          <a:prstGeom prst="rect">
            <a:avLst/>
          </a:prstGeom>
          <a:noFill/>
        </p:spPr>
        <p:txBody>
          <a:bodyPr wrap="none" rtlCol="0">
            <a:spAutoFit/>
          </a:bodyPr>
          <a:lstStyle/>
          <a:p>
            <a:r>
              <a:rPr lang="en-IN" sz="1100" i="1" dirty="0">
                <a:solidFill>
                  <a:schemeClr val="accent3">
                    <a:lumMod val="50000"/>
                  </a:schemeClr>
                </a:solidFill>
              </a:rPr>
              <a:t>MR. SANTOSH S KATTI, PES UNIVERSITY, BENGALURU</a:t>
            </a:r>
          </a:p>
        </p:txBody>
      </p:sp>
      <p:pic>
        <p:nvPicPr>
          <p:cNvPr id="4" name="Picture 3">
            <a:extLst>
              <a:ext uri="{FF2B5EF4-FFF2-40B4-BE49-F238E27FC236}">
                <a16:creationId xmlns:a16="http://schemas.microsoft.com/office/drawing/2014/main" id="{EF8B6B82-D5D4-4D63-9857-5C8DE3C812F7}"/>
              </a:ext>
            </a:extLst>
          </p:cNvPr>
          <p:cNvPicPr>
            <a:picLocks noChangeAspect="1"/>
          </p:cNvPicPr>
          <p:nvPr/>
        </p:nvPicPr>
        <p:blipFill rotWithShape="1">
          <a:blip r:embed="rId5"/>
          <a:srcRect l="20968" t="34551" r="21209" b="31470"/>
          <a:stretch/>
        </p:blipFill>
        <p:spPr>
          <a:xfrm>
            <a:off x="412948" y="2192594"/>
            <a:ext cx="11375929" cy="3760244"/>
          </a:xfrm>
          <a:prstGeom prst="rect">
            <a:avLst/>
          </a:prstGeom>
        </p:spPr>
      </p:pic>
    </p:spTree>
    <p:extLst>
      <p:ext uri="{BB962C8B-B14F-4D97-AF65-F5344CB8AC3E}">
        <p14:creationId xmlns:p14="http://schemas.microsoft.com/office/powerpoint/2010/main" val="56325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656537" y="739490"/>
            <a:ext cx="11029616" cy="988332"/>
          </a:xfrm>
        </p:spPr>
        <p:txBody>
          <a:bodyPr/>
          <a:lstStyle/>
          <a:p>
            <a:pPr algn="ctr"/>
            <a:r>
              <a:rPr lang="en-US" dirty="0"/>
              <a:t>Android studio 3.5 (IDE): style &amp; version controls</a:t>
            </a:r>
          </a:p>
        </p:txBody>
      </p:sp>
      <p:pic>
        <p:nvPicPr>
          <p:cNvPr id="5" name="Picture 4">
            <a:extLst>
              <a:ext uri="{FF2B5EF4-FFF2-40B4-BE49-F238E27FC236}">
                <a16:creationId xmlns:a16="http://schemas.microsoft.com/office/drawing/2014/main" id="{75E31A69-B633-4F7E-AABD-4BB963F1EA40}"/>
              </a:ext>
            </a:extLst>
          </p:cNvPr>
          <p:cNvPicPr>
            <a:picLocks noChangeAspect="1"/>
          </p:cNvPicPr>
          <p:nvPr/>
        </p:nvPicPr>
        <p:blipFill>
          <a:blip r:embed="rId3"/>
          <a:stretch>
            <a:fillRect/>
          </a:stretch>
        </p:blipFill>
        <p:spPr>
          <a:xfrm>
            <a:off x="182363" y="6308268"/>
            <a:ext cx="948348" cy="469183"/>
          </a:xfrm>
          <a:prstGeom prst="rect">
            <a:avLst/>
          </a:prstGeom>
        </p:spPr>
      </p:pic>
      <p:pic>
        <p:nvPicPr>
          <p:cNvPr id="6" name="Picture 5">
            <a:extLst>
              <a:ext uri="{FF2B5EF4-FFF2-40B4-BE49-F238E27FC236}">
                <a16:creationId xmlns:a16="http://schemas.microsoft.com/office/drawing/2014/main" id="{1F0D7D80-1896-4E3F-92B8-5F4B5999B617}"/>
              </a:ext>
            </a:extLst>
          </p:cNvPr>
          <p:cNvPicPr>
            <a:picLocks noChangeAspect="1"/>
          </p:cNvPicPr>
          <p:nvPr/>
        </p:nvPicPr>
        <p:blipFill>
          <a:blip r:embed="rId4"/>
          <a:stretch>
            <a:fillRect/>
          </a:stretch>
        </p:blipFill>
        <p:spPr>
          <a:xfrm>
            <a:off x="10259021" y="6155844"/>
            <a:ext cx="1649976" cy="515107"/>
          </a:xfrm>
          <a:prstGeom prst="rect">
            <a:avLst/>
          </a:prstGeom>
        </p:spPr>
      </p:pic>
      <p:sp>
        <p:nvSpPr>
          <p:cNvPr id="7" name="TextBox 6">
            <a:extLst>
              <a:ext uri="{FF2B5EF4-FFF2-40B4-BE49-F238E27FC236}">
                <a16:creationId xmlns:a16="http://schemas.microsoft.com/office/drawing/2014/main" id="{C836D64C-A320-4C8B-87DE-F00A8DDDA953}"/>
              </a:ext>
            </a:extLst>
          </p:cNvPr>
          <p:cNvSpPr txBox="1"/>
          <p:nvPr/>
        </p:nvSpPr>
        <p:spPr>
          <a:xfrm>
            <a:off x="4476004" y="6413397"/>
            <a:ext cx="3239990" cy="261610"/>
          </a:xfrm>
          <a:prstGeom prst="rect">
            <a:avLst/>
          </a:prstGeom>
          <a:noFill/>
        </p:spPr>
        <p:txBody>
          <a:bodyPr wrap="none" rtlCol="0">
            <a:spAutoFit/>
          </a:bodyPr>
          <a:lstStyle/>
          <a:p>
            <a:r>
              <a:rPr lang="en-IN" sz="1100" i="1" dirty="0">
                <a:solidFill>
                  <a:schemeClr val="accent3">
                    <a:lumMod val="50000"/>
                  </a:schemeClr>
                </a:solidFill>
              </a:rPr>
              <a:t>MR. SANTOSH S KATTI, PES UNIVERSITY, BENGALURU</a:t>
            </a:r>
          </a:p>
        </p:txBody>
      </p:sp>
      <p:sp>
        <p:nvSpPr>
          <p:cNvPr id="3" name="Rectangle 2">
            <a:extLst>
              <a:ext uri="{FF2B5EF4-FFF2-40B4-BE49-F238E27FC236}">
                <a16:creationId xmlns:a16="http://schemas.microsoft.com/office/drawing/2014/main" id="{70BE38D1-7F70-4ED2-8665-74FD4C329DBE}"/>
              </a:ext>
            </a:extLst>
          </p:cNvPr>
          <p:cNvSpPr/>
          <p:nvPr/>
        </p:nvSpPr>
        <p:spPr>
          <a:xfrm>
            <a:off x="540775" y="2579046"/>
            <a:ext cx="11145378" cy="3139321"/>
          </a:xfrm>
          <a:prstGeom prst="rect">
            <a:avLst/>
          </a:prstGeom>
        </p:spPr>
        <p:txBody>
          <a:bodyPr wrap="square">
            <a:spAutoFit/>
          </a:bodyPr>
          <a:lstStyle/>
          <a:p>
            <a:r>
              <a:rPr lang="en-IN" dirty="0">
                <a:solidFill>
                  <a:srgbClr val="202124"/>
                </a:solidFill>
                <a:latin typeface="Roboto"/>
              </a:rPr>
              <a:t>Android Studio automatically applies formatting and styles as specified in your code style settings.</a:t>
            </a:r>
          </a:p>
          <a:p>
            <a:endParaRPr lang="en-IN" dirty="0">
              <a:solidFill>
                <a:srgbClr val="202124"/>
              </a:solidFill>
              <a:latin typeface="Roboto"/>
            </a:endParaRPr>
          </a:p>
          <a:p>
            <a:r>
              <a:rPr lang="en-IN" dirty="0"/>
              <a:t>To customize your code style settings, click </a:t>
            </a:r>
            <a:r>
              <a:rPr lang="en-IN" b="1" dirty="0"/>
              <a:t>File &gt; Settings &gt; Editor &gt; Code Style</a:t>
            </a:r>
            <a:r>
              <a:rPr lang="en-IN" dirty="0"/>
              <a:t> (</a:t>
            </a:r>
            <a:r>
              <a:rPr lang="en-IN" b="1" dirty="0"/>
              <a:t>Android Studio &gt; Preferences &gt; Editor &gt; Code Style</a:t>
            </a:r>
            <a:r>
              <a:rPr lang="en-IN" dirty="0"/>
              <a:t> on a Mac.)</a:t>
            </a:r>
          </a:p>
          <a:p>
            <a:endParaRPr lang="en-IN" dirty="0"/>
          </a:p>
          <a:p>
            <a:r>
              <a:rPr lang="en-IN" dirty="0"/>
              <a:t>Android Studio supports a variety of version control systems (VCS’s), including Git, GitHub, CVS, Mercurial, Subversion, and Google Cloud Source Repositories. (later)</a:t>
            </a:r>
          </a:p>
          <a:p>
            <a:endParaRPr lang="en-IN" dirty="0"/>
          </a:p>
          <a:p>
            <a:endParaRPr lang="en-IN" dirty="0"/>
          </a:p>
          <a:p>
            <a:br>
              <a:rPr lang="en-IN" dirty="0"/>
            </a:br>
            <a:endParaRPr lang="en-IN" dirty="0"/>
          </a:p>
        </p:txBody>
      </p:sp>
    </p:spTree>
    <p:extLst>
      <p:ext uri="{BB962C8B-B14F-4D97-AF65-F5344CB8AC3E}">
        <p14:creationId xmlns:p14="http://schemas.microsoft.com/office/powerpoint/2010/main" val="4030357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Features of Android studio 3.5</a:t>
            </a:r>
          </a:p>
        </p:txBody>
      </p:sp>
      <p:sp>
        <p:nvSpPr>
          <p:cNvPr id="4" name="Content Placeholder 3">
            <a:extLst>
              <a:ext uri="{FF2B5EF4-FFF2-40B4-BE49-F238E27FC236}">
                <a16:creationId xmlns:a16="http://schemas.microsoft.com/office/drawing/2014/main" id="{254FBFE2-3B14-4A71-A091-ABE3F12C36DA}"/>
              </a:ext>
            </a:extLst>
          </p:cNvPr>
          <p:cNvSpPr>
            <a:spLocks noGrp="1"/>
          </p:cNvSpPr>
          <p:nvPr>
            <p:ph sz="half" idx="2"/>
          </p:nvPr>
        </p:nvSpPr>
        <p:spPr>
          <a:xfrm>
            <a:off x="495539" y="2495295"/>
            <a:ext cx="5422392" cy="3633047"/>
          </a:xfrm>
        </p:spPr>
        <p:txBody>
          <a:bodyPr/>
          <a:lstStyle/>
          <a:p>
            <a:pPr marL="0" indent="0">
              <a:buNone/>
            </a:pPr>
            <a:endParaRPr lang="en-IN" dirty="0"/>
          </a:p>
          <a:p>
            <a:endParaRPr lang="en-IN" dirty="0"/>
          </a:p>
        </p:txBody>
      </p:sp>
      <p:pic>
        <p:nvPicPr>
          <p:cNvPr id="5122" name="Picture 2" descr="Related image">
            <a:extLst>
              <a:ext uri="{FF2B5EF4-FFF2-40B4-BE49-F238E27FC236}">
                <a16:creationId xmlns:a16="http://schemas.microsoft.com/office/drawing/2014/main" id="{A5797A2A-B405-4925-9856-3FB14E9232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93" b="10640"/>
          <a:stretch/>
        </p:blipFill>
        <p:spPr bwMode="auto">
          <a:xfrm>
            <a:off x="6645138" y="2112811"/>
            <a:ext cx="5051323" cy="43980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BC572C2-E170-4301-BD26-2C1401FFEAD9}"/>
              </a:ext>
            </a:extLst>
          </p:cNvPr>
          <p:cNvPicPr>
            <a:picLocks noChangeAspect="1"/>
          </p:cNvPicPr>
          <p:nvPr/>
        </p:nvPicPr>
        <p:blipFill>
          <a:blip r:embed="rId4"/>
          <a:stretch>
            <a:fillRect/>
          </a:stretch>
        </p:blipFill>
        <p:spPr>
          <a:xfrm>
            <a:off x="182363" y="6308268"/>
            <a:ext cx="948348" cy="469183"/>
          </a:xfrm>
          <a:prstGeom prst="rect">
            <a:avLst/>
          </a:prstGeom>
        </p:spPr>
      </p:pic>
      <p:pic>
        <p:nvPicPr>
          <p:cNvPr id="7" name="Picture 6">
            <a:extLst>
              <a:ext uri="{FF2B5EF4-FFF2-40B4-BE49-F238E27FC236}">
                <a16:creationId xmlns:a16="http://schemas.microsoft.com/office/drawing/2014/main" id="{F555C906-E9AE-42A2-811F-FAB6BF2DBA14}"/>
              </a:ext>
            </a:extLst>
          </p:cNvPr>
          <p:cNvPicPr>
            <a:picLocks noChangeAspect="1"/>
          </p:cNvPicPr>
          <p:nvPr/>
        </p:nvPicPr>
        <p:blipFill>
          <a:blip r:embed="rId5"/>
          <a:stretch>
            <a:fillRect/>
          </a:stretch>
        </p:blipFill>
        <p:spPr>
          <a:xfrm>
            <a:off x="10259021" y="6155844"/>
            <a:ext cx="1649976" cy="515107"/>
          </a:xfrm>
          <a:prstGeom prst="rect">
            <a:avLst/>
          </a:prstGeom>
        </p:spPr>
      </p:pic>
      <p:sp>
        <p:nvSpPr>
          <p:cNvPr id="8" name="TextBox 7">
            <a:extLst>
              <a:ext uri="{FF2B5EF4-FFF2-40B4-BE49-F238E27FC236}">
                <a16:creationId xmlns:a16="http://schemas.microsoft.com/office/drawing/2014/main" id="{FCEBE621-359A-4290-A3F3-2C700AD527AD}"/>
              </a:ext>
            </a:extLst>
          </p:cNvPr>
          <p:cNvSpPr txBox="1"/>
          <p:nvPr/>
        </p:nvSpPr>
        <p:spPr>
          <a:xfrm>
            <a:off x="4476004" y="6413397"/>
            <a:ext cx="3239990" cy="261610"/>
          </a:xfrm>
          <a:prstGeom prst="rect">
            <a:avLst/>
          </a:prstGeom>
          <a:noFill/>
        </p:spPr>
        <p:txBody>
          <a:bodyPr wrap="none" rtlCol="0">
            <a:spAutoFit/>
          </a:bodyPr>
          <a:lstStyle/>
          <a:p>
            <a:r>
              <a:rPr lang="en-IN" sz="1100" i="1" dirty="0">
                <a:solidFill>
                  <a:schemeClr val="accent3">
                    <a:lumMod val="50000"/>
                  </a:schemeClr>
                </a:solidFill>
              </a:rPr>
              <a:t>MR. SANTOSH S KATTI, PES UNIVERSITY, BENGALURU</a:t>
            </a:r>
          </a:p>
        </p:txBody>
      </p:sp>
      <p:sp>
        <p:nvSpPr>
          <p:cNvPr id="5" name="Rectangle 4">
            <a:extLst>
              <a:ext uri="{FF2B5EF4-FFF2-40B4-BE49-F238E27FC236}">
                <a16:creationId xmlns:a16="http://schemas.microsoft.com/office/drawing/2014/main" id="{29BCE3D1-31EA-4952-8A47-82D44862E61B}"/>
              </a:ext>
            </a:extLst>
          </p:cNvPr>
          <p:cNvSpPr/>
          <p:nvPr/>
        </p:nvSpPr>
        <p:spPr>
          <a:xfrm>
            <a:off x="372343" y="2022589"/>
            <a:ext cx="6096000" cy="3938607"/>
          </a:xfrm>
          <a:prstGeom prst="rect">
            <a:avLst/>
          </a:prstGeom>
        </p:spPr>
        <p:txBody>
          <a:bodyPr>
            <a:noAutofit/>
          </a:bodyPr>
          <a:lstStyle/>
          <a:p>
            <a:pPr lvl="0" defTabSz="914400" eaLnBrk="0" fontAlgn="base" hangingPunct="0">
              <a:spcBef>
                <a:spcPct val="0"/>
              </a:spcBef>
              <a:spcAft>
                <a:spcPct val="0"/>
              </a:spcAft>
            </a:pPr>
            <a:r>
              <a:rPr lang="en-US" altLang="en-US" sz="2800" dirty="0">
                <a:latin typeface="Roboto"/>
              </a:rPr>
              <a:t>Gradle build system</a:t>
            </a:r>
          </a:p>
          <a:p>
            <a:pPr lvl="0" algn="just" defTabSz="914400" eaLnBrk="0" fontAlgn="base" hangingPunct="0">
              <a:lnSpc>
                <a:spcPct val="150000"/>
              </a:lnSpc>
              <a:spcBef>
                <a:spcPct val="0"/>
              </a:spcBef>
              <a:spcAft>
                <a:spcPct val="0"/>
              </a:spcAft>
            </a:pPr>
            <a:r>
              <a:rPr lang="en-US" altLang="en-US" sz="1600" dirty="0">
                <a:solidFill>
                  <a:srgbClr val="202124"/>
                </a:solidFill>
                <a:latin typeface="Roboto"/>
              </a:rPr>
              <a:t>Android Studio uses Gradle as the foundation of the build system, with more Android-specific capabilities provided by the Android plugin for Gradle. This build system runs as an integrated tool from the Android Studio menu, and independently from the command line. You can use the features of the build system to do the following:</a:t>
            </a:r>
          </a:p>
          <a:p>
            <a:pPr lvl="0" defTabSz="914400" eaLnBrk="0" fontAlgn="base" hangingPunct="0">
              <a:spcBef>
                <a:spcPct val="0"/>
              </a:spcBef>
              <a:spcAft>
                <a:spcPct val="0"/>
              </a:spcAft>
            </a:pPr>
            <a:endParaRPr lang="en-US" altLang="en-US" sz="1050" dirty="0"/>
          </a:p>
          <a:p>
            <a:pPr lvl="0" defTabSz="914400" eaLnBrk="0" fontAlgn="base" hangingPunct="0">
              <a:lnSpc>
                <a:spcPct val="150000"/>
              </a:lnSpc>
              <a:spcBef>
                <a:spcPct val="0"/>
              </a:spcBef>
              <a:spcAft>
                <a:spcPct val="0"/>
              </a:spcAft>
              <a:buFontTx/>
              <a:buChar char="•"/>
            </a:pPr>
            <a:r>
              <a:rPr lang="en-US" altLang="en-US" sz="1600" dirty="0">
                <a:solidFill>
                  <a:srgbClr val="FF0000"/>
                </a:solidFill>
                <a:latin typeface="Roboto"/>
              </a:rPr>
              <a:t>Customize, configure, and extend the build process.</a:t>
            </a:r>
          </a:p>
          <a:p>
            <a:pPr lvl="0" defTabSz="914400" eaLnBrk="0" fontAlgn="base" hangingPunct="0">
              <a:lnSpc>
                <a:spcPct val="150000"/>
              </a:lnSpc>
              <a:spcBef>
                <a:spcPct val="0"/>
              </a:spcBef>
              <a:spcAft>
                <a:spcPct val="0"/>
              </a:spcAft>
              <a:buFontTx/>
              <a:buChar char="•"/>
            </a:pPr>
            <a:r>
              <a:rPr lang="en-US" altLang="en-US" sz="1600" dirty="0">
                <a:solidFill>
                  <a:srgbClr val="FF0000"/>
                </a:solidFill>
                <a:latin typeface="Roboto"/>
              </a:rPr>
              <a:t>Create multiple APKs for your app, with different features using the same project and modules.</a:t>
            </a:r>
          </a:p>
          <a:p>
            <a:pPr lvl="0" defTabSz="914400" eaLnBrk="0" fontAlgn="base" hangingPunct="0">
              <a:lnSpc>
                <a:spcPct val="150000"/>
              </a:lnSpc>
              <a:spcBef>
                <a:spcPct val="0"/>
              </a:spcBef>
              <a:spcAft>
                <a:spcPct val="0"/>
              </a:spcAft>
              <a:buFontTx/>
              <a:buChar char="•"/>
            </a:pPr>
            <a:r>
              <a:rPr lang="en-US" altLang="en-US" sz="1600" dirty="0">
                <a:solidFill>
                  <a:srgbClr val="FF0000"/>
                </a:solidFill>
                <a:latin typeface="Roboto"/>
              </a:rPr>
              <a:t>Reuse code and resources across </a:t>
            </a:r>
            <a:r>
              <a:rPr lang="en-US" altLang="en-US" sz="1600" dirty="0" err="1">
                <a:solidFill>
                  <a:srgbClr val="FF0000"/>
                </a:solidFill>
                <a:latin typeface="Roboto"/>
              </a:rPr>
              <a:t>sourcesets</a:t>
            </a:r>
            <a:r>
              <a:rPr lang="en-US" altLang="en-US" sz="1600" dirty="0">
                <a:solidFill>
                  <a:srgbClr val="FF0000"/>
                </a:solidFill>
                <a:latin typeface="Roboto"/>
              </a:rPr>
              <a:t>.</a:t>
            </a:r>
          </a:p>
        </p:txBody>
      </p:sp>
    </p:spTree>
    <p:extLst>
      <p:ext uri="{BB962C8B-B14F-4D97-AF65-F5344CB8AC3E}">
        <p14:creationId xmlns:p14="http://schemas.microsoft.com/office/powerpoint/2010/main" val="2518285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Features of Android studio 3.5</a:t>
            </a:r>
          </a:p>
        </p:txBody>
      </p:sp>
      <p:sp>
        <p:nvSpPr>
          <p:cNvPr id="4" name="Content Placeholder 3">
            <a:extLst>
              <a:ext uri="{FF2B5EF4-FFF2-40B4-BE49-F238E27FC236}">
                <a16:creationId xmlns:a16="http://schemas.microsoft.com/office/drawing/2014/main" id="{254FBFE2-3B14-4A71-A091-ABE3F12C36DA}"/>
              </a:ext>
            </a:extLst>
          </p:cNvPr>
          <p:cNvSpPr>
            <a:spLocks noGrp="1"/>
          </p:cNvSpPr>
          <p:nvPr>
            <p:ph sz="half" idx="2"/>
          </p:nvPr>
        </p:nvSpPr>
        <p:spPr>
          <a:xfrm>
            <a:off x="495539" y="2495295"/>
            <a:ext cx="5422392" cy="3633047"/>
          </a:xfrm>
        </p:spPr>
        <p:txBody>
          <a:bodyPr/>
          <a:lstStyle/>
          <a:p>
            <a:pPr marL="0" indent="0">
              <a:buNone/>
            </a:pPr>
            <a:endParaRPr lang="en-IN" dirty="0"/>
          </a:p>
          <a:p>
            <a:endParaRPr lang="en-IN" dirty="0"/>
          </a:p>
        </p:txBody>
      </p:sp>
      <p:pic>
        <p:nvPicPr>
          <p:cNvPr id="5122" name="Picture 2" descr="Related image">
            <a:extLst>
              <a:ext uri="{FF2B5EF4-FFF2-40B4-BE49-F238E27FC236}">
                <a16:creationId xmlns:a16="http://schemas.microsoft.com/office/drawing/2014/main" id="{A5797A2A-B405-4925-9856-3FB14E9232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93" b="10640"/>
          <a:stretch/>
        </p:blipFill>
        <p:spPr bwMode="auto">
          <a:xfrm>
            <a:off x="6645138" y="2112811"/>
            <a:ext cx="5051323" cy="43980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BC572C2-E170-4301-BD26-2C1401FFEAD9}"/>
              </a:ext>
            </a:extLst>
          </p:cNvPr>
          <p:cNvPicPr>
            <a:picLocks noChangeAspect="1"/>
          </p:cNvPicPr>
          <p:nvPr/>
        </p:nvPicPr>
        <p:blipFill>
          <a:blip r:embed="rId4"/>
          <a:stretch>
            <a:fillRect/>
          </a:stretch>
        </p:blipFill>
        <p:spPr>
          <a:xfrm>
            <a:off x="182363" y="6308268"/>
            <a:ext cx="948348" cy="469183"/>
          </a:xfrm>
          <a:prstGeom prst="rect">
            <a:avLst/>
          </a:prstGeom>
        </p:spPr>
      </p:pic>
      <p:pic>
        <p:nvPicPr>
          <p:cNvPr id="7" name="Picture 6">
            <a:extLst>
              <a:ext uri="{FF2B5EF4-FFF2-40B4-BE49-F238E27FC236}">
                <a16:creationId xmlns:a16="http://schemas.microsoft.com/office/drawing/2014/main" id="{F555C906-E9AE-42A2-811F-FAB6BF2DBA14}"/>
              </a:ext>
            </a:extLst>
          </p:cNvPr>
          <p:cNvPicPr>
            <a:picLocks noChangeAspect="1"/>
          </p:cNvPicPr>
          <p:nvPr/>
        </p:nvPicPr>
        <p:blipFill>
          <a:blip r:embed="rId5"/>
          <a:stretch>
            <a:fillRect/>
          </a:stretch>
        </p:blipFill>
        <p:spPr>
          <a:xfrm>
            <a:off x="10259021" y="6155844"/>
            <a:ext cx="1649976" cy="515107"/>
          </a:xfrm>
          <a:prstGeom prst="rect">
            <a:avLst/>
          </a:prstGeom>
        </p:spPr>
      </p:pic>
      <p:sp>
        <p:nvSpPr>
          <p:cNvPr id="8" name="TextBox 7">
            <a:extLst>
              <a:ext uri="{FF2B5EF4-FFF2-40B4-BE49-F238E27FC236}">
                <a16:creationId xmlns:a16="http://schemas.microsoft.com/office/drawing/2014/main" id="{FCEBE621-359A-4290-A3F3-2C700AD527AD}"/>
              </a:ext>
            </a:extLst>
          </p:cNvPr>
          <p:cNvSpPr txBox="1"/>
          <p:nvPr/>
        </p:nvSpPr>
        <p:spPr>
          <a:xfrm>
            <a:off x="4476004" y="6413397"/>
            <a:ext cx="3239990" cy="261610"/>
          </a:xfrm>
          <a:prstGeom prst="rect">
            <a:avLst/>
          </a:prstGeom>
          <a:noFill/>
        </p:spPr>
        <p:txBody>
          <a:bodyPr wrap="none" rtlCol="0">
            <a:spAutoFit/>
          </a:bodyPr>
          <a:lstStyle/>
          <a:p>
            <a:r>
              <a:rPr lang="en-IN" sz="1100" i="1" dirty="0">
                <a:solidFill>
                  <a:schemeClr val="accent3">
                    <a:lumMod val="50000"/>
                  </a:schemeClr>
                </a:solidFill>
              </a:rPr>
              <a:t>MR. SANTOSH S KATTI, PES UNIVERSITY, BENGALURU</a:t>
            </a:r>
          </a:p>
        </p:txBody>
      </p:sp>
      <p:sp>
        <p:nvSpPr>
          <p:cNvPr id="5" name="Rectangle 4">
            <a:extLst>
              <a:ext uri="{FF2B5EF4-FFF2-40B4-BE49-F238E27FC236}">
                <a16:creationId xmlns:a16="http://schemas.microsoft.com/office/drawing/2014/main" id="{29BCE3D1-31EA-4952-8A47-82D44862E61B}"/>
              </a:ext>
            </a:extLst>
          </p:cNvPr>
          <p:cNvSpPr/>
          <p:nvPr/>
        </p:nvSpPr>
        <p:spPr>
          <a:xfrm>
            <a:off x="372343" y="2022589"/>
            <a:ext cx="6096000" cy="3938607"/>
          </a:xfrm>
          <a:prstGeom prst="rect">
            <a:avLst/>
          </a:prstGeom>
        </p:spPr>
        <p:txBody>
          <a:bodyPr>
            <a:noAutofit/>
          </a:bodyPr>
          <a:lstStyle/>
          <a:p>
            <a:pPr lvl="0" defTabSz="914400" eaLnBrk="0" fontAlgn="base" hangingPunct="0">
              <a:spcBef>
                <a:spcPct val="0"/>
              </a:spcBef>
              <a:spcAft>
                <a:spcPct val="0"/>
              </a:spcAft>
            </a:pPr>
            <a:endParaRPr lang="en-US" altLang="en-US" sz="1600" dirty="0">
              <a:solidFill>
                <a:srgbClr val="FF0000"/>
              </a:solidFill>
              <a:latin typeface="Roboto"/>
            </a:endParaRPr>
          </a:p>
        </p:txBody>
      </p:sp>
      <p:sp>
        <p:nvSpPr>
          <p:cNvPr id="9" name="Rectangle 8">
            <a:extLst>
              <a:ext uri="{FF2B5EF4-FFF2-40B4-BE49-F238E27FC236}">
                <a16:creationId xmlns:a16="http://schemas.microsoft.com/office/drawing/2014/main" id="{F20C28AD-4E80-4DC9-BC86-96400A1C2318}"/>
              </a:ext>
            </a:extLst>
          </p:cNvPr>
          <p:cNvSpPr/>
          <p:nvPr/>
        </p:nvSpPr>
        <p:spPr>
          <a:xfrm>
            <a:off x="512369" y="2574497"/>
            <a:ext cx="6096000" cy="2632003"/>
          </a:xfrm>
          <a:prstGeom prst="rect">
            <a:avLst/>
          </a:prstGeom>
        </p:spPr>
        <p:txBody>
          <a:bodyPr>
            <a:spAutoFit/>
          </a:bodyPr>
          <a:lstStyle/>
          <a:p>
            <a:pPr lvl="0" defTabSz="914400" eaLnBrk="0" fontAlgn="base" hangingPunct="0">
              <a:spcBef>
                <a:spcPct val="0"/>
              </a:spcBef>
              <a:spcAft>
                <a:spcPct val="0"/>
              </a:spcAft>
            </a:pPr>
            <a:r>
              <a:rPr lang="en-US" altLang="en-US" sz="2400" dirty="0">
                <a:latin typeface="Roboto"/>
              </a:rPr>
              <a:t>Build variants</a:t>
            </a:r>
          </a:p>
          <a:p>
            <a:pPr lvl="0" defTabSz="914400" eaLnBrk="0" fontAlgn="base" hangingPunct="0">
              <a:spcBef>
                <a:spcPct val="0"/>
              </a:spcBef>
              <a:spcAft>
                <a:spcPct val="0"/>
              </a:spcAft>
            </a:pPr>
            <a:endParaRPr lang="en-US" altLang="en-US" sz="2400" dirty="0">
              <a:latin typeface="Roboto"/>
            </a:endParaRPr>
          </a:p>
          <a:p>
            <a:pPr lvl="0" algn="just" defTabSz="914400" eaLnBrk="0" fontAlgn="base" hangingPunct="0">
              <a:lnSpc>
                <a:spcPct val="150000"/>
              </a:lnSpc>
              <a:spcBef>
                <a:spcPct val="0"/>
              </a:spcBef>
              <a:spcAft>
                <a:spcPct val="0"/>
              </a:spcAft>
            </a:pPr>
            <a:r>
              <a:rPr lang="en-US" altLang="en-US" sz="1600" dirty="0">
                <a:solidFill>
                  <a:srgbClr val="202124"/>
                </a:solidFill>
                <a:latin typeface="Roboto"/>
              </a:rPr>
              <a:t>The build system can help you create different versions of the same application from a single project. This is useful when you have both a free version and a paid version of your app, or if you want to distribute multiple APKs for different device configurations on Google Play.</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2749518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Features of Android studio 3.5</a:t>
            </a:r>
          </a:p>
        </p:txBody>
      </p:sp>
      <p:sp>
        <p:nvSpPr>
          <p:cNvPr id="4" name="Content Placeholder 3">
            <a:extLst>
              <a:ext uri="{FF2B5EF4-FFF2-40B4-BE49-F238E27FC236}">
                <a16:creationId xmlns:a16="http://schemas.microsoft.com/office/drawing/2014/main" id="{254FBFE2-3B14-4A71-A091-ABE3F12C36DA}"/>
              </a:ext>
            </a:extLst>
          </p:cNvPr>
          <p:cNvSpPr>
            <a:spLocks noGrp="1"/>
          </p:cNvSpPr>
          <p:nvPr>
            <p:ph sz="half" idx="2"/>
          </p:nvPr>
        </p:nvSpPr>
        <p:spPr>
          <a:xfrm>
            <a:off x="495539" y="2495295"/>
            <a:ext cx="5422392" cy="3633047"/>
          </a:xfrm>
        </p:spPr>
        <p:txBody>
          <a:bodyPr/>
          <a:lstStyle/>
          <a:p>
            <a:pPr marL="0" indent="0">
              <a:buNone/>
            </a:pPr>
            <a:endParaRPr lang="en-IN" dirty="0"/>
          </a:p>
          <a:p>
            <a:endParaRPr lang="en-IN" dirty="0"/>
          </a:p>
        </p:txBody>
      </p:sp>
      <p:pic>
        <p:nvPicPr>
          <p:cNvPr id="5122" name="Picture 2" descr="Related image">
            <a:extLst>
              <a:ext uri="{FF2B5EF4-FFF2-40B4-BE49-F238E27FC236}">
                <a16:creationId xmlns:a16="http://schemas.microsoft.com/office/drawing/2014/main" id="{A5797A2A-B405-4925-9856-3FB14E9232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93" b="10640"/>
          <a:stretch/>
        </p:blipFill>
        <p:spPr bwMode="auto">
          <a:xfrm>
            <a:off x="6645138" y="2112811"/>
            <a:ext cx="5051323" cy="43980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BC572C2-E170-4301-BD26-2C1401FFEAD9}"/>
              </a:ext>
            </a:extLst>
          </p:cNvPr>
          <p:cNvPicPr>
            <a:picLocks noChangeAspect="1"/>
          </p:cNvPicPr>
          <p:nvPr/>
        </p:nvPicPr>
        <p:blipFill>
          <a:blip r:embed="rId4"/>
          <a:stretch>
            <a:fillRect/>
          </a:stretch>
        </p:blipFill>
        <p:spPr>
          <a:xfrm>
            <a:off x="182363" y="6308268"/>
            <a:ext cx="948348" cy="469183"/>
          </a:xfrm>
          <a:prstGeom prst="rect">
            <a:avLst/>
          </a:prstGeom>
        </p:spPr>
      </p:pic>
      <p:pic>
        <p:nvPicPr>
          <p:cNvPr id="7" name="Picture 6">
            <a:extLst>
              <a:ext uri="{FF2B5EF4-FFF2-40B4-BE49-F238E27FC236}">
                <a16:creationId xmlns:a16="http://schemas.microsoft.com/office/drawing/2014/main" id="{F555C906-E9AE-42A2-811F-FAB6BF2DBA14}"/>
              </a:ext>
            </a:extLst>
          </p:cNvPr>
          <p:cNvPicPr>
            <a:picLocks noChangeAspect="1"/>
          </p:cNvPicPr>
          <p:nvPr/>
        </p:nvPicPr>
        <p:blipFill>
          <a:blip r:embed="rId5"/>
          <a:stretch>
            <a:fillRect/>
          </a:stretch>
        </p:blipFill>
        <p:spPr>
          <a:xfrm>
            <a:off x="10259021" y="6155844"/>
            <a:ext cx="1649976" cy="515107"/>
          </a:xfrm>
          <a:prstGeom prst="rect">
            <a:avLst/>
          </a:prstGeom>
        </p:spPr>
      </p:pic>
      <p:sp>
        <p:nvSpPr>
          <p:cNvPr id="8" name="TextBox 7">
            <a:extLst>
              <a:ext uri="{FF2B5EF4-FFF2-40B4-BE49-F238E27FC236}">
                <a16:creationId xmlns:a16="http://schemas.microsoft.com/office/drawing/2014/main" id="{FCEBE621-359A-4290-A3F3-2C700AD527AD}"/>
              </a:ext>
            </a:extLst>
          </p:cNvPr>
          <p:cNvSpPr txBox="1"/>
          <p:nvPr/>
        </p:nvSpPr>
        <p:spPr>
          <a:xfrm>
            <a:off x="4476004" y="6413397"/>
            <a:ext cx="3239990" cy="261610"/>
          </a:xfrm>
          <a:prstGeom prst="rect">
            <a:avLst/>
          </a:prstGeom>
          <a:noFill/>
        </p:spPr>
        <p:txBody>
          <a:bodyPr wrap="none" rtlCol="0">
            <a:spAutoFit/>
          </a:bodyPr>
          <a:lstStyle/>
          <a:p>
            <a:r>
              <a:rPr lang="en-IN" sz="1100" i="1" dirty="0">
                <a:solidFill>
                  <a:schemeClr val="accent3">
                    <a:lumMod val="50000"/>
                  </a:schemeClr>
                </a:solidFill>
              </a:rPr>
              <a:t>MR. SANTOSH S KATTI, PES UNIVERSITY, BENGALURU</a:t>
            </a:r>
          </a:p>
        </p:txBody>
      </p:sp>
      <p:sp>
        <p:nvSpPr>
          <p:cNvPr id="9" name="Rectangle 8">
            <a:extLst>
              <a:ext uri="{FF2B5EF4-FFF2-40B4-BE49-F238E27FC236}">
                <a16:creationId xmlns:a16="http://schemas.microsoft.com/office/drawing/2014/main" id="{F20C28AD-4E80-4DC9-BC86-96400A1C2318}"/>
              </a:ext>
            </a:extLst>
          </p:cNvPr>
          <p:cNvSpPr/>
          <p:nvPr/>
        </p:nvSpPr>
        <p:spPr>
          <a:xfrm>
            <a:off x="423880" y="1984561"/>
            <a:ext cx="6096000" cy="3518912"/>
          </a:xfrm>
          <a:prstGeom prst="rect">
            <a:avLst/>
          </a:prstGeom>
        </p:spPr>
        <p:txBody>
          <a:bodyPr>
            <a:spAutoFit/>
          </a:bodyPr>
          <a:lstStyle/>
          <a:p>
            <a:pPr lvl="0" defTabSz="914400" eaLnBrk="0" fontAlgn="base" hangingPunct="0">
              <a:spcBef>
                <a:spcPct val="0"/>
              </a:spcBef>
              <a:spcAft>
                <a:spcPct val="0"/>
              </a:spcAft>
            </a:pPr>
            <a:r>
              <a:rPr lang="en-US" altLang="en-US" sz="2800" dirty="0">
                <a:latin typeface="Roboto"/>
              </a:rPr>
              <a:t>Multiple APK support</a:t>
            </a:r>
          </a:p>
          <a:p>
            <a:pPr lvl="0" defTabSz="914400" eaLnBrk="0" fontAlgn="base" hangingPunct="0">
              <a:spcBef>
                <a:spcPct val="0"/>
              </a:spcBef>
              <a:spcAft>
                <a:spcPct val="0"/>
              </a:spcAft>
            </a:pPr>
            <a:endParaRPr lang="en-US" altLang="en-US" sz="3200" dirty="0">
              <a:latin typeface="Roboto"/>
            </a:endParaRPr>
          </a:p>
          <a:p>
            <a:pPr lvl="0" algn="just" defTabSz="914400" eaLnBrk="0" fontAlgn="base" hangingPunct="0">
              <a:lnSpc>
                <a:spcPct val="150000"/>
              </a:lnSpc>
              <a:spcBef>
                <a:spcPct val="0"/>
              </a:spcBef>
              <a:spcAft>
                <a:spcPct val="0"/>
              </a:spcAft>
            </a:pPr>
            <a:r>
              <a:rPr lang="en-US" altLang="en-US" dirty="0">
                <a:solidFill>
                  <a:srgbClr val="202124"/>
                </a:solidFill>
                <a:latin typeface="Roboto"/>
              </a:rPr>
              <a:t>Multiple APK support allows you to efficiently create multiple APKs based on screen density or ABI. For example, you can create separate APKs of an app for the </a:t>
            </a:r>
            <a:r>
              <a:rPr lang="en-US" altLang="en-US" dirty="0" err="1">
                <a:solidFill>
                  <a:srgbClr val="202124"/>
                </a:solidFill>
                <a:latin typeface="Roboto"/>
              </a:rPr>
              <a:t>hdpi</a:t>
            </a:r>
            <a:r>
              <a:rPr lang="en-US" altLang="en-US" dirty="0">
                <a:solidFill>
                  <a:srgbClr val="202124"/>
                </a:solidFill>
                <a:latin typeface="Roboto"/>
              </a:rPr>
              <a:t> and </a:t>
            </a:r>
            <a:r>
              <a:rPr lang="en-US" altLang="en-US" dirty="0" err="1">
                <a:solidFill>
                  <a:srgbClr val="202124"/>
                </a:solidFill>
                <a:latin typeface="Roboto"/>
              </a:rPr>
              <a:t>mdpi</a:t>
            </a:r>
            <a:r>
              <a:rPr lang="en-US" altLang="en-US" dirty="0">
                <a:solidFill>
                  <a:srgbClr val="202124"/>
                </a:solidFill>
                <a:latin typeface="Roboto"/>
              </a:rPr>
              <a:t> screen densities, while still considering them a single variant and allowing them to share test APK, </a:t>
            </a:r>
            <a:r>
              <a:rPr lang="en-US" altLang="en-US" dirty="0" err="1">
                <a:solidFill>
                  <a:srgbClr val="202124"/>
                </a:solidFill>
                <a:latin typeface="Roboto"/>
              </a:rPr>
              <a:t>javac</a:t>
            </a:r>
            <a:r>
              <a:rPr lang="en-US" altLang="en-US" dirty="0">
                <a:solidFill>
                  <a:srgbClr val="202124"/>
                </a:solidFill>
                <a:latin typeface="Roboto"/>
              </a:rPr>
              <a:t> and other settings.</a:t>
            </a:r>
            <a:endParaRPr lang="en-US" altLang="en-US" sz="2800" dirty="0">
              <a:latin typeface="Arial" panose="020B0604020202020204" pitchFamily="34" charset="0"/>
            </a:endParaRPr>
          </a:p>
        </p:txBody>
      </p:sp>
    </p:spTree>
    <p:extLst>
      <p:ext uri="{BB962C8B-B14F-4D97-AF65-F5344CB8AC3E}">
        <p14:creationId xmlns:p14="http://schemas.microsoft.com/office/powerpoint/2010/main" val="715912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introduction</a:t>
            </a:r>
          </a:p>
        </p:txBody>
      </p:sp>
      <p:sp>
        <p:nvSpPr>
          <p:cNvPr id="3" name="Content Placeholder 2">
            <a:extLst>
              <a:ext uri="{FF2B5EF4-FFF2-40B4-BE49-F238E27FC236}">
                <a16:creationId xmlns:a16="http://schemas.microsoft.com/office/drawing/2014/main" id="{C3B35C32-34BA-46FE-89A9-5BC924E08202}"/>
              </a:ext>
            </a:extLst>
          </p:cNvPr>
          <p:cNvSpPr>
            <a:spLocks noGrp="1"/>
          </p:cNvSpPr>
          <p:nvPr>
            <p:ph idx="1"/>
          </p:nvPr>
        </p:nvSpPr>
        <p:spPr/>
        <p:txBody>
          <a:bodyPr>
            <a:normAutofit/>
          </a:bodyPr>
          <a:lstStyle/>
          <a:p>
            <a:r>
              <a:rPr lang="en-IN" sz="2400" dirty="0">
                <a:hlinkClick r:id="rId3" action="ppaction://hlinksldjump" tooltip="Mobile application development is the process of creating software applications that run on a mobile device, and a typical mobile application utilizes a network connection to work with remote computing resources."/>
              </a:rPr>
              <a:t>Mobile Application Development</a:t>
            </a:r>
            <a:r>
              <a:rPr lang="en-IN" sz="2400" dirty="0"/>
              <a:t> (APIs – data access / testing etc)</a:t>
            </a:r>
          </a:p>
          <a:p>
            <a:r>
              <a:rPr lang="en-IN" sz="2400" dirty="0">
                <a:hlinkClick r:id="rId3" action="ppaction://hlinksldjump" tooltip="While Apple uses iOS exclusively for its own devices, Google makes Android available to other companies provided they meet specific requirements such as including certain Google applications on the devices they ship."/>
              </a:rPr>
              <a:t>Mobile Applications and Device Platforms</a:t>
            </a:r>
            <a:r>
              <a:rPr lang="en-IN" sz="2400" dirty="0"/>
              <a:t> (Android/iOS/OEMs)</a:t>
            </a:r>
          </a:p>
          <a:p>
            <a:r>
              <a:rPr lang="en-IN" sz="2400" dirty="0"/>
              <a:t>Alternatives for Building Mobile Apps</a:t>
            </a:r>
          </a:p>
          <a:p>
            <a:pPr lvl="1"/>
            <a:r>
              <a:rPr lang="en-IN" sz="2000" dirty="0">
                <a:hlinkClick r:id="rId3" action="ppaction://hlinksldjump" tooltip="written in the programming language and frameworks provided by the platform owner and running directly on the operating system "/>
              </a:rPr>
              <a:t>Native Mobile Applications</a:t>
            </a:r>
            <a:endParaRPr lang="en-IN" sz="2000" dirty="0"/>
          </a:p>
          <a:p>
            <a:pPr lvl="1"/>
            <a:r>
              <a:rPr lang="en-IN" sz="2000" dirty="0">
                <a:hlinkClick r:id="rId3" action="ppaction://hlinksldjump" tooltip="written in variety of different programming languages and frameworks, but they are compiled into a native application"/>
              </a:rPr>
              <a:t>Cross-Platform Native Mobile Applications</a:t>
            </a:r>
            <a:endParaRPr lang="en-IN" sz="2000" dirty="0"/>
          </a:p>
          <a:p>
            <a:pPr lvl="1"/>
            <a:r>
              <a:rPr lang="en-IN" sz="2000" dirty="0">
                <a:hlinkClick r:id="rId3" action="ppaction://hlinksldjump" tooltip="JavaScript, CSS, and HTML5 - and they are bundled as app installation packages. Contrary to the native apps, hybrid apps work on a 'web container' which provides a browser runtime"/>
              </a:rPr>
              <a:t>Hybrid Mobile Applications</a:t>
            </a:r>
            <a:endParaRPr lang="en-IN" sz="2000" dirty="0"/>
          </a:p>
          <a:p>
            <a:pPr lvl="1"/>
            <a:r>
              <a:rPr lang="en-IN" sz="2000" dirty="0">
                <a:hlinkClick r:id="rId3" action="ppaction://hlinksldjump" tooltip="PWAs are web applications that utilize a set of browser capabilities - such as working offline, running a background process, and adding a link to the device home screen "/>
              </a:rPr>
              <a:t>Progressive Web Applications</a:t>
            </a:r>
            <a:br>
              <a:rPr lang="en-IN" sz="2000" dirty="0">
                <a:hlinkClick r:id="rId3" action="ppaction://hlinksldjump" tooltip="PWAs are web applications that utilize a set of browser capabilities - such as working offline, running a background process, and adding a link to the device home screen "/>
              </a:rPr>
            </a:br>
            <a:endParaRPr lang="en-IN" sz="2000" dirty="0"/>
          </a:p>
        </p:txBody>
      </p:sp>
      <p:pic>
        <p:nvPicPr>
          <p:cNvPr id="6" name="Picture 5">
            <a:extLst>
              <a:ext uri="{FF2B5EF4-FFF2-40B4-BE49-F238E27FC236}">
                <a16:creationId xmlns:a16="http://schemas.microsoft.com/office/drawing/2014/main" id="{2E99CD0A-CA6C-4497-90C6-6613619D7EFF}"/>
              </a:ext>
            </a:extLst>
          </p:cNvPr>
          <p:cNvPicPr>
            <a:picLocks noChangeAspect="1"/>
          </p:cNvPicPr>
          <p:nvPr/>
        </p:nvPicPr>
        <p:blipFill>
          <a:blip r:embed="rId4"/>
          <a:stretch>
            <a:fillRect/>
          </a:stretch>
        </p:blipFill>
        <p:spPr>
          <a:xfrm>
            <a:off x="182363" y="6308268"/>
            <a:ext cx="948348" cy="469183"/>
          </a:xfrm>
          <a:prstGeom prst="rect">
            <a:avLst/>
          </a:prstGeom>
        </p:spPr>
      </p:pic>
      <p:pic>
        <p:nvPicPr>
          <p:cNvPr id="8" name="Picture 7">
            <a:extLst>
              <a:ext uri="{FF2B5EF4-FFF2-40B4-BE49-F238E27FC236}">
                <a16:creationId xmlns:a16="http://schemas.microsoft.com/office/drawing/2014/main" id="{16D980D3-7238-42F6-9742-31DA7AB214E0}"/>
              </a:ext>
            </a:extLst>
          </p:cNvPr>
          <p:cNvPicPr>
            <a:picLocks noChangeAspect="1"/>
          </p:cNvPicPr>
          <p:nvPr/>
        </p:nvPicPr>
        <p:blipFill>
          <a:blip r:embed="rId5"/>
          <a:stretch>
            <a:fillRect/>
          </a:stretch>
        </p:blipFill>
        <p:spPr>
          <a:xfrm>
            <a:off x="10259021" y="6155844"/>
            <a:ext cx="1649976" cy="515107"/>
          </a:xfrm>
          <a:prstGeom prst="rect">
            <a:avLst/>
          </a:prstGeom>
        </p:spPr>
      </p:pic>
      <p:sp>
        <p:nvSpPr>
          <p:cNvPr id="10" name="TextBox 9">
            <a:extLst>
              <a:ext uri="{FF2B5EF4-FFF2-40B4-BE49-F238E27FC236}">
                <a16:creationId xmlns:a16="http://schemas.microsoft.com/office/drawing/2014/main" id="{3139F111-2157-4CF8-B3E9-82F6F7252994}"/>
              </a:ext>
            </a:extLst>
          </p:cNvPr>
          <p:cNvSpPr txBox="1"/>
          <p:nvPr/>
        </p:nvSpPr>
        <p:spPr>
          <a:xfrm>
            <a:off x="4476004" y="6413397"/>
            <a:ext cx="3239990" cy="261610"/>
          </a:xfrm>
          <a:prstGeom prst="rect">
            <a:avLst/>
          </a:prstGeom>
          <a:noFill/>
        </p:spPr>
        <p:txBody>
          <a:bodyPr wrap="none" rtlCol="0">
            <a:spAutoFit/>
          </a:bodyPr>
          <a:lstStyle/>
          <a:p>
            <a:r>
              <a:rPr lang="en-IN" sz="1100" i="1" dirty="0">
                <a:solidFill>
                  <a:schemeClr val="accent3">
                    <a:lumMod val="50000"/>
                  </a:schemeClr>
                </a:solidFill>
              </a:rPr>
              <a:t>MR. SANTOSH S KATTI, PES UNIVERSITY, BENGALURU</a:t>
            </a:r>
          </a:p>
        </p:txBody>
      </p:sp>
    </p:spTree>
    <p:extLst>
      <p:ext uri="{BB962C8B-B14F-4D97-AF65-F5344CB8AC3E}">
        <p14:creationId xmlns:p14="http://schemas.microsoft.com/office/powerpoint/2010/main" val="1703342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Features of Android studio 3.5</a:t>
            </a:r>
          </a:p>
        </p:txBody>
      </p:sp>
      <p:sp>
        <p:nvSpPr>
          <p:cNvPr id="4" name="Content Placeholder 3">
            <a:extLst>
              <a:ext uri="{FF2B5EF4-FFF2-40B4-BE49-F238E27FC236}">
                <a16:creationId xmlns:a16="http://schemas.microsoft.com/office/drawing/2014/main" id="{254FBFE2-3B14-4A71-A091-ABE3F12C36DA}"/>
              </a:ext>
            </a:extLst>
          </p:cNvPr>
          <p:cNvSpPr>
            <a:spLocks noGrp="1"/>
          </p:cNvSpPr>
          <p:nvPr>
            <p:ph sz="half" idx="2"/>
          </p:nvPr>
        </p:nvSpPr>
        <p:spPr>
          <a:xfrm>
            <a:off x="495539" y="2495295"/>
            <a:ext cx="5422392" cy="3633047"/>
          </a:xfrm>
        </p:spPr>
        <p:txBody>
          <a:bodyPr/>
          <a:lstStyle/>
          <a:p>
            <a:pPr marL="0" indent="0">
              <a:buNone/>
            </a:pPr>
            <a:endParaRPr lang="en-IN" dirty="0"/>
          </a:p>
          <a:p>
            <a:endParaRPr lang="en-IN" dirty="0"/>
          </a:p>
        </p:txBody>
      </p:sp>
      <p:pic>
        <p:nvPicPr>
          <p:cNvPr id="5122" name="Picture 2" descr="Related image">
            <a:extLst>
              <a:ext uri="{FF2B5EF4-FFF2-40B4-BE49-F238E27FC236}">
                <a16:creationId xmlns:a16="http://schemas.microsoft.com/office/drawing/2014/main" id="{A5797A2A-B405-4925-9856-3FB14E9232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93" b="10640"/>
          <a:stretch/>
        </p:blipFill>
        <p:spPr bwMode="auto">
          <a:xfrm>
            <a:off x="6645138" y="2112811"/>
            <a:ext cx="5051323" cy="43980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BC572C2-E170-4301-BD26-2C1401FFEAD9}"/>
              </a:ext>
            </a:extLst>
          </p:cNvPr>
          <p:cNvPicPr>
            <a:picLocks noChangeAspect="1"/>
          </p:cNvPicPr>
          <p:nvPr/>
        </p:nvPicPr>
        <p:blipFill>
          <a:blip r:embed="rId4"/>
          <a:stretch>
            <a:fillRect/>
          </a:stretch>
        </p:blipFill>
        <p:spPr>
          <a:xfrm>
            <a:off x="182363" y="6308268"/>
            <a:ext cx="948348" cy="469183"/>
          </a:xfrm>
          <a:prstGeom prst="rect">
            <a:avLst/>
          </a:prstGeom>
        </p:spPr>
      </p:pic>
      <p:pic>
        <p:nvPicPr>
          <p:cNvPr id="7" name="Picture 6">
            <a:extLst>
              <a:ext uri="{FF2B5EF4-FFF2-40B4-BE49-F238E27FC236}">
                <a16:creationId xmlns:a16="http://schemas.microsoft.com/office/drawing/2014/main" id="{F555C906-E9AE-42A2-811F-FAB6BF2DBA14}"/>
              </a:ext>
            </a:extLst>
          </p:cNvPr>
          <p:cNvPicPr>
            <a:picLocks noChangeAspect="1"/>
          </p:cNvPicPr>
          <p:nvPr/>
        </p:nvPicPr>
        <p:blipFill>
          <a:blip r:embed="rId5"/>
          <a:stretch>
            <a:fillRect/>
          </a:stretch>
        </p:blipFill>
        <p:spPr>
          <a:xfrm>
            <a:off x="10259021" y="6155844"/>
            <a:ext cx="1649976" cy="515107"/>
          </a:xfrm>
          <a:prstGeom prst="rect">
            <a:avLst/>
          </a:prstGeom>
        </p:spPr>
      </p:pic>
      <p:sp>
        <p:nvSpPr>
          <p:cNvPr id="8" name="TextBox 7">
            <a:extLst>
              <a:ext uri="{FF2B5EF4-FFF2-40B4-BE49-F238E27FC236}">
                <a16:creationId xmlns:a16="http://schemas.microsoft.com/office/drawing/2014/main" id="{FCEBE621-359A-4290-A3F3-2C700AD527AD}"/>
              </a:ext>
            </a:extLst>
          </p:cNvPr>
          <p:cNvSpPr txBox="1"/>
          <p:nvPr/>
        </p:nvSpPr>
        <p:spPr>
          <a:xfrm>
            <a:off x="4476004" y="6413397"/>
            <a:ext cx="3239990" cy="261610"/>
          </a:xfrm>
          <a:prstGeom prst="rect">
            <a:avLst/>
          </a:prstGeom>
          <a:noFill/>
        </p:spPr>
        <p:txBody>
          <a:bodyPr wrap="none" rtlCol="0">
            <a:spAutoFit/>
          </a:bodyPr>
          <a:lstStyle/>
          <a:p>
            <a:r>
              <a:rPr lang="en-IN" sz="1100" i="1" dirty="0">
                <a:solidFill>
                  <a:schemeClr val="accent3">
                    <a:lumMod val="50000"/>
                  </a:schemeClr>
                </a:solidFill>
              </a:rPr>
              <a:t>MR. SANTOSH S KATTI, PES UNIVERSITY, BENGALURU</a:t>
            </a:r>
          </a:p>
        </p:txBody>
      </p:sp>
      <p:sp>
        <p:nvSpPr>
          <p:cNvPr id="9" name="Rectangle 8">
            <a:extLst>
              <a:ext uri="{FF2B5EF4-FFF2-40B4-BE49-F238E27FC236}">
                <a16:creationId xmlns:a16="http://schemas.microsoft.com/office/drawing/2014/main" id="{F20C28AD-4E80-4DC9-BC86-96400A1C2318}"/>
              </a:ext>
            </a:extLst>
          </p:cNvPr>
          <p:cNvSpPr/>
          <p:nvPr/>
        </p:nvSpPr>
        <p:spPr>
          <a:xfrm>
            <a:off x="423880" y="1984561"/>
            <a:ext cx="6096000" cy="4159537"/>
          </a:xfrm>
          <a:prstGeom prst="rect">
            <a:avLst/>
          </a:prstGeom>
        </p:spPr>
        <p:txBody>
          <a:bodyPr>
            <a:spAutoFit/>
          </a:bodyPr>
          <a:lstStyle/>
          <a:p>
            <a:pPr lvl="0" defTabSz="914400" eaLnBrk="0" fontAlgn="base" hangingPunct="0">
              <a:spcBef>
                <a:spcPct val="0"/>
              </a:spcBef>
              <a:spcAft>
                <a:spcPct val="0"/>
              </a:spcAft>
            </a:pPr>
            <a:r>
              <a:rPr lang="en-US" altLang="en-US" sz="2800" dirty="0">
                <a:latin typeface="Roboto"/>
              </a:rPr>
              <a:t>Resource shrinking</a:t>
            </a:r>
          </a:p>
          <a:p>
            <a:pPr lvl="0" algn="just" defTabSz="914400" eaLnBrk="0" fontAlgn="base" hangingPunct="0">
              <a:lnSpc>
                <a:spcPct val="150000"/>
              </a:lnSpc>
              <a:spcBef>
                <a:spcPct val="0"/>
              </a:spcBef>
              <a:spcAft>
                <a:spcPct val="0"/>
              </a:spcAft>
            </a:pPr>
            <a:r>
              <a:rPr lang="en-US" altLang="en-US" sz="2000" dirty="0">
                <a:solidFill>
                  <a:srgbClr val="202124"/>
                </a:solidFill>
                <a:latin typeface="Roboto"/>
              </a:rPr>
              <a:t>Resource shrinking in Android Studio automatically removes unused resources from your packaged app and library dependencies. For example, if your application is using ”Google Play Services” to access “Google Drive” functionality, and you are not currently using Google Sign-in, then resource shrinking can remove the various drawable assets for the “</a:t>
            </a:r>
            <a:r>
              <a:rPr lang="en-US" altLang="en-US" sz="2000" dirty="0" err="1">
                <a:solidFill>
                  <a:srgbClr val="202124"/>
                </a:solidFill>
                <a:latin typeface="Roboto"/>
              </a:rPr>
              <a:t>Signin</a:t>
            </a:r>
            <a:r>
              <a:rPr lang="en-US" altLang="en-US" sz="2000" dirty="0">
                <a:solidFill>
                  <a:srgbClr val="202124"/>
                </a:solidFill>
                <a:latin typeface="Roboto"/>
              </a:rPr>
              <a:t>” buttons.</a:t>
            </a:r>
            <a:endParaRPr lang="en-US" altLang="en-US" sz="3200" dirty="0">
              <a:latin typeface="Arial" panose="020B0604020202020204" pitchFamily="34" charset="0"/>
            </a:endParaRPr>
          </a:p>
        </p:txBody>
      </p:sp>
    </p:spTree>
    <p:extLst>
      <p:ext uri="{BB962C8B-B14F-4D97-AF65-F5344CB8AC3E}">
        <p14:creationId xmlns:p14="http://schemas.microsoft.com/office/powerpoint/2010/main" val="1668390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Features of Android studio 3.5</a:t>
            </a:r>
          </a:p>
        </p:txBody>
      </p:sp>
      <p:pic>
        <p:nvPicPr>
          <p:cNvPr id="5122" name="Picture 2" descr="Related image">
            <a:extLst>
              <a:ext uri="{FF2B5EF4-FFF2-40B4-BE49-F238E27FC236}">
                <a16:creationId xmlns:a16="http://schemas.microsoft.com/office/drawing/2014/main" id="{A5797A2A-B405-4925-9856-3FB14E9232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93" b="10640"/>
          <a:stretch/>
        </p:blipFill>
        <p:spPr bwMode="auto">
          <a:xfrm>
            <a:off x="6645138" y="2112811"/>
            <a:ext cx="5051323" cy="43980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BC572C2-E170-4301-BD26-2C1401FFEAD9}"/>
              </a:ext>
            </a:extLst>
          </p:cNvPr>
          <p:cNvPicPr>
            <a:picLocks noChangeAspect="1"/>
          </p:cNvPicPr>
          <p:nvPr/>
        </p:nvPicPr>
        <p:blipFill>
          <a:blip r:embed="rId4"/>
          <a:stretch>
            <a:fillRect/>
          </a:stretch>
        </p:blipFill>
        <p:spPr>
          <a:xfrm>
            <a:off x="182363" y="6308268"/>
            <a:ext cx="948348" cy="469183"/>
          </a:xfrm>
          <a:prstGeom prst="rect">
            <a:avLst/>
          </a:prstGeom>
        </p:spPr>
      </p:pic>
      <p:pic>
        <p:nvPicPr>
          <p:cNvPr id="7" name="Picture 6">
            <a:extLst>
              <a:ext uri="{FF2B5EF4-FFF2-40B4-BE49-F238E27FC236}">
                <a16:creationId xmlns:a16="http://schemas.microsoft.com/office/drawing/2014/main" id="{F555C906-E9AE-42A2-811F-FAB6BF2DBA14}"/>
              </a:ext>
            </a:extLst>
          </p:cNvPr>
          <p:cNvPicPr>
            <a:picLocks noChangeAspect="1"/>
          </p:cNvPicPr>
          <p:nvPr/>
        </p:nvPicPr>
        <p:blipFill>
          <a:blip r:embed="rId5"/>
          <a:stretch>
            <a:fillRect/>
          </a:stretch>
        </p:blipFill>
        <p:spPr>
          <a:xfrm>
            <a:off x="10259021" y="6155844"/>
            <a:ext cx="1649976" cy="515107"/>
          </a:xfrm>
          <a:prstGeom prst="rect">
            <a:avLst/>
          </a:prstGeom>
        </p:spPr>
      </p:pic>
      <p:sp>
        <p:nvSpPr>
          <p:cNvPr id="8" name="TextBox 7">
            <a:extLst>
              <a:ext uri="{FF2B5EF4-FFF2-40B4-BE49-F238E27FC236}">
                <a16:creationId xmlns:a16="http://schemas.microsoft.com/office/drawing/2014/main" id="{FCEBE621-359A-4290-A3F3-2C700AD527AD}"/>
              </a:ext>
            </a:extLst>
          </p:cNvPr>
          <p:cNvSpPr txBox="1"/>
          <p:nvPr/>
        </p:nvSpPr>
        <p:spPr>
          <a:xfrm>
            <a:off x="4476004" y="6413397"/>
            <a:ext cx="3239990" cy="261610"/>
          </a:xfrm>
          <a:prstGeom prst="rect">
            <a:avLst/>
          </a:prstGeom>
          <a:noFill/>
        </p:spPr>
        <p:txBody>
          <a:bodyPr wrap="none" rtlCol="0">
            <a:spAutoFit/>
          </a:bodyPr>
          <a:lstStyle/>
          <a:p>
            <a:r>
              <a:rPr lang="en-IN" sz="1100" i="1" dirty="0">
                <a:solidFill>
                  <a:schemeClr val="accent3">
                    <a:lumMod val="50000"/>
                  </a:schemeClr>
                </a:solidFill>
              </a:rPr>
              <a:t>MR. SANTOSH S KATTI, PES UNIVERSITY, BENGALURU</a:t>
            </a:r>
          </a:p>
        </p:txBody>
      </p:sp>
      <p:sp>
        <p:nvSpPr>
          <p:cNvPr id="9" name="Rectangle 8">
            <a:extLst>
              <a:ext uri="{FF2B5EF4-FFF2-40B4-BE49-F238E27FC236}">
                <a16:creationId xmlns:a16="http://schemas.microsoft.com/office/drawing/2014/main" id="{F20C28AD-4E80-4DC9-BC86-96400A1C2318}"/>
              </a:ext>
            </a:extLst>
          </p:cNvPr>
          <p:cNvSpPr/>
          <p:nvPr/>
        </p:nvSpPr>
        <p:spPr>
          <a:xfrm>
            <a:off x="423880" y="1984561"/>
            <a:ext cx="6096000" cy="4005648"/>
          </a:xfrm>
          <a:prstGeom prst="rect">
            <a:avLst/>
          </a:prstGeom>
        </p:spPr>
        <p:txBody>
          <a:bodyPr>
            <a:spAutoFit/>
          </a:bodyPr>
          <a:lstStyle/>
          <a:p>
            <a:pPr lvl="0" defTabSz="914400" eaLnBrk="0" fontAlgn="base" hangingPunct="0">
              <a:spcBef>
                <a:spcPct val="0"/>
              </a:spcBef>
              <a:spcAft>
                <a:spcPct val="0"/>
              </a:spcAft>
            </a:pPr>
            <a:r>
              <a:rPr lang="en-US" altLang="en-US" sz="2800" dirty="0">
                <a:latin typeface="Roboto"/>
              </a:rPr>
              <a:t>Managing dependencies</a:t>
            </a:r>
          </a:p>
          <a:p>
            <a:pPr lvl="0" defTabSz="914400" eaLnBrk="0" fontAlgn="base" hangingPunct="0">
              <a:spcBef>
                <a:spcPct val="0"/>
              </a:spcBef>
              <a:spcAft>
                <a:spcPct val="0"/>
              </a:spcAft>
            </a:pPr>
            <a:endParaRPr lang="en-US" altLang="en-US" sz="2000" dirty="0">
              <a:solidFill>
                <a:srgbClr val="202124"/>
              </a:solidFill>
              <a:latin typeface="Roboto"/>
            </a:endParaRPr>
          </a:p>
          <a:p>
            <a:pPr lvl="0" algn="just" defTabSz="914400" eaLnBrk="0" fontAlgn="base" hangingPunct="0">
              <a:lnSpc>
                <a:spcPct val="150000"/>
              </a:lnSpc>
              <a:spcBef>
                <a:spcPct val="0"/>
              </a:spcBef>
              <a:spcAft>
                <a:spcPct val="0"/>
              </a:spcAft>
            </a:pPr>
            <a:r>
              <a:rPr lang="en-US" altLang="en-US" sz="2000" dirty="0">
                <a:solidFill>
                  <a:srgbClr val="202124"/>
                </a:solidFill>
                <a:latin typeface="Roboto"/>
              </a:rPr>
              <a:t>Dependencies for your project are specified by name in the “</a:t>
            </a:r>
            <a:r>
              <a:rPr lang="en-US" altLang="en-US" sz="2000" dirty="0" err="1">
                <a:solidFill>
                  <a:srgbClr val="202124"/>
                </a:solidFill>
                <a:latin typeface="Roboto"/>
              </a:rPr>
              <a:t>build.gradle</a:t>
            </a:r>
            <a:r>
              <a:rPr lang="en-US" altLang="en-US" sz="2000" dirty="0">
                <a:solidFill>
                  <a:srgbClr val="202124"/>
                </a:solidFill>
                <a:latin typeface="Roboto"/>
              </a:rPr>
              <a:t>” file. Gradle takes care of finding your dependencies and making them available in your build. You can declare module dependencies, remote binary dependencies, and local binary dependencies in your “</a:t>
            </a:r>
            <a:r>
              <a:rPr lang="en-US" altLang="en-US" sz="2000" dirty="0" err="1">
                <a:solidFill>
                  <a:srgbClr val="202124"/>
                </a:solidFill>
                <a:latin typeface="Roboto"/>
              </a:rPr>
              <a:t>build.gradle</a:t>
            </a:r>
            <a:r>
              <a:rPr lang="en-US" altLang="en-US" sz="2000" dirty="0">
                <a:solidFill>
                  <a:srgbClr val="202124"/>
                </a:solidFill>
                <a:latin typeface="Roboto"/>
              </a:rPr>
              <a:t>”  file.</a:t>
            </a:r>
          </a:p>
          <a:p>
            <a:pPr lvl="0" algn="just" defTabSz="914400" eaLnBrk="0" fontAlgn="base" hangingPunct="0">
              <a:lnSpc>
                <a:spcPct val="150000"/>
              </a:lnSpc>
              <a:spcBef>
                <a:spcPct val="0"/>
              </a:spcBef>
              <a:spcAft>
                <a:spcPct val="0"/>
              </a:spcAft>
            </a:pPr>
            <a:r>
              <a:rPr lang="en-US" altLang="en-US" sz="2000" dirty="0">
                <a:solidFill>
                  <a:srgbClr val="202124"/>
                </a:solidFill>
                <a:latin typeface="Roboto"/>
              </a:rPr>
              <a:t>(Maven - internal)</a:t>
            </a:r>
            <a:endParaRPr lang="en-US" altLang="en-US" sz="3200" dirty="0">
              <a:latin typeface="Arial" panose="020B0604020202020204" pitchFamily="34" charset="0"/>
            </a:endParaRPr>
          </a:p>
        </p:txBody>
      </p:sp>
      <p:sp>
        <p:nvSpPr>
          <p:cNvPr id="3" name="Rectangle 1">
            <a:extLst>
              <a:ext uri="{FF2B5EF4-FFF2-40B4-BE49-F238E27FC236}">
                <a16:creationId xmlns:a16="http://schemas.microsoft.com/office/drawing/2014/main" id="{540BAB17-96D5-40BA-BAB8-C3A3E547B3A3}"/>
              </a:ext>
            </a:extLst>
          </p:cNvPr>
          <p:cNvSpPr>
            <a:spLocks noChangeArrowheads="1"/>
          </p:cNvSpPr>
          <p:nvPr/>
        </p:nvSpPr>
        <p:spPr bwMode="auto">
          <a:xfrm>
            <a:off x="0" y="-63739"/>
            <a:ext cx="65" cy="584679"/>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03136"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4919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Features of Android studio 3.5</a:t>
            </a:r>
          </a:p>
        </p:txBody>
      </p:sp>
      <p:pic>
        <p:nvPicPr>
          <p:cNvPr id="5122" name="Picture 2" descr="Related image">
            <a:extLst>
              <a:ext uri="{FF2B5EF4-FFF2-40B4-BE49-F238E27FC236}">
                <a16:creationId xmlns:a16="http://schemas.microsoft.com/office/drawing/2014/main" id="{A5797A2A-B405-4925-9856-3FB14E9232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93" b="10640"/>
          <a:stretch/>
        </p:blipFill>
        <p:spPr bwMode="auto">
          <a:xfrm>
            <a:off x="6645138" y="2112811"/>
            <a:ext cx="5051323" cy="43980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BC572C2-E170-4301-BD26-2C1401FFEAD9}"/>
              </a:ext>
            </a:extLst>
          </p:cNvPr>
          <p:cNvPicPr>
            <a:picLocks noChangeAspect="1"/>
          </p:cNvPicPr>
          <p:nvPr/>
        </p:nvPicPr>
        <p:blipFill>
          <a:blip r:embed="rId4"/>
          <a:stretch>
            <a:fillRect/>
          </a:stretch>
        </p:blipFill>
        <p:spPr>
          <a:xfrm>
            <a:off x="182363" y="6308268"/>
            <a:ext cx="948348" cy="469183"/>
          </a:xfrm>
          <a:prstGeom prst="rect">
            <a:avLst/>
          </a:prstGeom>
        </p:spPr>
      </p:pic>
      <p:pic>
        <p:nvPicPr>
          <p:cNvPr id="7" name="Picture 6">
            <a:extLst>
              <a:ext uri="{FF2B5EF4-FFF2-40B4-BE49-F238E27FC236}">
                <a16:creationId xmlns:a16="http://schemas.microsoft.com/office/drawing/2014/main" id="{F555C906-E9AE-42A2-811F-FAB6BF2DBA14}"/>
              </a:ext>
            </a:extLst>
          </p:cNvPr>
          <p:cNvPicPr>
            <a:picLocks noChangeAspect="1"/>
          </p:cNvPicPr>
          <p:nvPr/>
        </p:nvPicPr>
        <p:blipFill>
          <a:blip r:embed="rId5"/>
          <a:stretch>
            <a:fillRect/>
          </a:stretch>
        </p:blipFill>
        <p:spPr>
          <a:xfrm>
            <a:off x="10259021" y="6155844"/>
            <a:ext cx="1649976" cy="515107"/>
          </a:xfrm>
          <a:prstGeom prst="rect">
            <a:avLst/>
          </a:prstGeom>
        </p:spPr>
      </p:pic>
      <p:sp>
        <p:nvSpPr>
          <p:cNvPr id="8" name="TextBox 7">
            <a:extLst>
              <a:ext uri="{FF2B5EF4-FFF2-40B4-BE49-F238E27FC236}">
                <a16:creationId xmlns:a16="http://schemas.microsoft.com/office/drawing/2014/main" id="{FCEBE621-359A-4290-A3F3-2C700AD527AD}"/>
              </a:ext>
            </a:extLst>
          </p:cNvPr>
          <p:cNvSpPr txBox="1"/>
          <p:nvPr/>
        </p:nvSpPr>
        <p:spPr>
          <a:xfrm>
            <a:off x="4476004" y="6413397"/>
            <a:ext cx="3239990" cy="261610"/>
          </a:xfrm>
          <a:prstGeom prst="rect">
            <a:avLst/>
          </a:prstGeom>
          <a:noFill/>
        </p:spPr>
        <p:txBody>
          <a:bodyPr wrap="none" rtlCol="0">
            <a:spAutoFit/>
          </a:bodyPr>
          <a:lstStyle/>
          <a:p>
            <a:r>
              <a:rPr lang="en-IN" sz="1100" i="1" dirty="0">
                <a:solidFill>
                  <a:schemeClr val="accent3">
                    <a:lumMod val="50000"/>
                  </a:schemeClr>
                </a:solidFill>
              </a:rPr>
              <a:t>MR. SANTOSH S KATTI, PES UNIVERSITY, BENGALURU</a:t>
            </a:r>
          </a:p>
        </p:txBody>
      </p:sp>
      <p:sp>
        <p:nvSpPr>
          <p:cNvPr id="3" name="Rectangle 1">
            <a:extLst>
              <a:ext uri="{FF2B5EF4-FFF2-40B4-BE49-F238E27FC236}">
                <a16:creationId xmlns:a16="http://schemas.microsoft.com/office/drawing/2014/main" id="{540BAB17-96D5-40BA-BAB8-C3A3E547B3A3}"/>
              </a:ext>
            </a:extLst>
          </p:cNvPr>
          <p:cNvSpPr>
            <a:spLocks noChangeArrowheads="1"/>
          </p:cNvSpPr>
          <p:nvPr/>
        </p:nvSpPr>
        <p:spPr bwMode="auto">
          <a:xfrm>
            <a:off x="0" y="-63739"/>
            <a:ext cx="65" cy="584679"/>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03136"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DD0AF544-0F8B-4F97-8B0A-6E3453B5EA46}"/>
              </a:ext>
            </a:extLst>
          </p:cNvPr>
          <p:cNvSpPr/>
          <p:nvPr/>
        </p:nvSpPr>
        <p:spPr>
          <a:xfrm>
            <a:off x="440227" y="2095069"/>
            <a:ext cx="5596779" cy="2026196"/>
          </a:xfrm>
          <a:prstGeom prst="rect">
            <a:avLst/>
          </a:prstGeom>
        </p:spPr>
        <p:txBody>
          <a:bodyPr wrap="square">
            <a:spAutoFit/>
          </a:bodyPr>
          <a:lstStyle/>
          <a:p>
            <a:pPr lvl="0" defTabSz="914400" eaLnBrk="0" fontAlgn="base" hangingPunct="0">
              <a:spcBef>
                <a:spcPct val="0"/>
              </a:spcBef>
              <a:spcAft>
                <a:spcPct val="0"/>
              </a:spcAft>
            </a:pPr>
            <a:r>
              <a:rPr lang="en-US" altLang="en-US" sz="2400" dirty="0">
                <a:latin typeface="Roboto"/>
              </a:rPr>
              <a:t>Debug and profile tools</a:t>
            </a:r>
          </a:p>
          <a:p>
            <a:pPr lvl="0" defTabSz="914400" eaLnBrk="0" fontAlgn="base" hangingPunct="0">
              <a:spcBef>
                <a:spcPct val="0"/>
              </a:spcBef>
              <a:spcAft>
                <a:spcPct val="0"/>
              </a:spcAft>
            </a:pPr>
            <a:endParaRPr lang="en-US" altLang="en-US" sz="2400" dirty="0">
              <a:latin typeface="Roboto"/>
            </a:endParaRPr>
          </a:p>
          <a:p>
            <a:pPr lvl="0" defTabSz="914400" eaLnBrk="0" fontAlgn="base" hangingPunct="0">
              <a:lnSpc>
                <a:spcPct val="150000"/>
              </a:lnSpc>
              <a:spcBef>
                <a:spcPct val="0"/>
              </a:spcBef>
              <a:spcAft>
                <a:spcPct val="0"/>
              </a:spcAft>
            </a:pPr>
            <a:r>
              <a:rPr lang="en-US" altLang="en-US" dirty="0">
                <a:solidFill>
                  <a:srgbClr val="202124"/>
                </a:solidFill>
                <a:latin typeface="Roboto"/>
              </a:rPr>
              <a:t>Android Studio assists you in debugging and improving the performance of your code, including inline debugging and performance analysis tools.</a:t>
            </a:r>
            <a:endParaRPr lang="en-US" altLang="en-US" sz="2800" dirty="0">
              <a:latin typeface="Arial" panose="020B0604020202020204" pitchFamily="34" charset="0"/>
            </a:endParaRPr>
          </a:p>
        </p:txBody>
      </p:sp>
    </p:spTree>
    <p:extLst>
      <p:ext uri="{BB962C8B-B14F-4D97-AF65-F5344CB8AC3E}">
        <p14:creationId xmlns:p14="http://schemas.microsoft.com/office/powerpoint/2010/main" val="842474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Android studio 3.5</a:t>
            </a:r>
          </a:p>
        </p:txBody>
      </p:sp>
      <p:pic>
        <p:nvPicPr>
          <p:cNvPr id="5122" name="Picture 2" descr="Related image">
            <a:extLst>
              <a:ext uri="{FF2B5EF4-FFF2-40B4-BE49-F238E27FC236}">
                <a16:creationId xmlns:a16="http://schemas.microsoft.com/office/drawing/2014/main" id="{A5797A2A-B405-4925-9856-3FB14E9232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93" b="10640"/>
          <a:stretch/>
        </p:blipFill>
        <p:spPr bwMode="auto">
          <a:xfrm>
            <a:off x="6645138" y="2112811"/>
            <a:ext cx="5051323" cy="43980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BC572C2-E170-4301-BD26-2C1401FFEAD9}"/>
              </a:ext>
            </a:extLst>
          </p:cNvPr>
          <p:cNvPicPr>
            <a:picLocks noChangeAspect="1"/>
          </p:cNvPicPr>
          <p:nvPr/>
        </p:nvPicPr>
        <p:blipFill>
          <a:blip r:embed="rId4"/>
          <a:stretch>
            <a:fillRect/>
          </a:stretch>
        </p:blipFill>
        <p:spPr>
          <a:xfrm>
            <a:off x="182363" y="6308268"/>
            <a:ext cx="948348" cy="469183"/>
          </a:xfrm>
          <a:prstGeom prst="rect">
            <a:avLst/>
          </a:prstGeom>
        </p:spPr>
      </p:pic>
      <p:pic>
        <p:nvPicPr>
          <p:cNvPr id="7" name="Picture 6">
            <a:extLst>
              <a:ext uri="{FF2B5EF4-FFF2-40B4-BE49-F238E27FC236}">
                <a16:creationId xmlns:a16="http://schemas.microsoft.com/office/drawing/2014/main" id="{F555C906-E9AE-42A2-811F-FAB6BF2DBA14}"/>
              </a:ext>
            </a:extLst>
          </p:cNvPr>
          <p:cNvPicPr>
            <a:picLocks noChangeAspect="1"/>
          </p:cNvPicPr>
          <p:nvPr/>
        </p:nvPicPr>
        <p:blipFill>
          <a:blip r:embed="rId5"/>
          <a:stretch>
            <a:fillRect/>
          </a:stretch>
        </p:blipFill>
        <p:spPr>
          <a:xfrm>
            <a:off x="10259021" y="6155844"/>
            <a:ext cx="1649976" cy="515107"/>
          </a:xfrm>
          <a:prstGeom prst="rect">
            <a:avLst/>
          </a:prstGeom>
        </p:spPr>
      </p:pic>
      <p:sp>
        <p:nvSpPr>
          <p:cNvPr id="8" name="TextBox 7">
            <a:extLst>
              <a:ext uri="{FF2B5EF4-FFF2-40B4-BE49-F238E27FC236}">
                <a16:creationId xmlns:a16="http://schemas.microsoft.com/office/drawing/2014/main" id="{FCEBE621-359A-4290-A3F3-2C700AD527AD}"/>
              </a:ext>
            </a:extLst>
          </p:cNvPr>
          <p:cNvSpPr txBox="1"/>
          <p:nvPr/>
        </p:nvSpPr>
        <p:spPr>
          <a:xfrm>
            <a:off x="4476004" y="6413397"/>
            <a:ext cx="3239990" cy="261610"/>
          </a:xfrm>
          <a:prstGeom prst="rect">
            <a:avLst/>
          </a:prstGeom>
          <a:noFill/>
        </p:spPr>
        <p:txBody>
          <a:bodyPr wrap="none" rtlCol="0">
            <a:spAutoFit/>
          </a:bodyPr>
          <a:lstStyle/>
          <a:p>
            <a:r>
              <a:rPr lang="en-IN" sz="1100" i="1" dirty="0">
                <a:solidFill>
                  <a:schemeClr val="accent3">
                    <a:lumMod val="50000"/>
                  </a:schemeClr>
                </a:solidFill>
              </a:rPr>
              <a:t>MR. SANTOSH S KATTI, PES UNIVERSITY, BENGALURU</a:t>
            </a:r>
          </a:p>
        </p:txBody>
      </p:sp>
      <p:sp>
        <p:nvSpPr>
          <p:cNvPr id="3" name="Rectangle 1">
            <a:extLst>
              <a:ext uri="{FF2B5EF4-FFF2-40B4-BE49-F238E27FC236}">
                <a16:creationId xmlns:a16="http://schemas.microsoft.com/office/drawing/2014/main" id="{540BAB17-96D5-40BA-BAB8-C3A3E547B3A3}"/>
              </a:ext>
            </a:extLst>
          </p:cNvPr>
          <p:cNvSpPr>
            <a:spLocks noChangeArrowheads="1"/>
          </p:cNvSpPr>
          <p:nvPr/>
        </p:nvSpPr>
        <p:spPr bwMode="auto">
          <a:xfrm>
            <a:off x="0" y="-63739"/>
            <a:ext cx="65" cy="584679"/>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03136"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DD0AF544-0F8B-4F97-8B0A-6E3453B5EA46}"/>
              </a:ext>
            </a:extLst>
          </p:cNvPr>
          <p:cNvSpPr/>
          <p:nvPr/>
        </p:nvSpPr>
        <p:spPr>
          <a:xfrm>
            <a:off x="440227" y="2095069"/>
            <a:ext cx="5596779" cy="3688189"/>
          </a:xfrm>
          <a:prstGeom prst="rect">
            <a:avLst/>
          </a:prstGeom>
        </p:spPr>
        <p:txBody>
          <a:bodyPr wrap="square">
            <a:spAutoFit/>
          </a:bodyPr>
          <a:lstStyle/>
          <a:p>
            <a:pPr lvl="0" defTabSz="914400" eaLnBrk="0" fontAlgn="base" hangingPunct="0">
              <a:spcBef>
                <a:spcPct val="0"/>
              </a:spcBef>
              <a:spcAft>
                <a:spcPct val="0"/>
              </a:spcAft>
            </a:pPr>
            <a:r>
              <a:rPr lang="en-US" altLang="en-US" sz="2400" dirty="0">
                <a:latin typeface="Roboto"/>
              </a:rPr>
              <a:t>Enhance Performance</a:t>
            </a:r>
          </a:p>
          <a:p>
            <a:pPr lvl="0" defTabSz="914400" eaLnBrk="0" fontAlgn="base" hangingPunct="0">
              <a:spcBef>
                <a:spcPct val="0"/>
              </a:spcBef>
              <a:spcAft>
                <a:spcPct val="0"/>
              </a:spcAft>
            </a:pPr>
            <a:endParaRPr lang="en-US" altLang="en-US" sz="2400" dirty="0">
              <a:latin typeface="Roboto"/>
            </a:endParaRPr>
          </a:p>
          <a:p>
            <a:pPr marL="285750" lvl="0" indent="-285750" defTabSz="914400" eaLnBrk="0" fontAlgn="base" hangingPunct="0">
              <a:lnSpc>
                <a:spcPct val="150000"/>
              </a:lnSpc>
              <a:spcBef>
                <a:spcPct val="0"/>
              </a:spcBef>
              <a:spcAft>
                <a:spcPct val="0"/>
              </a:spcAft>
              <a:buFont typeface="Wingdings" panose="05000000000000000000" pitchFamily="2" charset="2"/>
              <a:buChar char="ü"/>
            </a:pPr>
            <a:r>
              <a:rPr lang="en-US" altLang="en-US" dirty="0">
                <a:solidFill>
                  <a:srgbClr val="202124"/>
                </a:solidFill>
                <a:latin typeface="Roboto"/>
              </a:rPr>
              <a:t>Minimum of 5GB RAM should be free for smooth functioning of IDE</a:t>
            </a:r>
          </a:p>
          <a:p>
            <a:pPr marL="285750" lvl="0" indent="-285750" defTabSz="914400" eaLnBrk="0" fontAlgn="base" hangingPunct="0">
              <a:lnSpc>
                <a:spcPct val="150000"/>
              </a:lnSpc>
              <a:spcBef>
                <a:spcPct val="0"/>
              </a:spcBef>
              <a:spcAft>
                <a:spcPct val="0"/>
              </a:spcAft>
              <a:buFont typeface="Wingdings" panose="05000000000000000000" pitchFamily="2" charset="2"/>
              <a:buChar char="ü"/>
            </a:pPr>
            <a:r>
              <a:rPr lang="en-US" altLang="en-US" dirty="0">
                <a:solidFill>
                  <a:srgbClr val="202124"/>
                </a:solidFill>
                <a:latin typeface="Roboto"/>
              </a:rPr>
              <a:t>Increase the heap size in Memory Settings to 2048 MB (if it is less)</a:t>
            </a:r>
          </a:p>
          <a:p>
            <a:pPr marL="285750" lvl="0" indent="-285750" defTabSz="914400" eaLnBrk="0" fontAlgn="base" hangingPunct="0">
              <a:lnSpc>
                <a:spcPct val="150000"/>
              </a:lnSpc>
              <a:spcBef>
                <a:spcPct val="0"/>
              </a:spcBef>
              <a:spcAft>
                <a:spcPct val="0"/>
              </a:spcAft>
              <a:buFont typeface="Wingdings" panose="05000000000000000000" pitchFamily="2" charset="2"/>
              <a:buChar char="ü"/>
            </a:pPr>
            <a:r>
              <a:rPr lang="en-US" altLang="en-US" dirty="0">
                <a:solidFill>
                  <a:srgbClr val="202124"/>
                </a:solidFill>
                <a:latin typeface="Roboto"/>
              </a:rPr>
              <a:t>Real time anti-virus scan can effect the speed of Gradle build.</a:t>
            </a:r>
          </a:p>
          <a:p>
            <a:pPr marL="285750" lvl="0" indent="-285750" defTabSz="914400" eaLnBrk="0" fontAlgn="base" hangingPunct="0">
              <a:lnSpc>
                <a:spcPct val="150000"/>
              </a:lnSpc>
              <a:spcBef>
                <a:spcPct val="0"/>
              </a:spcBef>
              <a:spcAft>
                <a:spcPct val="0"/>
              </a:spcAft>
              <a:buFont typeface="Wingdings" panose="05000000000000000000" pitchFamily="2" charset="2"/>
              <a:buChar char="ü"/>
            </a:pPr>
            <a:endParaRPr lang="en-US" altLang="en-US" dirty="0">
              <a:solidFill>
                <a:srgbClr val="202124"/>
              </a:solidFill>
              <a:latin typeface="Roboto"/>
            </a:endParaRPr>
          </a:p>
        </p:txBody>
      </p:sp>
    </p:spTree>
    <p:extLst>
      <p:ext uri="{BB962C8B-B14F-4D97-AF65-F5344CB8AC3E}">
        <p14:creationId xmlns:p14="http://schemas.microsoft.com/office/powerpoint/2010/main" val="3442542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Android studio 3.5</a:t>
            </a:r>
          </a:p>
        </p:txBody>
      </p:sp>
      <p:pic>
        <p:nvPicPr>
          <p:cNvPr id="5122" name="Picture 2" descr="Related image">
            <a:extLst>
              <a:ext uri="{FF2B5EF4-FFF2-40B4-BE49-F238E27FC236}">
                <a16:creationId xmlns:a16="http://schemas.microsoft.com/office/drawing/2014/main" id="{A5797A2A-B405-4925-9856-3FB14E9232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93" b="10640"/>
          <a:stretch/>
        </p:blipFill>
        <p:spPr bwMode="auto">
          <a:xfrm>
            <a:off x="6645138" y="2112811"/>
            <a:ext cx="5051323" cy="43980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BC572C2-E170-4301-BD26-2C1401FFEAD9}"/>
              </a:ext>
            </a:extLst>
          </p:cNvPr>
          <p:cNvPicPr>
            <a:picLocks noChangeAspect="1"/>
          </p:cNvPicPr>
          <p:nvPr/>
        </p:nvPicPr>
        <p:blipFill>
          <a:blip r:embed="rId4"/>
          <a:stretch>
            <a:fillRect/>
          </a:stretch>
        </p:blipFill>
        <p:spPr>
          <a:xfrm>
            <a:off x="182363" y="6308268"/>
            <a:ext cx="948348" cy="469183"/>
          </a:xfrm>
          <a:prstGeom prst="rect">
            <a:avLst/>
          </a:prstGeom>
        </p:spPr>
      </p:pic>
      <p:pic>
        <p:nvPicPr>
          <p:cNvPr id="7" name="Picture 6">
            <a:extLst>
              <a:ext uri="{FF2B5EF4-FFF2-40B4-BE49-F238E27FC236}">
                <a16:creationId xmlns:a16="http://schemas.microsoft.com/office/drawing/2014/main" id="{F555C906-E9AE-42A2-811F-FAB6BF2DBA14}"/>
              </a:ext>
            </a:extLst>
          </p:cNvPr>
          <p:cNvPicPr>
            <a:picLocks noChangeAspect="1"/>
          </p:cNvPicPr>
          <p:nvPr/>
        </p:nvPicPr>
        <p:blipFill>
          <a:blip r:embed="rId5"/>
          <a:stretch>
            <a:fillRect/>
          </a:stretch>
        </p:blipFill>
        <p:spPr>
          <a:xfrm>
            <a:off x="10259021" y="6155844"/>
            <a:ext cx="1649976" cy="515107"/>
          </a:xfrm>
          <a:prstGeom prst="rect">
            <a:avLst/>
          </a:prstGeom>
        </p:spPr>
      </p:pic>
      <p:sp>
        <p:nvSpPr>
          <p:cNvPr id="8" name="TextBox 7">
            <a:extLst>
              <a:ext uri="{FF2B5EF4-FFF2-40B4-BE49-F238E27FC236}">
                <a16:creationId xmlns:a16="http://schemas.microsoft.com/office/drawing/2014/main" id="{FCEBE621-359A-4290-A3F3-2C700AD527AD}"/>
              </a:ext>
            </a:extLst>
          </p:cNvPr>
          <p:cNvSpPr txBox="1"/>
          <p:nvPr/>
        </p:nvSpPr>
        <p:spPr>
          <a:xfrm>
            <a:off x="4476004" y="6413397"/>
            <a:ext cx="3239990" cy="261610"/>
          </a:xfrm>
          <a:prstGeom prst="rect">
            <a:avLst/>
          </a:prstGeom>
          <a:noFill/>
        </p:spPr>
        <p:txBody>
          <a:bodyPr wrap="none" rtlCol="0">
            <a:spAutoFit/>
          </a:bodyPr>
          <a:lstStyle/>
          <a:p>
            <a:r>
              <a:rPr lang="en-IN" sz="1100" i="1" dirty="0">
                <a:solidFill>
                  <a:schemeClr val="accent3">
                    <a:lumMod val="50000"/>
                  </a:schemeClr>
                </a:solidFill>
              </a:rPr>
              <a:t>MR. SANTOSH S KATTI, PES UNIVERSITY, BENGALURU</a:t>
            </a:r>
          </a:p>
        </p:txBody>
      </p:sp>
      <p:sp>
        <p:nvSpPr>
          <p:cNvPr id="3" name="Rectangle 1">
            <a:extLst>
              <a:ext uri="{FF2B5EF4-FFF2-40B4-BE49-F238E27FC236}">
                <a16:creationId xmlns:a16="http://schemas.microsoft.com/office/drawing/2014/main" id="{540BAB17-96D5-40BA-BAB8-C3A3E547B3A3}"/>
              </a:ext>
            </a:extLst>
          </p:cNvPr>
          <p:cNvSpPr>
            <a:spLocks noChangeArrowheads="1"/>
          </p:cNvSpPr>
          <p:nvPr/>
        </p:nvSpPr>
        <p:spPr bwMode="auto">
          <a:xfrm>
            <a:off x="0" y="-63739"/>
            <a:ext cx="65" cy="584679"/>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03136"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DD0AF544-0F8B-4F97-8B0A-6E3453B5EA46}"/>
              </a:ext>
            </a:extLst>
          </p:cNvPr>
          <p:cNvSpPr/>
          <p:nvPr/>
        </p:nvSpPr>
        <p:spPr>
          <a:xfrm>
            <a:off x="440227" y="2095069"/>
            <a:ext cx="5596779" cy="2441694"/>
          </a:xfrm>
          <a:prstGeom prst="rect">
            <a:avLst/>
          </a:prstGeom>
        </p:spPr>
        <p:txBody>
          <a:bodyPr wrap="square">
            <a:spAutoFit/>
          </a:bodyPr>
          <a:lstStyle/>
          <a:p>
            <a:pPr lvl="0" defTabSz="914400" eaLnBrk="0" fontAlgn="base" hangingPunct="0">
              <a:spcBef>
                <a:spcPct val="0"/>
              </a:spcBef>
              <a:spcAft>
                <a:spcPct val="0"/>
              </a:spcAft>
            </a:pPr>
            <a:r>
              <a:rPr lang="en-US" altLang="en-US" sz="2400" dirty="0">
                <a:latin typeface="Roboto"/>
              </a:rPr>
              <a:t>First App – Entry points</a:t>
            </a:r>
          </a:p>
          <a:p>
            <a:pPr lvl="0" defTabSz="914400" eaLnBrk="0" fontAlgn="base" hangingPunct="0">
              <a:spcBef>
                <a:spcPct val="0"/>
              </a:spcBef>
              <a:spcAft>
                <a:spcPct val="0"/>
              </a:spcAft>
            </a:pPr>
            <a:endParaRPr lang="en-US" altLang="en-US" sz="2400" dirty="0">
              <a:latin typeface="Roboto"/>
            </a:endParaRPr>
          </a:p>
          <a:p>
            <a:pPr marL="285750" lvl="0" indent="-285750" defTabSz="914400" eaLnBrk="0" fontAlgn="base" hangingPunct="0">
              <a:lnSpc>
                <a:spcPct val="150000"/>
              </a:lnSpc>
              <a:spcBef>
                <a:spcPct val="0"/>
              </a:spcBef>
              <a:spcAft>
                <a:spcPct val="0"/>
              </a:spcAft>
              <a:buFont typeface="Wingdings" panose="05000000000000000000" pitchFamily="2" charset="2"/>
              <a:buChar char="ü"/>
            </a:pPr>
            <a:r>
              <a:rPr lang="en-US" altLang="en-US" dirty="0">
                <a:solidFill>
                  <a:srgbClr val="202124"/>
                </a:solidFill>
                <a:latin typeface="Roboto"/>
              </a:rPr>
              <a:t>Activity</a:t>
            </a:r>
          </a:p>
          <a:p>
            <a:pPr marL="285750" lvl="0" indent="-285750" defTabSz="914400" eaLnBrk="0" fontAlgn="base" hangingPunct="0">
              <a:lnSpc>
                <a:spcPct val="150000"/>
              </a:lnSpc>
              <a:spcBef>
                <a:spcPct val="0"/>
              </a:spcBef>
              <a:spcAft>
                <a:spcPct val="0"/>
              </a:spcAft>
              <a:buFont typeface="Wingdings" panose="05000000000000000000" pitchFamily="2" charset="2"/>
              <a:buChar char="ü"/>
            </a:pPr>
            <a:r>
              <a:rPr lang="en-US" altLang="en-US" dirty="0">
                <a:solidFill>
                  <a:srgbClr val="202124"/>
                </a:solidFill>
                <a:latin typeface="Roboto"/>
              </a:rPr>
              <a:t>Main Activity (Multiple)</a:t>
            </a:r>
          </a:p>
          <a:p>
            <a:pPr marL="285750" lvl="0" indent="-285750" defTabSz="914400" eaLnBrk="0" fontAlgn="base" hangingPunct="0">
              <a:lnSpc>
                <a:spcPct val="150000"/>
              </a:lnSpc>
              <a:spcBef>
                <a:spcPct val="0"/>
              </a:spcBef>
              <a:spcAft>
                <a:spcPct val="0"/>
              </a:spcAft>
              <a:buFont typeface="Wingdings" panose="05000000000000000000" pitchFamily="2" charset="2"/>
              <a:buChar char="ü"/>
            </a:pPr>
            <a:r>
              <a:rPr lang="en-US" altLang="en-US" dirty="0">
                <a:solidFill>
                  <a:srgbClr val="202124"/>
                </a:solidFill>
                <a:latin typeface="Roboto"/>
              </a:rPr>
              <a:t>Broadcast services (No UI)</a:t>
            </a:r>
          </a:p>
          <a:p>
            <a:pPr marL="285750" lvl="0" indent="-285750" defTabSz="914400" eaLnBrk="0" fontAlgn="base" hangingPunct="0">
              <a:lnSpc>
                <a:spcPct val="150000"/>
              </a:lnSpc>
              <a:spcBef>
                <a:spcPct val="0"/>
              </a:spcBef>
              <a:spcAft>
                <a:spcPct val="0"/>
              </a:spcAft>
              <a:buFont typeface="Wingdings" panose="05000000000000000000" pitchFamily="2" charset="2"/>
              <a:buChar char="ü"/>
            </a:pPr>
            <a:endParaRPr lang="en-US" altLang="en-US" dirty="0">
              <a:solidFill>
                <a:srgbClr val="202124"/>
              </a:solidFill>
              <a:latin typeface="Roboto"/>
            </a:endParaRPr>
          </a:p>
        </p:txBody>
      </p:sp>
    </p:spTree>
    <p:extLst>
      <p:ext uri="{BB962C8B-B14F-4D97-AF65-F5344CB8AC3E}">
        <p14:creationId xmlns:p14="http://schemas.microsoft.com/office/powerpoint/2010/main" val="3015458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Android studio 3.5</a:t>
            </a:r>
          </a:p>
        </p:txBody>
      </p:sp>
      <p:pic>
        <p:nvPicPr>
          <p:cNvPr id="5122" name="Picture 2" descr="Related image">
            <a:extLst>
              <a:ext uri="{FF2B5EF4-FFF2-40B4-BE49-F238E27FC236}">
                <a16:creationId xmlns:a16="http://schemas.microsoft.com/office/drawing/2014/main" id="{A5797A2A-B405-4925-9856-3FB14E9232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93" b="10640"/>
          <a:stretch/>
        </p:blipFill>
        <p:spPr bwMode="auto">
          <a:xfrm>
            <a:off x="6645138" y="2112811"/>
            <a:ext cx="5051323" cy="43980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BC572C2-E170-4301-BD26-2C1401FFEAD9}"/>
              </a:ext>
            </a:extLst>
          </p:cNvPr>
          <p:cNvPicPr>
            <a:picLocks noChangeAspect="1"/>
          </p:cNvPicPr>
          <p:nvPr/>
        </p:nvPicPr>
        <p:blipFill>
          <a:blip r:embed="rId4"/>
          <a:stretch>
            <a:fillRect/>
          </a:stretch>
        </p:blipFill>
        <p:spPr>
          <a:xfrm>
            <a:off x="182363" y="6308268"/>
            <a:ext cx="948348" cy="469183"/>
          </a:xfrm>
          <a:prstGeom prst="rect">
            <a:avLst/>
          </a:prstGeom>
        </p:spPr>
      </p:pic>
      <p:pic>
        <p:nvPicPr>
          <p:cNvPr id="7" name="Picture 6">
            <a:extLst>
              <a:ext uri="{FF2B5EF4-FFF2-40B4-BE49-F238E27FC236}">
                <a16:creationId xmlns:a16="http://schemas.microsoft.com/office/drawing/2014/main" id="{F555C906-E9AE-42A2-811F-FAB6BF2DBA14}"/>
              </a:ext>
            </a:extLst>
          </p:cNvPr>
          <p:cNvPicPr>
            <a:picLocks noChangeAspect="1"/>
          </p:cNvPicPr>
          <p:nvPr/>
        </p:nvPicPr>
        <p:blipFill>
          <a:blip r:embed="rId5"/>
          <a:stretch>
            <a:fillRect/>
          </a:stretch>
        </p:blipFill>
        <p:spPr>
          <a:xfrm>
            <a:off x="10259021" y="6155844"/>
            <a:ext cx="1649976" cy="515107"/>
          </a:xfrm>
          <a:prstGeom prst="rect">
            <a:avLst/>
          </a:prstGeom>
        </p:spPr>
      </p:pic>
      <p:sp>
        <p:nvSpPr>
          <p:cNvPr id="8" name="TextBox 7">
            <a:extLst>
              <a:ext uri="{FF2B5EF4-FFF2-40B4-BE49-F238E27FC236}">
                <a16:creationId xmlns:a16="http://schemas.microsoft.com/office/drawing/2014/main" id="{FCEBE621-359A-4290-A3F3-2C700AD527AD}"/>
              </a:ext>
            </a:extLst>
          </p:cNvPr>
          <p:cNvSpPr txBox="1"/>
          <p:nvPr/>
        </p:nvSpPr>
        <p:spPr>
          <a:xfrm>
            <a:off x="4476004" y="6413397"/>
            <a:ext cx="3239990" cy="261610"/>
          </a:xfrm>
          <a:prstGeom prst="rect">
            <a:avLst/>
          </a:prstGeom>
          <a:noFill/>
        </p:spPr>
        <p:txBody>
          <a:bodyPr wrap="none" rtlCol="0">
            <a:spAutoFit/>
          </a:bodyPr>
          <a:lstStyle/>
          <a:p>
            <a:r>
              <a:rPr lang="en-IN" sz="1100" i="1" dirty="0">
                <a:solidFill>
                  <a:schemeClr val="accent3">
                    <a:lumMod val="50000"/>
                  </a:schemeClr>
                </a:solidFill>
              </a:rPr>
              <a:t>MR. SANTOSH S KATTI, PES UNIVERSITY, BENGALURU</a:t>
            </a:r>
          </a:p>
        </p:txBody>
      </p:sp>
      <p:sp>
        <p:nvSpPr>
          <p:cNvPr id="3" name="Rectangle 1">
            <a:extLst>
              <a:ext uri="{FF2B5EF4-FFF2-40B4-BE49-F238E27FC236}">
                <a16:creationId xmlns:a16="http://schemas.microsoft.com/office/drawing/2014/main" id="{540BAB17-96D5-40BA-BAB8-C3A3E547B3A3}"/>
              </a:ext>
            </a:extLst>
          </p:cNvPr>
          <p:cNvSpPr>
            <a:spLocks noChangeArrowheads="1"/>
          </p:cNvSpPr>
          <p:nvPr/>
        </p:nvSpPr>
        <p:spPr bwMode="auto">
          <a:xfrm>
            <a:off x="0" y="-63739"/>
            <a:ext cx="65" cy="584679"/>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03136"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DD0AF544-0F8B-4F97-8B0A-6E3453B5EA46}"/>
              </a:ext>
            </a:extLst>
          </p:cNvPr>
          <p:cNvSpPr/>
          <p:nvPr/>
        </p:nvSpPr>
        <p:spPr>
          <a:xfrm>
            <a:off x="440227" y="2095069"/>
            <a:ext cx="5596779" cy="2646878"/>
          </a:xfrm>
          <a:prstGeom prst="rect">
            <a:avLst/>
          </a:prstGeom>
        </p:spPr>
        <p:txBody>
          <a:bodyPr wrap="square">
            <a:spAutoFit/>
          </a:bodyPr>
          <a:lstStyle/>
          <a:p>
            <a:pPr lvl="0" defTabSz="914400" eaLnBrk="0" fontAlgn="base" hangingPunct="0">
              <a:spcBef>
                <a:spcPct val="0"/>
              </a:spcBef>
              <a:spcAft>
                <a:spcPct val="0"/>
              </a:spcAft>
            </a:pPr>
            <a:r>
              <a:rPr lang="en-US" altLang="en-US" sz="2400" dirty="0">
                <a:latin typeface="Roboto"/>
              </a:rPr>
              <a:t>First App – Adapt to different devices</a:t>
            </a:r>
          </a:p>
          <a:p>
            <a:pPr lvl="0" defTabSz="914400" eaLnBrk="0" fontAlgn="base" hangingPunct="0">
              <a:spcBef>
                <a:spcPct val="0"/>
              </a:spcBef>
              <a:spcAft>
                <a:spcPct val="0"/>
              </a:spcAft>
            </a:pPr>
            <a:endParaRPr lang="en-US" altLang="en-US" sz="2000" dirty="0">
              <a:latin typeface="Roboto"/>
            </a:endParaRPr>
          </a:p>
          <a:p>
            <a:pPr marL="342900" lvl="0" indent="-342900" defTabSz="914400" eaLnBrk="0" fontAlgn="base" hangingPunct="0">
              <a:spcBef>
                <a:spcPct val="0"/>
              </a:spcBef>
              <a:spcAft>
                <a:spcPct val="0"/>
              </a:spcAft>
              <a:buFont typeface="Wingdings" panose="05000000000000000000" pitchFamily="2" charset="2"/>
              <a:buChar char="ü"/>
            </a:pPr>
            <a:r>
              <a:rPr lang="en-US" altLang="en-US" sz="2000" dirty="0">
                <a:latin typeface="Roboto"/>
              </a:rPr>
              <a:t>Different layouts for different screen sizes</a:t>
            </a:r>
          </a:p>
          <a:p>
            <a:pPr marL="342900" lvl="0" indent="-342900" defTabSz="914400" eaLnBrk="0" fontAlgn="base" hangingPunct="0">
              <a:spcBef>
                <a:spcPct val="0"/>
              </a:spcBef>
              <a:spcAft>
                <a:spcPct val="0"/>
              </a:spcAft>
              <a:buFont typeface="Wingdings" panose="05000000000000000000" pitchFamily="2" charset="2"/>
              <a:buChar char="ü"/>
            </a:pPr>
            <a:endParaRPr lang="en-US" altLang="en-US" sz="2000" dirty="0">
              <a:latin typeface="Roboto"/>
            </a:endParaRPr>
          </a:p>
          <a:p>
            <a:pPr marL="342900" lvl="0" indent="-342900" defTabSz="914400" eaLnBrk="0" fontAlgn="base" hangingPunct="0">
              <a:spcBef>
                <a:spcPct val="0"/>
              </a:spcBef>
              <a:spcAft>
                <a:spcPct val="0"/>
              </a:spcAft>
              <a:buFont typeface="Wingdings" panose="05000000000000000000" pitchFamily="2" charset="2"/>
              <a:buChar char="ü"/>
            </a:pPr>
            <a:r>
              <a:rPr lang="en-US" altLang="en-US" sz="2000" dirty="0">
                <a:latin typeface="Roboto"/>
              </a:rPr>
              <a:t>Run-time query for using various device resources (camera </a:t>
            </a:r>
            <a:r>
              <a:rPr lang="en-US" altLang="en-US" sz="2000" dirty="0" err="1">
                <a:latin typeface="Roboto"/>
              </a:rPr>
              <a:t>etc</a:t>
            </a:r>
            <a:r>
              <a:rPr lang="en-US" altLang="en-US" sz="2000" dirty="0">
                <a:latin typeface="Roboto"/>
              </a:rPr>
              <a:t>)</a:t>
            </a:r>
          </a:p>
          <a:p>
            <a:pPr lvl="0" defTabSz="914400" eaLnBrk="0" fontAlgn="base" hangingPunct="0">
              <a:spcBef>
                <a:spcPct val="0"/>
              </a:spcBef>
              <a:spcAft>
                <a:spcPct val="0"/>
              </a:spcAft>
            </a:pPr>
            <a:endParaRPr lang="en-US" altLang="en-US" sz="2400" dirty="0">
              <a:solidFill>
                <a:srgbClr val="202124"/>
              </a:solidFill>
              <a:latin typeface="Roboto"/>
            </a:endParaRPr>
          </a:p>
          <a:p>
            <a:pPr lvl="0" defTabSz="914400" eaLnBrk="0" fontAlgn="base" hangingPunct="0">
              <a:spcBef>
                <a:spcPct val="0"/>
              </a:spcBef>
              <a:spcAft>
                <a:spcPct val="0"/>
              </a:spcAft>
            </a:pPr>
            <a:endParaRPr lang="en-US" altLang="en-US" dirty="0">
              <a:solidFill>
                <a:srgbClr val="202124"/>
              </a:solidFill>
              <a:latin typeface="Roboto"/>
            </a:endParaRPr>
          </a:p>
        </p:txBody>
      </p:sp>
    </p:spTree>
    <p:extLst>
      <p:ext uri="{BB962C8B-B14F-4D97-AF65-F5344CB8AC3E}">
        <p14:creationId xmlns:p14="http://schemas.microsoft.com/office/powerpoint/2010/main" val="3674556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DD923-C0DF-450B-8AD1-10CFF024332B}"/>
              </a:ext>
            </a:extLst>
          </p:cNvPr>
          <p:cNvSpPr>
            <a:spLocks noGrp="1"/>
          </p:cNvSpPr>
          <p:nvPr>
            <p:ph type="title"/>
          </p:nvPr>
        </p:nvSpPr>
        <p:spPr/>
        <p:txBody>
          <a:bodyPr/>
          <a:lstStyle/>
          <a:p>
            <a:r>
              <a:rPr lang="en-IN" dirty="0"/>
              <a:t>Your project</a:t>
            </a:r>
          </a:p>
        </p:txBody>
      </p:sp>
      <p:sp>
        <p:nvSpPr>
          <p:cNvPr id="3" name="Content Placeholder 2">
            <a:extLst>
              <a:ext uri="{FF2B5EF4-FFF2-40B4-BE49-F238E27FC236}">
                <a16:creationId xmlns:a16="http://schemas.microsoft.com/office/drawing/2014/main" id="{1E426EAA-6A18-4170-BAEB-DD3613E76F73}"/>
              </a:ext>
            </a:extLst>
          </p:cNvPr>
          <p:cNvSpPr>
            <a:spLocks noGrp="1"/>
          </p:cNvSpPr>
          <p:nvPr>
            <p:ph sz="half" idx="1"/>
          </p:nvPr>
        </p:nvSpPr>
        <p:spPr/>
        <p:txBody>
          <a:bodyPr/>
          <a:lstStyle/>
          <a:p>
            <a:r>
              <a:rPr lang="en-IN" dirty="0"/>
              <a:t>WHAT YOU LEARN?</a:t>
            </a:r>
          </a:p>
          <a:p>
            <a:pPr lvl="1"/>
            <a:r>
              <a:rPr lang="en-IN" dirty="0"/>
              <a:t>USABILITY</a:t>
            </a:r>
          </a:p>
          <a:p>
            <a:pPr lvl="1"/>
            <a:r>
              <a:rPr lang="en-IN" dirty="0"/>
              <a:t>MODELLING &amp; DESIGN</a:t>
            </a:r>
          </a:p>
          <a:p>
            <a:pPr lvl="1"/>
            <a:r>
              <a:rPr lang="en-IN" dirty="0"/>
              <a:t>UX &amp; UI</a:t>
            </a:r>
          </a:p>
          <a:p>
            <a:pPr lvl="1"/>
            <a:r>
              <a:rPr lang="en-IN" dirty="0"/>
              <a:t>ANDROID PROGRAMMING</a:t>
            </a:r>
          </a:p>
          <a:p>
            <a:pPr lvl="1"/>
            <a:r>
              <a:rPr lang="en-IN" dirty="0"/>
              <a:t>APP LAUNCH</a:t>
            </a:r>
          </a:p>
        </p:txBody>
      </p:sp>
      <p:pic>
        <p:nvPicPr>
          <p:cNvPr id="5" name="Picture 2" descr="Related image">
            <a:extLst>
              <a:ext uri="{FF2B5EF4-FFF2-40B4-BE49-F238E27FC236}">
                <a16:creationId xmlns:a16="http://schemas.microsoft.com/office/drawing/2014/main" id="{92C4517F-3D65-4EE8-B854-108C545166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93" b="10640"/>
          <a:stretch/>
        </p:blipFill>
        <p:spPr bwMode="auto">
          <a:xfrm>
            <a:off x="6645138" y="2112811"/>
            <a:ext cx="5051323" cy="4398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568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Lab 2 : working with emulators</a:t>
            </a:r>
          </a:p>
        </p:txBody>
      </p:sp>
      <p:sp>
        <p:nvSpPr>
          <p:cNvPr id="4" name="Content Placeholder 3">
            <a:extLst>
              <a:ext uri="{FF2B5EF4-FFF2-40B4-BE49-F238E27FC236}">
                <a16:creationId xmlns:a16="http://schemas.microsoft.com/office/drawing/2014/main" id="{254FBFE2-3B14-4A71-A091-ABE3F12C36DA}"/>
              </a:ext>
            </a:extLst>
          </p:cNvPr>
          <p:cNvSpPr>
            <a:spLocks noGrp="1"/>
          </p:cNvSpPr>
          <p:nvPr>
            <p:ph sz="half" idx="2"/>
          </p:nvPr>
        </p:nvSpPr>
        <p:spPr>
          <a:xfrm>
            <a:off x="495539" y="2495295"/>
            <a:ext cx="5422392" cy="3633047"/>
          </a:xfrm>
        </p:spPr>
        <p:txBody>
          <a:bodyPr/>
          <a:lstStyle/>
          <a:p>
            <a:r>
              <a:rPr lang="en-IN" dirty="0"/>
              <a:t>Managing Android Virtual Devices</a:t>
            </a:r>
          </a:p>
          <a:p>
            <a:r>
              <a:rPr lang="en-IN" dirty="0"/>
              <a:t>Launching Android Applications on your Device</a:t>
            </a:r>
          </a:p>
          <a:p>
            <a:endParaRPr lang="en-IN" dirty="0"/>
          </a:p>
          <a:p>
            <a:endParaRPr lang="en-IN" dirty="0"/>
          </a:p>
        </p:txBody>
      </p:sp>
      <p:pic>
        <p:nvPicPr>
          <p:cNvPr id="5122" name="Picture 2" descr="Related image">
            <a:extLst>
              <a:ext uri="{FF2B5EF4-FFF2-40B4-BE49-F238E27FC236}">
                <a16:creationId xmlns:a16="http://schemas.microsoft.com/office/drawing/2014/main" id="{A5797A2A-B405-4925-9856-3FB14E9232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93" b="10640"/>
          <a:stretch/>
        </p:blipFill>
        <p:spPr bwMode="auto">
          <a:xfrm>
            <a:off x="6645138" y="2112811"/>
            <a:ext cx="5051323" cy="43980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BC572C2-E170-4301-BD26-2C1401FFEAD9}"/>
              </a:ext>
            </a:extLst>
          </p:cNvPr>
          <p:cNvPicPr>
            <a:picLocks noChangeAspect="1"/>
          </p:cNvPicPr>
          <p:nvPr/>
        </p:nvPicPr>
        <p:blipFill>
          <a:blip r:embed="rId4"/>
          <a:stretch>
            <a:fillRect/>
          </a:stretch>
        </p:blipFill>
        <p:spPr>
          <a:xfrm>
            <a:off x="182363" y="6308268"/>
            <a:ext cx="948348" cy="469183"/>
          </a:xfrm>
          <a:prstGeom prst="rect">
            <a:avLst/>
          </a:prstGeom>
        </p:spPr>
      </p:pic>
      <p:pic>
        <p:nvPicPr>
          <p:cNvPr id="7" name="Picture 6">
            <a:extLst>
              <a:ext uri="{FF2B5EF4-FFF2-40B4-BE49-F238E27FC236}">
                <a16:creationId xmlns:a16="http://schemas.microsoft.com/office/drawing/2014/main" id="{F555C906-E9AE-42A2-811F-FAB6BF2DBA14}"/>
              </a:ext>
            </a:extLst>
          </p:cNvPr>
          <p:cNvPicPr>
            <a:picLocks noChangeAspect="1"/>
          </p:cNvPicPr>
          <p:nvPr/>
        </p:nvPicPr>
        <p:blipFill>
          <a:blip r:embed="rId5"/>
          <a:stretch>
            <a:fillRect/>
          </a:stretch>
        </p:blipFill>
        <p:spPr>
          <a:xfrm>
            <a:off x="10259021" y="6155844"/>
            <a:ext cx="1649976" cy="515107"/>
          </a:xfrm>
          <a:prstGeom prst="rect">
            <a:avLst/>
          </a:prstGeom>
        </p:spPr>
      </p:pic>
      <p:sp>
        <p:nvSpPr>
          <p:cNvPr id="8" name="TextBox 7">
            <a:extLst>
              <a:ext uri="{FF2B5EF4-FFF2-40B4-BE49-F238E27FC236}">
                <a16:creationId xmlns:a16="http://schemas.microsoft.com/office/drawing/2014/main" id="{FCEBE621-359A-4290-A3F3-2C700AD527AD}"/>
              </a:ext>
            </a:extLst>
          </p:cNvPr>
          <p:cNvSpPr txBox="1"/>
          <p:nvPr/>
        </p:nvSpPr>
        <p:spPr>
          <a:xfrm>
            <a:off x="4476004" y="6413397"/>
            <a:ext cx="3239990" cy="261610"/>
          </a:xfrm>
          <a:prstGeom prst="rect">
            <a:avLst/>
          </a:prstGeom>
          <a:noFill/>
        </p:spPr>
        <p:txBody>
          <a:bodyPr wrap="none" rtlCol="0">
            <a:spAutoFit/>
          </a:bodyPr>
          <a:lstStyle/>
          <a:p>
            <a:r>
              <a:rPr lang="en-IN" sz="1100" i="1" dirty="0">
                <a:solidFill>
                  <a:schemeClr val="accent3">
                    <a:lumMod val="50000"/>
                  </a:schemeClr>
                </a:solidFill>
              </a:rPr>
              <a:t>MR. SANTOSH S KATTI, PES UNIVERSITY, BENGALURU</a:t>
            </a:r>
          </a:p>
        </p:txBody>
      </p:sp>
    </p:spTree>
    <p:extLst>
      <p:ext uri="{BB962C8B-B14F-4D97-AF65-F5344CB8AC3E}">
        <p14:creationId xmlns:p14="http://schemas.microsoft.com/office/powerpoint/2010/main" val="1153542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pPr algn="ctr"/>
            <a:r>
              <a:rPr lang="en-US" dirty="0"/>
              <a:t>Online quiz</a:t>
            </a:r>
          </a:p>
        </p:txBody>
      </p:sp>
      <p:pic>
        <p:nvPicPr>
          <p:cNvPr id="5122" name="Picture 2" descr="Related image">
            <a:extLst>
              <a:ext uri="{FF2B5EF4-FFF2-40B4-BE49-F238E27FC236}">
                <a16:creationId xmlns:a16="http://schemas.microsoft.com/office/drawing/2014/main" id="{A5797A2A-B405-4925-9856-3FB14E9232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93" b="10640"/>
          <a:stretch/>
        </p:blipFill>
        <p:spPr bwMode="auto">
          <a:xfrm>
            <a:off x="3570338" y="2142307"/>
            <a:ext cx="5051323" cy="439801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4143FBC-7C76-428B-8A48-B2C15F444979}"/>
              </a:ext>
            </a:extLst>
          </p:cNvPr>
          <p:cNvPicPr>
            <a:picLocks noChangeAspect="1"/>
          </p:cNvPicPr>
          <p:nvPr/>
        </p:nvPicPr>
        <p:blipFill>
          <a:blip r:embed="rId4"/>
          <a:stretch>
            <a:fillRect/>
          </a:stretch>
        </p:blipFill>
        <p:spPr>
          <a:xfrm>
            <a:off x="182363" y="6308268"/>
            <a:ext cx="948348" cy="469183"/>
          </a:xfrm>
          <a:prstGeom prst="rect">
            <a:avLst/>
          </a:prstGeom>
        </p:spPr>
      </p:pic>
      <p:pic>
        <p:nvPicPr>
          <p:cNvPr id="9" name="Picture 8">
            <a:extLst>
              <a:ext uri="{FF2B5EF4-FFF2-40B4-BE49-F238E27FC236}">
                <a16:creationId xmlns:a16="http://schemas.microsoft.com/office/drawing/2014/main" id="{C7CF79B2-C57E-4859-8FF4-167D4CE1F5F5}"/>
              </a:ext>
            </a:extLst>
          </p:cNvPr>
          <p:cNvPicPr>
            <a:picLocks noChangeAspect="1"/>
          </p:cNvPicPr>
          <p:nvPr/>
        </p:nvPicPr>
        <p:blipFill>
          <a:blip r:embed="rId5"/>
          <a:stretch>
            <a:fillRect/>
          </a:stretch>
        </p:blipFill>
        <p:spPr>
          <a:xfrm>
            <a:off x="10259021" y="6155844"/>
            <a:ext cx="1649976" cy="515107"/>
          </a:xfrm>
          <a:prstGeom prst="rect">
            <a:avLst/>
          </a:prstGeom>
        </p:spPr>
      </p:pic>
      <p:sp>
        <p:nvSpPr>
          <p:cNvPr id="10" name="TextBox 9">
            <a:extLst>
              <a:ext uri="{FF2B5EF4-FFF2-40B4-BE49-F238E27FC236}">
                <a16:creationId xmlns:a16="http://schemas.microsoft.com/office/drawing/2014/main" id="{C6DC2F3D-CAB5-4F51-BEBE-FE167BDE0EEF}"/>
              </a:ext>
            </a:extLst>
          </p:cNvPr>
          <p:cNvSpPr txBox="1"/>
          <p:nvPr/>
        </p:nvSpPr>
        <p:spPr>
          <a:xfrm>
            <a:off x="4476004" y="6413397"/>
            <a:ext cx="3239990" cy="261610"/>
          </a:xfrm>
          <a:prstGeom prst="rect">
            <a:avLst/>
          </a:prstGeom>
          <a:noFill/>
        </p:spPr>
        <p:txBody>
          <a:bodyPr wrap="none" rtlCol="0">
            <a:spAutoFit/>
          </a:bodyPr>
          <a:lstStyle/>
          <a:p>
            <a:r>
              <a:rPr lang="en-IN" sz="1100" i="1" dirty="0">
                <a:solidFill>
                  <a:schemeClr val="accent3">
                    <a:lumMod val="50000"/>
                  </a:schemeClr>
                </a:solidFill>
              </a:rPr>
              <a:t>MR. SANTOSH S KATTI, PES UNIVERSITY, BENGALURU</a:t>
            </a:r>
          </a:p>
        </p:txBody>
      </p:sp>
    </p:spTree>
    <p:extLst>
      <p:ext uri="{BB962C8B-B14F-4D97-AF65-F5344CB8AC3E}">
        <p14:creationId xmlns:p14="http://schemas.microsoft.com/office/powerpoint/2010/main" val="2687488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2B51-109E-49A5-AA8E-9A27A2E9E470}"/>
              </a:ext>
            </a:extLst>
          </p:cNvPr>
          <p:cNvSpPr>
            <a:spLocks noGrp="1"/>
          </p:cNvSpPr>
          <p:nvPr>
            <p:ph type="title"/>
          </p:nvPr>
        </p:nvSpPr>
        <p:spPr/>
        <p:txBody>
          <a:bodyPr/>
          <a:lstStyle/>
          <a:p>
            <a:r>
              <a:rPr lang="en-IN" dirty="0"/>
              <a:t>Start your first app</a:t>
            </a:r>
          </a:p>
        </p:txBody>
      </p:sp>
      <p:sp>
        <p:nvSpPr>
          <p:cNvPr id="7" name="Rectangle 6">
            <a:extLst>
              <a:ext uri="{FF2B5EF4-FFF2-40B4-BE49-F238E27FC236}">
                <a16:creationId xmlns:a16="http://schemas.microsoft.com/office/drawing/2014/main" id="{BE47B641-8505-491F-BBE5-02082E7A4AFD}"/>
              </a:ext>
            </a:extLst>
          </p:cNvPr>
          <p:cNvSpPr/>
          <p:nvPr/>
        </p:nvSpPr>
        <p:spPr>
          <a:xfrm>
            <a:off x="521104" y="2130746"/>
            <a:ext cx="2802200" cy="3693319"/>
          </a:xfrm>
          <a:prstGeom prst="rect">
            <a:avLst/>
          </a:prstGeom>
        </p:spPr>
        <p:txBody>
          <a:bodyPr wrap="square">
            <a:spAutoFit/>
          </a:bodyPr>
          <a:lstStyle/>
          <a:p>
            <a:r>
              <a:rPr lang="en-IN" dirty="0">
                <a:solidFill>
                  <a:srgbClr val="202124"/>
                </a:solidFill>
                <a:latin typeface="Roboto"/>
              </a:rPr>
              <a:t>To create your new Android project, follow these steps:</a:t>
            </a:r>
          </a:p>
          <a:p>
            <a:endParaRPr lang="en-IN" dirty="0">
              <a:solidFill>
                <a:srgbClr val="202124"/>
              </a:solidFill>
              <a:latin typeface="Roboto"/>
            </a:endParaRPr>
          </a:p>
          <a:p>
            <a:pPr>
              <a:buFont typeface="+mj-lt"/>
              <a:buAutoNum type="arabicPeriod"/>
            </a:pPr>
            <a:r>
              <a:rPr lang="en-IN" dirty="0">
                <a:solidFill>
                  <a:srgbClr val="202124"/>
                </a:solidFill>
                <a:latin typeface="Roboto"/>
              </a:rPr>
              <a:t>Install the latest version of </a:t>
            </a:r>
            <a:r>
              <a:rPr lang="en-IN" dirty="0">
                <a:latin typeface="Roboto"/>
              </a:rPr>
              <a:t>Android Studio. (</a:t>
            </a:r>
            <a:r>
              <a:rPr lang="en-IN" dirty="0">
                <a:latin typeface="Roboto"/>
                <a:hlinkClick r:id="rId2"/>
              </a:rPr>
              <a:t>https://developer.android.com/studio/</a:t>
            </a:r>
            <a:r>
              <a:rPr lang="en-IN" dirty="0">
                <a:latin typeface="Roboto"/>
              </a:rPr>
              <a:t>)</a:t>
            </a:r>
          </a:p>
          <a:p>
            <a:endParaRPr lang="en-IN" dirty="0">
              <a:latin typeface="Roboto"/>
            </a:endParaRPr>
          </a:p>
          <a:p>
            <a:r>
              <a:rPr lang="en-IN" dirty="0">
                <a:solidFill>
                  <a:srgbClr val="202124"/>
                </a:solidFill>
                <a:latin typeface="Roboto"/>
              </a:rPr>
              <a:t>2. In the </a:t>
            </a:r>
            <a:r>
              <a:rPr lang="en-IN" b="1" dirty="0">
                <a:solidFill>
                  <a:srgbClr val="202124"/>
                </a:solidFill>
                <a:latin typeface="Roboto"/>
              </a:rPr>
              <a:t>Welcome to Android Studio</a:t>
            </a:r>
            <a:r>
              <a:rPr lang="en-IN" dirty="0">
                <a:solidFill>
                  <a:srgbClr val="202124"/>
                </a:solidFill>
                <a:latin typeface="Roboto"/>
              </a:rPr>
              <a:t> window, click </a:t>
            </a:r>
            <a:r>
              <a:rPr lang="en-IN" b="1" dirty="0">
                <a:solidFill>
                  <a:srgbClr val="202124"/>
                </a:solidFill>
                <a:latin typeface="Roboto"/>
              </a:rPr>
              <a:t>Start a new Android Studio project</a:t>
            </a:r>
            <a:endParaRPr lang="en-IN" b="0" i="0" dirty="0">
              <a:solidFill>
                <a:srgbClr val="202124"/>
              </a:solidFill>
              <a:effectLst/>
              <a:latin typeface="Roboto"/>
            </a:endParaRPr>
          </a:p>
        </p:txBody>
      </p:sp>
      <p:pic>
        <p:nvPicPr>
          <p:cNvPr id="1028" name="Picture 4">
            <a:extLst>
              <a:ext uri="{FF2B5EF4-FFF2-40B4-BE49-F238E27FC236}">
                <a16:creationId xmlns:a16="http://schemas.microsoft.com/office/drawing/2014/main" id="{7974E687-8E22-4176-AC97-DEFA743B3D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5839" y="1716086"/>
            <a:ext cx="8293715" cy="5141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998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introduction</a:t>
            </a:r>
          </a:p>
        </p:txBody>
      </p:sp>
      <p:sp>
        <p:nvSpPr>
          <p:cNvPr id="12" name="Rectangle 11">
            <a:extLst>
              <a:ext uri="{FF2B5EF4-FFF2-40B4-BE49-F238E27FC236}">
                <a16:creationId xmlns:a16="http://schemas.microsoft.com/office/drawing/2014/main" id="{676BBE6A-7125-46A5-B1E1-97DC48905810}"/>
              </a:ext>
            </a:extLst>
          </p:cNvPr>
          <p:cNvSpPr/>
          <p:nvPr/>
        </p:nvSpPr>
        <p:spPr>
          <a:xfrm>
            <a:off x="361706" y="1938048"/>
            <a:ext cx="6195607" cy="523220"/>
          </a:xfrm>
          <a:prstGeom prst="rect">
            <a:avLst/>
          </a:prstGeom>
        </p:spPr>
        <p:txBody>
          <a:bodyPr wrap="none">
            <a:spAutoFit/>
          </a:bodyPr>
          <a:lstStyle/>
          <a:p>
            <a:r>
              <a:rPr lang="en-IN" sz="2800" dirty="0">
                <a:solidFill>
                  <a:srgbClr val="232F3E"/>
                </a:solidFill>
                <a:latin typeface="AmazonEmberBold"/>
              </a:rPr>
              <a:t>Comparing Native vs. Hybrid Applications</a:t>
            </a:r>
            <a:endParaRPr lang="en-IN" sz="2800" b="0" i="0" dirty="0">
              <a:solidFill>
                <a:srgbClr val="232F3E"/>
              </a:solidFill>
              <a:effectLst/>
              <a:latin typeface="AmazonEmberBold"/>
            </a:endParaRPr>
          </a:p>
        </p:txBody>
      </p:sp>
      <p:sp>
        <p:nvSpPr>
          <p:cNvPr id="13" name="Rectangle 12">
            <a:extLst>
              <a:ext uri="{FF2B5EF4-FFF2-40B4-BE49-F238E27FC236}">
                <a16:creationId xmlns:a16="http://schemas.microsoft.com/office/drawing/2014/main" id="{35AAABDD-A202-4E10-97D7-B591BAE9511A}"/>
              </a:ext>
            </a:extLst>
          </p:cNvPr>
          <p:cNvSpPr/>
          <p:nvPr/>
        </p:nvSpPr>
        <p:spPr>
          <a:xfrm>
            <a:off x="361706" y="2461268"/>
            <a:ext cx="11249102" cy="646331"/>
          </a:xfrm>
          <a:prstGeom prst="rect">
            <a:avLst/>
          </a:prstGeom>
        </p:spPr>
        <p:txBody>
          <a:bodyPr wrap="square">
            <a:spAutoFit/>
          </a:bodyPr>
          <a:lstStyle/>
          <a:p>
            <a:r>
              <a:rPr lang="en-IN" dirty="0">
                <a:solidFill>
                  <a:srgbClr val="333333"/>
                </a:solidFill>
                <a:latin typeface="AmazonEmber"/>
              </a:rPr>
              <a:t>At the highest level, there are four main ways that native apps differ from hybrid apps as illustrated in the following table.</a:t>
            </a:r>
            <a:endParaRPr lang="en-IN" dirty="0"/>
          </a:p>
        </p:txBody>
      </p:sp>
      <p:graphicFrame>
        <p:nvGraphicFramePr>
          <p:cNvPr id="14" name="Table 13">
            <a:extLst>
              <a:ext uri="{FF2B5EF4-FFF2-40B4-BE49-F238E27FC236}">
                <a16:creationId xmlns:a16="http://schemas.microsoft.com/office/drawing/2014/main" id="{8B64E6AE-C2A8-46C1-A68C-F97936E9E551}"/>
              </a:ext>
            </a:extLst>
          </p:cNvPr>
          <p:cNvGraphicFramePr>
            <a:graphicFrameLocks noGrp="1"/>
          </p:cNvGraphicFramePr>
          <p:nvPr>
            <p:extLst>
              <p:ext uri="{D42A27DB-BD31-4B8C-83A1-F6EECF244321}">
                <p14:modId xmlns:p14="http://schemas.microsoft.com/office/powerpoint/2010/main" val="3955922829"/>
              </p:ext>
            </p:extLst>
          </p:nvPr>
        </p:nvGraphicFramePr>
        <p:xfrm>
          <a:off x="2782824" y="3429000"/>
          <a:ext cx="6626352" cy="2011680"/>
        </p:xfrm>
        <a:graphic>
          <a:graphicData uri="http://schemas.openxmlformats.org/drawingml/2006/table">
            <a:tbl>
              <a:tblPr>
                <a:tableStyleId>{16D9F66E-5EB9-4882-86FB-DCBF35E3C3E4}</a:tableStyleId>
              </a:tblPr>
              <a:tblGrid>
                <a:gridCol w="3313176">
                  <a:extLst>
                    <a:ext uri="{9D8B030D-6E8A-4147-A177-3AD203B41FA5}">
                      <a16:colId xmlns:a16="http://schemas.microsoft.com/office/drawing/2014/main" val="3303299351"/>
                    </a:ext>
                  </a:extLst>
                </a:gridCol>
                <a:gridCol w="3313176">
                  <a:extLst>
                    <a:ext uri="{9D8B030D-6E8A-4147-A177-3AD203B41FA5}">
                      <a16:colId xmlns:a16="http://schemas.microsoft.com/office/drawing/2014/main" val="2344134257"/>
                    </a:ext>
                  </a:extLst>
                </a:gridCol>
              </a:tblGrid>
              <a:tr h="0">
                <a:tc>
                  <a:txBody>
                    <a:bodyPr/>
                    <a:lstStyle/>
                    <a:p>
                      <a:pPr algn="l"/>
                      <a:r>
                        <a:rPr lang="en-IN" dirty="0">
                          <a:effectLst/>
                        </a:rPr>
                        <a:t>Native </a:t>
                      </a:r>
                    </a:p>
                  </a:txBody>
                  <a:tcPr marL="60960" marR="60960" marT="76200" marB="76200" anchor="ctr">
                    <a:solidFill>
                      <a:schemeClr val="accent6">
                        <a:lumMod val="40000"/>
                        <a:lumOff val="60000"/>
                      </a:schemeClr>
                    </a:solidFill>
                  </a:tcPr>
                </a:tc>
                <a:tc>
                  <a:txBody>
                    <a:bodyPr/>
                    <a:lstStyle/>
                    <a:p>
                      <a:pPr algn="l"/>
                      <a:r>
                        <a:rPr lang="en-IN" dirty="0">
                          <a:effectLst/>
                        </a:rPr>
                        <a:t>Hybrid</a:t>
                      </a:r>
                    </a:p>
                  </a:txBody>
                  <a:tcPr marL="60960" marR="60960" marT="76200" marB="76200" anchor="ctr">
                    <a:solidFill>
                      <a:schemeClr val="accent6">
                        <a:lumMod val="40000"/>
                        <a:lumOff val="60000"/>
                      </a:schemeClr>
                    </a:solidFill>
                  </a:tcPr>
                </a:tc>
                <a:extLst>
                  <a:ext uri="{0D108BD9-81ED-4DB2-BD59-A6C34878D82A}">
                    <a16:rowId xmlns:a16="http://schemas.microsoft.com/office/drawing/2014/main" val="1062914895"/>
                  </a:ext>
                </a:extLst>
              </a:tr>
              <a:tr h="0">
                <a:tc>
                  <a:txBody>
                    <a:bodyPr/>
                    <a:lstStyle/>
                    <a:p>
                      <a:r>
                        <a:rPr lang="en-IN">
                          <a:effectLst/>
                        </a:rPr>
                        <a:t>Platform Specific</a:t>
                      </a:r>
                    </a:p>
                  </a:txBody>
                  <a:tcPr marL="60960" marR="60960" marT="60960" marB="60960" anchor="ctr"/>
                </a:tc>
                <a:tc>
                  <a:txBody>
                    <a:bodyPr/>
                    <a:lstStyle/>
                    <a:p>
                      <a:r>
                        <a:rPr lang="en-IN" dirty="0">
                          <a:effectLst/>
                        </a:rPr>
                        <a:t>Cross Platform</a:t>
                      </a:r>
                    </a:p>
                  </a:txBody>
                  <a:tcPr marL="60960" marR="60960" marT="60960" marB="60960" anchor="ctr"/>
                </a:tc>
                <a:extLst>
                  <a:ext uri="{0D108BD9-81ED-4DB2-BD59-A6C34878D82A}">
                    <a16:rowId xmlns:a16="http://schemas.microsoft.com/office/drawing/2014/main" val="215098605"/>
                  </a:ext>
                </a:extLst>
              </a:tr>
              <a:tr h="0">
                <a:tc>
                  <a:txBody>
                    <a:bodyPr/>
                    <a:lstStyle/>
                    <a:p>
                      <a:r>
                        <a:rPr lang="en-IN">
                          <a:effectLst/>
                        </a:rPr>
                        <a:t>Compiled Language </a:t>
                      </a:r>
                    </a:p>
                  </a:txBody>
                  <a:tcPr marL="60960" marR="60960" marT="60960" marB="60960" anchor="ctr"/>
                </a:tc>
                <a:tc>
                  <a:txBody>
                    <a:bodyPr/>
                    <a:lstStyle/>
                    <a:p>
                      <a:r>
                        <a:rPr lang="en-IN" dirty="0">
                          <a:effectLst/>
                        </a:rPr>
                        <a:t>Scripting / Compiled</a:t>
                      </a:r>
                    </a:p>
                  </a:txBody>
                  <a:tcPr marL="60960" marR="60960" marT="60960" marB="60960" anchor="ctr"/>
                </a:tc>
                <a:extLst>
                  <a:ext uri="{0D108BD9-81ED-4DB2-BD59-A6C34878D82A}">
                    <a16:rowId xmlns:a16="http://schemas.microsoft.com/office/drawing/2014/main" val="805133666"/>
                  </a:ext>
                </a:extLst>
              </a:tr>
              <a:tr h="0">
                <a:tc>
                  <a:txBody>
                    <a:bodyPr/>
                    <a:lstStyle/>
                    <a:p>
                      <a:r>
                        <a:rPr lang="en-IN">
                          <a:effectLst/>
                        </a:rPr>
                        <a:t>Access to Device Hardware</a:t>
                      </a:r>
                    </a:p>
                  </a:txBody>
                  <a:tcPr marL="60960" marR="60960" marT="60960" marB="60960" anchor="ctr"/>
                </a:tc>
                <a:tc>
                  <a:txBody>
                    <a:bodyPr/>
                    <a:lstStyle/>
                    <a:p>
                      <a:r>
                        <a:rPr lang="en-IN" dirty="0">
                          <a:effectLst/>
                        </a:rPr>
                        <a:t>Plugins / Native Modules</a:t>
                      </a:r>
                    </a:p>
                  </a:txBody>
                  <a:tcPr marL="60960" marR="60960" marT="60960" marB="60960" anchor="ctr"/>
                </a:tc>
                <a:extLst>
                  <a:ext uri="{0D108BD9-81ED-4DB2-BD59-A6C34878D82A}">
                    <a16:rowId xmlns:a16="http://schemas.microsoft.com/office/drawing/2014/main" val="1234292791"/>
                  </a:ext>
                </a:extLst>
              </a:tr>
              <a:tr h="0">
                <a:tc>
                  <a:txBody>
                    <a:bodyPr/>
                    <a:lstStyle/>
                    <a:p>
                      <a:r>
                        <a:rPr lang="en-IN">
                          <a:effectLst/>
                        </a:rPr>
                        <a:t>Platform Frameworks</a:t>
                      </a:r>
                    </a:p>
                  </a:txBody>
                  <a:tcPr marL="60960" marR="60960" marT="60960" marB="60960" anchor="ctr"/>
                </a:tc>
                <a:tc>
                  <a:txBody>
                    <a:bodyPr/>
                    <a:lstStyle/>
                    <a:p>
                      <a:r>
                        <a:rPr lang="en-IN" dirty="0">
                          <a:effectLst/>
                        </a:rPr>
                        <a:t>Web Frameworks</a:t>
                      </a:r>
                    </a:p>
                  </a:txBody>
                  <a:tcPr marL="60960" marR="60960" marT="60960" marB="60960" anchor="ctr"/>
                </a:tc>
                <a:extLst>
                  <a:ext uri="{0D108BD9-81ED-4DB2-BD59-A6C34878D82A}">
                    <a16:rowId xmlns:a16="http://schemas.microsoft.com/office/drawing/2014/main" val="711055160"/>
                  </a:ext>
                </a:extLst>
              </a:tr>
            </a:tbl>
          </a:graphicData>
        </a:graphic>
      </p:graphicFrame>
      <p:pic>
        <p:nvPicPr>
          <p:cNvPr id="17" name="Picture 16">
            <a:extLst>
              <a:ext uri="{FF2B5EF4-FFF2-40B4-BE49-F238E27FC236}">
                <a16:creationId xmlns:a16="http://schemas.microsoft.com/office/drawing/2014/main" id="{01DE7A6B-08C0-446E-B452-9360DDA76E70}"/>
              </a:ext>
            </a:extLst>
          </p:cNvPr>
          <p:cNvPicPr>
            <a:picLocks noChangeAspect="1"/>
          </p:cNvPicPr>
          <p:nvPr/>
        </p:nvPicPr>
        <p:blipFill>
          <a:blip r:embed="rId3"/>
          <a:stretch>
            <a:fillRect/>
          </a:stretch>
        </p:blipFill>
        <p:spPr>
          <a:xfrm>
            <a:off x="182363" y="6308268"/>
            <a:ext cx="948348" cy="469183"/>
          </a:xfrm>
          <a:prstGeom prst="rect">
            <a:avLst/>
          </a:prstGeom>
        </p:spPr>
      </p:pic>
      <p:pic>
        <p:nvPicPr>
          <p:cNvPr id="18" name="Picture 17">
            <a:extLst>
              <a:ext uri="{FF2B5EF4-FFF2-40B4-BE49-F238E27FC236}">
                <a16:creationId xmlns:a16="http://schemas.microsoft.com/office/drawing/2014/main" id="{DE9BDC84-5A0B-4417-9FBE-D180FBDD2866}"/>
              </a:ext>
            </a:extLst>
          </p:cNvPr>
          <p:cNvPicPr>
            <a:picLocks noChangeAspect="1"/>
          </p:cNvPicPr>
          <p:nvPr/>
        </p:nvPicPr>
        <p:blipFill>
          <a:blip r:embed="rId4"/>
          <a:stretch>
            <a:fillRect/>
          </a:stretch>
        </p:blipFill>
        <p:spPr>
          <a:xfrm>
            <a:off x="10259021" y="6155844"/>
            <a:ext cx="1649976" cy="515107"/>
          </a:xfrm>
          <a:prstGeom prst="rect">
            <a:avLst/>
          </a:prstGeom>
        </p:spPr>
      </p:pic>
      <p:sp>
        <p:nvSpPr>
          <p:cNvPr id="19" name="TextBox 18">
            <a:extLst>
              <a:ext uri="{FF2B5EF4-FFF2-40B4-BE49-F238E27FC236}">
                <a16:creationId xmlns:a16="http://schemas.microsoft.com/office/drawing/2014/main" id="{89637088-A9C8-499B-B8B8-13D0B2ABD762}"/>
              </a:ext>
            </a:extLst>
          </p:cNvPr>
          <p:cNvSpPr txBox="1"/>
          <p:nvPr/>
        </p:nvSpPr>
        <p:spPr>
          <a:xfrm>
            <a:off x="4476004" y="6413397"/>
            <a:ext cx="3239990" cy="261610"/>
          </a:xfrm>
          <a:prstGeom prst="rect">
            <a:avLst/>
          </a:prstGeom>
          <a:noFill/>
        </p:spPr>
        <p:txBody>
          <a:bodyPr wrap="none" rtlCol="0">
            <a:spAutoFit/>
          </a:bodyPr>
          <a:lstStyle/>
          <a:p>
            <a:r>
              <a:rPr lang="en-IN" sz="1100" i="1" dirty="0">
                <a:solidFill>
                  <a:schemeClr val="accent3">
                    <a:lumMod val="50000"/>
                  </a:schemeClr>
                </a:solidFill>
              </a:rPr>
              <a:t>MR. SANTOSH S KATTI, PES UNIVERSITY, BENGALURU</a:t>
            </a:r>
          </a:p>
        </p:txBody>
      </p:sp>
    </p:spTree>
    <p:extLst>
      <p:ext uri="{BB962C8B-B14F-4D97-AF65-F5344CB8AC3E}">
        <p14:creationId xmlns:p14="http://schemas.microsoft.com/office/powerpoint/2010/main" val="1256384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2B51-109E-49A5-AA8E-9A27A2E9E470}"/>
              </a:ext>
            </a:extLst>
          </p:cNvPr>
          <p:cNvSpPr>
            <a:spLocks noGrp="1"/>
          </p:cNvSpPr>
          <p:nvPr>
            <p:ph type="title"/>
          </p:nvPr>
        </p:nvSpPr>
        <p:spPr/>
        <p:txBody>
          <a:bodyPr/>
          <a:lstStyle/>
          <a:p>
            <a:r>
              <a:rPr lang="en-IN" dirty="0"/>
              <a:t>Start your first app</a:t>
            </a:r>
          </a:p>
        </p:txBody>
      </p:sp>
      <p:sp>
        <p:nvSpPr>
          <p:cNvPr id="7" name="Rectangle 6">
            <a:extLst>
              <a:ext uri="{FF2B5EF4-FFF2-40B4-BE49-F238E27FC236}">
                <a16:creationId xmlns:a16="http://schemas.microsoft.com/office/drawing/2014/main" id="{BE47B641-8505-491F-BBE5-02082E7A4AFD}"/>
              </a:ext>
            </a:extLst>
          </p:cNvPr>
          <p:cNvSpPr/>
          <p:nvPr/>
        </p:nvSpPr>
        <p:spPr>
          <a:xfrm>
            <a:off x="521103" y="2130746"/>
            <a:ext cx="11267773" cy="4196020"/>
          </a:xfrm>
          <a:prstGeom prst="rect">
            <a:avLst/>
          </a:prstGeom>
        </p:spPr>
        <p:txBody>
          <a:bodyPr wrap="square">
            <a:spAutoFit/>
          </a:bodyPr>
          <a:lstStyle/>
          <a:p>
            <a:pPr>
              <a:lnSpc>
                <a:spcPct val="150000"/>
              </a:lnSpc>
            </a:pPr>
            <a:r>
              <a:rPr lang="en-IN" dirty="0">
                <a:latin typeface="Roboto"/>
              </a:rPr>
              <a:t>If you have a project already opened, select </a:t>
            </a:r>
            <a:r>
              <a:rPr lang="en-IN" b="1" dirty="0">
                <a:latin typeface="Roboto"/>
              </a:rPr>
              <a:t>File &gt; New &gt; New Project</a:t>
            </a:r>
            <a:r>
              <a:rPr lang="en-IN" dirty="0">
                <a:latin typeface="Roboto"/>
              </a:rPr>
              <a:t>.</a:t>
            </a:r>
          </a:p>
          <a:p>
            <a:pPr>
              <a:lnSpc>
                <a:spcPct val="150000"/>
              </a:lnSpc>
            </a:pPr>
            <a:r>
              <a:rPr lang="en-IN" dirty="0">
                <a:latin typeface="Roboto"/>
              </a:rPr>
              <a:t>In the </a:t>
            </a:r>
            <a:r>
              <a:rPr lang="en-IN" b="1" dirty="0">
                <a:latin typeface="Roboto"/>
              </a:rPr>
              <a:t>Choose your project</a:t>
            </a:r>
            <a:r>
              <a:rPr lang="en-IN" dirty="0">
                <a:latin typeface="Roboto"/>
              </a:rPr>
              <a:t> window, select </a:t>
            </a:r>
            <a:r>
              <a:rPr lang="en-IN" b="1" dirty="0">
                <a:latin typeface="Roboto"/>
              </a:rPr>
              <a:t>Empty Activity</a:t>
            </a:r>
            <a:r>
              <a:rPr lang="en-IN" dirty="0">
                <a:latin typeface="Roboto"/>
              </a:rPr>
              <a:t> and click </a:t>
            </a:r>
            <a:r>
              <a:rPr lang="en-IN" b="1" dirty="0">
                <a:latin typeface="Roboto"/>
              </a:rPr>
              <a:t>Next</a:t>
            </a:r>
            <a:r>
              <a:rPr lang="en-IN" dirty="0">
                <a:latin typeface="Roboto"/>
              </a:rPr>
              <a:t>.</a:t>
            </a:r>
          </a:p>
          <a:p>
            <a:pPr>
              <a:lnSpc>
                <a:spcPct val="150000"/>
              </a:lnSpc>
            </a:pPr>
            <a:r>
              <a:rPr lang="en-IN" dirty="0">
                <a:latin typeface="Roboto"/>
              </a:rPr>
              <a:t>In the </a:t>
            </a:r>
            <a:r>
              <a:rPr lang="en-IN" b="1" dirty="0">
                <a:latin typeface="Roboto"/>
              </a:rPr>
              <a:t>Configure your project</a:t>
            </a:r>
            <a:r>
              <a:rPr lang="en-IN" dirty="0">
                <a:latin typeface="Roboto"/>
              </a:rPr>
              <a:t> window, complete the following:</a:t>
            </a:r>
          </a:p>
          <a:p>
            <a:pPr lvl="1">
              <a:lnSpc>
                <a:spcPct val="150000"/>
              </a:lnSpc>
            </a:pPr>
            <a:r>
              <a:rPr lang="en-IN" dirty="0">
                <a:latin typeface="Roboto"/>
              </a:rPr>
              <a:t>Enter "My First App" in the </a:t>
            </a:r>
            <a:r>
              <a:rPr lang="en-IN" b="1" dirty="0">
                <a:latin typeface="Roboto"/>
              </a:rPr>
              <a:t>Name</a:t>
            </a:r>
            <a:r>
              <a:rPr lang="en-IN" dirty="0">
                <a:latin typeface="Roboto"/>
              </a:rPr>
              <a:t> field.</a:t>
            </a:r>
          </a:p>
          <a:p>
            <a:pPr lvl="1">
              <a:lnSpc>
                <a:spcPct val="150000"/>
              </a:lnSpc>
            </a:pPr>
            <a:r>
              <a:rPr lang="en-IN" dirty="0">
                <a:latin typeface="Roboto"/>
              </a:rPr>
              <a:t>Enter "</a:t>
            </a:r>
            <a:r>
              <a:rPr lang="en-IN" dirty="0" err="1">
                <a:latin typeface="Roboto"/>
              </a:rPr>
              <a:t>com.example.myfirstapp</a:t>
            </a:r>
            <a:r>
              <a:rPr lang="en-IN" dirty="0">
                <a:latin typeface="Roboto"/>
              </a:rPr>
              <a:t>" in the </a:t>
            </a:r>
            <a:r>
              <a:rPr lang="en-IN" b="1" dirty="0">
                <a:latin typeface="Roboto"/>
              </a:rPr>
              <a:t>Package name</a:t>
            </a:r>
            <a:r>
              <a:rPr lang="en-IN" dirty="0">
                <a:latin typeface="Roboto"/>
              </a:rPr>
              <a:t> field.</a:t>
            </a:r>
          </a:p>
          <a:p>
            <a:pPr lvl="1">
              <a:lnSpc>
                <a:spcPct val="150000"/>
              </a:lnSpc>
            </a:pPr>
            <a:r>
              <a:rPr lang="en-IN" dirty="0">
                <a:latin typeface="Roboto"/>
              </a:rPr>
              <a:t>If you'd like to place the project in a different folder, change its </a:t>
            </a:r>
            <a:r>
              <a:rPr lang="en-IN" b="1" dirty="0">
                <a:latin typeface="Roboto"/>
              </a:rPr>
              <a:t>Save</a:t>
            </a:r>
            <a:r>
              <a:rPr lang="en-IN" dirty="0">
                <a:latin typeface="Roboto"/>
              </a:rPr>
              <a:t> location.</a:t>
            </a:r>
          </a:p>
          <a:p>
            <a:pPr lvl="1">
              <a:lnSpc>
                <a:spcPct val="150000"/>
              </a:lnSpc>
            </a:pPr>
            <a:r>
              <a:rPr lang="en-IN" dirty="0">
                <a:latin typeface="Roboto"/>
              </a:rPr>
              <a:t>Select either </a:t>
            </a:r>
            <a:r>
              <a:rPr lang="en-IN" b="1" dirty="0">
                <a:latin typeface="Roboto"/>
              </a:rPr>
              <a:t>Java</a:t>
            </a:r>
            <a:r>
              <a:rPr lang="en-IN" dirty="0">
                <a:latin typeface="Roboto"/>
              </a:rPr>
              <a:t> or </a:t>
            </a:r>
            <a:r>
              <a:rPr lang="en-IN" b="1" dirty="0">
                <a:latin typeface="Roboto"/>
              </a:rPr>
              <a:t>Kotlin</a:t>
            </a:r>
            <a:r>
              <a:rPr lang="en-IN" dirty="0">
                <a:latin typeface="Roboto"/>
              </a:rPr>
              <a:t> from the </a:t>
            </a:r>
            <a:r>
              <a:rPr lang="en-IN" b="1" dirty="0">
                <a:latin typeface="Roboto"/>
              </a:rPr>
              <a:t>Language</a:t>
            </a:r>
            <a:r>
              <a:rPr lang="en-IN" dirty="0">
                <a:latin typeface="Roboto"/>
              </a:rPr>
              <a:t> drop-down menu.</a:t>
            </a:r>
          </a:p>
          <a:p>
            <a:pPr lvl="1">
              <a:lnSpc>
                <a:spcPct val="150000"/>
              </a:lnSpc>
            </a:pPr>
            <a:r>
              <a:rPr lang="en-IN" dirty="0">
                <a:latin typeface="Roboto"/>
              </a:rPr>
              <a:t>Select the checkbox next to </a:t>
            </a:r>
            <a:r>
              <a:rPr lang="en-IN" b="1" dirty="0">
                <a:latin typeface="Roboto"/>
              </a:rPr>
              <a:t>Use androidx.* </a:t>
            </a:r>
            <a:r>
              <a:rPr lang="en-IN" b="1" dirty="0" err="1">
                <a:latin typeface="Roboto"/>
              </a:rPr>
              <a:t>artifacts</a:t>
            </a:r>
            <a:r>
              <a:rPr lang="en-IN" dirty="0">
                <a:latin typeface="Roboto"/>
              </a:rPr>
              <a:t>.</a:t>
            </a:r>
          </a:p>
          <a:p>
            <a:pPr lvl="1">
              <a:lnSpc>
                <a:spcPct val="150000"/>
              </a:lnSpc>
            </a:pPr>
            <a:r>
              <a:rPr lang="en-IN" dirty="0">
                <a:latin typeface="Roboto"/>
              </a:rPr>
              <a:t>Leave the other options as they are.</a:t>
            </a:r>
          </a:p>
          <a:p>
            <a:pPr>
              <a:lnSpc>
                <a:spcPct val="150000"/>
              </a:lnSpc>
            </a:pPr>
            <a:r>
              <a:rPr lang="en-IN" dirty="0">
                <a:latin typeface="Roboto"/>
              </a:rPr>
              <a:t>Click </a:t>
            </a:r>
            <a:r>
              <a:rPr lang="en-IN" b="1" dirty="0">
                <a:latin typeface="Roboto"/>
              </a:rPr>
              <a:t>Finish</a:t>
            </a:r>
            <a:r>
              <a:rPr lang="en-IN" dirty="0">
                <a:latin typeface="Roboto"/>
              </a:rPr>
              <a:t>.</a:t>
            </a:r>
          </a:p>
        </p:txBody>
      </p:sp>
    </p:spTree>
    <p:extLst>
      <p:ext uri="{BB962C8B-B14F-4D97-AF65-F5344CB8AC3E}">
        <p14:creationId xmlns:p14="http://schemas.microsoft.com/office/powerpoint/2010/main" val="296043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2B51-109E-49A5-AA8E-9A27A2E9E470}"/>
              </a:ext>
            </a:extLst>
          </p:cNvPr>
          <p:cNvSpPr>
            <a:spLocks noGrp="1"/>
          </p:cNvSpPr>
          <p:nvPr>
            <p:ph type="title"/>
          </p:nvPr>
        </p:nvSpPr>
        <p:spPr>
          <a:xfrm>
            <a:off x="581192" y="709993"/>
            <a:ext cx="11029616" cy="988332"/>
          </a:xfrm>
        </p:spPr>
        <p:txBody>
          <a:bodyPr/>
          <a:lstStyle/>
          <a:p>
            <a:r>
              <a:rPr lang="en-IN" dirty="0"/>
              <a:t>Start your first app</a:t>
            </a:r>
          </a:p>
        </p:txBody>
      </p:sp>
      <p:pic>
        <p:nvPicPr>
          <p:cNvPr id="3074" name="Picture 2">
            <a:extLst>
              <a:ext uri="{FF2B5EF4-FFF2-40B4-BE49-F238E27FC236}">
                <a16:creationId xmlns:a16="http://schemas.microsoft.com/office/drawing/2014/main" id="{B5F64FA4-EB48-4332-BA6D-FF51FF459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 y="6"/>
            <a:ext cx="12155366" cy="6978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327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2B51-109E-49A5-AA8E-9A27A2E9E470}"/>
              </a:ext>
            </a:extLst>
          </p:cNvPr>
          <p:cNvSpPr>
            <a:spLocks noGrp="1"/>
          </p:cNvSpPr>
          <p:nvPr>
            <p:ph type="title"/>
          </p:nvPr>
        </p:nvSpPr>
        <p:spPr>
          <a:xfrm>
            <a:off x="581192" y="709993"/>
            <a:ext cx="11029616" cy="988332"/>
          </a:xfrm>
        </p:spPr>
        <p:txBody>
          <a:bodyPr/>
          <a:lstStyle/>
          <a:p>
            <a:r>
              <a:rPr lang="en-IN" dirty="0"/>
              <a:t>Start your first app</a:t>
            </a:r>
          </a:p>
        </p:txBody>
      </p:sp>
      <p:sp>
        <p:nvSpPr>
          <p:cNvPr id="4" name="Rectangle 3">
            <a:extLst>
              <a:ext uri="{FF2B5EF4-FFF2-40B4-BE49-F238E27FC236}">
                <a16:creationId xmlns:a16="http://schemas.microsoft.com/office/drawing/2014/main" id="{B06958A9-18C3-4565-AE18-75B7911AAAE3}"/>
              </a:ext>
            </a:extLst>
          </p:cNvPr>
          <p:cNvSpPr/>
          <p:nvPr/>
        </p:nvSpPr>
        <p:spPr>
          <a:xfrm>
            <a:off x="442452" y="1879451"/>
            <a:ext cx="11277599" cy="4715202"/>
          </a:xfrm>
          <a:prstGeom prst="rect">
            <a:avLst/>
          </a:prstGeom>
        </p:spPr>
        <p:txBody>
          <a:bodyPr wrap="square">
            <a:spAutoFit/>
          </a:bodyPr>
          <a:lstStyle/>
          <a:p>
            <a:pPr lvl="0" defTabSz="914400" eaLnBrk="0" fontAlgn="base" hangingPunct="0">
              <a:lnSpc>
                <a:spcPct val="150000"/>
              </a:lnSpc>
              <a:spcBef>
                <a:spcPct val="0"/>
              </a:spcBef>
              <a:spcAft>
                <a:spcPct val="0"/>
              </a:spcAft>
            </a:pPr>
            <a:r>
              <a:rPr lang="en-US" altLang="en-US" sz="2000" dirty="0">
                <a:latin typeface="Roboto"/>
              </a:rPr>
              <a:t>Run on a real device</a:t>
            </a:r>
          </a:p>
          <a:p>
            <a:pPr lvl="0" defTabSz="914400" eaLnBrk="0" fontAlgn="base" hangingPunct="0">
              <a:lnSpc>
                <a:spcPct val="150000"/>
              </a:lnSpc>
              <a:spcBef>
                <a:spcPct val="0"/>
              </a:spcBef>
              <a:spcAft>
                <a:spcPct val="0"/>
              </a:spcAft>
            </a:pPr>
            <a:r>
              <a:rPr lang="en-US" altLang="en-US" sz="1400" dirty="0">
                <a:solidFill>
                  <a:srgbClr val="202124"/>
                </a:solidFill>
                <a:latin typeface="Roboto"/>
              </a:rPr>
              <a:t>Set up your device as follows:</a:t>
            </a:r>
            <a:endParaRPr lang="en-US" altLang="en-US" sz="900" dirty="0"/>
          </a:p>
          <a:p>
            <a:pPr lvl="0" defTabSz="914400" eaLnBrk="0" fontAlgn="base" hangingPunct="0">
              <a:lnSpc>
                <a:spcPct val="150000"/>
              </a:lnSpc>
              <a:spcBef>
                <a:spcPct val="0"/>
              </a:spcBef>
              <a:spcAft>
                <a:spcPct val="0"/>
              </a:spcAft>
              <a:buFontTx/>
              <a:buAutoNum type="arabicPeriod"/>
            </a:pPr>
            <a:r>
              <a:rPr lang="en-US" altLang="en-US" sz="1400" dirty="0">
                <a:solidFill>
                  <a:srgbClr val="202124"/>
                </a:solidFill>
                <a:latin typeface="Roboto"/>
              </a:rPr>
              <a:t>Connect your device to your development machine with a USB cable. If you developed on Windows, you might need to </a:t>
            </a:r>
            <a:r>
              <a:rPr lang="en-US" altLang="en-US" sz="1400" dirty="0">
                <a:solidFill>
                  <a:srgbClr val="039BE5"/>
                </a:solidFill>
                <a:latin typeface="Roboto"/>
                <a:hlinkClick r:id="rId2"/>
              </a:rPr>
              <a:t>install the appropriate USB driver</a:t>
            </a:r>
            <a:r>
              <a:rPr lang="en-US" altLang="en-US" sz="1400" dirty="0">
                <a:solidFill>
                  <a:srgbClr val="202124"/>
                </a:solidFill>
                <a:latin typeface="Roboto"/>
              </a:rPr>
              <a:t> for your device.</a:t>
            </a:r>
          </a:p>
          <a:p>
            <a:pPr lvl="0" defTabSz="914400" eaLnBrk="0" fontAlgn="base" hangingPunct="0">
              <a:lnSpc>
                <a:spcPct val="150000"/>
              </a:lnSpc>
              <a:spcBef>
                <a:spcPct val="0"/>
              </a:spcBef>
              <a:spcAft>
                <a:spcPct val="0"/>
              </a:spcAft>
              <a:buFontTx/>
              <a:buAutoNum type="arabicPeriod" startAt="2"/>
            </a:pPr>
            <a:r>
              <a:rPr lang="en-US" altLang="en-US" sz="1400" dirty="0">
                <a:solidFill>
                  <a:srgbClr val="202124"/>
                </a:solidFill>
                <a:latin typeface="Roboto"/>
              </a:rPr>
              <a:t>Perform the following steps to enable </a:t>
            </a:r>
            <a:r>
              <a:rPr lang="en-US" altLang="en-US" sz="1400" b="1" dirty="0">
                <a:solidFill>
                  <a:srgbClr val="202124"/>
                </a:solidFill>
                <a:latin typeface="Roboto"/>
              </a:rPr>
              <a:t>USB debugging</a:t>
            </a:r>
            <a:r>
              <a:rPr lang="en-US" altLang="en-US" sz="1400" dirty="0">
                <a:solidFill>
                  <a:srgbClr val="202124"/>
                </a:solidFill>
                <a:latin typeface="Roboto"/>
              </a:rPr>
              <a:t> in the </a:t>
            </a:r>
            <a:r>
              <a:rPr lang="en-US" altLang="en-US" sz="1400" b="1" dirty="0">
                <a:solidFill>
                  <a:srgbClr val="202124"/>
                </a:solidFill>
                <a:latin typeface="Roboto"/>
              </a:rPr>
              <a:t>Developer options</a:t>
            </a:r>
            <a:r>
              <a:rPr lang="en-US" altLang="en-US" sz="1400" dirty="0">
                <a:solidFill>
                  <a:srgbClr val="202124"/>
                </a:solidFill>
                <a:latin typeface="Roboto"/>
              </a:rPr>
              <a:t> window:</a:t>
            </a:r>
          </a:p>
          <a:p>
            <a:pPr lvl="1" defTabSz="914400" eaLnBrk="0" fontAlgn="base" hangingPunct="0">
              <a:lnSpc>
                <a:spcPct val="150000"/>
              </a:lnSpc>
              <a:spcBef>
                <a:spcPct val="0"/>
              </a:spcBef>
              <a:spcAft>
                <a:spcPct val="0"/>
              </a:spcAft>
              <a:buFontTx/>
              <a:buAutoNum type="arabicPeriod"/>
            </a:pPr>
            <a:r>
              <a:rPr lang="en-US" altLang="en-US" sz="1400" dirty="0">
                <a:solidFill>
                  <a:srgbClr val="202124"/>
                </a:solidFill>
                <a:latin typeface="Roboto"/>
              </a:rPr>
              <a:t>Open the </a:t>
            </a:r>
            <a:r>
              <a:rPr lang="en-US" altLang="en-US" sz="1400" b="1" dirty="0">
                <a:solidFill>
                  <a:srgbClr val="202124"/>
                </a:solidFill>
                <a:latin typeface="Roboto"/>
              </a:rPr>
              <a:t>Settings</a:t>
            </a:r>
            <a:r>
              <a:rPr lang="en-US" altLang="en-US" sz="1400" dirty="0">
                <a:solidFill>
                  <a:srgbClr val="202124"/>
                </a:solidFill>
                <a:latin typeface="Roboto"/>
              </a:rPr>
              <a:t> app.</a:t>
            </a:r>
          </a:p>
          <a:p>
            <a:pPr lvl="1" defTabSz="914400" eaLnBrk="0" fontAlgn="base" hangingPunct="0">
              <a:lnSpc>
                <a:spcPct val="150000"/>
              </a:lnSpc>
              <a:spcBef>
                <a:spcPct val="0"/>
              </a:spcBef>
              <a:spcAft>
                <a:spcPct val="0"/>
              </a:spcAft>
              <a:buFontTx/>
              <a:buAutoNum type="arabicPeriod" startAt="2"/>
            </a:pPr>
            <a:r>
              <a:rPr lang="en-US" altLang="en-US" sz="1400" dirty="0">
                <a:solidFill>
                  <a:srgbClr val="202124"/>
                </a:solidFill>
                <a:latin typeface="Roboto"/>
              </a:rPr>
              <a:t>If your device uses Android v8.0 or higher, select </a:t>
            </a:r>
            <a:r>
              <a:rPr lang="en-US" altLang="en-US" sz="1400" b="1" dirty="0">
                <a:solidFill>
                  <a:srgbClr val="202124"/>
                </a:solidFill>
                <a:latin typeface="Roboto"/>
              </a:rPr>
              <a:t>System</a:t>
            </a:r>
            <a:r>
              <a:rPr lang="en-US" altLang="en-US" sz="1400" dirty="0">
                <a:solidFill>
                  <a:srgbClr val="202124"/>
                </a:solidFill>
                <a:latin typeface="Roboto"/>
              </a:rPr>
              <a:t>. Otherwise, proceed to the next step.</a:t>
            </a:r>
          </a:p>
          <a:p>
            <a:pPr lvl="1" defTabSz="914400" eaLnBrk="0" fontAlgn="base" hangingPunct="0">
              <a:lnSpc>
                <a:spcPct val="150000"/>
              </a:lnSpc>
              <a:spcBef>
                <a:spcPct val="0"/>
              </a:spcBef>
              <a:spcAft>
                <a:spcPct val="0"/>
              </a:spcAft>
              <a:buFontTx/>
              <a:buAutoNum type="arabicPeriod" startAt="3"/>
            </a:pPr>
            <a:r>
              <a:rPr lang="en-US" altLang="en-US" sz="1400" dirty="0">
                <a:solidFill>
                  <a:srgbClr val="202124"/>
                </a:solidFill>
                <a:latin typeface="Roboto"/>
              </a:rPr>
              <a:t>Scroll to the bottom and select </a:t>
            </a:r>
            <a:r>
              <a:rPr lang="en-US" altLang="en-US" sz="1400" b="1" dirty="0">
                <a:solidFill>
                  <a:srgbClr val="202124"/>
                </a:solidFill>
                <a:latin typeface="Roboto"/>
              </a:rPr>
              <a:t>About phone</a:t>
            </a:r>
            <a:r>
              <a:rPr lang="en-US" altLang="en-US" sz="1400" dirty="0">
                <a:solidFill>
                  <a:srgbClr val="202124"/>
                </a:solidFill>
                <a:latin typeface="Roboto"/>
              </a:rPr>
              <a:t>.</a:t>
            </a:r>
          </a:p>
          <a:p>
            <a:pPr lvl="1" defTabSz="914400" eaLnBrk="0" fontAlgn="base" hangingPunct="0">
              <a:lnSpc>
                <a:spcPct val="150000"/>
              </a:lnSpc>
              <a:spcBef>
                <a:spcPct val="0"/>
              </a:spcBef>
              <a:spcAft>
                <a:spcPct val="0"/>
              </a:spcAft>
              <a:buFontTx/>
              <a:buAutoNum type="arabicPeriod" startAt="4"/>
            </a:pPr>
            <a:r>
              <a:rPr lang="en-US" altLang="en-US" sz="1400" dirty="0">
                <a:solidFill>
                  <a:srgbClr val="202124"/>
                </a:solidFill>
                <a:latin typeface="Roboto"/>
              </a:rPr>
              <a:t>Scroll to the bottom and tap </a:t>
            </a:r>
            <a:r>
              <a:rPr lang="en-US" altLang="en-US" sz="1400" b="1" dirty="0">
                <a:solidFill>
                  <a:srgbClr val="202124"/>
                </a:solidFill>
                <a:latin typeface="Roboto"/>
              </a:rPr>
              <a:t>Build number</a:t>
            </a:r>
            <a:r>
              <a:rPr lang="en-US" altLang="en-US" sz="1400" dirty="0">
                <a:solidFill>
                  <a:srgbClr val="202124"/>
                </a:solidFill>
                <a:latin typeface="Roboto"/>
              </a:rPr>
              <a:t> seven times.</a:t>
            </a:r>
          </a:p>
          <a:p>
            <a:pPr lvl="1" defTabSz="914400" eaLnBrk="0" fontAlgn="base" hangingPunct="0">
              <a:lnSpc>
                <a:spcPct val="150000"/>
              </a:lnSpc>
              <a:spcBef>
                <a:spcPct val="0"/>
              </a:spcBef>
              <a:spcAft>
                <a:spcPct val="0"/>
              </a:spcAft>
              <a:buFontTx/>
              <a:buAutoNum type="arabicPeriod" startAt="5"/>
            </a:pPr>
            <a:r>
              <a:rPr lang="en-US" altLang="en-US" sz="1400" dirty="0">
                <a:solidFill>
                  <a:srgbClr val="202124"/>
                </a:solidFill>
                <a:latin typeface="Roboto"/>
              </a:rPr>
              <a:t>Return to the previous screen, scroll to the bottom, and tap </a:t>
            </a:r>
            <a:r>
              <a:rPr lang="en-US" altLang="en-US" sz="1400" b="1" dirty="0">
                <a:solidFill>
                  <a:srgbClr val="202124"/>
                </a:solidFill>
                <a:latin typeface="Roboto"/>
              </a:rPr>
              <a:t>Developer options</a:t>
            </a:r>
            <a:r>
              <a:rPr lang="en-US" altLang="en-US" sz="1400" dirty="0">
                <a:solidFill>
                  <a:srgbClr val="202124"/>
                </a:solidFill>
                <a:latin typeface="Roboto"/>
              </a:rPr>
              <a:t>.</a:t>
            </a:r>
          </a:p>
          <a:p>
            <a:pPr lvl="1" defTabSz="914400" eaLnBrk="0" fontAlgn="base" hangingPunct="0">
              <a:lnSpc>
                <a:spcPct val="150000"/>
              </a:lnSpc>
              <a:spcBef>
                <a:spcPct val="0"/>
              </a:spcBef>
              <a:spcAft>
                <a:spcPct val="0"/>
              </a:spcAft>
              <a:buFontTx/>
              <a:buAutoNum type="arabicPeriod" startAt="6"/>
            </a:pPr>
            <a:r>
              <a:rPr lang="en-US" altLang="en-US" sz="1400" dirty="0">
                <a:solidFill>
                  <a:srgbClr val="202124"/>
                </a:solidFill>
                <a:latin typeface="Roboto"/>
              </a:rPr>
              <a:t>In the </a:t>
            </a:r>
            <a:r>
              <a:rPr lang="en-US" altLang="en-US" sz="1400" b="1" dirty="0">
                <a:solidFill>
                  <a:srgbClr val="202124"/>
                </a:solidFill>
                <a:latin typeface="Roboto"/>
              </a:rPr>
              <a:t>Developer options</a:t>
            </a:r>
            <a:r>
              <a:rPr lang="en-US" altLang="en-US" sz="1400" dirty="0">
                <a:solidFill>
                  <a:srgbClr val="202124"/>
                </a:solidFill>
                <a:latin typeface="Roboto"/>
              </a:rPr>
              <a:t> window, scroll down to find and enable </a:t>
            </a:r>
            <a:r>
              <a:rPr lang="en-US" altLang="en-US" sz="1400" b="1" dirty="0">
                <a:solidFill>
                  <a:srgbClr val="202124"/>
                </a:solidFill>
                <a:latin typeface="Roboto"/>
              </a:rPr>
              <a:t>USB debugging</a:t>
            </a:r>
            <a:r>
              <a:rPr lang="en-US" altLang="en-US" sz="1400" dirty="0">
                <a:solidFill>
                  <a:srgbClr val="202124"/>
                </a:solidFill>
                <a:latin typeface="Roboto"/>
              </a:rPr>
              <a:t>.</a:t>
            </a:r>
          </a:p>
          <a:p>
            <a:pPr lvl="0" defTabSz="914400" eaLnBrk="0" fontAlgn="base" hangingPunct="0">
              <a:lnSpc>
                <a:spcPct val="150000"/>
              </a:lnSpc>
              <a:spcBef>
                <a:spcPct val="0"/>
              </a:spcBef>
              <a:spcAft>
                <a:spcPct val="0"/>
              </a:spcAft>
            </a:pPr>
            <a:r>
              <a:rPr lang="en-US" altLang="en-US" sz="1400" dirty="0">
                <a:solidFill>
                  <a:srgbClr val="202124"/>
                </a:solidFill>
                <a:latin typeface="Roboto"/>
              </a:rPr>
              <a:t>Run the app on your device as follows:</a:t>
            </a:r>
            <a:endParaRPr lang="en-US" altLang="en-US" sz="900" dirty="0"/>
          </a:p>
          <a:p>
            <a:pPr lvl="0" defTabSz="914400" eaLnBrk="0" fontAlgn="base" hangingPunct="0">
              <a:lnSpc>
                <a:spcPct val="150000"/>
              </a:lnSpc>
              <a:spcBef>
                <a:spcPct val="0"/>
              </a:spcBef>
              <a:spcAft>
                <a:spcPct val="0"/>
              </a:spcAft>
              <a:buFontTx/>
              <a:buAutoNum type="arabicPeriod"/>
            </a:pPr>
            <a:r>
              <a:rPr lang="en-US" altLang="en-US" sz="1400" dirty="0">
                <a:solidFill>
                  <a:srgbClr val="202124"/>
                </a:solidFill>
                <a:latin typeface="Roboto"/>
              </a:rPr>
              <a:t>In Android Studio, select your app from the run/debug configurations drop-down menu in the toolbar.</a:t>
            </a:r>
          </a:p>
          <a:p>
            <a:pPr lvl="0" defTabSz="914400" eaLnBrk="0" fontAlgn="base" hangingPunct="0">
              <a:lnSpc>
                <a:spcPct val="150000"/>
              </a:lnSpc>
              <a:spcBef>
                <a:spcPct val="0"/>
              </a:spcBef>
              <a:spcAft>
                <a:spcPct val="0"/>
              </a:spcAft>
              <a:buFontTx/>
              <a:buAutoNum type="arabicPeriod" startAt="2"/>
            </a:pPr>
            <a:r>
              <a:rPr lang="en-US" altLang="en-US" sz="1400" dirty="0">
                <a:solidFill>
                  <a:srgbClr val="202124"/>
                </a:solidFill>
                <a:latin typeface="Roboto"/>
              </a:rPr>
              <a:t>In the toolbar, select the device that you want to run your app on from the target device drop-down menu.</a:t>
            </a:r>
          </a:p>
        </p:txBody>
      </p:sp>
    </p:spTree>
    <p:extLst>
      <p:ext uri="{BB962C8B-B14F-4D97-AF65-F5344CB8AC3E}">
        <p14:creationId xmlns:p14="http://schemas.microsoft.com/office/powerpoint/2010/main" val="713633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2B51-109E-49A5-AA8E-9A27A2E9E470}"/>
              </a:ext>
            </a:extLst>
          </p:cNvPr>
          <p:cNvSpPr>
            <a:spLocks noGrp="1"/>
          </p:cNvSpPr>
          <p:nvPr>
            <p:ph type="title"/>
          </p:nvPr>
        </p:nvSpPr>
        <p:spPr>
          <a:xfrm>
            <a:off x="581192" y="709993"/>
            <a:ext cx="11029616" cy="988332"/>
          </a:xfrm>
        </p:spPr>
        <p:txBody>
          <a:bodyPr/>
          <a:lstStyle/>
          <a:p>
            <a:r>
              <a:rPr lang="en-IN" dirty="0"/>
              <a:t>Start your first app</a:t>
            </a:r>
          </a:p>
        </p:txBody>
      </p:sp>
      <p:pic>
        <p:nvPicPr>
          <p:cNvPr id="3" name="Picture 2">
            <a:extLst>
              <a:ext uri="{FF2B5EF4-FFF2-40B4-BE49-F238E27FC236}">
                <a16:creationId xmlns:a16="http://schemas.microsoft.com/office/drawing/2014/main" id="{B93E951B-8CFE-45B0-A456-113F5593652C}"/>
              </a:ext>
            </a:extLst>
          </p:cNvPr>
          <p:cNvPicPr>
            <a:picLocks noChangeAspect="1"/>
          </p:cNvPicPr>
          <p:nvPr/>
        </p:nvPicPr>
        <p:blipFill rotWithShape="1">
          <a:blip r:embed="rId2"/>
          <a:srcRect r="28710" b="28459"/>
          <a:stretch/>
        </p:blipFill>
        <p:spPr>
          <a:xfrm>
            <a:off x="-1" y="0"/>
            <a:ext cx="12192001" cy="6882136"/>
          </a:xfrm>
          <a:prstGeom prst="rect">
            <a:avLst/>
          </a:prstGeom>
        </p:spPr>
      </p:pic>
      <p:cxnSp>
        <p:nvCxnSpPr>
          <p:cNvPr id="6" name="Straight Arrow Connector 5">
            <a:extLst>
              <a:ext uri="{FF2B5EF4-FFF2-40B4-BE49-F238E27FC236}">
                <a16:creationId xmlns:a16="http://schemas.microsoft.com/office/drawing/2014/main" id="{41F84959-EFF3-4679-8458-FBFB8710B573}"/>
              </a:ext>
            </a:extLst>
          </p:cNvPr>
          <p:cNvCxnSpPr>
            <a:cxnSpLocks/>
          </p:cNvCxnSpPr>
          <p:nvPr/>
        </p:nvCxnSpPr>
        <p:spPr>
          <a:xfrm flipH="1" flipV="1">
            <a:off x="4001729" y="709993"/>
            <a:ext cx="963561" cy="1807066"/>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164878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2B51-109E-49A5-AA8E-9A27A2E9E470}"/>
              </a:ext>
            </a:extLst>
          </p:cNvPr>
          <p:cNvSpPr>
            <a:spLocks noGrp="1"/>
          </p:cNvSpPr>
          <p:nvPr>
            <p:ph type="title"/>
          </p:nvPr>
        </p:nvSpPr>
        <p:spPr>
          <a:xfrm>
            <a:off x="581192" y="709993"/>
            <a:ext cx="11029616" cy="988332"/>
          </a:xfrm>
        </p:spPr>
        <p:txBody>
          <a:bodyPr/>
          <a:lstStyle/>
          <a:p>
            <a:r>
              <a:rPr lang="en-IN" dirty="0"/>
              <a:t>Android widgets</a:t>
            </a:r>
          </a:p>
        </p:txBody>
      </p:sp>
      <p:sp>
        <p:nvSpPr>
          <p:cNvPr id="5" name="Rectangle 4">
            <a:extLst>
              <a:ext uri="{FF2B5EF4-FFF2-40B4-BE49-F238E27FC236}">
                <a16:creationId xmlns:a16="http://schemas.microsoft.com/office/drawing/2014/main" id="{6F18DFDD-ADED-4056-A1BB-DACD43848FBB}"/>
              </a:ext>
            </a:extLst>
          </p:cNvPr>
          <p:cNvSpPr/>
          <p:nvPr/>
        </p:nvSpPr>
        <p:spPr>
          <a:xfrm>
            <a:off x="452285" y="1961899"/>
            <a:ext cx="11257934" cy="1289520"/>
          </a:xfrm>
          <a:prstGeom prst="rect">
            <a:avLst/>
          </a:prstGeom>
        </p:spPr>
        <p:txBody>
          <a:bodyPr wrap="square">
            <a:spAutoFit/>
          </a:bodyPr>
          <a:lstStyle/>
          <a:p>
            <a:pPr lvl="0" algn="just" defTabSz="914400" eaLnBrk="0" fontAlgn="base" hangingPunct="0">
              <a:lnSpc>
                <a:spcPct val="150000"/>
              </a:lnSpc>
              <a:spcBef>
                <a:spcPct val="0"/>
              </a:spcBef>
              <a:spcAft>
                <a:spcPct val="0"/>
              </a:spcAft>
            </a:pPr>
            <a:r>
              <a:rPr lang="en-US" altLang="en-US" dirty="0">
                <a:solidFill>
                  <a:srgbClr val="202124"/>
                </a:solidFill>
                <a:latin typeface="Roboto"/>
              </a:rPr>
              <a:t>The user interface (UI) for an Android app is built as a hierarchy of </a:t>
            </a:r>
            <a:r>
              <a:rPr lang="en-US" altLang="en-US" i="1" dirty="0">
                <a:solidFill>
                  <a:srgbClr val="202124"/>
                </a:solidFill>
                <a:latin typeface="Roboto"/>
              </a:rPr>
              <a:t>layouts</a:t>
            </a:r>
            <a:r>
              <a:rPr lang="en-US" altLang="en-US" dirty="0">
                <a:solidFill>
                  <a:srgbClr val="202124"/>
                </a:solidFill>
                <a:latin typeface="Roboto"/>
              </a:rPr>
              <a:t> and </a:t>
            </a:r>
            <a:r>
              <a:rPr lang="en-US" altLang="en-US" i="1" dirty="0">
                <a:solidFill>
                  <a:srgbClr val="202124"/>
                </a:solidFill>
                <a:latin typeface="Roboto"/>
              </a:rPr>
              <a:t>widgets</a:t>
            </a:r>
            <a:r>
              <a:rPr lang="en-US" altLang="en-US" dirty="0">
                <a:solidFill>
                  <a:srgbClr val="202124"/>
                </a:solidFill>
                <a:latin typeface="Roboto"/>
              </a:rPr>
              <a:t>. The layouts are </a:t>
            </a:r>
            <a:r>
              <a:rPr lang="en-US" altLang="en-US" b="1" dirty="0" err="1">
                <a:solidFill>
                  <a:srgbClr val="202124"/>
                </a:solidFill>
                <a:latin typeface="Roboto"/>
              </a:rPr>
              <a:t>ViewGroup</a:t>
            </a:r>
            <a:r>
              <a:rPr lang="en-US" altLang="en-US" dirty="0">
                <a:solidFill>
                  <a:srgbClr val="202124"/>
                </a:solidFill>
                <a:latin typeface="Roboto"/>
              </a:rPr>
              <a:t> objects, containers that control how their child views are positioned on the screen. Widgets are </a:t>
            </a:r>
            <a:r>
              <a:rPr lang="en-US" altLang="en-US" b="1" dirty="0">
                <a:solidFill>
                  <a:srgbClr val="202124"/>
                </a:solidFill>
                <a:latin typeface="Roboto"/>
              </a:rPr>
              <a:t>View</a:t>
            </a:r>
            <a:r>
              <a:rPr lang="en-US" altLang="en-US" dirty="0">
                <a:solidFill>
                  <a:srgbClr val="202124"/>
                </a:solidFill>
                <a:latin typeface="Roboto"/>
              </a:rPr>
              <a:t> objects, UI components such as buttons and text boxes.</a:t>
            </a:r>
            <a:endParaRPr lang="en-US" altLang="en-US" sz="1050" dirty="0"/>
          </a:p>
        </p:txBody>
      </p:sp>
      <p:pic>
        <p:nvPicPr>
          <p:cNvPr id="5123" name="Picture 3">
            <a:extLst>
              <a:ext uri="{FF2B5EF4-FFF2-40B4-BE49-F238E27FC236}">
                <a16:creationId xmlns:a16="http://schemas.microsoft.com/office/drawing/2014/main" id="{9CC6A1B3-0C2B-43F3-A115-E31DE8B3CF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3318" y="3404424"/>
            <a:ext cx="6325379" cy="2770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682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2B51-109E-49A5-AA8E-9A27A2E9E470}"/>
              </a:ext>
            </a:extLst>
          </p:cNvPr>
          <p:cNvSpPr>
            <a:spLocks noGrp="1"/>
          </p:cNvSpPr>
          <p:nvPr>
            <p:ph type="title"/>
          </p:nvPr>
        </p:nvSpPr>
        <p:spPr>
          <a:xfrm>
            <a:off x="581192" y="709993"/>
            <a:ext cx="11029616" cy="988332"/>
          </a:xfrm>
        </p:spPr>
        <p:txBody>
          <a:bodyPr/>
          <a:lstStyle/>
          <a:p>
            <a:r>
              <a:rPr lang="en-IN" dirty="0"/>
              <a:t>Android widgets</a:t>
            </a:r>
          </a:p>
        </p:txBody>
      </p:sp>
      <p:sp>
        <p:nvSpPr>
          <p:cNvPr id="5" name="Rectangle 4">
            <a:extLst>
              <a:ext uri="{FF2B5EF4-FFF2-40B4-BE49-F238E27FC236}">
                <a16:creationId xmlns:a16="http://schemas.microsoft.com/office/drawing/2014/main" id="{6F18DFDD-ADED-4056-A1BB-DACD43848FBB}"/>
              </a:ext>
            </a:extLst>
          </p:cNvPr>
          <p:cNvSpPr/>
          <p:nvPr/>
        </p:nvSpPr>
        <p:spPr>
          <a:xfrm>
            <a:off x="452285" y="1961899"/>
            <a:ext cx="11257934" cy="2951514"/>
          </a:xfrm>
          <a:prstGeom prst="rect">
            <a:avLst/>
          </a:prstGeom>
        </p:spPr>
        <p:txBody>
          <a:bodyPr wrap="square">
            <a:spAutoFit/>
          </a:bodyPr>
          <a:lstStyle/>
          <a:p>
            <a:pPr algn="just" defTabSz="914400" eaLnBrk="0" fontAlgn="base" hangingPunct="0">
              <a:lnSpc>
                <a:spcPct val="150000"/>
              </a:lnSpc>
              <a:spcBef>
                <a:spcPct val="0"/>
              </a:spcBef>
              <a:spcAft>
                <a:spcPct val="0"/>
              </a:spcAft>
            </a:pPr>
            <a:r>
              <a:rPr lang="en-US" altLang="en-US" dirty="0">
                <a:solidFill>
                  <a:srgbClr val="202124"/>
                </a:solidFill>
                <a:latin typeface="Roboto"/>
              </a:rPr>
              <a:t>Android provides an XML vocabulary for </a:t>
            </a:r>
            <a:r>
              <a:rPr lang="en-US" altLang="en-US" b="1" dirty="0" err="1">
                <a:solidFill>
                  <a:srgbClr val="202124"/>
                </a:solidFill>
                <a:latin typeface="Roboto"/>
              </a:rPr>
              <a:t>ViewGroup</a:t>
            </a:r>
            <a:r>
              <a:rPr lang="en-US" altLang="en-US" dirty="0">
                <a:solidFill>
                  <a:srgbClr val="202124"/>
                </a:solidFill>
                <a:latin typeface="Roboto"/>
              </a:rPr>
              <a:t> and </a:t>
            </a:r>
            <a:r>
              <a:rPr lang="en-US" altLang="en-US" b="1" dirty="0">
                <a:solidFill>
                  <a:srgbClr val="202124"/>
                </a:solidFill>
                <a:latin typeface="Roboto"/>
              </a:rPr>
              <a:t>View </a:t>
            </a:r>
            <a:r>
              <a:rPr lang="en-US" altLang="en-US" dirty="0">
                <a:solidFill>
                  <a:srgbClr val="202124"/>
                </a:solidFill>
                <a:latin typeface="Roboto"/>
              </a:rPr>
              <a:t>classes, so most of your UI is defined in XML files. </a:t>
            </a:r>
            <a:r>
              <a:rPr lang="en-IN" dirty="0">
                <a:solidFill>
                  <a:srgbClr val="202124"/>
                </a:solidFill>
                <a:latin typeface="Roboto"/>
              </a:rPr>
              <a:t>The Layout Editor writes the XML for you as you drag and drop views to build your layout.</a:t>
            </a:r>
          </a:p>
          <a:p>
            <a:pPr algn="just" defTabSz="914400" eaLnBrk="0" fontAlgn="base" hangingPunct="0">
              <a:lnSpc>
                <a:spcPct val="150000"/>
              </a:lnSpc>
              <a:spcBef>
                <a:spcPct val="0"/>
              </a:spcBef>
              <a:spcAft>
                <a:spcPct val="0"/>
              </a:spcAft>
            </a:pPr>
            <a:endParaRPr lang="en-IN" altLang="en-US" dirty="0">
              <a:solidFill>
                <a:srgbClr val="202124"/>
              </a:solidFill>
              <a:latin typeface="Roboto"/>
            </a:endParaRPr>
          </a:p>
          <a:p>
            <a:pPr algn="just" defTabSz="914400" eaLnBrk="0" fontAlgn="base" hangingPunct="0">
              <a:lnSpc>
                <a:spcPct val="150000"/>
              </a:lnSpc>
              <a:spcBef>
                <a:spcPct val="0"/>
              </a:spcBef>
              <a:spcAft>
                <a:spcPct val="0"/>
              </a:spcAft>
            </a:pPr>
            <a:endParaRPr lang="en-IN" altLang="en-US" dirty="0">
              <a:solidFill>
                <a:srgbClr val="202124"/>
              </a:solidFill>
              <a:latin typeface="Roboto"/>
            </a:endParaRPr>
          </a:p>
          <a:p>
            <a:pPr algn="just" defTabSz="914400" eaLnBrk="0" fontAlgn="base" hangingPunct="0">
              <a:lnSpc>
                <a:spcPct val="150000"/>
              </a:lnSpc>
              <a:spcBef>
                <a:spcPct val="0"/>
              </a:spcBef>
              <a:spcAft>
                <a:spcPct val="0"/>
              </a:spcAft>
            </a:pPr>
            <a:r>
              <a:rPr lang="en-IN" altLang="en-US" dirty="0">
                <a:solidFill>
                  <a:srgbClr val="202124"/>
                </a:solidFill>
                <a:latin typeface="Roboto"/>
              </a:rPr>
              <a:t>BUILD A SIMPLE USER INTERFACE</a:t>
            </a:r>
          </a:p>
          <a:p>
            <a:pPr algn="just" defTabSz="914400" eaLnBrk="0" fontAlgn="base" hangingPunct="0">
              <a:lnSpc>
                <a:spcPct val="150000"/>
              </a:lnSpc>
              <a:spcBef>
                <a:spcPct val="0"/>
              </a:spcBef>
              <a:spcAft>
                <a:spcPct val="0"/>
              </a:spcAft>
            </a:pPr>
            <a:r>
              <a:rPr lang="en-IN" dirty="0"/>
              <a:t>Create a layout that includes a text box and a button.  Learn how to make the app send the content of the text box to another activity when the button is tapped.</a:t>
            </a:r>
            <a:endParaRPr lang="en-US" altLang="en-US" dirty="0">
              <a:solidFill>
                <a:srgbClr val="202124"/>
              </a:solidFill>
              <a:latin typeface="Roboto"/>
            </a:endParaRPr>
          </a:p>
        </p:txBody>
      </p:sp>
    </p:spTree>
    <p:extLst>
      <p:ext uri="{BB962C8B-B14F-4D97-AF65-F5344CB8AC3E}">
        <p14:creationId xmlns:p14="http://schemas.microsoft.com/office/powerpoint/2010/main" val="39703883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2B51-109E-49A5-AA8E-9A27A2E9E470}"/>
              </a:ext>
            </a:extLst>
          </p:cNvPr>
          <p:cNvSpPr>
            <a:spLocks noGrp="1"/>
          </p:cNvSpPr>
          <p:nvPr>
            <p:ph type="title"/>
          </p:nvPr>
        </p:nvSpPr>
        <p:spPr>
          <a:xfrm>
            <a:off x="581192" y="709993"/>
            <a:ext cx="11029616" cy="988332"/>
          </a:xfrm>
        </p:spPr>
        <p:txBody>
          <a:bodyPr/>
          <a:lstStyle/>
          <a:p>
            <a:r>
              <a:rPr lang="en-US" altLang="en-US" dirty="0">
                <a:latin typeface="Roboto"/>
              </a:rPr>
              <a:t>Open the Layout Editor</a:t>
            </a:r>
            <a:endParaRPr lang="en-IN" dirty="0"/>
          </a:p>
        </p:txBody>
      </p:sp>
      <p:sp>
        <p:nvSpPr>
          <p:cNvPr id="5" name="Rectangle 4">
            <a:extLst>
              <a:ext uri="{FF2B5EF4-FFF2-40B4-BE49-F238E27FC236}">
                <a16:creationId xmlns:a16="http://schemas.microsoft.com/office/drawing/2014/main" id="{6F18DFDD-ADED-4056-A1BB-DACD43848FBB}"/>
              </a:ext>
            </a:extLst>
          </p:cNvPr>
          <p:cNvSpPr/>
          <p:nvPr/>
        </p:nvSpPr>
        <p:spPr>
          <a:xfrm>
            <a:off x="452285" y="1932407"/>
            <a:ext cx="11257934" cy="4386329"/>
          </a:xfrm>
          <a:prstGeom prst="rect">
            <a:avLst/>
          </a:prstGeom>
        </p:spPr>
        <p:txBody>
          <a:bodyPr wrap="square">
            <a:spAutoFit/>
          </a:bodyPr>
          <a:lstStyle/>
          <a:p>
            <a:pPr lvl="0" defTabSz="914400" eaLnBrk="0" fontAlgn="base" hangingPunct="0">
              <a:lnSpc>
                <a:spcPct val="150000"/>
              </a:lnSpc>
              <a:spcBef>
                <a:spcPct val="0"/>
              </a:spcBef>
              <a:spcAft>
                <a:spcPct val="0"/>
              </a:spcAft>
            </a:pPr>
            <a:r>
              <a:rPr lang="en-US" altLang="en-US" dirty="0">
                <a:solidFill>
                  <a:srgbClr val="202124"/>
                </a:solidFill>
                <a:latin typeface="Roboto"/>
              </a:rPr>
              <a:t>To get started, set up your workspace as follows:</a:t>
            </a:r>
          </a:p>
          <a:p>
            <a:pPr lvl="0" defTabSz="914400" eaLnBrk="0" fontAlgn="base" hangingPunct="0">
              <a:lnSpc>
                <a:spcPct val="150000"/>
              </a:lnSpc>
              <a:spcBef>
                <a:spcPct val="0"/>
              </a:spcBef>
              <a:spcAft>
                <a:spcPct val="0"/>
              </a:spcAft>
            </a:pPr>
            <a:endParaRPr lang="en-US" altLang="en-US" sz="1000" dirty="0"/>
          </a:p>
          <a:p>
            <a:pPr lvl="0" defTabSz="914400" eaLnBrk="0" fontAlgn="base" hangingPunct="0">
              <a:lnSpc>
                <a:spcPct val="150000"/>
              </a:lnSpc>
              <a:spcBef>
                <a:spcPct val="0"/>
              </a:spcBef>
              <a:spcAft>
                <a:spcPct val="0"/>
              </a:spcAft>
              <a:buFontTx/>
              <a:buAutoNum type="arabicPeriod"/>
            </a:pPr>
            <a:r>
              <a:rPr lang="en-US" altLang="en-US" sz="1600" dirty="0">
                <a:solidFill>
                  <a:srgbClr val="202124"/>
                </a:solidFill>
                <a:latin typeface="Roboto"/>
              </a:rPr>
              <a:t>In the Project window, open </a:t>
            </a:r>
            <a:r>
              <a:rPr lang="en-US" altLang="en-US" sz="1600" b="1" dirty="0">
                <a:solidFill>
                  <a:srgbClr val="202124"/>
                </a:solidFill>
                <a:latin typeface="Roboto"/>
              </a:rPr>
              <a:t>app &gt; res &gt; layout &gt; activity_main.xml</a:t>
            </a:r>
            <a:r>
              <a:rPr lang="en-US" altLang="en-US" sz="1600" dirty="0">
                <a:solidFill>
                  <a:srgbClr val="202124"/>
                </a:solidFill>
                <a:latin typeface="Roboto"/>
              </a:rPr>
              <a:t>.</a:t>
            </a:r>
          </a:p>
          <a:p>
            <a:pPr lvl="0" defTabSz="914400" eaLnBrk="0" fontAlgn="base" hangingPunct="0">
              <a:lnSpc>
                <a:spcPct val="150000"/>
              </a:lnSpc>
              <a:spcBef>
                <a:spcPct val="0"/>
              </a:spcBef>
              <a:spcAft>
                <a:spcPct val="0"/>
              </a:spcAft>
              <a:buFontTx/>
              <a:buAutoNum type="arabicPeriod" startAt="2"/>
            </a:pPr>
            <a:r>
              <a:rPr lang="en-US" altLang="en-US" sz="1600" dirty="0">
                <a:solidFill>
                  <a:srgbClr val="202124"/>
                </a:solidFill>
                <a:latin typeface="Roboto"/>
              </a:rPr>
              <a:t>To make room for the Layout Editor, hide the </a:t>
            </a:r>
            <a:r>
              <a:rPr lang="en-US" altLang="en-US" sz="1600" b="1" dirty="0">
                <a:solidFill>
                  <a:srgbClr val="202124"/>
                </a:solidFill>
                <a:latin typeface="Roboto"/>
              </a:rPr>
              <a:t>Project</a:t>
            </a:r>
            <a:r>
              <a:rPr lang="en-US" altLang="en-US" sz="1600" dirty="0">
                <a:solidFill>
                  <a:srgbClr val="202124"/>
                </a:solidFill>
                <a:latin typeface="Roboto"/>
              </a:rPr>
              <a:t> window. To do so, select </a:t>
            </a:r>
            <a:r>
              <a:rPr lang="en-US" altLang="en-US" sz="1600" b="1" dirty="0">
                <a:solidFill>
                  <a:srgbClr val="202124"/>
                </a:solidFill>
                <a:latin typeface="Roboto"/>
              </a:rPr>
              <a:t>View &gt; Tool Windows &gt; Project</a:t>
            </a:r>
            <a:r>
              <a:rPr lang="en-US" altLang="en-US" sz="1600" dirty="0">
                <a:solidFill>
                  <a:srgbClr val="202124"/>
                </a:solidFill>
                <a:latin typeface="Roboto"/>
              </a:rPr>
              <a:t>, or just click </a:t>
            </a:r>
            <a:r>
              <a:rPr lang="en-US" altLang="en-US" sz="1600" b="1" dirty="0">
                <a:solidFill>
                  <a:srgbClr val="202124"/>
                </a:solidFill>
                <a:latin typeface="Roboto"/>
              </a:rPr>
              <a:t>Project</a:t>
            </a:r>
            <a:r>
              <a:rPr lang="en-US" altLang="en-US" sz="1600" dirty="0">
                <a:solidFill>
                  <a:srgbClr val="202124"/>
                </a:solidFill>
                <a:latin typeface="Roboto"/>
              </a:rPr>
              <a:t> on the left side of the Android Studio screen.</a:t>
            </a:r>
          </a:p>
          <a:p>
            <a:pPr lvl="0" defTabSz="914400" eaLnBrk="0" fontAlgn="base" hangingPunct="0">
              <a:lnSpc>
                <a:spcPct val="150000"/>
              </a:lnSpc>
              <a:spcBef>
                <a:spcPct val="0"/>
              </a:spcBef>
              <a:spcAft>
                <a:spcPct val="0"/>
              </a:spcAft>
              <a:buFontTx/>
              <a:buAutoNum type="arabicPeriod" startAt="3"/>
            </a:pPr>
            <a:r>
              <a:rPr lang="en-US" altLang="en-US" sz="1600" dirty="0">
                <a:solidFill>
                  <a:srgbClr val="202124"/>
                </a:solidFill>
                <a:latin typeface="Roboto"/>
              </a:rPr>
              <a:t>If your editor shows the XML source, click the </a:t>
            </a:r>
            <a:r>
              <a:rPr lang="en-US" altLang="en-US" sz="1600" b="1" dirty="0">
                <a:solidFill>
                  <a:srgbClr val="202124"/>
                </a:solidFill>
                <a:latin typeface="Roboto"/>
              </a:rPr>
              <a:t>Design</a:t>
            </a:r>
            <a:r>
              <a:rPr lang="en-US" altLang="en-US" sz="1600" dirty="0">
                <a:solidFill>
                  <a:srgbClr val="202124"/>
                </a:solidFill>
                <a:latin typeface="Roboto"/>
              </a:rPr>
              <a:t> tab at the bottom of the window.</a:t>
            </a:r>
          </a:p>
          <a:p>
            <a:pPr lvl="0" defTabSz="914400" eaLnBrk="0" fontAlgn="base" hangingPunct="0">
              <a:lnSpc>
                <a:spcPct val="150000"/>
              </a:lnSpc>
              <a:spcBef>
                <a:spcPct val="0"/>
              </a:spcBef>
              <a:spcAft>
                <a:spcPct val="0"/>
              </a:spcAft>
              <a:buFontTx/>
              <a:buAutoNum type="arabicPeriod" startAt="4"/>
            </a:pPr>
            <a:r>
              <a:rPr lang="en-US" altLang="en-US" sz="1600" dirty="0">
                <a:solidFill>
                  <a:srgbClr val="202124"/>
                </a:solidFill>
                <a:latin typeface="Roboto"/>
              </a:rPr>
              <a:t>Click </a:t>
            </a:r>
            <a:r>
              <a:rPr lang="en-US" altLang="en-US" sz="1600" b="1" dirty="0">
                <a:solidFill>
                  <a:srgbClr val="202124"/>
                </a:solidFill>
                <a:latin typeface="Roboto"/>
              </a:rPr>
              <a:t>Select Design Surface</a:t>
            </a:r>
            <a:r>
              <a:rPr lang="en-US" altLang="en-US" sz="1600" dirty="0">
                <a:solidFill>
                  <a:srgbClr val="202124"/>
                </a:solidFill>
                <a:latin typeface="Roboto"/>
              </a:rPr>
              <a:t> and select </a:t>
            </a:r>
            <a:r>
              <a:rPr lang="en-US" altLang="en-US" sz="1600" b="1" dirty="0">
                <a:solidFill>
                  <a:srgbClr val="202124"/>
                </a:solidFill>
                <a:latin typeface="Roboto"/>
              </a:rPr>
              <a:t>Blueprint</a:t>
            </a:r>
            <a:r>
              <a:rPr lang="en-US" altLang="en-US" sz="1600" dirty="0">
                <a:solidFill>
                  <a:srgbClr val="202124"/>
                </a:solidFill>
                <a:latin typeface="Roboto"/>
              </a:rPr>
              <a:t>. </a:t>
            </a:r>
          </a:p>
          <a:p>
            <a:pPr lvl="0" defTabSz="914400" eaLnBrk="0" fontAlgn="base" hangingPunct="0">
              <a:lnSpc>
                <a:spcPct val="150000"/>
              </a:lnSpc>
              <a:spcBef>
                <a:spcPct val="0"/>
              </a:spcBef>
              <a:spcAft>
                <a:spcPct val="0"/>
              </a:spcAft>
              <a:buFontTx/>
              <a:buAutoNum type="arabicPeriod" startAt="5"/>
            </a:pPr>
            <a:r>
              <a:rPr lang="en-US" altLang="en-US" sz="1600" dirty="0">
                <a:solidFill>
                  <a:srgbClr val="202124"/>
                </a:solidFill>
                <a:latin typeface="Roboto"/>
              </a:rPr>
              <a:t>Click </a:t>
            </a:r>
            <a:r>
              <a:rPr lang="en-US" altLang="en-US" sz="1600" b="1" dirty="0">
                <a:solidFill>
                  <a:srgbClr val="202124"/>
                </a:solidFill>
                <a:latin typeface="Roboto"/>
              </a:rPr>
              <a:t>Show</a:t>
            </a:r>
            <a:r>
              <a:rPr lang="en-US" altLang="en-US" sz="1600" dirty="0">
                <a:solidFill>
                  <a:srgbClr val="202124"/>
                </a:solidFill>
                <a:latin typeface="Roboto"/>
              </a:rPr>
              <a:t> in the Layout Editor toolbar and make sure that </a:t>
            </a:r>
            <a:r>
              <a:rPr lang="en-US" altLang="en-US" sz="1600" b="1" dirty="0">
                <a:solidFill>
                  <a:srgbClr val="202124"/>
                </a:solidFill>
                <a:latin typeface="Roboto"/>
              </a:rPr>
              <a:t>Show All Constraints</a:t>
            </a:r>
            <a:r>
              <a:rPr lang="en-US" altLang="en-US" sz="1600" dirty="0">
                <a:solidFill>
                  <a:srgbClr val="202124"/>
                </a:solidFill>
                <a:latin typeface="Roboto"/>
              </a:rPr>
              <a:t> is checked. </a:t>
            </a:r>
          </a:p>
          <a:p>
            <a:pPr lvl="0" defTabSz="914400" eaLnBrk="0" fontAlgn="base" hangingPunct="0">
              <a:lnSpc>
                <a:spcPct val="150000"/>
              </a:lnSpc>
              <a:spcBef>
                <a:spcPct val="0"/>
              </a:spcBef>
              <a:spcAft>
                <a:spcPct val="0"/>
              </a:spcAft>
              <a:buFontTx/>
              <a:buAutoNum type="arabicPeriod" startAt="6"/>
            </a:pPr>
            <a:r>
              <a:rPr lang="en-US" altLang="en-US" sz="1600" dirty="0">
                <a:solidFill>
                  <a:srgbClr val="202124"/>
                </a:solidFill>
                <a:latin typeface="Roboto"/>
              </a:rPr>
              <a:t>Make sure </a:t>
            </a:r>
            <a:r>
              <a:rPr lang="en-US" altLang="en-US" sz="1600" dirty="0" err="1">
                <a:solidFill>
                  <a:srgbClr val="202124"/>
                </a:solidFill>
                <a:latin typeface="Roboto"/>
              </a:rPr>
              <a:t>Autoconnect</a:t>
            </a:r>
            <a:r>
              <a:rPr lang="en-US" altLang="en-US" sz="1600" dirty="0">
                <a:solidFill>
                  <a:srgbClr val="202124"/>
                </a:solidFill>
                <a:latin typeface="Roboto"/>
              </a:rPr>
              <a:t> is off. A tooltip in the toolbar displays </a:t>
            </a:r>
            <a:r>
              <a:rPr lang="en-US" altLang="en-US" sz="1600" b="1" dirty="0">
                <a:solidFill>
                  <a:srgbClr val="202124"/>
                </a:solidFill>
                <a:latin typeface="Roboto"/>
              </a:rPr>
              <a:t>Enable Autoconnection to Parent</a:t>
            </a:r>
            <a:r>
              <a:rPr lang="en-US" altLang="en-US" sz="1600" dirty="0">
                <a:solidFill>
                  <a:srgbClr val="202124"/>
                </a:solidFill>
                <a:latin typeface="Roboto"/>
              </a:rPr>
              <a:t> when </a:t>
            </a:r>
            <a:r>
              <a:rPr lang="en-US" altLang="en-US" sz="1600" dirty="0" err="1">
                <a:solidFill>
                  <a:srgbClr val="202124"/>
                </a:solidFill>
                <a:latin typeface="Roboto"/>
              </a:rPr>
              <a:t>Autoconnect</a:t>
            </a:r>
            <a:r>
              <a:rPr lang="en-US" altLang="en-US" sz="1600" dirty="0">
                <a:solidFill>
                  <a:srgbClr val="202124"/>
                </a:solidFill>
                <a:latin typeface="Roboto"/>
              </a:rPr>
              <a:t> is off. </a:t>
            </a:r>
          </a:p>
          <a:p>
            <a:pPr lvl="0" defTabSz="914400" eaLnBrk="0" fontAlgn="base" hangingPunct="0">
              <a:lnSpc>
                <a:spcPct val="150000"/>
              </a:lnSpc>
              <a:spcBef>
                <a:spcPct val="0"/>
              </a:spcBef>
              <a:spcAft>
                <a:spcPct val="0"/>
              </a:spcAft>
              <a:buFontTx/>
              <a:buAutoNum type="arabicPeriod" startAt="7"/>
            </a:pPr>
            <a:r>
              <a:rPr lang="en-US" altLang="en-US" sz="1600" dirty="0">
                <a:solidFill>
                  <a:srgbClr val="202124"/>
                </a:solidFill>
                <a:latin typeface="Roboto"/>
              </a:rPr>
              <a:t>Click </a:t>
            </a:r>
            <a:r>
              <a:rPr lang="en-US" altLang="en-US" sz="1600" b="1" dirty="0">
                <a:solidFill>
                  <a:srgbClr val="202124"/>
                </a:solidFill>
                <a:latin typeface="Roboto"/>
              </a:rPr>
              <a:t>Default Margins</a:t>
            </a:r>
            <a:r>
              <a:rPr lang="en-US" altLang="en-US" sz="1600" dirty="0">
                <a:solidFill>
                  <a:srgbClr val="202124"/>
                </a:solidFill>
                <a:latin typeface="Roboto"/>
              </a:rPr>
              <a:t> in the toolbar and select </a:t>
            </a:r>
            <a:r>
              <a:rPr lang="en-US" altLang="en-US" sz="1600" b="1" dirty="0">
                <a:solidFill>
                  <a:srgbClr val="202124"/>
                </a:solidFill>
                <a:latin typeface="Roboto"/>
              </a:rPr>
              <a:t>16</a:t>
            </a:r>
            <a:r>
              <a:rPr lang="en-US" altLang="en-US" sz="1600" dirty="0">
                <a:solidFill>
                  <a:srgbClr val="202124"/>
                </a:solidFill>
                <a:latin typeface="Roboto"/>
              </a:rPr>
              <a:t>. If needed, you can adjust the margins for each view later.</a:t>
            </a:r>
          </a:p>
          <a:p>
            <a:pPr lvl="0" defTabSz="914400" eaLnBrk="0" fontAlgn="base" hangingPunct="0">
              <a:lnSpc>
                <a:spcPct val="150000"/>
              </a:lnSpc>
              <a:spcBef>
                <a:spcPct val="0"/>
              </a:spcBef>
              <a:spcAft>
                <a:spcPct val="0"/>
              </a:spcAft>
              <a:buFontTx/>
              <a:buAutoNum type="arabicPeriod" startAt="8"/>
            </a:pPr>
            <a:r>
              <a:rPr lang="en-US" altLang="en-US" sz="1600" dirty="0">
                <a:solidFill>
                  <a:srgbClr val="202124"/>
                </a:solidFill>
                <a:latin typeface="Roboto"/>
              </a:rPr>
              <a:t>Click </a:t>
            </a:r>
            <a:r>
              <a:rPr lang="en-US" altLang="en-US" sz="1600" b="1" dirty="0">
                <a:solidFill>
                  <a:srgbClr val="202124"/>
                </a:solidFill>
                <a:latin typeface="Roboto"/>
              </a:rPr>
              <a:t>Device for Preview</a:t>
            </a:r>
            <a:r>
              <a:rPr lang="en-US" altLang="en-US" sz="1600" dirty="0">
                <a:solidFill>
                  <a:srgbClr val="202124"/>
                </a:solidFill>
                <a:latin typeface="Roboto"/>
              </a:rPr>
              <a:t>  in the toolbar and select </a:t>
            </a:r>
            <a:r>
              <a:rPr lang="en-US" altLang="en-US" sz="1600" b="1" dirty="0">
                <a:solidFill>
                  <a:srgbClr val="202124"/>
                </a:solidFill>
                <a:latin typeface="Roboto"/>
              </a:rPr>
              <a:t>5.5, 1440 × 2560, 560 dpi (Pixel XL)</a:t>
            </a:r>
            <a:endParaRPr lang="en-US" altLang="en-US" sz="1600" dirty="0">
              <a:solidFill>
                <a:srgbClr val="202124"/>
              </a:solidFill>
              <a:latin typeface="Roboto"/>
            </a:endParaRPr>
          </a:p>
        </p:txBody>
      </p:sp>
      <p:pic>
        <p:nvPicPr>
          <p:cNvPr id="8194" name="Picture 2">
            <a:extLst>
              <a:ext uri="{FF2B5EF4-FFF2-40B4-BE49-F238E27FC236}">
                <a16:creationId xmlns:a16="http://schemas.microsoft.com/office/drawing/2014/main" id="{3FEC2763-F454-401E-84AD-8670ECCA9D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2900" y="-769938"/>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8201" name="Picture 9">
            <a:extLst>
              <a:ext uri="{FF2B5EF4-FFF2-40B4-BE49-F238E27FC236}">
                <a16:creationId xmlns:a16="http://schemas.microsoft.com/office/drawing/2014/main" id="{DF99135D-E01B-4179-A435-4956F0FEC5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477" y="4112347"/>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8203" name="Picture 11">
            <a:extLst>
              <a:ext uri="{FF2B5EF4-FFF2-40B4-BE49-F238E27FC236}">
                <a16:creationId xmlns:a16="http://schemas.microsoft.com/office/drawing/2014/main" id="{CB41182E-BEC7-4F77-A620-823EA3D698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6073" y="449580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8205" name="Picture 13">
            <a:extLst>
              <a:ext uri="{FF2B5EF4-FFF2-40B4-BE49-F238E27FC236}">
                <a16:creationId xmlns:a16="http://schemas.microsoft.com/office/drawing/2014/main" id="{43E0095F-30CC-4096-A975-EDC66DD157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7627" y="5243057"/>
            <a:ext cx="304800"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736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2B51-109E-49A5-AA8E-9A27A2E9E470}"/>
              </a:ext>
            </a:extLst>
          </p:cNvPr>
          <p:cNvSpPr>
            <a:spLocks noGrp="1"/>
          </p:cNvSpPr>
          <p:nvPr>
            <p:ph type="title"/>
          </p:nvPr>
        </p:nvSpPr>
        <p:spPr>
          <a:xfrm>
            <a:off x="581192" y="709993"/>
            <a:ext cx="11029616" cy="988332"/>
          </a:xfrm>
        </p:spPr>
        <p:txBody>
          <a:bodyPr/>
          <a:lstStyle/>
          <a:p>
            <a:r>
              <a:rPr lang="en-US" altLang="en-US" dirty="0">
                <a:latin typeface="Roboto"/>
              </a:rPr>
              <a:t>Open the Layout Editor</a:t>
            </a:r>
            <a:endParaRPr lang="en-IN" dirty="0"/>
          </a:p>
        </p:txBody>
      </p:sp>
      <p:pic>
        <p:nvPicPr>
          <p:cNvPr id="8194" name="Picture 2">
            <a:extLst>
              <a:ext uri="{FF2B5EF4-FFF2-40B4-BE49-F238E27FC236}">
                <a16:creationId xmlns:a16="http://schemas.microsoft.com/office/drawing/2014/main" id="{3FEC2763-F454-401E-84AD-8670ECCA9D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2900" y="-769938"/>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a:extLst>
              <a:ext uri="{FF2B5EF4-FFF2-40B4-BE49-F238E27FC236}">
                <a16:creationId xmlns:a16="http://schemas.microsoft.com/office/drawing/2014/main" id="{1BA60AE3-9583-4F31-9C52-9FB02F6094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675" y="-312738"/>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8197" name="Picture 5">
            <a:extLst>
              <a:ext uri="{FF2B5EF4-FFF2-40B4-BE49-F238E27FC236}">
                <a16:creationId xmlns:a16="http://schemas.microsoft.com/office/drawing/2014/main" id="{169644E1-C807-452A-AD65-FFFB0067F0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5138" y="26670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B52FF785-6C08-4A49-98B3-DF3852332E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0063" y="555625"/>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8199" name="Picture 7">
            <a:extLst>
              <a:ext uri="{FF2B5EF4-FFF2-40B4-BE49-F238E27FC236}">
                <a16:creationId xmlns:a16="http://schemas.microsoft.com/office/drawing/2014/main" id="{BD69BA1D-72BC-4205-AB1B-3E90093C28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846138"/>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C01F692D-2229-4767-8404-AE273E1314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2300" y="0"/>
            <a:ext cx="84058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057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2B51-109E-49A5-AA8E-9A27A2E9E470}"/>
              </a:ext>
            </a:extLst>
          </p:cNvPr>
          <p:cNvSpPr>
            <a:spLocks noGrp="1"/>
          </p:cNvSpPr>
          <p:nvPr>
            <p:ph type="title"/>
          </p:nvPr>
        </p:nvSpPr>
        <p:spPr>
          <a:xfrm>
            <a:off x="581192" y="709993"/>
            <a:ext cx="11029616" cy="988332"/>
          </a:xfrm>
        </p:spPr>
        <p:txBody>
          <a:bodyPr/>
          <a:lstStyle/>
          <a:p>
            <a:r>
              <a:rPr lang="en-US" dirty="0">
                <a:latin typeface="Roboto"/>
              </a:rPr>
              <a:t>Add a text box</a:t>
            </a:r>
            <a:endParaRPr lang="en-IN" dirty="0"/>
          </a:p>
        </p:txBody>
      </p:sp>
      <p:sp>
        <p:nvSpPr>
          <p:cNvPr id="4" name="Rectangle 3">
            <a:extLst>
              <a:ext uri="{FF2B5EF4-FFF2-40B4-BE49-F238E27FC236}">
                <a16:creationId xmlns:a16="http://schemas.microsoft.com/office/drawing/2014/main" id="{A536017E-0A65-4196-A3A3-33ECCAFC0FBE}"/>
              </a:ext>
            </a:extLst>
          </p:cNvPr>
          <p:cNvSpPr/>
          <p:nvPr/>
        </p:nvSpPr>
        <p:spPr>
          <a:xfrm>
            <a:off x="452285" y="1988187"/>
            <a:ext cx="11248102" cy="3693319"/>
          </a:xfrm>
          <a:prstGeom prst="rect">
            <a:avLst/>
          </a:prstGeom>
        </p:spPr>
        <p:txBody>
          <a:bodyPr wrap="square">
            <a:spAutoFit/>
          </a:bodyPr>
          <a:lstStyle/>
          <a:p>
            <a:pPr lvl="0" defTabSz="914400" eaLnBrk="0" fontAlgn="base" hangingPunct="0">
              <a:spcBef>
                <a:spcPct val="0"/>
              </a:spcBef>
              <a:spcAft>
                <a:spcPct val="0"/>
              </a:spcAft>
            </a:pPr>
            <a:r>
              <a:rPr lang="en-US" altLang="en-US" dirty="0">
                <a:solidFill>
                  <a:srgbClr val="202124"/>
                </a:solidFill>
                <a:latin typeface="Roboto"/>
              </a:rPr>
              <a:t>Follow these steps to add a text box:</a:t>
            </a:r>
            <a:endParaRPr lang="en-US" altLang="en-US" sz="1050" dirty="0"/>
          </a:p>
          <a:p>
            <a:pPr lvl="0" defTabSz="914400" eaLnBrk="0" fontAlgn="base" hangingPunct="0">
              <a:spcBef>
                <a:spcPct val="0"/>
              </a:spcBef>
              <a:spcAft>
                <a:spcPct val="0"/>
              </a:spcAft>
              <a:buFontTx/>
              <a:buAutoNum type="arabicPeriod"/>
            </a:pPr>
            <a:r>
              <a:rPr lang="en-US" altLang="en-US" dirty="0">
                <a:solidFill>
                  <a:srgbClr val="202124"/>
                </a:solidFill>
                <a:latin typeface="Roboto"/>
              </a:rPr>
              <a:t>First, you need to remove what's already in the layout. Click </a:t>
            </a:r>
            <a:r>
              <a:rPr lang="en-US" altLang="en-US" b="1" dirty="0" err="1">
                <a:solidFill>
                  <a:srgbClr val="202124"/>
                </a:solidFill>
                <a:latin typeface="Roboto"/>
              </a:rPr>
              <a:t>TextView</a:t>
            </a:r>
            <a:r>
              <a:rPr lang="en-US" altLang="en-US" dirty="0">
                <a:solidFill>
                  <a:srgbClr val="202124"/>
                </a:solidFill>
                <a:latin typeface="Roboto"/>
              </a:rPr>
              <a:t> in the </a:t>
            </a:r>
            <a:r>
              <a:rPr lang="en-US" altLang="en-US" b="1" dirty="0">
                <a:solidFill>
                  <a:srgbClr val="202124"/>
                </a:solidFill>
                <a:latin typeface="Roboto"/>
              </a:rPr>
              <a:t>Component Tree</a:t>
            </a:r>
            <a:r>
              <a:rPr lang="en-US" altLang="en-US" dirty="0">
                <a:solidFill>
                  <a:srgbClr val="202124"/>
                </a:solidFill>
                <a:latin typeface="Roboto"/>
              </a:rPr>
              <a:t> panel and then press the </a:t>
            </a:r>
            <a:r>
              <a:rPr lang="en-US" altLang="en-US" sz="1200" dirty="0">
                <a:solidFill>
                  <a:srgbClr val="202124"/>
                </a:solidFill>
                <a:latin typeface="Arial Unicode MS"/>
              </a:rPr>
              <a:t>Delete</a:t>
            </a:r>
            <a:r>
              <a:rPr lang="en-US" altLang="en-US" dirty="0">
                <a:solidFill>
                  <a:srgbClr val="202124"/>
                </a:solidFill>
                <a:latin typeface="Roboto"/>
              </a:rPr>
              <a:t> key.</a:t>
            </a:r>
          </a:p>
          <a:p>
            <a:pPr lvl="0" defTabSz="914400" eaLnBrk="0" fontAlgn="base" hangingPunct="0">
              <a:spcBef>
                <a:spcPct val="0"/>
              </a:spcBef>
              <a:spcAft>
                <a:spcPct val="0"/>
              </a:spcAft>
              <a:buFontTx/>
              <a:buAutoNum type="arabicPeriod" startAt="2"/>
            </a:pPr>
            <a:r>
              <a:rPr lang="en-US" altLang="en-US" dirty="0">
                <a:solidFill>
                  <a:srgbClr val="202124"/>
                </a:solidFill>
                <a:latin typeface="Roboto"/>
              </a:rPr>
              <a:t>In the </a:t>
            </a:r>
            <a:r>
              <a:rPr lang="en-US" altLang="en-US" b="1" dirty="0">
                <a:solidFill>
                  <a:srgbClr val="202124"/>
                </a:solidFill>
                <a:latin typeface="Roboto"/>
              </a:rPr>
              <a:t>Palette</a:t>
            </a:r>
            <a:r>
              <a:rPr lang="en-US" altLang="en-US" dirty="0">
                <a:solidFill>
                  <a:srgbClr val="202124"/>
                </a:solidFill>
                <a:latin typeface="Roboto"/>
              </a:rPr>
              <a:t> panel, click </a:t>
            </a:r>
            <a:r>
              <a:rPr lang="en-US" altLang="en-US" b="1" dirty="0">
                <a:solidFill>
                  <a:srgbClr val="202124"/>
                </a:solidFill>
                <a:latin typeface="Roboto"/>
              </a:rPr>
              <a:t>Text</a:t>
            </a:r>
            <a:r>
              <a:rPr lang="en-US" altLang="en-US" dirty="0">
                <a:solidFill>
                  <a:srgbClr val="202124"/>
                </a:solidFill>
                <a:latin typeface="Roboto"/>
              </a:rPr>
              <a:t> to show the available text controls.</a:t>
            </a:r>
          </a:p>
          <a:p>
            <a:pPr lvl="0" defTabSz="914400" eaLnBrk="0" fontAlgn="base" hangingPunct="0">
              <a:spcBef>
                <a:spcPct val="0"/>
              </a:spcBef>
              <a:spcAft>
                <a:spcPct val="0"/>
              </a:spcAft>
              <a:buFontTx/>
              <a:buAutoNum type="arabicPeriod" startAt="3"/>
            </a:pPr>
            <a:r>
              <a:rPr lang="en-US" altLang="en-US" dirty="0">
                <a:solidFill>
                  <a:srgbClr val="202124"/>
                </a:solidFill>
                <a:latin typeface="Roboto"/>
              </a:rPr>
              <a:t>Drag the </a:t>
            </a:r>
            <a:r>
              <a:rPr lang="en-US" altLang="en-US" b="1" dirty="0">
                <a:solidFill>
                  <a:srgbClr val="202124"/>
                </a:solidFill>
                <a:latin typeface="Roboto"/>
              </a:rPr>
              <a:t>Plain Text</a:t>
            </a:r>
            <a:r>
              <a:rPr lang="en-US" altLang="en-US" dirty="0">
                <a:solidFill>
                  <a:srgbClr val="202124"/>
                </a:solidFill>
                <a:latin typeface="Roboto"/>
              </a:rPr>
              <a:t> into the design editor and drop it near the top of the layout. This is an </a:t>
            </a:r>
            <a:r>
              <a:rPr lang="en-US" altLang="en-US" sz="1200" dirty="0" err="1">
                <a:solidFill>
                  <a:srgbClr val="039BE5"/>
                </a:solidFill>
                <a:latin typeface="Roboto Mono"/>
                <a:hlinkClick r:id="rId2"/>
              </a:rPr>
              <a:t>EditText</a:t>
            </a:r>
            <a:r>
              <a:rPr lang="en-US" altLang="en-US" dirty="0">
                <a:solidFill>
                  <a:srgbClr val="202124"/>
                </a:solidFill>
                <a:latin typeface="Roboto"/>
              </a:rPr>
              <a:t> widget that accepts plain text input.</a:t>
            </a:r>
          </a:p>
          <a:p>
            <a:pPr lvl="0" defTabSz="914400" eaLnBrk="0" fontAlgn="base" hangingPunct="0">
              <a:spcBef>
                <a:spcPct val="0"/>
              </a:spcBef>
              <a:spcAft>
                <a:spcPct val="0"/>
              </a:spcAft>
              <a:buFontTx/>
              <a:buAutoNum type="arabicPeriod" startAt="4"/>
            </a:pPr>
            <a:r>
              <a:rPr lang="en-US" altLang="en-US" dirty="0">
                <a:solidFill>
                  <a:srgbClr val="202124"/>
                </a:solidFill>
                <a:latin typeface="Roboto"/>
              </a:rPr>
              <a:t>Click the view in the design editor. You can now see the square handles to resize the view on each corner, and the circular constraint anchors on each side. For better control, you might want to zoom in on the editor. To do so, use the </a:t>
            </a:r>
            <a:r>
              <a:rPr lang="en-US" altLang="en-US" b="1" dirty="0">
                <a:solidFill>
                  <a:srgbClr val="202124"/>
                </a:solidFill>
                <a:latin typeface="Roboto"/>
              </a:rPr>
              <a:t>Zoom</a:t>
            </a:r>
            <a:r>
              <a:rPr lang="en-US" altLang="en-US" dirty="0">
                <a:solidFill>
                  <a:srgbClr val="202124"/>
                </a:solidFill>
                <a:latin typeface="Roboto"/>
              </a:rPr>
              <a:t> buttons in the Layout Editor toolbar.</a:t>
            </a:r>
          </a:p>
          <a:p>
            <a:pPr lvl="0" defTabSz="914400" eaLnBrk="0" fontAlgn="base" hangingPunct="0">
              <a:spcBef>
                <a:spcPct val="0"/>
              </a:spcBef>
              <a:spcAft>
                <a:spcPct val="0"/>
              </a:spcAft>
              <a:buFontTx/>
              <a:buAutoNum type="arabicPeriod" startAt="5"/>
            </a:pPr>
            <a:r>
              <a:rPr lang="en-US" altLang="en-US" dirty="0">
                <a:solidFill>
                  <a:srgbClr val="202124"/>
                </a:solidFill>
                <a:latin typeface="Roboto"/>
              </a:rPr>
              <a:t>Click and hold the anchor on the top side, drag it up until it snaps to the top of the layout, and then release it. That's a </a:t>
            </a:r>
            <a:r>
              <a:rPr lang="en-US" altLang="en-US" dirty="0" err="1">
                <a:solidFill>
                  <a:srgbClr val="202124"/>
                </a:solidFill>
                <a:latin typeface="Roboto"/>
              </a:rPr>
              <a:t>contraint</a:t>
            </a:r>
            <a:r>
              <a:rPr lang="en-US" altLang="en-US" dirty="0">
                <a:solidFill>
                  <a:srgbClr val="202124"/>
                </a:solidFill>
                <a:latin typeface="Roboto"/>
              </a:rPr>
              <a:t>: it constrains the view within the default margin that was set. In this case, you set it to 16 </a:t>
            </a:r>
            <a:r>
              <a:rPr lang="en-US" altLang="en-US" dirty="0" err="1">
                <a:solidFill>
                  <a:srgbClr val="202124"/>
                </a:solidFill>
                <a:latin typeface="Roboto"/>
              </a:rPr>
              <a:t>dp</a:t>
            </a:r>
            <a:r>
              <a:rPr lang="en-US" altLang="en-US" dirty="0">
                <a:solidFill>
                  <a:srgbClr val="202124"/>
                </a:solidFill>
                <a:latin typeface="Roboto"/>
              </a:rPr>
              <a:t> from the top of the layout.</a:t>
            </a:r>
          </a:p>
          <a:p>
            <a:pPr lvl="0" defTabSz="914400" eaLnBrk="0" fontAlgn="base" hangingPunct="0">
              <a:spcBef>
                <a:spcPct val="0"/>
              </a:spcBef>
              <a:spcAft>
                <a:spcPct val="0"/>
              </a:spcAft>
              <a:buFontTx/>
              <a:buAutoNum type="arabicPeriod" startAt="6"/>
            </a:pPr>
            <a:r>
              <a:rPr lang="en-US" altLang="en-US" dirty="0">
                <a:solidFill>
                  <a:srgbClr val="202124"/>
                </a:solidFill>
                <a:latin typeface="Roboto"/>
              </a:rPr>
              <a:t>Use the same process to create a constraint from the left side of the view to the left side of the layout.</a:t>
            </a:r>
          </a:p>
        </p:txBody>
      </p:sp>
    </p:spTree>
    <p:extLst>
      <p:ext uri="{BB962C8B-B14F-4D97-AF65-F5344CB8AC3E}">
        <p14:creationId xmlns:p14="http://schemas.microsoft.com/office/powerpoint/2010/main" val="2394010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2B51-109E-49A5-AA8E-9A27A2E9E470}"/>
              </a:ext>
            </a:extLst>
          </p:cNvPr>
          <p:cNvSpPr>
            <a:spLocks noGrp="1"/>
          </p:cNvSpPr>
          <p:nvPr>
            <p:ph type="title"/>
          </p:nvPr>
        </p:nvSpPr>
        <p:spPr>
          <a:xfrm>
            <a:off x="581192" y="709993"/>
            <a:ext cx="11029616" cy="988332"/>
          </a:xfrm>
        </p:spPr>
        <p:txBody>
          <a:bodyPr/>
          <a:lstStyle/>
          <a:p>
            <a:r>
              <a:rPr lang="en-US" dirty="0">
                <a:latin typeface="Roboto"/>
              </a:rPr>
              <a:t>Add a button</a:t>
            </a:r>
            <a:endParaRPr lang="en-IN" dirty="0"/>
          </a:p>
        </p:txBody>
      </p:sp>
      <p:sp>
        <p:nvSpPr>
          <p:cNvPr id="5" name="Rectangle 4">
            <a:extLst>
              <a:ext uri="{FF2B5EF4-FFF2-40B4-BE49-F238E27FC236}">
                <a16:creationId xmlns:a16="http://schemas.microsoft.com/office/drawing/2014/main" id="{9300B1A1-3F65-4B22-9929-2162BA5B54DC}"/>
              </a:ext>
            </a:extLst>
          </p:cNvPr>
          <p:cNvSpPr/>
          <p:nvPr/>
        </p:nvSpPr>
        <p:spPr>
          <a:xfrm>
            <a:off x="452284" y="2183391"/>
            <a:ext cx="11267768" cy="2949525"/>
          </a:xfrm>
          <a:prstGeom prst="rect">
            <a:avLst/>
          </a:prstGeom>
        </p:spPr>
        <p:txBody>
          <a:bodyPr wrap="square">
            <a:spAutoFit/>
          </a:bodyPr>
          <a:lstStyle/>
          <a:p>
            <a:pPr lvl="0" defTabSz="914400" eaLnBrk="0" fontAlgn="base" hangingPunct="0">
              <a:lnSpc>
                <a:spcPct val="150000"/>
              </a:lnSpc>
              <a:spcBef>
                <a:spcPct val="0"/>
              </a:spcBef>
              <a:spcAft>
                <a:spcPct val="0"/>
              </a:spcAft>
              <a:buFontTx/>
              <a:buAutoNum type="arabicPeriod"/>
            </a:pPr>
            <a:r>
              <a:rPr lang="en-US" altLang="en-US" dirty="0">
                <a:solidFill>
                  <a:srgbClr val="202124"/>
                </a:solidFill>
                <a:latin typeface="Roboto"/>
              </a:rPr>
              <a:t>In the </a:t>
            </a:r>
            <a:r>
              <a:rPr lang="en-US" altLang="en-US" b="1" dirty="0">
                <a:solidFill>
                  <a:srgbClr val="202124"/>
                </a:solidFill>
                <a:latin typeface="Roboto"/>
              </a:rPr>
              <a:t>Palette</a:t>
            </a:r>
            <a:r>
              <a:rPr lang="en-US" altLang="en-US" dirty="0">
                <a:solidFill>
                  <a:srgbClr val="202124"/>
                </a:solidFill>
                <a:latin typeface="Roboto"/>
              </a:rPr>
              <a:t> panel, click </a:t>
            </a:r>
            <a:r>
              <a:rPr lang="en-US" altLang="en-US" b="1" dirty="0">
                <a:solidFill>
                  <a:srgbClr val="202124"/>
                </a:solidFill>
                <a:latin typeface="Roboto"/>
              </a:rPr>
              <a:t>Buttons</a:t>
            </a:r>
            <a:r>
              <a:rPr lang="en-US" altLang="en-US" dirty="0">
                <a:solidFill>
                  <a:srgbClr val="202124"/>
                </a:solidFill>
                <a:latin typeface="Roboto"/>
              </a:rPr>
              <a:t>.</a:t>
            </a:r>
          </a:p>
          <a:p>
            <a:pPr lvl="0" defTabSz="914400" eaLnBrk="0" fontAlgn="base" hangingPunct="0">
              <a:lnSpc>
                <a:spcPct val="150000"/>
              </a:lnSpc>
              <a:spcBef>
                <a:spcPct val="0"/>
              </a:spcBef>
              <a:spcAft>
                <a:spcPct val="0"/>
              </a:spcAft>
              <a:buFontTx/>
              <a:buAutoNum type="arabicPeriod" startAt="2"/>
            </a:pPr>
            <a:r>
              <a:rPr lang="en-US" altLang="en-US" dirty="0">
                <a:solidFill>
                  <a:srgbClr val="202124"/>
                </a:solidFill>
                <a:latin typeface="Roboto"/>
              </a:rPr>
              <a:t>Drag the </a:t>
            </a:r>
            <a:r>
              <a:rPr lang="en-US" altLang="en-US" b="1" dirty="0">
                <a:solidFill>
                  <a:srgbClr val="202124"/>
                </a:solidFill>
                <a:latin typeface="Roboto"/>
              </a:rPr>
              <a:t>Button</a:t>
            </a:r>
            <a:r>
              <a:rPr lang="en-US" altLang="en-US" dirty="0">
                <a:solidFill>
                  <a:srgbClr val="202124"/>
                </a:solidFill>
                <a:latin typeface="Roboto"/>
              </a:rPr>
              <a:t> widget into the design editor and drop it near the right side.</a:t>
            </a:r>
          </a:p>
          <a:p>
            <a:pPr lvl="0" defTabSz="914400" eaLnBrk="0" fontAlgn="base" hangingPunct="0">
              <a:lnSpc>
                <a:spcPct val="150000"/>
              </a:lnSpc>
              <a:spcBef>
                <a:spcPct val="0"/>
              </a:spcBef>
              <a:spcAft>
                <a:spcPct val="0"/>
              </a:spcAft>
              <a:buFontTx/>
              <a:buAutoNum type="arabicPeriod" startAt="3"/>
            </a:pPr>
            <a:r>
              <a:rPr lang="en-US" altLang="en-US" dirty="0">
                <a:solidFill>
                  <a:srgbClr val="202124"/>
                </a:solidFill>
                <a:latin typeface="Roboto"/>
              </a:rPr>
              <a:t>Create a constraint from the left side of the button to the right side of the text box.</a:t>
            </a:r>
          </a:p>
          <a:p>
            <a:pPr lvl="0" algn="just" defTabSz="914400" eaLnBrk="0" fontAlgn="base" hangingPunct="0">
              <a:lnSpc>
                <a:spcPct val="150000"/>
              </a:lnSpc>
              <a:spcBef>
                <a:spcPct val="0"/>
              </a:spcBef>
              <a:spcAft>
                <a:spcPct val="0"/>
              </a:spcAft>
              <a:buFontTx/>
              <a:buAutoNum type="arabicPeriod" startAt="4"/>
            </a:pPr>
            <a:r>
              <a:rPr lang="en-US" altLang="en-US" dirty="0">
                <a:solidFill>
                  <a:srgbClr val="202124"/>
                </a:solidFill>
                <a:latin typeface="Roboto"/>
              </a:rPr>
              <a:t>To constrain the views in a horizontal alignment, create a constraint between the text baselines. To do so, click the button and then click </a:t>
            </a:r>
            <a:r>
              <a:rPr lang="en-US" altLang="en-US" b="1" dirty="0">
                <a:solidFill>
                  <a:srgbClr val="202124"/>
                </a:solidFill>
                <a:latin typeface="Roboto"/>
              </a:rPr>
              <a:t>Edit Baseline</a:t>
            </a:r>
            <a:r>
              <a:rPr lang="en-US" altLang="en-US" dirty="0">
                <a:solidFill>
                  <a:srgbClr val="202124"/>
                </a:solidFill>
                <a:latin typeface="Roboto"/>
              </a:rPr>
              <a:t>,       which appears in the design editor directly below the selected view. The baseline anchor appears inside the button. Click and hold this anchor, and then drag it to the baseline anchor that appears in the text box.</a:t>
            </a:r>
          </a:p>
        </p:txBody>
      </p:sp>
      <p:pic>
        <p:nvPicPr>
          <p:cNvPr id="11268" name="Picture 4">
            <a:extLst>
              <a:ext uri="{FF2B5EF4-FFF2-40B4-BE49-F238E27FC236}">
                <a16:creationId xmlns:a16="http://schemas.microsoft.com/office/drawing/2014/main" id="{93922AEE-8C33-432C-AF67-2B3779E4DA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1987" y="3955028"/>
            <a:ext cx="304800"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55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Why Hybrid / cross platform</a:t>
            </a:r>
          </a:p>
        </p:txBody>
      </p:sp>
      <p:sp>
        <p:nvSpPr>
          <p:cNvPr id="12" name="Rectangle 11">
            <a:extLst>
              <a:ext uri="{FF2B5EF4-FFF2-40B4-BE49-F238E27FC236}">
                <a16:creationId xmlns:a16="http://schemas.microsoft.com/office/drawing/2014/main" id="{676BBE6A-7125-46A5-B1E1-97DC48905810}"/>
              </a:ext>
            </a:extLst>
          </p:cNvPr>
          <p:cNvSpPr/>
          <p:nvPr/>
        </p:nvSpPr>
        <p:spPr>
          <a:xfrm>
            <a:off x="472237" y="1952069"/>
            <a:ext cx="10608717" cy="3785652"/>
          </a:xfrm>
          <a:prstGeom prst="rect">
            <a:avLst/>
          </a:prstGeom>
        </p:spPr>
        <p:txBody>
          <a:bodyPr wrap="square">
            <a:spAutoFit/>
          </a:bodyPr>
          <a:lstStyle/>
          <a:p>
            <a:r>
              <a:rPr lang="en-IN" sz="2400" dirty="0"/>
              <a:t>Why Choose the Hybrid/Cross-platform Approach?</a:t>
            </a:r>
          </a:p>
          <a:p>
            <a:r>
              <a:rPr lang="en-IN" sz="2400" dirty="0"/>
              <a:t>	Because of problems with native development</a:t>
            </a:r>
          </a:p>
          <a:p>
            <a:pPr marL="800100" lvl="1" indent="-342900">
              <a:buFont typeface="Wingdings" panose="05000000000000000000" pitchFamily="2" charset="2"/>
              <a:buChar char="§"/>
            </a:pPr>
            <a:r>
              <a:rPr lang="en-IN" sz="2400" dirty="0"/>
              <a:t>Specialised skill set (C/Java..), </a:t>
            </a:r>
          </a:p>
          <a:p>
            <a:pPr marL="800100" lvl="1" indent="-342900">
              <a:buFont typeface="Wingdings" panose="05000000000000000000" pitchFamily="2" charset="2"/>
              <a:buChar char="§"/>
            </a:pPr>
            <a:r>
              <a:rPr lang="en-IN" sz="2400" dirty="0"/>
              <a:t>native development only, </a:t>
            </a:r>
          </a:p>
          <a:p>
            <a:pPr marL="800100" lvl="1" indent="-342900">
              <a:buFont typeface="Wingdings" panose="05000000000000000000" pitchFamily="2" charset="2"/>
              <a:buChar char="§"/>
            </a:pPr>
            <a:r>
              <a:rPr lang="en-IN" sz="2400" dirty="0"/>
              <a:t>high demand for such developers (Retain / outsource)</a:t>
            </a:r>
          </a:p>
          <a:p>
            <a:endParaRPr lang="en-IN" sz="2400" dirty="0"/>
          </a:p>
          <a:p>
            <a:endParaRPr lang="en-IN" sz="2400" dirty="0"/>
          </a:p>
          <a:p>
            <a:r>
              <a:rPr lang="en-IN" sz="2400" dirty="0"/>
              <a:t>How Hybrid and Cross-platform Frameworks Work</a:t>
            </a:r>
          </a:p>
          <a:p>
            <a:pPr marL="800100" lvl="1" indent="-342900">
              <a:buFont typeface="Wingdings" panose="05000000000000000000" pitchFamily="2" charset="2"/>
              <a:buChar char="§"/>
            </a:pPr>
            <a:r>
              <a:rPr lang="en-IN" sz="2400" dirty="0"/>
              <a:t>	Encapsulate web applications in a container</a:t>
            </a:r>
          </a:p>
          <a:p>
            <a:pPr marL="800100" lvl="1" indent="-342900">
              <a:buFont typeface="Wingdings" panose="05000000000000000000" pitchFamily="2" charset="2"/>
              <a:buChar char="§"/>
            </a:pPr>
            <a:r>
              <a:rPr lang="en-IN" sz="2400" dirty="0"/>
              <a:t> Run on embedded browser environment</a:t>
            </a:r>
          </a:p>
        </p:txBody>
      </p:sp>
      <p:pic>
        <p:nvPicPr>
          <p:cNvPr id="7" name="Picture 6">
            <a:extLst>
              <a:ext uri="{FF2B5EF4-FFF2-40B4-BE49-F238E27FC236}">
                <a16:creationId xmlns:a16="http://schemas.microsoft.com/office/drawing/2014/main" id="{869675C9-A87B-4702-A71E-3077DA866A3B}"/>
              </a:ext>
            </a:extLst>
          </p:cNvPr>
          <p:cNvPicPr>
            <a:picLocks noChangeAspect="1"/>
          </p:cNvPicPr>
          <p:nvPr/>
        </p:nvPicPr>
        <p:blipFill>
          <a:blip r:embed="rId3"/>
          <a:stretch>
            <a:fillRect/>
          </a:stretch>
        </p:blipFill>
        <p:spPr>
          <a:xfrm>
            <a:off x="182363" y="6308268"/>
            <a:ext cx="948348" cy="469183"/>
          </a:xfrm>
          <a:prstGeom prst="rect">
            <a:avLst/>
          </a:prstGeom>
        </p:spPr>
      </p:pic>
      <p:pic>
        <p:nvPicPr>
          <p:cNvPr id="8" name="Picture 7">
            <a:extLst>
              <a:ext uri="{FF2B5EF4-FFF2-40B4-BE49-F238E27FC236}">
                <a16:creationId xmlns:a16="http://schemas.microsoft.com/office/drawing/2014/main" id="{56E077D7-3D5A-4361-9463-100D8EA814E9}"/>
              </a:ext>
            </a:extLst>
          </p:cNvPr>
          <p:cNvPicPr>
            <a:picLocks noChangeAspect="1"/>
          </p:cNvPicPr>
          <p:nvPr/>
        </p:nvPicPr>
        <p:blipFill>
          <a:blip r:embed="rId4"/>
          <a:stretch>
            <a:fillRect/>
          </a:stretch>
        </p:blipFill>
        <p:spPr>
          <a:xfrm>
            <a:off x="10259021" y="6155844"/>
            <a:ext cx="1649976" cy="515107"/>
          </a:xfrm>
          <a:prstGeom prst="rect">
            <a:avLst/>
          </a:prstGeom>
        </p:spPr>
      </p:pic>
      <p:sp>
        <p:nvSpPr>
          <p:cNvPr id="9" name="TextBox 8">
            <a:extLst>
              <a:ext uri="{FF2B5EF4-FFF2-40B4-BE49-F238E27FC236}">
                <a16:creationId xmlns:a16="http://schemas.microsoft.com/office/drawing/2014/main" id="{543EA727-1D1E-49ED-B0F7-C73D2E8CD15B}"/>
              </a:ext>
            </a:extLst>
          </p:cNvPr>
          <p:cNvSpPr txBox="1"/>
          <p:nvPr/>
        </p:nvSpPr>
        <p:spPr>
          <a:xfrm>
            <a:off x="4476004" y="6413397"/>
            <a:ext cx="3239990" cy="261610"/>
          </a:xfrm>
          <a:prstGeom prst="rect">
            <a:avLst/>
          </a:prstGeom>
          <a:noFill/>
        </p:spPr>
        <p:txBody>
          <a:bodyPr wrap="none" rtlCol="0">
            <a:spAutoFit/>
          </a:bodyPr>
          <a:lstStyle/>
          <a:p>
            <a:r>
              <a:rPr lang="en-IN" sz="1100" i="1" dirty="0">
                <a:solidFill>
                  <a:schemeClr val="accent3">
                    <a:lumMod val="50000"/>
                  </a:schemeClr>
                </a:solidFill>
              </a:rPr>
              <a:t>MR. SANTOSH S KATTI, PES UNIVERSITY, BENGALURU</a:t>
            </a:r>
          </a:p>
        </p:txBody>
      </p:sp>
    </p:spTree>
    <p:extLst>
      <p:ext uri="{BB962C8B-B14F-4D97-AF65-F5344CB8AC3E}">
        <p14:creationId xmlns:p14="http://schemas.microsoft.com/office/powerpoint/2010/main" val="41022138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2CC3-B208-4073-BEB8-95E8D14308E5}"/>
              </a:ext>
            </a:extLst>
          </p:cNvPr>
          <p:cNvSpPr>
            <a:spLocks noGrp="1"/>
          </p:cNvSpPr>
          <p:nvPr>
            <p:ph type="title"/>
          </p:nvPr>
        </p:nvSpPr>
        <p:spPr/>
        <p:txBody>
          <a:bodyPr/>
          <a:lstStyle/>
          <a:p>
            <a:r>
              <a:rPr lang="en-IN" dirty="0"/>
              <a:t>Introduction to the Layout Editor</a:t>
            </a:r>
            <a:br>
              <a:rPr lang="en-IN" dirty="0"/>
            </a:br>
            <a:endParaRPr lang="en-IN" dirty="0"/>
          </a:p>
        </p:txBody>
      </p:sp>
      <p:pic>
        <p:nvPicPr>
          <p:cNvPr id="1026" name="Picture 2">
            <a:extLst>
              <a:ext uri="{FF2B5EF4-FFF2-40B4-BE49-F238E27FC236}">
                <a16:creationId xmlns:a16="http://schemas.microsoft.com/office/drawing/2014/main" id="{BD8EBA8B-446E-473C-9850-4660D161611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7789" y="1927123"/>
            <a:ext cx="8137367" cy="493087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440E86B2-4760-406B-B954-B4F799467ED9}"/>
              </a:ext>
            </a:extLst>
          </p:cNvPr>
          <p:cNvSpPr/>
          <p:nvPr/>
        </p:nvSpPr>
        <p:spPr>
          <a:xfrm>
            <a:off x="8298426" y="2004283"/>
            <a:ext cx="3834588" cy="4849854"/>
          </a:xfrm>
          <a:prstGeom prst="rect">
            <a:avLst/>
          </a:prstGeom>
        </p:spPr>
        <p:txBody>
          <a:bodyPr wrap="square">
            <a:spAutoFit/>
          </a:bodyPr>
          <a:lstStyle/>
          <a:p>
            <a:pPr>
              <a:lnSpc>
                <a:spcPct val="150000"/>
              </a:lnSpc>
            </a:pPr>
            <a:r>
              <a:rPr lang="en-IN" sz="1600" dirty="0">
                <a:solidFill>
                  <a:srgbClr val="202124"/>
                </a:solidFill>
                <a:latin typeface="Roboto"/>
              </a:rPr>
              <a:t>The Layout Editor appears when you open an XML layout file.</a:t>
            </a:r>
          </a:p>
          <a:p>
            <a:pPr>
              <a:lnSpc>
                <a:spcPct val="150000"/>
              </a:lnSpc>
              <a:buFont typeface="+mj-lt"/>
              <a:buAutoNum type="arabicPeriod"/>
            </a:pPr>
            <a:r>
              <a:rPr lang="en-IN" sz="1600" b="1" dirty="0">
                <a:solidFill>
                  <a:srgbClr val="202124"/>
                </a:solidFill>
                <a:latin typeface="Roboto"/>
              </a:rPr>
              <a:t>Palette</a:t>
            </a:r>
            <a:r>
              <a:rPr lang="en-IN" sz="1600" dirty="0">
                <a:solidFill>
                  <a:srgbClr val="202124"/>
                </a:solidFill>
                <a:latin typeface="Roboto"/>
              </a:rPr>
              <a:t>: List of views and view groups that you can drag into your layout.</a:t>
            </a:r>
          </a:p>
          <a:p>
            <a:pPr>
              <a:lnSpc>
                <a:spcPct val="150000"/>
              </a:lnSpc>
              <a:buFont typeface="+mj-lt"/>
              <a:buAutoNum type="arabicPeriod"/>
            </a:pPr>
            <a:r>
              <a:rPr lang="en-IN" sz="1600" b="1" dirty="0">
                <a:solidFill>
                  <a:srgbClr val="202124"/>
                </a:solidFill>
                <a:latin typeface="Roboto"/>
              </a:rPr>
              <a:t>Component</a:t>
            </a:r>
            <a:r>
              <a:rPr lang="en-IN" sz="1600" dirty="0">
                <a:solidFill>
                  <a:srgbClr val="202124"/>
                </a:solidFill>
                <a:latin typeface="Roboto"/>
              </a:rPr>
              <a:t> </a:t>
            </a:r>
            <a:r>
              <a:rPr lang="en-IN" sz="1600" b="1" dirty="0">
                <a:solidFill>
                  <a:srgbClr val="202124"/>
                </a:solidFill>
                <a:latin typeface="Roboto"/>
              </a:rPr>
              <a:t>Tree</a:t>
            </a:r>
            <a:r>
              <a:rPr lang="en-IN" sz="1600" dirty="0">
                <a:solidFill>
                  <a:srgbClr val="202124"/>
                </a:solidFill>
                <a:latin typeface="Roboto"/>
              </a:rPr>
              <a:t>: View hierarchy for your layout.</a:t>
            </a:r>
          </a:p>
          <a:p>
            <a:pPr>
              <a:lnSpc>
                <a:spcPct val="150000"/>
              </a:lnSpc>
              <a:buFont typeface="+mj-lt"/>
              <a:buAutoNum type="arabicPeriod"/>
            </a:pPr>
            <a:r>
              <a:rPr lang="en-IN" sz="1600" b="1" dirty="0">
                <a:solidFill>
                  <a:srgbClr val="202124"/>
                </a:solidFill>
                <a:latin typeface="Roboto"/>
              </a:rPr>
              <a:t>Toolbar</a:t>
            </a:r>
            <a:r>
              <a:rPr lang="en-IN" sz="1600" dirty="0">
                <a:solidFill>
                  <a:srgbClr val="202124"/>
                </a:solidFill>
                <a:latin typeface="Roboto"/>
              </a:rPr>
              <a:t>: Buttons to configure your layout appearance in the editor and to change some layout attributes.</a:t>
            </a:r>
          </a:p>
          <a:p>
            <a:pPr>
              <a:lnSpc>
                <a:spcPct val="150000"/>
              </a:lnSpc>
              <a:buFont typeface="+mj-lt"/>
              <a:buAutoNum type="arabicPeriod"/>
            </a:pPr>
            <a:r>
              <a:rPr lang="en-IN" sz="1600" b="1" dirty="0">
                <a:solidFill>
                  <a:srgbClr val="202124"/>
                </a:solidFill>
                <a:latin typeface="Roboto"/>
              </a:rPr>
              <a:t>Design editor</a:t>
            </a:r>
            <a:r>
              <a:rPr lang="en-IN" sz="1600" dirty="0">
                <a:solidFill>
                  <a:srgbClr val="202124"/>
                </a:solidFill>
                <a:latin typeface="Roboto"/>
              </a:rPr>
              <a:t>: Layout in Design or Blueprint view, or both.</a:t>
            </a:r>
          </a:p>
          <a:p>
            <a:pPr>
              <a:lnSpc>
                <a:spcPct val="150000"/>
              </a:lnSpc>
              <a:buFont typeface="+mj-lt"/>
              <a:buAutoNum type="arabicPeriod"/>
            </a:pPr>
            <a:r>
              <a:rPr lang="en-IN" sz="1600" b="1" dirty="0">
                <a:solidFill>
                  <a:srgbClr val="202124"/>
                </a:solidFill>
                <a:latin typeface="Roboto"/>
              </a:rPr>
              <a:t>Attributes</a:t>
            </a:r>
            <a:r>
              <a:rPr lang="en-IN" sz="1600" dirty="0">
                <a:solidFill>
                  <a:srgbClr val="202124"/>
                </a:solidFill>
                <a:latin typeface="Roboto"/>
              </a:rPr>
              <a:t>: Controls for the selected view's attributes.</a:t>
            </a:r>
            <a:endParaRPr lang="en-IN" sz="1600" dirty="0"/>
          </a:p>
        </p:txBody>
      </p:sp>
    </p:spTree>
    <p:extLst>
      <p:ext uri="{BB962C8B-B14F-4D97-AF65-F5344CB8AC3E}">
        <p14:creationId xmlns:p14="http://schemas.microsoft.com/office/powerpoint/2010/main" val="16459741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20A8C-2FC7-4583-9528-5338F1E1FC74}"/>
              </a:ext>
            </a:extLst>
          </p:cNvPr>
          <p:cNvSpPr>
            <a:spLocks noGrp="1"/>
          </p:cNvSpPr>
          <p:nvPr>
            <p:ph type="title"/>
          </p:nvPr>
        </p:nvSpPr>
        <p:spPr/>
        <p:txBody>
          <a:bodyPr/>
          <a:lstStyle/>
          <a:p>
            <a:r>
              <a:rPr lang="en-IN" dirty="0"/>
              <a:t>Buttons in the layout editor toolbar</a:t>
            </a:r>
          </a:p>
        </p:txBody>
      </p:sp>
      <p:sp>
        <p:nvSpPr>
          <p:cNvPr id="4" name="Content Placeholder 3">
            <a:extLst>
              <a:ext uri="{FF2B5EF4-FFF2-40B4-BE49-F238E27FC236}">
                <a16:creationId xmlns:a16="http://schemas.microsoft.com/office/drawing/2014/main" id="{4EF1BAC4-CFCF-48AD-8485-CAA7C45CEF6E}"/>
              </a:ext>
            </a:extLst>
          </p:cNvPr>
          <p:cNvSpPr>
            <a:spLocks noGrp="1"/>
          </p:cNvSpPr>
          <p:nvPr>
            <p:ph sz="half" idx="2"/>
          </p:nvPr>
        </p:nvSpPr>
        <p:spPr>
          <a:xfrm>
            <a:off x="471948" y="2908828"/>
            <a:ext cx="11307097" cy="3855766"/>
          </a:xfrm>
        </p:spPr>
        <p:txBody>
          <a:bodyPr>
            <a:normAutofit fontScale="92500" lnSpcReduction="20000"/>
          </a:bodyPr>
          <a:lstStyle/>
          <a:p>
            <a:pPr marL="0" indent="0" algn="just">
              <a:buNone/>
            </a:pPr>
            <a:r>
              <a:rPr lang="en-IN" b="1" dirty="0"/>
              <a:t>1. Design and blueprint</a:t>
            </a:r>
            <a:r>
              <a:rPr lang="en-IN" dirty="0"/>
              <a:t>: Select how you'd like to view your layout in the editor; select either the </a:t>
            </a:r>
            <a:r>
              <a:rPr lang="en-IN" b="1" dirty="0"/>
              <a:t>Design</a:t>
            </a:r>
            <a:r>
              <a:rPr lang="en-IN" dirty="0"/>
              <a:t> view (a real-world preview of your layout), the </a:t>
            </a:r>
            <a:r>
              <a:rPr lang="en-IN" b="1" dirty="0"/>
              <a:t>Blueprint</a:t>
            </a:r>
            <a:r>
              <a:rPr lang="en-IN" dirty="0"/>
              <a:t> view (only outlines for each view), or </a:t>
            </a:r>
            <a:r>
              <a:rPr lang="en-IN" b="1" dirty="0"/>
              <a:t>Design + Blueprint</a:t>
            </a:r>
            <a:r>
              <a:rPr lang="en-IN" dirty="0"/>
              <a:t> for both side by </a:t>
            </a:r>
            <a:r>
              <a:rPr lang="en-IN" dirty="0" err="1"/>
              <a:t>side.</a:t>
            </a:r>
            <a:r>
              <a:rPr lang="en-IN" b="1" dirty="0" err="1"/>
              <a:t>Tip</a:t>
            </a:r>
            <a:r>
              <a:rPr lang="en-IN" b="1" dirty="0"/>
              <a:t>:</a:t>
            </a:r>
            <a:r>
              <a:rPr lang="en-IN" dirty="0"/>
              <a:t> Press B to cycle through these views.</a:t>
            </a:r>
          </a:p>
          <a:p>
            <a:pPr marL="0" indent="0" algn="just">
              <a:buNone/>
            </a:pPr>
            <a:r>
              <a:rPr lang="en-IN" b="1" dirty="0"/>
              <a:t>2. Screen orientation and layout variants</a:t>
            </a:r>
            <a:r>
              <a:rPr lang="en-IN" dirty="0"/>
              <a:t>: Select between landscape and portrait screen orientation, or other screen modes for which your app provides alternative layouts, such as night mode. This menu also contains commands for creating a new layout variant.</a:t>
            </a:r>
          </a:p>
          <a:p>
            <a:pPr marL="0" indent="0" algn="just">
              <a:buNone/>
            </a:pPr>
            <a:r>
              <a:rPr lang="en-IN" b="1" dirty="0"/>
              <a:t>3. Device type and size</a:t>
            </a:r>
            <a:r>
              <a:rPr lang="en-IN" dirty="0"/>
              <a:t>: Select the device type (phone/tablet, Android TV, or Wear OS) and screen configuration (size and density). You can select from several pre-configured device types and your own AVD definitions, or start a new AVD by selecting </a:t>
            </a:r>
            <a:r>
              <a:rPr lang="en-IN" b="1" dirty="0"/>
              <a:t>Add Device Definition</a:t>
            </a:r>
            <a:r>
              <a:rPr lang="en-IN" dirty="0"/>
              <a:t> from the </a:t>
            </a:r>
            <a:r>
              <a:rPr lang="en-IN" dirty="0" err="1"/>
              <a:t>list.</a:t>
            </a:r>
            <a:r>
              <a:rPr lang="en-IN" b="1" dirty="0" err="1"/>
              <a:t>Tip</a:t>
            </a:r>
            <a:r>
              <a:rPr lang="en-IN" b="1" dirty="0"/>
              <a:t>:</a:t>
            </a:r>
            <a:r>
              <a:rPr lang="en-IN" dirty="0"/>
              <a:t> You can resize the device size by dragging the bottom-right corner of the layout.</a:t>
            </a:r>
          </a:p>
          <a:p>
            <a:pPr marL="0" indent="0" algn="just">
              <a:buNone/>
            </a:pPr>
            <a:r>
              <a:rPr lang="en-IN" b="1" dirty="0"/>
              <a:t>4.  API version</a:t>
            </a:r>
            <a:r>
              <a:rPr lang="en-IN" dirty="0"/>
              <a:t>: Select the version of Android on which to preview your layout.</a:t>
            </a:r>
          </a:p>
          <a:p>
            <a:pPr marL="0" indent="0" algn="just">
              <a:buNone/>
            </a:pPr>
            <a:r>
              <a:rPr lang="en-IN" b="1" dirty="0"/>
              <a:t>5.  App theme</a:t>
            </a:r>
            <a:r>
              <a:rPr lang="en-IN" dirty="0"/>
              <a:t>: Select which UI theme to apply to the preview. (This works only for supported layout styles; thus many themes in this list result in an error.)</a:t>
            </a:r>
          </a:p>
          <a:p>
            <a:pPr marL="0" indent="0" algn="just">
              <a:buNone/>
            </a:pPr>
            <a:r>
              <a:rPr lang="en-IN" b="1" dirty="0"/>
              <a:t>6. Language</a:t>
            </a:r>
            <a:r>
              <a:rPr lang="en-IN" dirty="0"/>
              <a:t>: Select the language to show for your UI strings. This list displays only the languages available in your string resources. If you'd like to edit your translations, click </a:t>
            </a:r>
            <a:r>
              <a:rPr lang="en-IN" b="1" dirty="0"/>
              <a:t>Edit Translations</a:t>
            </a:r>
            <a:r>
              <a:rPr lang="en-IN" dirty="0"/>
              <a:t> from the drop-down menu.</a:t>
            </a:r>
          </a:p>
        </p:txBody>
      </p:sp>
      <p:pic>
        <p:nvPicPr>
          <p:cNvPr id="2050" name="Picture 2">
            <a:extLst>
              <a:ext uri="{FF2B5EF4-FFF2-40B4-BE49-F238E27FC236}">
                <a16:creationId xmlns:a16="http://schemas.microsoft.com/office/drawing/2014/main" id="{75555F8F-9AAD-49A8-BB65-1E50E6BB923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399993" y="1760524"/>
            <a:ext cx="7234900" cy="1105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9882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760D7-2B15-49C6-96B7-3E0C3718F88E}"/>
              </a:ext>
            </a:extLst>
          </p:cNvPr>
          <p:cNvSpPr>
            <a:spLocks noGrp="1"/>
          </p:cNvSpPr>
          <p:nvPr>
            <p:ph type="title"/>
          </p:nvPr>
        </p:nvSpPr>
        <p:spPr/>
        <p:txBody>
          <a:bodyPr/>
          <a:lstStyle/>
          <a:p>
            <a:r>
              <a:rPr lang="en-IN" dirty="0"/>
              <a:t>Change the UI strings</a:t>
            </a:r>
            <a:br>
              <a:rPr lang="en-IN" dirty="0"/>
            </a:br>
            <a:endParaRPr lang="en-IN" dirty="0"/>
          </a:p>
        </p:txBody>
      </p:sp>
      <p:sp>
        <p:nvSpPr>
          <p:cNvPr id="4" name="Content Placeholder 3">
            <a:extLst>
              <a:ext uri="{FF2B5EF4-FFF2-40B4-BE49-F238E27FC236}">
                <a16:creationId xmlns:a16="http://schemas.microsoft.com/office/drawing/2014/main" id="{F6809237-2920-4C01-B959-9A9A78BF3CB3}"/>
              </a:ext>
            </a:extLst>
          </p:cNvPr>
          <p:cNvSpPr>
            <a:spLocks noGrp="1"/>
          </p:cNvSpPr>
          <p:nvPr>
            <p:ph sz="half" idx="2"/>
          </p:nvPr>
        </p:nvSpPr>
        <p:spPr>
          <a:xfrm>
            <a:off x="6188077" y="2064774"/>
            <a:ext cx="5422392" cy="4689987"/>
          </a:xfrm>
        </p:spPr>
        <p:txBody>
          <a:bodyPr>
            <a:normAutofit fontScale="92500" lnSpcReduction="10000"/>
          </a:bodyPr>
          <a:lstStyle/>
          <a:p>
            <a:pPr marL="0" lvl="0" indent="0" defTabSz="914400" eaLnBrk="0" fontAlgn="base" hangingPunct="0">
              <a:lnSpc>
                <a:spcPct val="150000"/>
              </a:lnSpc>
              <a:spcBef>
                <a:spcPct val="0"/>
              </a:spcBef>
              <a:spcAft>
                <a:spcPct val="0"/>
              </a:spcAft>
              <a:buClrTx/>
              <a:buSzTx/>
              <a:buFontTx/>
              <a:buAutoNum type="arabicPeriod"/>
            </a:pPr>
            <a:r>
              <a:rPr lang="en-US" altLang="en-US" sz="1600" dirty="0">
                <a:solidFill>
                  <a:srgbClr val="202124"/>
                </a:solidFill>
                <a:latin typeface="Roboto"/>
              </a:rPr>
              <a:t>Open the </a:t>
            </a:r>
            <a:r>
              <a:rPr lang="en-US" altLang="en-US" sz="1600" b="1" dirty="0">
                <a:solidFill>
                  <a:srgbClr val="202124"/>
                </a:solidFill>
                <a:latin typeface="Roboto"/>
              </a:rPr>
              <a:t>Project </a:t>
            </a:r>
            <a:r>
              <a:rPr lang="en-US" altLang="en-US" sz="1600" dirty="0">
                <a:solidFill>
                  <a:srgbClr val="202124"/>
                </a:solidFill>
                <a:latin typeface="Roboto"/>
              </a:rPr>
              <a:t>window and then open </a:t>
            </a:r>
            <a:r>
              <a:rPr lang="en-US" altLang="en-US" sz="1600" b="1" dirty="0">
                <a:solidFill>
                  <a:srgbClr val="202124"/>
                </a:solidFill>
                <a:latin typeface="Roboto"/>
              </a:rPr>
              <a:t>app &gt; res &gt; values &gt; strings.xml</a:t>
            </a:r>
            <a:r>
              <a:rPr lang="en-US" altLang="en-US" sz="1600" dirty="0">
                <a:solidFill>
                  <a:srgbClr val="202124"/>
                </a:solidFill>
                <a:latin typeface="Roboto"/>
              </a:rPr>
              <a:t>.</a:t>
            </a:r>
          </a:p>
          <a:p>
            <a:pPr marL="0" lvl="0" indent="0" defTabSz="914400" eaLnBrk="0" fontAlgn="base" hangingPunct="0">
              <a:lnSpc>
                <a:spcPct val="150000"/>
              </a:lnSpc>
              <a:spcBef>
                <a:spcPct val="0"/>
              </a:spcBef>
              <a:spcAft>
                <a:spcPct val="0"/>
              </a:spcAft>
              <a:buClrTx/>
              <a:buSzTx/>
              <a:buNone/>
            </a:pPr>
            <a:r>
              <a:rPr lang="en-US" altLang="en-US" sz="1600" dirty="0">
                <a:solidFill>
                  <a:srgbClr val="202124"/>
                </a:solidFill>
                <a:latin typeface="Roboto"/>
              </a:rPr>
              <a:t>This is a </a:t>
            </a:r>
            <a:r>
              <a:rPr lang="en-US" altLang="en-US" sz="1600" dirty="0">
                <a:solidFill>
                  <a:schemeClr val="tx1"/>
                </a:solidFill>
                <a:latin typeface="Roboto"/>
              </a:rPr>
              <a:t>string resources</a:t>
            </a:r>
            <a:r>
              <a:rPr lang="en-US" altLang="en-US" sz="1600" dirty="0">
                <a:solidFill>
                  <a:srgbClr val="202124"/>
                </a:solidFill>
                <a:latin typeface="Roboto"/>
              </a:rPr>
              <a:t> file, where you can specify all of your UI strings. It allows you to manage all of your UI strings in a single location, which makes them easier to find, update, and localize.</a:t>
            </a:r>
          </a:p>
          <a:p>
            <a:pPr marL="0" lvl="0" indent="0" defTabSz="914400" eaLnBrk="0" fontAlgn="base" hangingPunct="0">
              <a:lnSpc>
                <a:spcPct val="150000"/>
              </a:lnSpc>
              <a:spcBef>
                <a:spcPct val="0"/>
              </a:spcBef>
              <a:spcAft>
                <a:spcPct val="0"/>
              </a:spcAft>
              <a:buClrTx/>
              <a:buSzTx/>
              <a:buNone/>
            </a:pPr>
            <a:endParaRPr lang="en-US" altLang="en-US" sz="1600" dirty="0">
              <a:solidFill>
                <a:srgbClr val="202124"/>
              </a:solidFill>
              <a:latin typeface="Roboto"/>
            </a:endParaRPr>
          </a:p>
          <a:p>
            <a:pPr marL="0" lvl="0" indent="0" defTabSz="914400" eaLnBrk="0" fontAlgn="base" hangingPunct="0">
              <a:lnSpc>
                <a:spcPct val="150000"/>
              </a:lnSpc>
              <a:spcBef>
                <a:spcPct val="0"/>
              </a:spcBef>
              <a:spcAft>
                <a:spcPct val="0"/>
              </a:spcAft>
              <a:buClrTx/>
              <a:buSzTx/>
              <a:buFontTx/>
              <a:buAutoNum type="arabicPeriod" startAt="2"/>
            </a:pPr>
            <a:r>
              <a:rPr lang="en-US" altLang="en-US" sz="1600" dirty="0">
                <a:solidFill>
                  <a:srgbClr val="202124"/>
                </a:solidFill>
                <a:latin typeface="Roboto"/>
              </a:rPr>
              <a:t>Click </a:t>
            </a:r>
            <a:r>
              <a:rPr lang="en-US" altLang="en-US" sz="1600" b="1" dirty="0">
                <a:solidFill>
                  <a:srgbClr val="202124"/>
                </a:solidFill>
                <a:latin typeface="Roboto"/>
              </a:rPr>
              <a:t>Open editor</a:t>
            </a:r>
            <a:r>
              <a:rPr lang="en-US" altLang="en-US" sz="1600" dirty="0">
                <a:solidFill>
                  <a:srgbClr val="202124"/>
                </a:solidFill>
                <a:latin typeface="Roboto"/>
              </a:rPr>
              <a:t> at the top of the window. This opens the </a:t>
            </a:r>
            <a:r>
              <a:rPr lang="en-US" altLang="en-US" sz="1600" dirty="0">
                <a:solidFill>
                  <a:schemeClr val="tx1"/>
                </a:solidFill>
                <a:latin typeface="Roboto"/>
              </a:rPr>
              <a:t>Translations Editor</a:t>
            </a:r>
            <a:r>
              <a:rPr lang="en-US" altLang="en-US" sz="1600" dirty="0">
                <a:solidFill>
                  <a:srgbClr val="202124"/>
                </a:solidFill>
                <a:latin typeface="Roboto"/>
              </a:rPr>
              <a:t>, which provides a simple interface to add and edit your default strings. It also helps you keep all of your translated strings organized.</a:t>
            </a:r>
          </a:p>
          <a:p>
            <a:pPr marL="0" lvl="0" indent="0" defTabSz="914400" eaLnBrk="0" fontAlgn="base" hangingPunct="0">
              <a:lnSpc>
                <a:spcPct val="150000"/>
              </a:lnSpc>
              <a:spcBef>
                <a:spcPct val="0"/>
              </a:spcBef>
              <a:spcAft>
                <a:spcPct val="0"/>
              </a:spcAft>
              <a:buClrTx/>
              <a:buSzTx/>
              <a:buFontTx/>
              <a:buAutoNum type="arabicPeriod" startAt="3"/>
            </a:pPr>
            <a:r>
              <a:rPr lang="en-US" altLang="en-US" sz="1600" dirty="0">
                <a:solidFill>
                  <a:srgbClr val="202124"/>
                </a:solidFill>
                <a:latin typeface="Roboto"/>
              </a:rPr>
              <a:t>Click </a:t>
            </a:r>
            <a:r>
              <a:rPr lang="en-US" altLang="en-US" sz="1600" b="1" dirty="0">
                <a:solidFill>
                  <a:srgbClr val="202124"/>
                </a:solidFill>
                <a:latin typeface="Roboto"/>
              </a:rPr>
              <a:t>Add Key</a:t>
            </a:r>
            <a:r>
              <a:rPr lang="en-US" altLang="en-US" sz="1600" dirty="0">
                <a:solidFill>
                  <a:srgbClr val="202124"/>
                </a:solidFill>
                <a:latin typeface="Roboto"/>
              </a:rPr>
              <a:t>       to create a new string as the "hint text" for the text box. At this point, the window shown in figure 7 opens.</a:t>
            </a:r>
          </a:p>
        </p:txBody>
      </p:sp>
      <p:pic>
        <p:nvPicPr>
          <p:cNvPr id="3074" name="Picture 2">
            <a:extLst>
              <a:ext uri="{FF2B5EF4-FFF2-40B4-BE49-F238E27FC236}">
                <a16:creationId xmlns:a16="http://schemas.microsoft.com/office/drawing/2014/main" id="{0BF9DCBA-D34C-4C0D-9824-185E6BFD1C6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81025" y="2909131"/>
            <a:ext cx="5422900" cy="22700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59FF602-479C-4EB9-876E-7E016A0A4AC4}"/>
              </a:ext>
            </a:extLst>
          </p:cNvPr>
          <p:cNvSpPr>
            <a:spLocks noChangeArrowheads="1"/>
          </p:cNvSpPr>
          <p:nvPr/>
        </p:nvSpPr>
        <p:spPr bwMode="auto">
          <a:xfrm>
            <a:off x="0" y="28545"/>
            <a:ext cx="65"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50789971-6988-4CB7-9085-1CC70A916CA2}"/>
              </a:ext>
            </a:extLst>
          </p:cNvPr>
          <p:cNvSpPr/>
          <p:nvPr/>
        </p:nvSpPr>
        <p:spPr>
          <a:xfrm>
            <a:off x="1495873" y="2348137"/>
            <a:ext cx="3339376" cy="369332"/>
          </a:xfrm>
          <a:prstGeom prst="rect">
            <a:avLst/>
          </a:prstGeom>
        </p:spPr>
        <p:txBody>
          <a:bodyPr wrap="none">
            <a:spAutoFit/>
          </a:bodyPr>
          <a:lstStyle/>
          <a:p>
            <a:r>
              <a:rPr lang="en-US" altLang="en-US" dirty="0">
                <a:solidFill>
                  <a:srgbClr val="202124"/>
                </a:solidFill>
                <a:latin typeface="Roboto"/>
              </a:rPr>
              <a:t>Steps to change the UI strings:</a:t>
            </a:r>
            <a:endParaRPr lang="en-IN" dirty="0"/>
          </a:p>
        </p:txBody>
      </p:sp>
      <p:pic>
        <p:nvPicPr>
          <p:cNvPr id="3078" name="Picture 6">
            <a:extLst>
              <a:ext uri="{FF2B5EF4-FFF2-40B4-BE49-F238E27FC236}">
                <a16:creationId xmlns:a16="http://schemas.microsoft.com/office/drawing/2014/main" id="{ADBC9E07-B559-4C79-A341-CD21529ADF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8063" y="5715000"/>
            <a:ext cx="304800"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1142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760D7-2B15-49C6-96B7-3E0C3718F88E}"/>
              </a:ext>
            </a:extLst>
          </p:cNvPr>
          <p:cNvSpPr>
            <a:spLocks noGrp="1"/>
          </p:cNvSpPr>
          <p:nvPr>
            <p:ph type="title"/>
          </p:nvPr>
        </p:nvSpPr>
        <p:spPr/>
        <p:txBody>
          <a:bodyPr/>
          <a:lstStyle/>
          <a:p>
            <a:r>
              <a:rPr lang="en-IN" dirty="0"/>
              <a:t>Change the UI strings</a:t>
            </a:r>
            <a:br>
              <a:rPr lang="en-IN" dirty="0"/>
            </a:br>
            <a:endParaRPr lang="en-IN" dirty="0"/>
          </a:p>
        </p:txBody>
      </p:sp>
      <p:sp>
        <p:nvSpPr>
          <p:cNvPr id="4" name="Content Placeholder 3">
            <a:extLst>
              <a:ext uri="{FF2B5EF4-FFF2-40B4-BE49-F238E27FC236}">
                <a16:creationId xmlns:a16="http://schemas.microsoft.com/office/drawing/2014/main" id="{F6809237-2920-4C01-B959-9A9A78BF3CB3}"/>
              </a:ext>
            </a:extLst>
          </p:cNvPr>
          <p:cNvSpPr>
            <a:spLocks noGrp="1"/>
          </p:cNvSpPr>
          <p:nvPr>
            <p:ph sz="half" idx="2"/>
          </p:nvPr>
        </p:nvSpPr>
        <p:spPr>
          <a:xfrm>
            <a:off x="6188077" y="2064775"/>
            <a:ext cx="5422392" cy="4063568"/>
          </a:xfrm>
        </p:spPr>
        <p:txBody>
          <a:bodyPr>
            <a:normAutofit/>
          </a:bodyPr>
          <a:lstStyle/>
          <a:p>
            <a:r>
              <a:rPr lang="en-IN" dirty="0"/>
              <a:t>In the </a:t>
            </a:r>
            <a:r>
              <a:rPr lang="en-IN" b="1" dirty="0"/>
              <a:t>Add Key</a:t>
            </a:r>
            <a:r>
              <a:rPr lang="en-IN" dirty="0"/>
              <a:t> dialog box, complete the following steps:</a:t>
            </a:r>
          </a:p>
          <a:p>
            <a:pPr lvl="1"/>
            <a:r>
              <a:rPr lang="en-IN" dirty="0"/>
              <a:t>Enter "</a:t>
            </a:r>
            <a:r>
              <a:rPr lang="en-IN" dirty="0" err="1"/>
              <a:t>edit_message</a:t>
            </a:r>
            <a:r>
              <a:rPr lang="en-IN" dirty="0"/>
              <a:t>" in the </a:t>
            </a:r>
            <a:r>
              <a:rPr lang="en-IN" b="1" dirty="0"/>
              <a:t>Key</a:t>
            </a:r>
            <a:r>
              <a:rPr lang="en-IN" dirty="0"/>
              <a:t> field.</a:t>
            </a:r>
          </a:p>
          <a:p>
            <a:pPr lvl="1"/>
            <a:r>
              <a:rPr lang="en-IN" dirty="0"/>
              <a:t>Enter "Enter a message" in the </a:t>
            </a:r>
            <a:r>
              <a:rPr lang="en-IN" b="1" dirty="0"/>
              <a:t>Default Value</a:t>
            </a:r>
            <a:r>
              <a:rPr lang="en-IN" dirty="0"/>
              <a:t> field.</a:t>
            </a:r>
          </a:p>
          <a:p>
            <a:pPr lvl="1"/>
            <a:r>
              <a:rPr lang="en-IN" dirty="0"/>
              <a:t>Click </a:t>
            </a:r>
            <a:r>
              <a:rPr lang="en-IN" b="1" dirty="0"/>
              <a:t>OK</a:t>
            </a:r>
            <a:r>
              <a:rPr lang="en-IN" dirty="0"/>
              <a:t>.</a:t>
            </a:r>
          </a:p>
          <a:p>
            <a:r>
              <a:rPr lang="en-IN" dirty="0"/>
              <a:t>Add another key named "</a:t>
            </a:r>
            <a:r>
              <a:rPr lang="en-IN" dirty="0" err="1"/>
              <a:t>button_send</a:t>
            </a:r>
            <a:r>
              <a:rPr lang="en-IN" dirty="0"/>
              <a:t>" with a value of "Send."</a:t>
            </a:r>
          </a:p>
        </p:txBody>
      </p:sp>
      <p:pic>
        <p:nvPicPr>
          <p:cNvPr id="3074" name="Picture 2">
            <a:extLst>
              <a:ext uri="{FF2B5EF4-FFF2-40B4-BE49-F238E27FC236}">
                <a16:creationId xmlns:a16="http://schemas.microsoft.com/office/drawing/2014/main" id="{0BF9DCBA-D34C-4C0D-9824-185E6BFD1C6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81025" y="2909131"/>
            <a:ext cx="5422900" cy="22700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59FF602-479C-4EB9-876E-7E016A0A4AC4}"/>
              </a:ext>
            </a:extLst>
          </p:cNvPr>
          <p:cNvSpPr>
            <a:spLocks noChangeArrowheads="1"/>
          </p:cNvSpPr>
          <p:nvPr/>
        </p:nvSpPr>
        <p:spPr bwMode="auto">
          <a:xfrm>
            <a:off x="0" y="28545"/>
            <a:ext cx="65"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50789971-6988-4CB7-9085-1CC70A916CA2}"/>
              </a:ext>
            </a:extLst>
          </p:cNvPr>
          <p:cNvSpPr/>
          <p:nvPr/>
        </p:nvSpPr>
        <p:spPr>
          <a:xfrm>
            <a:off x="1495873" y="2348137"/>
            <a:ext cx="3339376" cy="369332"/>
          </a:xfrm>
          <a:prstGeom prst="rect">
            <a:avLst/>
          </a:prstGeom>
        </p:spPr>
        <p:txBody>
          <a:bodyPr wrap="none">
            <a:spAutoFit/>
          </a:bodyPr>
          <a:lstStyle/>
          <a:p>
            <a:r>
              <a:rPr lang="en-US" altLang="en-US" dirty="0">
                <a:solidFill>
                  <a:srgbClr val="202124"/>
                </a:solidFill>
                <a:latin typeface="Roboto"/>
              </a:rPr>
              <a:t>Steps to change the UI strings:</a:t>
            </a:r>
            <a:endParaRPr lang="en-IN" dirty="0"/>
          </a:p>
        </p:txBody>
      </p:sp>
    </p:spTree>
    <p:extLst>
      <p:ext uri="{BB962C8B-B14F-4D97-AF65-F5344CB8AC3E}">
        <p14:creationId xmlns:p14="http://schemas.microsoft.com/office/powerpoint/2010/main" val="8878494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04A17-1E52-4A43-968F-8EC57362801B}"/>
              </a:ext>
            </a:extLst>
          </p:cNvPr>
          <p:cNvSpPr>
            <a:spLocks noGrp="1"/>
          </p:cNvSpPr>
          <p:nvPr>
            <p:ph type="title"/>
          </p:nvPr>
        </p:nvSpPr>
        <p:spPr/>
        <p:txBody>
          <a:bodyPr/>
          <a:lstStyle/>
          <a:p>
            <a:r>
              <a:rPr lang="en-IN" dirty="0"/>
              <a:t>Change the UI strings</a:t>
            </a:r>
            <a:br>
              <a:rPr lang="en-IN" dirty="0"/>
            </a:br>
            <a:endParaRPr lang="en-IN" dirty="0"/>
          </a:p>
        </p:txBody>
      </p:sp>
      <p:sp>
        <p:nvSpPr>
          <p:cNvPr id="3" name="Content Placeholder 2">
            <a:extLst>
              <a:ext uri="{FF2B5EF4-FFF2-40B4-BE49-F238E27FC236}">
                <a16:creationId xmlns:a16="http://schemas.microsoft.com/office/drawing/2014/main" id="{0FBFD57F-2D61-4D04-ABE6-E8B6E276E2FC}"/>
              </a:ext>
            </a:extLst>
          </p:cNvPr>
          <p:cNvSpPr>
            <a:spLocks noGrp="1"/>
          </p:cNvSpPr>
          <p:nvPr>
            <p:ph sz="half" idx="1"/>
          </p:nvPr>
        </p:nvSpPr>
        <p:spPr>
          <a:xfrm>
            <a:off x="581193" y="2228003"/>
            <a:ext cx="5422390" cy="4499822"/>
          </a:xfrm>
        </p:spPr>
        <p:txBody>
          <a:bodyPr>
            <a:normAutofit fontScale="70000" lnSpcReduction="20000"/>
          </a:bodyPr>
          <a:lstStyle/>
          <a:p>
            <a:pPr marL="0" indent="0">
              <a:lnSpc>
                <a:spcPct val="170000"/>
              </a:lnSpc>
              <a:buNone/>
            </a:pPr>
            <a:r>
              <a:rPr lang="en-US" altLang="en-US" dirty="0">
                <a:solidFill>
                  <a:srgbClr val="202124"/>
                </a:solidFill>
                <a:latin typeface="Roboto"/>
              </a:rPr>
              <a:t>To preview the UI, click </a:t>
            </a:r>
            <a:r>
              <a:rPr lang="en-US" altLang="en-US" b="1" dirty="0">
                <a:solidFill>
                  <a:srgbClr val="202124"/>
                </a:solidFill>
                <a:latin typeface="Roboto"/>
              </a:rPr>
              <a:t>Select Design Surface</a:t>
            </a:r>
            <a:r>
              <a:rPr lang="en-US" altLang="en-US" dirty="0">
                <a:solidFill>
                  <a:srgbClr val="202124"/>
                </a:solidFill>
                <a:latin typeface="Roboto"/>
              </a:rPr>
              <a:t> </a:t>
            </a:r>
            <a:r>
              <a:rPr lang="en-US" altLang="en-US" sz="1050" dirty="0">
                <a:solidFill>
                  <a:schemeClr val="tx1"/>
                </a:solidFill>
              </a:rPr>
              <a:t>  </a:t>
            </a:r>
            <a:r>
              <a:rPr lang="en-US" altLang="en-US" sz="3200" dirty="0">
                <a:solidFill>
                  <a:schemeClr val="tx1"/>
                </a:solidFill>
              </a:rPr>
              <a:t>     </a:t>
            </a:r>
            <a:r>
              <a:rPr lang="en-US" altLang="en-US" dirty="0">
                <a:solidFill>
                  <a:srgbClr val="202124"/>
                </a:solidFill>
                <a:latin typeface="Roboto"/>
              </a:rPr>
              <a:t> in the toolbar and select </a:t>
            </a:r>
            <a:r>
              <a:rPr lang="en-US" altLang="en-US" b="1" dirty="0">
                <a:solidFill>
                  <a:srgbClr val="202124"/>
                </a:solidFill>
                <a:latin typeface="Roboto"/>
              </a:rPr>
              <a:t>Design</a:t>
            </a:r>
          </a:p>
          <a:p>
            <a:pPr marL="0" lvl="0" indent="0" defTabSz="914400" eaLnBrk="0" fontAlgn="base" hangingPunct="0">
              <a:lnSpc>
                <a:spcPct val="170000"/>
              </a:lnSpc>
              <a:spcBef>
                <a:spcPct val="0"/>
              </a:spcBef>
              <a:spcAft>
                <a:spcPct val="0"/>
              </a:spcAft>
              <a:buClrTx/>
              <a:buSzTx/>
              <a:buFontTx/>
              <a:buAutoNum type="arabicPeriod"/>
            </a:pPr>
            <a:r>
              <a:rPr lang="en-US" altLang="en-US" dirty="0">
                <a:solidFill>
                  <a:srgbClr val="202124"/>
                </a:solidFill>
                <a:latin typeface="Roboto"/>
              </a:rPr>
              <a:t>Open the </a:t>
            </a:r>
            <a:r>
              <a:rPr lang="en-US" altLang="en-US" b="1" dirty="0">
                <a:solidFill>
                  <a:srgbClr val="202124"/>
                </a:solidFill>
                <a:latin typeface="Roboto"/>
              </a:rPr>
              <a:t>Project </a:t>
            </a:r>
            <a:r>
              <a:rPr lang="en-US" altLang="en-US" dirty="0">
                <a:solidFill>
                  <a:srgbClr val="202124"/>
                </a:solidFill>
                <a:latin typeface="Roboto"/>
              </a:rPr>
              <a:t>window and then open </a:t>
            </a:r>
            <a:r>
              <a:rPr lang="en-US" altLang="en-US" b="1" dirty="0">
                <a:solidFill>
                  <a:srgbClr val="202124"/>
                </a:solidFill>
                <a:latin typeface="Roboto"/>
              </a:rPr>
              <a:t>app &gt; res &gt; values &gt; strings.xml</a:t>
            </a:r>
            <a:r>
              <a:rPr lang="en-US" altLang="en-US" dirty="0">
                <a:solidFill>
                  <a:srgbClr val="202124"/>
                </a:solidFill>
                <a:latin typeface="Roboto"/>
              </a:rPr>
              <a:t>.  This is a </a:t>
            </a:r>
            <a:r>
              <a:rPr lang="en-US" altLang="en-US" dirty="0">
                <a:solidFill>
                  <a:srgbClr val="039BE5"/>
                </a:solidFill>
                <a:latin typeface="Roboto"/>
              </a:rPr>
              <a:t>string resources</a:t>
            </a:r>
            <a:r>
              <a:rPr lang="en-US" altLang="en-US" dirty="0">
                <a:solidFill>
                  <a:srgbClr val="202124"/>
                </a:solidFill>
                <a:latin typeface="Roboto"/>
              </a:rPr>
              <a:t> file, where you can specify all of your UI strings. It allows you to manage all of your UI strings in a single location, which makes them easier to find, update, and localize.</a:t>
            </a:r>
          </a:p>
          <a:p>
            <a:pPr marL="0" lvl="0" indent="0" defTabSz="914400" eaLnBrk="0" fontAlgn="base" hangingPunct="0">
              <a:lnSpc>
                <a:spcPct val="170000"/>
              </a:lnSpc>
              <a:spcBef>
                <a:spcPct val="0"/>
              </a:spcBef>
              <a:spcAft>
                <a:spcPct val="0"/>
              </a:spcAft>
              <a:buClrTx/>
              <a:buSzTx/>
              <a:buFontTx/>
              <a:buAutoNum type="arabicPeriod"/>
            </a:pPr>
            <a:endParaRPr lang="en-US" altLang="en-US" dirty="0">
              <a:solidFill>
                <a:srgbClr val="202124"/>
              </a:solidFill>
              <a:latin typeface="Roboto"/>
            </a:endParaRPr>
          </a:p>
          <a:p>
            <a:pPr marL="0" lvl="0" indent="0" defTabSz="914400" eaLnBrk="0" fontAlgn="base" hangingPunct="0">
              <a:lnSpc>
                <a:spcPct val="170000"/>
              </a:lnSpc>
              <a:spcBef>
                <a:spcPct val="0"/>
              </a:spcBef>
              <a:spcAft>
                <a:spcPct val="0"/>
              </a:spcAft>
              <a:buClrTx/>
              <a:buSzTx/>
              <a:buFontTx/>
              <a:buAutoNum type="arabicPeriod" startAt="2"/>
            </a:pPr>
            <a:r>
              <a:rPr lang="en-US" altLang="en-US" dirty="0">
                <a:solidFill>
                  <a:srgbClr val="202124"/>
                </a:solidFill>
                <a:latin typeface="Roboto"/>
              </a:rPr>
              <a:t>Click </a:t>
            </a:r>
            <a:r>
              <a:rPr lang="en-US" altLang="en-US" b="1" dirty="0">
                <a:solidFill>
                  <a:srgbClr val="202124"/>
                </a:solidFill>
                <a:latin typeface="Roboto"/>
              </a:rPr>
              <a:t>Open editor</a:t>
            </a:r>
            <a:r>
              <a:rPr lang="en-US" altLang="en-US" dirty="0">
                <a:solidFill>
                  <a:srgbClr val="202124"/>
                </a:solidFill>
                <a:latin typeface="Roboto"/>
              </a:rPr>
              <a:t> at the top of the window. This opens the </a:t>
            </a:r>
            <a:r>
              <a:rPr lang="en-US" altLang="en-US" dirty="0">
                <a:solidFill>
                  <a:srgbClr val="039BE5"/>
                </a:solidFill>
                <a:latin typeface="Roboto"/>
              </a:rPr>
              <a:t>Translations Editor</a:t>
            </a:r>
            <a:r>
              <a:rPr lang="en-US" altLang="en-US" dirty="0">
                <a:solidFill>
                  <a:srgbClr val="202124"/>
                </a:solidFill>
                <a:latin typeface="Roboto"/>
              </a:rPr>
              <a:t>, which provides a simple interface to add and edit your default strings. It also helps you keep all of your translated strings organized.</a:t>
            </a:r>
          </a:p>
          <a:p>
            <a:pPr marL="0" lvl="0" indent="0" defTabSz="914400" eaLnBrk="0" fontAlgn="base" hangingPunct="0">
              <a:lnSpc>
                <a:spcPct val="170000"/>
              </a:lnSpc>
              <a:spcBef>
                <a:spcPct val="0"/>
              </a:spcBef>
              <a:spcAft>
                <a:spcPct val="0"/>
              </a:spcAft>
              <a:buClrTx/>
              <a:buSzTx/>
              <a:buFontTx/>
              <a:buAutoNum type="arabicPeriod" startAt="3"/>
            </a:pPr>
            <a:r>
              <a:rPr lang="en-US" altLang="en-US" dirty="0">
                <a:solidFill>
                  <a:srgbClr val="202124"/>
                </a:solidFill>
                <a:latin typeface="Roboto"/>
              </a:rPr>
              <a:t>Click </a:t>
            </a:r>
            <a:r>
              <a:rPr lang="en-US" altLang="en-US" b="1" dirty="0">
                <a:solidFill>
                  <a:srgbClr val="202124"/>
                </a:solidFill>
                <a:latin typeface="Roboto"/>
              </a:rPr>
              <a:t>Add Key</a:t>
            </a:r>
            <a:r>
              <a:rPr lang="en-US" altLang="en-US" dirty="0">
                <a:solidFill>
                  <a:srgbClr val="202124"/>
                </a:solidFill>
                <a:latin typeface="Roboto"/>
              </a:rPr>
              <a:t>   </a:t>
            </a:r>
            <a:r>
              <a:rPr lang="en-US" altLang="en-US" sz="3200" dirty="0">
                <a:solidFill>
                  <a:srgbClr val="202124"/>
                </a:solidFill>
                <a:latin typeface="Roboto"/>
              </a:rPr>
              <a:t>     </a:t>
            </a:r>
            <a:r>
              <a:rPr lang="en-US" altLang="en-US" dirty="0">
                <a:solidFill>
                  <a:srgbClr val="202124"/>
                </a:solidFill>
                <a:latin typeface="Roboto"/>
              </a:rPr>
              <a:t> to create a new string as the "hint text" for the text box. At this point.</a:t>
            </a:r>
          </a:p>
          <a:p>
            <a:endParaRPr lang="en-US" altLang="en-US" b="1" dirty="0">
              <a:solidFill>
                <a:srgbClr val="202124"/>
              </a:solidFill>
              <a:latin typeface="Roboto"/>
            </a:endParaRPr>
          </a:p>
          <a:p>
            <a:endParaRPr lang="en-IN" dirty="0"/>
          </a:p>
        </p:txBody>
      </p:sp>
      <p:pic>
        <p:nvPicPr>
          <p:cNvPr id="4099" name="Picture 3">
            <a:extLst>
              <a:ext uri="{FF2B5EF4-FFF2-40B4-BE49-F238E27FC236}">
                <a16:creationId xmlns:a16="http://schemas.microsoft.com/office/drawing/2014/main" id="{6CC589F7-7ACA-4C63-9F4A-0A6BAD19DD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269" y="2205454"/>
            <a:ext cx="304800" cy="304801"/>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a:extLst>
              <a:ext uri="{FF2B5EF4-FFF2-40B4-BE49-F238E27FC236}">
                <a16:creationId xmlns:a16="http://schemas.microsoft.com/office/drawing/2014/main" id="{25979C5E-C968-4176-9D57-72672254C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1184" y="5793575"/>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a:extLst>
              <a:ext uri="{FF2B5EF4-FFF2-40B4-BE49-F238E27FC236}">
                <a16:creationId xmlns:a16="http://schemas.microsoft.com/office/drawing/2014/main" id="{30FB3004-36A3-4587-9296-94C313F21DFE}"/>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188075" y="2909131"/>
            <a:ext cx="5422900" cy="2270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708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E78D3-DCBE-4229-82DA-5B036618415C}"/>
              </a:ext>
            </a:extLst>
          </p:cNvPr>
          <p:cNvSpPr>
            <a:spLocks noGrp="1"/>
          </p:cNvSpPr>
          <p:nvPr>
            <p:ph type="title"/>
          </p:nvPr>
        </p:nvSpPr>
        <p:spPr/>
        <p:txBody>
          <a:bodyPr>
            <a:normAutofit/>
          </a:bodyPr>
          <a:lstStyle/>
          <a:p>
            <a:r>
              <a:rPr lang="en-IN" dirty="0"/>
              <a:t>Start another activity</a:t>
            </a:r>
            <a:br>
              <a:rPr lang="en-IN" dirty="0"/>
            </a:br>
            <a:r>
              <a:rPr lang="en-IN" dirty="0"/>
              <a:t>- Respond to the Send button</a:t>
            </a:r>
          </a:p>
        </p:txBody>
      </p:sp>
      <p:sp>
        <p:nvSpPr>
          <p:cNvPr id="6" name="Content Placeholder 5">
            <a:extLst>
              <a:ext uri="{FF2B5EF4-FFF2-40B4-BE49-F238E27FC236}">
                <a16:creationId xmlns:a16="http://schemas.microsoft.com/office/drawing/2014/main" id="{9FE7239E-8A97-48A5-BC55-748A192008C7}"/>
              </a:ext>
            </a:extLst>
          </p:cNvPr>
          <p:cNvSpPr>
            <a:spLocks noGrp="1"/>
          </p:cNvSpPr>
          <p:nvPr>
            <p:ph sz="half" idx="1"/>
          </p:nvPr>
        </p:nvSpPr>
        <p:spPr>
          <a:xfrm>
            <a:off x="581193" y="2143433"/>
            <a:ext cx="5422390" cy="4333172"/>
          </a:xfrm>
        </p:spPr>
        <p:txBody>
          <a:bodyPr>
            <a:normAutofit/>
          </a:bodyPr>
          <a:lstStyle/>
          <a:p>
            <a:pPr marL="0" indent="0">
              <a:buNone/>
            </a:pPr>
            <a:r>
              <a:rPr lang="en-US" altLang="en-US" sz="1400" dirty="0">
                <a:solidFill>
                  <a:srgbClr val="202124"/>
                </a:solidFill>
                <a:latin typeface="Roboto"/>
              </a:rPr>
              <a:t>In the file </a:t>
            </a:r>
            <a:r>
              <a:rPr lang="en-US" altLang="en-US" sz="1400" b="1" dirty="0">
                <a:solidFill>
                  <a:srgbClr val="202124"/>
                </a:solidFill>
                <a:latin typeface="Roboto"/>
              </a:rPr>
              <a:t>app &gt; java &gt; </a:t>
            </a:r>
            <a:r>
              <a:rPr lang="en-US" altLang="en-US" sz="1400" b="1" dirty="0" err="1">
                <a:solidFill>
                  <a:srgbClr val="202124"/>
                </a:solidFill>
                <a:latin typeface="Roboto"/>
              </a:rPr>
              <a:t>com.example.myfirstapp</a:t>
            </a:r>
            <a:r>
              <a:rPr lang="en-US" altLang="en-US" sz="1400" b="1" dirty="0">
                <a:solidFill>
                  <a:srgbClr val="202124"/>
                </a:solidFill>
                <a:latin typeface="Roboto"/>
              </a:rPr>
              <a:t> &gt; </a:t>
            </a:r>
            <a:r>
              <a:rPr lang="en-US" altLang="en-US" sz="1400" b="1" dirty="0" err="1">
                <a:solidFill>
                  <a:srgbClr val="202124"/>
                </a:solidFill>
                <a:latin typeface="Roboto"/>
              </a:rPr>
              <a:t>MainActivity</a:t>
            </a:r>
            <a:r>
              <a:rPr lang="en-US" altLang="en-US" sz="1400" dirty="0">
                <a:solidFill>
                  <a:srgbClr val="202124"/>
                </a:solidFill>
                <a:latin typeface="Roboto"/>
              </a:rPr>
              <a:t>, add the following </a:t>
            </a:r>
            <a:r>
              <a:rPr lang="en-US" altLang="en-US" sz="1400" dirty="0">
                <a:solidFill>
                  <a:schemeClr val="tx1"/>
                </a:solidFill>
                <a:latin typeface="Roboto Mono"/>
              </a:rPr>
              <a:t>sendMessage()</a:t>
            </a:r>
            <a:r>
              <a:rPr lang="en-US" altLang="en-US" sz="1400" dirty="0">
                <a:solidFill>
                  <a:srgbClr val="202124"/>
                </a:solidFill>
                <a:latin typeface="Roboto"/>
              </a:rPr>
              <a:t> method stub.</a:t>
            </a:r>
          </a:p>
          <a:p>
            <a:pPr marL="0" indent="0">
              <a:buNone/>
            </a:pPr>
            <a:endParaRPr lang="en-US" altLang="en-US" sz="1400" dirty="0">
              <a:solidFill>
                <a:srgbClr val="202124"/>
              </a:solidFill>
              <a:latin typeface="Roboto"/>
            </a:endParaRPr>
          </a:p>
          <a:p>
            <a:pPr marL="0" indent="0">
              <a:buNone/>
            </a:pPr>
            <a:r>
              <a:rPr lang="en-US" altLang="en-US" sz="1400" dirty="0">
                <a:solidFill>
                  <a:srgbClr val="202124"/>
                </a:solidFill>
                <a:latin typeface="Roboto"/>
              </a:rPr>
              <a:t>You might see an error because Android Studio cannot resolve the </a:t>
            </a:r>
            <a:r>
              <a:rPr lang="en-US" altLang="en-US" sz="1400" dirty="0">
                <a:solidFill>
                  <a:srgbClr val="37474F"/>
                </a:solidFill>
                <a:latin typeface="Roboto Mono"/>
              </a:rPr>
              <a:t>View</a:t>
            </a:r>
            <a:r>
              <a:rPr lang="en-US" altLang="en-US" sz="1400" dirty="0">
                <a:solidFill>
                  <a:srgbClr val="202124"/>
                </a:solidFill>
                <a:latin typeface="Roboto"/>
              </a:rPr>
              <a:t> class used as the method argument. To clear the error, click the </a:t>
            </a:r>
            <a:r>
              <a:rPr lang="en-US" altLang="en-US" sz="1400" dirty="0">
                <a:solidFill>
                  <a:srgbClr val="37474F"/>
                </a:solidFill>
                <a:latin typeface="Roboto Mono"/>
              </a:rPr>
              <a:t>View</a:t>
            </a:r>
            <a:r>
              <a:rPr lang="en-US" altLang="en-US" sz="1400" dirty="0">
                <a:solidFill>
                  <a:srgbClr val="202124"/>
                </a:solidFill>
                <a:latin typeface="Roboto"/>
              </a:rPr>
              <a:t> declaration, place your cursor on it, and then press </a:t>
            </a:r>
            <a:r>
              <a:rPr lang="en-US" altLang="en-US" sz="1400" dirty="0" err="1">
                <a:solidFill>
                  <a:srgbClr val="202124"/>
                </a:solidFill>
                <a:latin typeface="Arial Unicode MS"/>
              </a:rPr>
              <a:t>Alt+Enter</a:t>
            </a:r>
            <a:r>
              <a:rPr lang="en-US" altLang="en-US" sz="1400" dirty="0" err="1">
                <a:solidFill>
                  <a:srgbClr val="202124"/>
                </a:solidFill>
                <a:latin typeface="Roboto"/>
              </a:rPr>
              <a:t>,to</a:t>
            </a:r>
            <a:r>
              <a:rPr lang="en-US" altLang="en-US" sz="1400" dirty="0">
                <a:solidFill>
                  <a:srgbClr val="202124"/>
                </a:solidFill>
                <a:latin typeface="Roboto"/>
              </a:rPr>
              <a:t> perform a Quick Fix. If a menu appears, select </a:t>
            </a:r>
            <a:r>
              <a:rPr lang="en-US" altLang="en-US" sz="1400" b="1" dirty="0">
                <a:solidFill>
                  <a:srgbClr val="202124"/>
                </a:solidFill>
                <a:latin typeface="Roboto"/>
              </a:rPr>
              <a:t>Import class</a:t>
            </a:r>
          </a:p>
          <a:p>
            <a:pPr marL="0" indent="0">
              <a:buNone/>
            </a:pPr>
            <a:endParaRPr lang="en-US" altLang="en-US" sz="1400" dirty="0">
              <a:solidFill>
                <a:srgbClr val="202124"/>
              </a:solidFill>
              <a:latin typeface="Roboto"/>
            </a:endParaRPr>
          </a:p>
          <a:p>
            <a:pPr marL="0" indent="0">
              <a:buNone/>
            </a:pPr>
            <a:r>
              <a:rPr lang="en-IN" sz="1400" dirty="0"/>
              <a:t>Return to the </a:t>
            </a:r>
            <a:r>
              <a:rPr lang="en-IN" sz="1400" b="1" dirty="0"/>
              <a:t>activity_main.xml</a:t>
            </a:r>
            <a:r>
              <a:rPr lang="en-IN" sz="1400" dirty="0"/>
              <a:t> file to call the method from the </a:t>
            </a:r>
            <a:r>
              <a:rPr lang="en-IN" sz="1400" dirty="0" err="1"/>
              <a:t>button:Select</a:t>
            </a:r>
            <a:r>
              <a:rPr lang="en-IN" sz="1400" dirty="0"/>
              <a:t> the button in the Layout Editor.</a:t>
            </a:r>
          </a:p>
          <a:p>
            <a:r>
              <a:rPr lang="en-IN" sz="1400" dirty="0"/>
              <a:t>In the </a:t>
            </a:r>
            <a:r>
              <a:rPr lang="en-IN" sz="1400" b="1" dirty="0"/>
              <a:t>Attributes</a:t>
            </a:r>
            <a:r>
              <a:rPr lang="en-IN" sz="1400" dirty="0"/>
              <a:t> window, locate the </a:t>
            </a:r>
            <a:r>
              <a:rPr lang="en-IN" sz="1400" b="1" dirty="0" err="1"/>
              <a:t>onClick</a:t>
            </a:r>
            <a:r>
              <a:rPr lang="en-IN" sz="1400" dirty="0"/>
              <a:t> property and select </a:t>
            </a:r>
            <a:r>
              <a:rPr lang="en-IN" sz="1400" b="1" dirty="0" err="1"/>
              <a:t>sendMessage</a:t>
            </a:r>
            <a:r>
              <a:rPr lang="en-IN" sz="1400" b="1" dirty="0"/>
              <a:t> [</a:t>
            </a:r>
            <a:r>
              <a:rPr lang="en-IN" sz="1400" b="1" dirty="0" err="1"/>
              <a:t>MainActivity</a:t>
            </a:r>
            <a:r>
              <a:rPr lang="en-IN" sz="1400" b="1" dirty="0"/>
              <a:t>]</a:t>
            </a:r>
            <a:r>
              <a:rPr lang="en-IN" sz="1400" dirty="0"/>
              <a:t> from its drop-down list.</a:t>
            </a:r>
            <a:endParaRPr lang="en-US" altLang="en-US" sz="1400" dirty="0">
              <a:solidFill>
                <a:srgbClr val="202124"/>
              </a:solidFill>
              <a:latin typeface="Roboto"/>
            </a:endParaRPr>
          </a:p>
          <a:p>
            <a:pPr marL="0" indent="0">
              <a:buNone/>
            </a:pPr>
            <a:endParaRPr lang="en-IN" sz="1400" dirty="0"/>
          </a:p>
        </p:txBody>
      </p:sp>
      <p:sp>
        <p:nvSpPr>
          <p:cNvPr id="7" name="Rectangle 2">
            <a:extLst>
              <a:ext uri="{FF2B5EF4-FFF2-40B4-BE49-F238E27FC236}">
                <a16:creationId xmlns:a16="http://schemas.microsoft.com/office/drawing/2014/main" id="{11ACA560-EB54-47ED-9169-51CD0143F58F}"/>
              </a:ext>
            </a:extLst>
          </p:cNvPr>
          <p:cNvSpPr>
            <a:spLocks noGrp="1" noChangeArrowheads="1"/>
          </p:cNvSpPr>
          <p:nvPr>
            <p:ph sz="half" idx="2"/>
          </p:nvPr>
        </p:nvSpPr>
        <p:spPr bwMode="auto">
          <a:xfrm>
            <a:off x="6188417" y="3428975"/>
            <a:ext cx="5764399" cy="1231106"/>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D81B60"/>
                </a:solidFill>
                <a:effectLst/>
                <a:latin typeface="Roboto Mono"/>
              </a:rPr>
              <a:t>/** Called when the user taps the Send button */</a:t>
            </a:r>
            <a:br>
              <a:rPr kumimoji="0" lang="en-US" altLang="en-US" sz="2000" b="1" i="0" u="none" strike="noStrike" cap="none" normalizeH="0" baseline="0" dirty="0">
                <a:ln>
                  <a:noFill/>
                </a:ln>
                <a:solidFill>
                  <a:srgbClr val="37474F"/>
                </a:solidFill>
                <a:effectLst/>
                <a:latin typeface="Roboto Mono"/>
              </a:rPr>
            </a:br>
            <a:r>
              <a:rPr kumimoji="0" lang="en-US" altLang="en-US" sz="2000" b="1" i="0" u="none" strike="noStrike" cap="none" normalizeH="0" baseline="0" dirty="0">
                <a:ln>
                  <a:noFill/>
                </a:ln>
                <a:solidFill>
                  <a:srgbClr val="37474F"/>
                </a:solidFill>
                <a:effectLst/>
                <a:latin typeface="Roboto Mono"/>
              </a:rPr>
              <a:t>    </a:t>
            </a:r>
            <a:r>
              <a:rPr kumimoji="0" lang="en-US" altLang="en-US" sz="2000" b="1" i="0" u="none" strike="noStrike" cap="none" normalizeH="0" baseline="0" dirty="0">
                <a:ln>
                  <a:noFill/>
                </a:ln>
                <a:solidFill>
                  <a:srgbClr val="3B78E7"/>
                </a:solidFill>
                <a:effectLst/>
                <a:latin typeface="Roboto Mono"/>
              </a:rPr>
              <a:t>public</a:t>
            </a:r>
            <a:r>
              <a:rPr kumimoji="0" lang="en-US" altLang="en-US" sz="2000" b="1" i="0" u="none" strike="noStrike" cap="none" normalizeH="0" baseline="0" dirty="0">
                <a:ln>
                  <a:noFill/>
                </a:ln>
                <a:solidFill>
                  <a:srgbClr val="37474F"/>
                </a:solidFill>
                <a:effectLst/>
                <a:latin typeface="Roboto Mono"/>
              </a:rPr>
              <a:t> </a:t>
            </a:r>
            <a:r>
              <a:rPr kumimoji="0" lang="en-US" altLang="en-US" sz="2000" b="1" i="0" u="none" strike="noStrike" cap="none" normalizeH="0" baseline="0" dirty="0">
                <a:ln>
                  <a:noFill/>
                </a:ln>
                <a:solidFill>
                  <a:srgbClr val="3B78E7"/>
                </a:solidFill>
                <a:effectLst/>
                <a:latin typeface="Roboto Mono"/>
              </a:rPr>
              <a:t>void</a:t>
            </a:r>
            <a:r>
              <a:rPr kumimoji="0" lang="en-US" altLang="en-US" sz="2000" b="1" i="0" u="none" strike="noStrike" cap="none" normalizeH="0" baseline="0" dirty="0">
                <a:ln>
                  <a:noFill/>
                </a:ln>
                <a:solidFill>
                  <a:srgbClr val="37474F"/>
                </a:solidFill>
                <a:effectLst/>
                <a:latin typeface="Roboto Mono"/>
              </a:rPr>
              <a:t> sendMessage(</a:t>
            </a:r>
            <a:r>
              <a:rPr kumimoji="0" lang="en-US" altLang="en-US" sz="2000" b="1" i="0" u="none" strike="noStrike" cap="none" normalizeH="0" baseline="0" dirty="0">
                <a:ln>
                  <a:noFill/>
                </a:ln>
                <a:solidFill>
                  <a:srgbClr val="9C27B0"/>
                </a:solidFill>
                <a:effectLst/>
                <a:latin typeface="Roboto Mono"/>
              </a:rPr>
              <a:t>View</a:t>
            </a:r>
            <a:r>
              <a:rPr kumimoji="0" lang="en-US" altLang="en-US" sz="2000" b="1" i="0" u="none" strike="noStrike" cap="none" normalizeH="0" baseline="0" dirty="0">
                <a:ln>
                  <a:noFill/>
                </a:ln>
                <a:solidFill>
                  <a:srgbClr val="37474F"/>
                </a:solidFill>
                <a:effectLst/>
                <a:latin typeface="Roboto Mono"/>
              </a:rPr>
              <a:t> view) {</a:t>
            </a:r>
            <a:br>
              <a:rPr kumimoji="0" lang="en-US" altLang="en-US" sz="2000" b="1" i="0" u="none" strike="noStrike" cap="none" normalizeH="0" baseline="0" dirty="0">
                <a:ln>
                  <a:noFill/>
                </a:ln>
                <a:solidFill>
                  <a:srgbClr val="37474F"/>
                </a:solidFill>
                <a:effectLst/>
                <a:latin typeface="Roboto Mono"/>
              </a:rPr>
            </a:br>
            <a:r>
              <a:rPr kumimoji="0" lang="en-US" altLang="en-US" sz="2000" b="1" i="0" u="none" strike="noStrike" cap="none" normalizeH="0" baseline="0" dirty="0">
                <a:ln>
                  <a:noFill/>
                </a:ln>
                <a:solidFill>
                  <a:srgbClr val="37474F"/>
                </a:solidFill>
                <a:effectLst/>
                <a:latin typeface="Roboto Mono"/>
              </a:rPr>
              <a:t>        </a:t>
            </a:r>
            <a:r>
              <a:rPr kumimoji="0" lang="en-US" altLang="en-US" sz="2000" b="1" i="0" u="none" strike="noStrike" cap="none" normalizeH="0" baseline="0" dirty="0">
                <a:ln>
                  <a:noFill/>
                </a:ln>
                <a:solidFill>
                  <a:srgbClr val="D81B60"/>
                </a:solidFill>
                <a:effectLst/>
                <a:latin typeface="Roboto Mono"/>
              </a:rPr>
              <a:t>// Do something in response to button</a:t>
            </a:r>
            <a:br>
              <a:rPr kumimoji="0" lang="en-US" altLang="en-US" sz="2000" b="1" i="0" u="none" strike="noStrike" cap="none" normalizeH="0" baseline="0" dirty="0">
                <a:ln>
                  <a:noFill/>
                </a:ln>
                <a:solidFill>
                  <a:srgbClr val="37474F"/>
                </a:solidFill>
                <a:effectLst/>
                <a:latin typeface="Roboto Mono"/>
              </a:rPr>
            </a:br>
            <a:r>
              <a:rPr kumimoji="0" lang="en-US" altLang="en-US" sz="2000" b="1" i="0" u="none" strike="noStrike" cap="none" normalizeH="0" baseline="0" dirty="0">
                <a:ln>
                  <a:noFill/>
                </a:ln>
                <a:solidFill>
                  <a:srgbClr val="37474F"/>
                </a:solidFill>
                <a:effectLst/>
                <a:latin typeface="Roboto Mono"/>
              </a:rPr>
              <a:t>    }</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06617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B1091-94C0-4F41-B861-71FE41905AAF}"/>
              </a:ext>
            </a:extLst>
          </p:cNvPr>
          <p:cNvSpPr>
            <a:spLocks noGrp="1"/>
          </p:cNvSpPr>
          <p:nvPr>
            <p:ph type="title"/>
          </p:nvPr>
        </p:nvSpPr>
        <p:spPr/>
        <p:txBody>
          <a:bodyPr/>
          <a:lstStyle/>
          <a:p>
            <a:r>
              <a:rPr lang="en-IN" dirty="0"/>
              <a:t>Build an intent</a:t>
            </a:r>
          </a:p>
        </p:txBody>
      </p:sp>
      <p:sp>
        <p:nvSpPr>
          <p:cNvPr id="3" name="Content Placeholder 2">
            <a:extLst>
              <a:ext uri="{FF2B5EF4-FFF2-40B4-BE49-F238E27FC236}">
                <a16:creationId xmlns:a16="http://schemas.microsoft.com/office/drawing/2014/main" id="{FBD8B8C8-F989-4D2A-B211-B4B0C9F591DB}"/>
              </a:ext>
            </a:extLst>
          </p:cNvPr>
          <p:cNvSpPr>
            <a:spLocks noGrp="1"/>
          </p:cNvSpPr>
          <p:nvPr>
            <p:ph sz="half" idx="1"/>
          </p:nvPr>
        </p:nvSpPr>
        <p:spPr/>
        <p:txBody>
          <a:bodyPr/>
          <a:lstStyle/>
          <a:p>
            <a:r>
              <a:rPr lang="en-US" altLang="en-US" dirty="0">
                <a:solidFill>
                  <a:srgbClr val="202124"/>
                </a:solidFill>
                <a:latin typeface="Roboto"/>
              </a:rPr>
              <a:t>An Intent is an object that provides runtime binding between separate components, such as two activities. The Intent  represents an app’s intent to do something. </a:t>
            </a:r>
          </a:p>
          <a:p>
            <a:r>
              <a:rPr lang="en-US" altLang="en-US" dirty="0">
                <a:solidFill>
                  <a:srgbClr val="202124"/>
                </a:solidFill>
                <a:latin typeface="Roboto"/>
              </a:rPr>
              <a:t>You can use intents for a wide variety of tasks, but here, your intent starts another activity.</a:t>
            </a:r>
          </a:p>
          <a:p>
            <a:r>
              <a:rPr lang="en-US" altLang="en-US" dirty="0">
                <a:solidFill>
                  <a:srgbClr val="202124"/>
                </a:solidFill>
                <a:latin typeface="Roboto"/>
              </a:rPr>
              <a:t>In </a:t>
            </a:r>
            <a:r>
              <a:rPr lang="en-US" altLang="en-US" dirty="0" err="1">
                <a:solidFill>
                  <a:srgbClr val="202124"/>
                </a:solidFill>
                <a:latin typeface="Roboto"/>
              </a:rPr>
              <a:t>MainActivity</a:t>
            </a:r>
            <a:r>
              <a:rPr lang="en-US" altLang="en-US" dirty="0">
                <a:solidFill>
                  <a:srgbClr val="202124"/>
                </a:solidFill>
                <a:latin typeface="Roboto"/>
              </a:rPr>
              <a:t>, add the EXTRA_MESSAGE constant and the sendMessage() code, as shown:</a:t>
            </a:r>
            <a:endParaRPr lang="en-IN" dirty="0"/>
          </a:p>
        </p:txBody>
      </p:sp>
      <p:sp>
        <p:nvSpPr>
          <p:cNvPr id="8" name="Rectangle 3">
            <a:extLst>
              <a:ext uri="{FF2B5EF4-FFF2-40B4-BE49-F238E27FC236}">
                <a16:creationId xmlns:a16="http://schemas.microsoft.com/office/drawing/2014/main" id="{3FEAAC7C-8CD3-4773-8CC9-0C7E993DC4F3}"/>
              </a:ext>
            </a:extLst>
          </p:cNvPr>
          <p:cNvSpPr>
            <a:spLocks noGrp="1" noChangeArrowheads="1"/>
          </p:cNvSpPr>
          <p:nvPr>
            <p:ph sz="half" idx="2"/>
          </p:nvPr>
        </p:nvSpPr>
        <p:spPr bwMode="auto">
          <a:xfrm>
            <a:off x="6188417" y="2610255"/>
            <a:ext cx="5621219" cy="2868542"/>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D81B60"/>
                </a:solidFill>
                <a:effectLst/>
                <a:latin typeface="Roboto Mono"/>
              </a:rPr>
              <a:t>/** Called when the user taps the Send button */</a:t>
            </a:r>
            <a:br>
              <a:rPr kumimoji="0" lang="en-US" altLang="en-US" sz="1400" b="0" i="0" u="none" strike="noStrike" cap="none" normalizeH="0" baseline="0" dirty="0">
                <a:ln>
                  <a:noFill/>
                </a:ln>
                <a:solidFill>
                  <a:srgbClr val="37474F"/>
                </a:solidFill>
                <a:effectLst/>
                <a:latin typeface="Roboto Mono"/>
              </a:rPr>
            </a:br>
            <a:r>
              <a:rPr kumimoji="0" lang="en-US" altLang="en-US" sz="1400" b="0" i="0" u="none" strike="noStrike" cap="none" normalizeH="0" baseline="0" dirty="0">
                <a:ln>
                  <a:noFill/>
                </a:ln>
                <a:solidFill>
                  <a:srgbClr val="37474F"/>
                </a:solidFill>
                <a:effectLst/>
                <a:latin typeface="Roboto Mono"/>
              </a:rPr>
              <a:t>    </a:t>
            </a:r>
            <a:r>
              <a:rPr kumimoji="0" lang="en-US" altLang="en-US" sz="1400" b="0" i="0" u="none" strike="noStrike" cap="none" normalizeH="0" baseline="0" dirty="0">
                <a:ln>
                  <a:noFill/>
                </a:ln>
                <a:solidFill>
                  <a:srgbClr val="3B78E7"/>
                </a:solidFill>
                <a:effectLst/>
                <a:latin typeface="Roboto Mono"/>
              </a:rPr>
              <a:t>public</a:t>
            </a:r>
            <a:r>
              <a:rPr kumimoji="0" lang="en-US" altLang="en-US" sz="1400" b="0" i="0" u="none" strike="noStrike" cap="none" normalizeH="0" baseline="0" dirty="0">
                <a:ln>
                  <a:noFill/>
                </a:ln>
                <a:solidFill>
                  <a:srgbClr val="37474F"/>
                </a:solidFill>
                <a:effectLst/>
                <a:latin typeface="Roboto Mono"/>
              </a:rPr>
              <a:t> </a:t>
            </a:r>
            <a:r>
              <a:rPr kumimoji="0" lang="en-US" altLang="en-US" sz="1400" b="0" i="0" u="none" strike="noStrike" cap="none" normalizeH="0" baseline="0" dirty="0">
                <a:ln>
                  <a:noFill/>
                </a:ln>
                <a:solidFill>
                  <a:srgbClr val="3B78E7"/>
                </a:solidFill>
                <a:effectLst/>
                <a:latin typeface="Roboto Mono"/>
              </a:rPr>
              <a:t>void</a:t>
            </a:r>
            <a:r>
              <a:rPr kumimoji="0" lang="en-US" altLang="en-US" sz="1400" b="0" i="0" u="none" strike="noStrike" cap="none" normalizeH="0" baseline="0" dirty="0">
                <a:ln>
                  <a:noFill/>
                </a:ln>
                <a:solidFill>
                  <a:srgbClr val="37474F"/>
                </a:solidFill>
                <a:effectLst/>
                <a:latin typeface="Roboto Mono"/>
              </a:rPr>
              <a:t> sendMessage(</a:t>
            </a:r>
            <a:r>
              <a:rPr kumimoji="0" lang="en-US" altLang="en-US" sz="1400" b="0" i="0" u="none" strike="noStrike" cap="none" normalizeH="0" baseline="0" dirty="0">
                <a:ln>
                  <a:noFill/>
                </a:ln>
                <a:solidFill>
                  <a:srgbClr val="9C27B0"/>
                </a:solidFill>
                <a:effectLst/>
                <a:latin typeface="Roboto Mono"/>
              </a:rPr>
              <a:t>View</a:t>
            </a:r>
            <a:r>
              <a:rPr kumimoji="0" lang="en-US" altLang="en-US" sz="1400" b="0" i="0" u="none" strike="noStrike" cap="none" normalizeH="0" baseline="0" dirty="0">
                <a:ln>
                  <a:noFill/>
                </a:ln>
                <a:solidFill>
                  <a:srgbClr val="37474F"/>
                </a:solidFill>
                <a:effectLst/>
                <a:latin typeface="Roboto Mono"/>
              </a:rPr>
              <a:t> view) {</a:t>
            </a:r>
            <a:br>
              <a:rPr kumimoji="0" lang="en-US" altLang="en-US" sz="1400" b="0" i="0" u="none" strike="noStrike" cap="none" normalizeH="0" baseline="0" dirty="0">
                <a:ln>
                  <a:noFill/>
                </a:ln>
                <a:solidFill>
                  <a:srgbClr val="37474F"/>
                </a:solidFill>
                <a:effectLst/>
                <a:latin typeface="Roboto Mono"/>
              </a:rPr>
            </a:br>
            <a:r>
              <a:rPr kumimoji="0" lang="en-US" altLang="en-US" sz="1400" b="0" i="0" u="none" strike="noStrike" cap="none" normalizeH="0" baseline="0" dirty="0">
                <a:ln>
                  <a:noFill/>
                </a:ln>
                <a:solidFill>
                  <a:srgbClr val="37474F"/>
                </a:solidFill>
                <a:effectLst/>
                <a:latin typeface="Roboto Mono"/>
              </a:rPr>
              <a:t>        </a:t>
            </a:r>
            <a:r>
              <a:rPr kumimoji="0" lang="en-US" altLang="en-US" sz="1400" b="1" i="0" u="none" strike="noStrike" cap="none" normalizeH="0" baseline="0" dirty="0">
                <a:ln>
                  <a:noFill/>
                </a:ln>
                <a:solidFill>
                  <a:srgbClr val="9C27B0"/>
                </a:solidFill>
                <a:effectLst/>
                <a:latin typeface="Roboto Mono"/>
              </a:rPr>
              <a:t>Intent</a:t>
            </a:r>
            <a:r>
              <a:rPr kumimoji="0" lang="en-US" altLang="en-US" sz="1400" b="1" i="0" u="none" strike="noStrike" cap="none" normalizeH="0" baseline="0" dirty="0">
                <a:ln>
                  <a:noFill/>
                </a:ln>
                <a:solidFill>
                  <a:srgbClr val="37474F"/>
                </a:solidFill>
                <a:effectLst/>
                <a:latin typeface="Roboto Mono"/>
              </a:rPr>
              <a:t> </a:t>
            </a:r>
            <a:r>
              <a:rPr kumimoji="0" lang="en-US" altLang="en-US" sz="1400" b="1" i="0" u="none" strike="noStrike" cap="none" normalizeH="0" baseline="0" dirty="0" err="1">
                <a:ln>
                  <a:noFill/>
                </a:ln>
                <a:solidFill>
                  <a:srgbClr val="37474F"/>
                </a:solidFill>
                <a:effectLst/>
                <a:latin typeface="Roboto Mono"/>
              </a:rPr>
              <a:t>intent</a:t>
            </a:r>
            <a:r>
              <a:rPr kumimoji="0" lang="en-US" altLang="en-US" sz="1400" b="1" i="0" u="none" strike="noStrike" cap="none" normalizeH="0" baseline="0" dirty="0">
                <a:ln>
                  <a:noFill/>
                </a:ln>
                <a:solidFill>
                  <a:srgbClr val="37474F"/>
                </a:solidFill>
                <a:effectLst/>
                <a:latin typeface="Roboto Mono"/>
              </a:rPr>
              <a:t> = </a:t>
            </a:r>
            <a:r>
              <a:rPr kumimoji="0" lang="en-US" altLang="en-US" sz="1400" b="1" i="0" u="none" strike="noStrike" cap="none" normalizeH="0" baseline="0" dirty="0">
                <a:ln>
                  <a:noFill/>
                </a:ln>
                <a:solidFill>
                  <a:srgbClr val="3B78E7"/>
                </a:solidFill>
                <a:effectLst/>
                <a:latin typeface="Roboto Mono"/>
              </a:rPr>
              <a:t>new</a:t>
            </a:r>
            <a:r>
              <a:rPr kumimoji="0" lang="en-US" altLang="en-US" sz="1400" b="1" i="0" u="none" strike="noStrike" cap="none" normalizeH="0" baseline="0" dirty="0">
                <a:ln>
                  <a:noFill/>
                </a:ln>
                <a:solidFill>
                  <a:srgbClr val="37474F"/>
                </a:solidFill>
                <a:effectLst/>
                <a:latin typeface="Roboto Mono"/>
              </a:rPr>
              <a:t> </a:t>
            </a:r>
            <a:r>
              <a:rPr kumimoji="0" lang="en-US" altLang="en-US" sz="1400" b="1" i="0" u="none" strike="noStrike" cap="none" normalizeH="0" baseline="0" dirty="0">
                <a:ln>
                  <a:noFill/>
                </a:ln>
                <a:solidFill>
                  <a:srgbClr val="9C27B0"/>
                </a:solidFill>
                <a:effectLst/>
                <a:latin typeface="Roboto Mono"/>
              </a:rPr>
              <a:t>Intent</a:t>
            </a:r>
            <a:r>
              <a:rPr kumimoji="0" lang="en-US" altLang="en-US" sz="1400" b="1" i="0" u="none" strike="noStrike" cap="none" normalizeH="0" baseline="0" dirty="0">
                <a:ln>
                  <a:noFill/>
                </a:ln>
                <a:solidFill>
                  <a:srgbClr val="37474F"/>
                </a:solidFill>
                <a:effectLst/>
                <a:latin typeface="Roboto Mono"/>
              </a:rPr>
              <a:t>(</a:t>
            </a:r>
            <a:r>
              <a:rPr kumimoji="0" lang="en-US" altLang="en-US" sz="1400" b="1" i="0" u="none" strike="noStrike" cap="none" normalizeH="0" baseline="0" dirty="0">
                <a:ln>
                  <a:noFill/>
                </a:ln>
                <a:solidFill>
                  <a:srgbClr val="3B78E7"/>
                </a:solidFill>
                <a:effectLst/>
                <a:latin typeface="Roboto Mono"/>
              </a:rPr>
              <a:t>this</a:t>
            </a:r>
            <a:r>
              <a:rPr kumimoji="0" lang="en-US" altLang="en-US" sz="1400" b="1" i="0" u="none" strike="noStrike" cap="none" normalizeH="0" baseline="0" dirty="0">
                <a:ln>
                  <a:noFill/>
                </a:ln>
                <a:solidFill>
                  <a:srgbClr val="37474F"/>
                </a:solidFill>
                <a:effectLst/>
                <a:latin typeface="Roboto Mono"/>
              </a:rPr>
              <a:t>, </a:t>
            </a:r>
            <a:r>
              <a:rPr kumimoji="0" lang="en-US" altLang="en-US" sz="1400" b="1" i="0" u="none" strike="noStrike" cap="none" normalizeH="0" baseline="0" dirty="0" err="1">
                <a:ln>
                  <a:noFill/>
                </a:ln>
                <a:solidFill>
                  <a:srgbClr val="9C27B0"/>
                </a:solidFill>
                <a:effectLst/>
                <a:latin typeface="Roboto Mono"/>
              </a:rPr>
              <a:t>DisplayMessageActivity</a:t>
            </a:r>
            <a:r>
              <a:rPr kumimoji="0" lang="en-US" altLang="en-US" sz="1400" b="1" i="0" u="none" strike="noStrike" cap="none" normalizeH="0" baseline="0" dirty="0" err="1">
                <a:ln>
                  <a:noFill/>
                </a:ln>
                <a:solidFill>
                  <a:srgbClr val="37474F"/>
                </a:solidFill>
                <a:effectLst/>
                <a:latin typeface="Roboto Mono"/>
              </a:rPr>
              <a:t>.</a:t>
            </a:r>
            <a:r>
              <a:rPr kumimoji="0" lang="en-US" altLang="en-US" sz="1400" b="1" i="0" u="none" strike="noStrike" cap="none" normalizeH="0" baseline="0" dirty="0" err="1">
                <a:ln>
                  <a:noFill/>
                </a:ln>
                <a:solidFill>
                  <a:srgbClr val="3B78E7"/>
                </a:solidFill>
                <a:effectLst/>
                <a:latin typeface="Roboto Mono"/>
              </a:rPr>
              <a:t>class</a:t>
            </a:r>
            <a:r>
              <a:rPr kumimoji="0" lang="en-US" altLang="en-US" sz="1400" b="1" i="0" u="none" strike="noStrike" cap="none" normalizeH="0" baseline="0" dirty="0">
                <a:ln>
                  <a:noFill/>
                </a:ln>
                <a:solidFill>
                  <a:srgbClr val="37474F"/>
                </a:solidFill>
                <a:effectLst/>
                <a:latin typeface="Roboto Mono"/>
              </a:rPr>
              <a:t>);</a:t>
            </a:r>
            <a:br>
              <a:rPr kumimoji="0" lang="en-US" altLang="en-US" sz="1400" b="1" i="0" u="none" strike="noStrike" cap="none" normalizeH="0" baseline="0" dirty="0">
                <a:ln>
                  <a:noFill/>
                </a:ln>
                <a:solidFill>
                  <a:srgbClr val="37474F"/>
                </a:solidFill>
                <a:effectLst/>
                <a:latin typeface="Roboto Mono"/>
              </a:rPr>
            </a:br>
            <a:r>
              <a:rPr kumimoji="0" lang="en-US" altLang="en-US" sz="1400" b="1" i="0" u="none" strike="noStrike" cap="none" normalizeH="0" baseline="0" dirty="0">
                <a:ln>
                  <a:noFill/>
                </a:ln>
                <a:solidFill>
                  <a:srgbClr val="37474F"/>
                </a:solidFill>
                <a:effectLst/>
                <a:latin typeface="Roboto Mono"/>
              </a:rPr>
              <a:t>        </a:t>
            </a:r>
            <a:r>
              <a:rPr kumimoji="0" lang="en-US" altLang="en-US" sz="1400" b="1" i="0" u="none" strike="noStrike" cap="none" normalizeH="0" baseline="0" dirty="0" err="1">
                <a:ln>
                  <a:noFill/>
                </a:ln>
                <a:solidFill>
                  <a:srgbClr val="9C27B0"/>
                </a:solidFill>
                <a:effectLst/>
                <a:latin typeface="Roboto Mono"/>
              </a:rPr>
              <a:t>EditText</a:t>
            </a:r>
            <a:r>
              <a:rPr kumimoji="0" lang="en-US" altLang="en-US" sz="1400" b="1" i="0" u="none" strike="noStrike" cap="none" normalizeH="0" baseline="0" dirty="0">
                <a:ln>
                  <a:noFill/>
                </a:ln>
                <a:solidFill>
                  <a:srgbClr val="37474F"/>
                </a:solidFill>
                <a:effectLst/>
                <a:latin typeface="Roboto Mono"/>
              </a:rPr>
              <a:t> </a:t>
            </a:r>
            <a:r>
              <a:rPr kumimoji="0" lang="en-US" altLang="en-US" sz="1400" b="1" i="0" u="none" strike="noStrike" cap="none" normalizeH="0" baseline="0" dirty="0" err="1">
                <a:ln>
                  <a:noFill/>
                </a:ln>
                <a:solidFill>
                  <a:srgbClr val="37474F"/>
                </a:solidFill>
                <a:effectLst/>
                <a:latin typeface="Roboto Mono"/>
              </a:rPr>
              <a:t>editText</a:t>
            </a:r>
            <a:r>
              <a:rPr kumimoji="0" lang="en-US" altLang="en-US" sz="1400" b="1" i="0" u="none" strike="noStrike" cap="none" normalizeH="0" baseline="0" dirty="0">
                <a:ln>
                  <a:noFill/>
                </a:ln>
                <a:solidFill>
                  <a:srgbClr val="37474F"/>
                </a:solidFill>
                <a:effectLst/>
                <a:latin typeface="Roboto Mono"/>
              </a:rPr>
              <a:t> = (</a:t>
            </a:r>
            <a:r>
              <a:rPr kumimoji="0" lang="en-US" altLang="en-US" sz="1400" b="1" i="0" u="none" strike="noStrike" cap="none" normalizeH="0" baseline="0" dirty="0" err="1">
                <a:ln>
                  <a:noFill/>
                </a:ln>
                <a:solidFill>
                  <a:srgbClr val="9C27B0"/>
                </a:solidFill>
                <a:effectLst/>
                <a:latin typeface="Roboto Mono"/>
              </a:rPr>
              <a:t>EditText</a:t>
            </a:r>
            <a:r>
              <a:rPr kumimoji="0" lang="en-US" altLang="en-US" sz="1400" b="1" i="0" u="none" strike="noStrike" cap="none" normalizeH="0" baseline="0" dirty="0">
                <a:ln>
                  <a:noFill/>
                </a:ln>
                <a:solidFill>
                  <a:srgbClr val="37474F"/>
                </a:solidFill>
                <a:effectLst/>
                <a:latin typeface="Roboto Mono"/>
              </a:rPr>
              <a:t>) </a:t>
            </a:r>
            <a:r>
              <a:rPr kumimoji="0" lang="en-US" altLang="en-US" sz="1400" b="1" i="0" u="none" strike="noStrike" cap="none" normalizeH="0" baseline="0" dirty="0" err="1">
                <a:ln>
                  <a:noFill/>
                </a:ln>
                <a:solidFill>
                  <a:srgbClr val="37474F"/>
                </a:solidFill>
                <a:effectLst/>
                <a:latin typeface="Roboto Mono"/>
              </a:rPr>
              <a:t>findViewById</a:t>
            </a:r>
            <a:r>
              <a:rPr kumimoji="0" lang="en-US" altLang="en-US" sz="1400" b="1" i="0" u="none" strike="noStrike" cap="none" normalizeH="0" baseline="0" dirty="0">
                <a:ln>
                  <a:noFill/>
                </a:ln>
                <a:solidFill>
                  <a:srgbClr val="37474F"/>
                </a:solidFill>
                <a:effectLst/>
                <a:latin typeface="Roboto Mono"/>
              </a:rPr>
              <a:t>(</a:t>
            </a:r>
            <a:r>
              <a:rPr kumimoji="0" lang="en-US" altLang="en-US" sz="1400" b="1" i="0" u="none" strike="noStrike" cap="none" normalizeH="0" baseline="0" dirty="0" err="1">
                <a:ln>
                  <a:noFill/>
                </a:ln>
                <a:solidFill>
                  <a:srgbClr val="37474F"/>
                </a:solidFill>
                <a:effectLst/>
                <a:latin typeface="Roboto Mono"/>
              </a:rPr>
              <a:t>R.id.editText</a:t>
            </a:r>
            <a:r>
              <a:rPr kumimoji="0" lang="en-US" altLang="en-US" sz="1400" b="1" i="0" u="none" strike="noStrike" cap="none" normalizeH="0" baseline="0" dirty="0">
                <a:ln>
                  <a:noFill/>
                </a:ln>
                <a:solidFill>
                  <a:srgbClr val="37474F"/>
                </a:solidFill>
                <a:effectLst/>
                <a:latin typeface="Roboto Mono"/>
              </a:rPr>
              <a:t>);</a:t>
            </a:r>
            <a:br>
              <a:rPr kumimoji="0" lang="en-US" altLang="en-US" sz="1400" b="1" i="0" u="none" strike="noStrike" cap="none" normalizeH="0" baseline="0" dirty="0">
                <a:ln>
                  <a:noFill/>
                </a:ln>
                <a:solidFill>
                  <a:srgbClr val="37474F"/>
                </a:solidFill>
                <a:effectLst/>
                <a:latin typeface="Roboto Mono"/>
              </a:rPr>
            </a:br>
            <a:r>
              <a:rPr kumimoji="0" lang="en-US" altLang="en-US" sz="1400" b="1" i="0" u="none" strike="noStrike" cap="none" normalizeH="0" baseline="0" dirty="0">
                <a:ln>
                  <a:noFill/>
                </a:ln>
                <a:solidFill>
                  <a:srgbClr val="37474F"/>
                </a:solidFill>
                <a:effectLst/>
                <a:latin typeface="Roboto Mono"/>
              </a:rPr>
              <a:t>        </a:t>
            </a:r>
            <a:r>
              <a:rPr kumimoji="0" lang="en-US" altLang="en-US" sz="1400" b="1" i="0" u="none" strike="noStrike" cap="none" normalizeH="0" baseline="0" dirty="0">
                <a:ln>
                  <a:noFill/>
                </a:ln>
                <a:solidFill>
                  <a:srgbClr val="9C27B0"/>
                </a:solidFill>
                <a:effectLst/>
                <a:latin typeface="Roboto Mono"/>
              </a:rPr>
              <a:t>String</a:t>
            </a:r>
            <a:r>
              <a:rPr kumimoji="0" lang="en-US" altLang="en-US" sz="1400" b="1" i="0" u="none" strike="noStrike" cap="none" normalizeH="0" baseline="0" dirty="0">
                <a:ln>
                  <a:noFill/>
                </a:ln>
                <a:solidFill>
                  <a:srgbClr val="37474F"/>
                </a:solidFill>
                <a:effectLst/>
                <a:latin typeface="Roboto Mono"/>
              </a:rPr>
              <a:t> message = </a:t>
            </a:r>
            <a:r>
              <a:rPr kumimoji="0" lang="en-US" altLang="en-US" sz="1400" b="1" i="0" u="none" strike="noStrike" cap="none" normalizeH="0" baseline="0" dirty="0" err="1">
                <a:ln>
                  <a:noFill/>
                </a:ln>
                <a:solidFill>
                  <a:srgbClr val="37474F"/>
                </a:solidFill>
                <a:effectLst/>
                <a:latin typeface="Roboto Mono"/>
              </a:rPr>
              <a:t>editText.getText</a:t>
            </a:r>
            <a:r>
              <a:rPr kumimoji="0" lang="en-US" altLang="en-US" sz="1400" b="1" i="0" u="none" strike="noStrike" cap="none" normalizeH="0" baseline="0" dirty="0">
                <a:ln>
                  <a:noFill/>
                </a:ln>
                <a:solidFill>
                  <a:srgbClr val="37474F"/>
                </a:solidFill>
                <a:effectLst/>
                <a:latin typeface="Roboto Mono"/>
              </a:rPr>
              <a:t>().</a:t>
            </a:r>
            <a:r>
              <a:rPr kumimoji="0" lang="en-US" altLang="en-US" sz="1400" b="1" i="0" u="none" strike="noStrike" cap="none" normalizeH="0" baseline="0" dirty="0" err="1">
                <a:ln>
                  <a:noFill/>
                </a:ln>
                <a:solidFill>
                  <a:srgbClr val="37474F"/>
                </a:solidFill>
                <a:effectLst/>
                <a:latin typeface="Roboto Mono"/>
              </a:rPr>
              <a:t>toString</a:t>
            </a:r>
            <a:r>
              <a:rPr kumimoji="0" lang="en-US" altLang="en-US" sz="1400" b="1" i="0" u="none" strike="noStrike" cap="none" normalizeH="0" baseline="0" dirty="0">
                <a:ln>
                  <a:noFill/>
                </a:ln>
                <a:solidFill>
                  <a:srgbClr val="37474F"/>
                </a:solidFill>
                <a:effectLst/>
                <a:latin typeface="Roboto Mono"/>
              </a:rPr>
              <a:t>();</a:t>
            </a:r>
            <a:br>
              <a:rPr kumimoji="0" lang="en-US" altLang="en-US" sz="1400" b="1" i="0" u="none" strike="noStrike" cap="none" normalizeH="0" baseline="0" dirty="0">
                <a:ln>
                  <a:noFill/>
                </a:ln>
                <a:solidFill>
                  <a:srgbClr val="37474F"/>
                </a:solidFill>
                <a:effectLst/>
                <a:latin typeface="Roboto Mono"/>
              </a:rPr>
            </a:br>
            <a:r>
              <a:rPr kumimoji="0" lang="en-US" altLang="en-US" sz="1400" b="1" i="0" u="none" strike="noStrike" cap="none" normalizeH="0" baseline="0" dirty="0">
                <a:ln>
                  <a:noFill/>
                </a:ln>
                <a:solidFill>
                  <a:srgbClr val="37474F"/>
                </a:solidFill>
                <a:effectLst/>
                <a:latin typeface="Roboto Mono"/>
              </a:rPr>
              <a:t>        </a:t>
            </a:r>
            <a:r>
              <a:rPr kumimoji="0" lang="en-US" altLang="en-US" sz="1400" b="1" i="0" u="none" strike="noStrike" cap="none" normalizeH="0" baseline="0" dirty="0" err="1">
                <a:ln>
                  <a:noFill/>
                </a:ln>
                <a:solidFill>
                  <a:srgbClr val="37474F"/>
                </a:solidFill>
                <a:effectLst/>
                <a:latin typeface="Roboto Mono"/>
              </a:rPr>
              <a:t>intent.putExtra</a:t>
            </a:r>
            <a:r>
              <a:rPr kumimoji="0" lang="en-US" altLang="en-US" sz="1400" b="1" i="0" u="none" strike="noStrike" cap="none" normalizeH="0" baseline="0" dirty="0">
                <a:ln>
                  <a:noFill/>
                </a:ln>
                <a:solidFill>
                  <a:srgbClr val="37474F"/>
                </a:solidFill>
                <a:effectLst/>
                <a:latin typeface="Roboto Mono"/>
              </a:rPr>
              <a:t>(EXTRA_MESSAGE, message);</a:t>
            </a:r>
            <a:br>
              <a:rPr kumimoji="0" lang="en-US" altLang="en-US" sz="1400" b="1" i="0" u="none" strike="noStrike" cap="none" normalizeH="0" baseline="0" dirty="0">
                <a:ln>
                  <a:noFill/>
                </a:ln>
                <a:solidFill>
                  <a:srgbClr val="37474F"/>
                </a:solidFill>
                <a:effectLst/>
                <a:latin typeface="Roboto Mono"/>
              </a:rPr>
            </a:br>
            <a:r>
              <a:rPr kumimoji="0" lang="en-US" altLang="en-US" sz="1400" b="1" i="0" u="none" strike="noStrike" cap="none" normalizeH="0" baseline="0" dirty="0">
                <a:ln>
                  <a:noFill/>
                </a:ln>
                <a:solidFill>
                  <a:srgbClr val="37474F"/>
                </a:solidFill>
                <a:effectLst/>
                <a:latin typeface="Roboto Mono"/>
              </a:rPr>
              <a:t>        </a:t>
            </a:r>
            <a:r>
              <a:rPr kumimoji="0" lang="en-US" altLang="en-US" sz="1400" b="1" i="0" u="none" strike="noStrike" cap="none" normalizeH="0" baseline="0" dirty="0" err="1">
                <a:ln>
                  <a:noFill/>
                </a:ln>
                <a:solidFill>
                  <a:srgbClr val="37474F"/>
                </a:solidFill>
                <a:effectLst/>
                <a:latin typeface="Roboto Mono"/>
              </a:rPr>
              <a:t>startActivity</a:t>
            </a:r>
            <a:r>
              <a:rPr kumimoji="0" lang="en-US" altLang="en-US" sz="1400" b="1" i="0" u="none" strike="noStrike" cap="none" normalizeH="0" baseline="0" dirty="0">
                <a:ln>
                  <a:noFill/>
                </a:ln>
                <a:solidFill>
                  <a:srgbClr val="37474F"/>
                </a:solidFill>
                <a:effectLst/>
                <a:latin typeface="Roboto Mono"/>
              </a:rPr>
              <a:t>(intent);</a:t>
            </a:r>
            <a:br>
              <a:rPr kumimoji="0" lang="en-US" altLang="en-US" sz="1400" b="0" i="0" u="none" strike="noStrike" cap="none" normalizeH="0" baseline="0" dirty="0">
                <a:ln>
                  <a:noFill/>
                </a:ln>
                <a:solidFill>
                  <a:srgbClr val="37474F"/>
                </a:solidFill>
                <a:effectLst/>
                <a:latin typeface="Roboto Mono"/>
              </a:rPr>
            </a:br>
            <a:r>
              <a:rPr kumimoji="0" lang="en-US" altLang="en-US" sz="1400" b="0" i="0" u="none" strike="noStrike" cap="none" normalizeH="0" baseline="0" dirty="0">
                <a:ln>
                  <a:noFill/>
                </a:ln>
                <a:solidFill>
                  <a:srgbClr val="37474F"/>
                </a:solidFill>
                <a:effectLst/>
                <a:latin typeface="Roboto Mono"/>
              </a:rPr>
              <a:t>    }</a:t>
            </a:r>
            <a:br>
              <a:rPr kumimoji="0" lang="en-US" altLang="en-US" sz="1400" b="0" i="0" u="none" strike="noStrike" cap="none" normalizeH="0" baseline="0" dirty="0">
                <a:ln>
                  <a:noFill/>
                </a:ln>
                <a:solidFill>
                  <a:srgbClr val="37474F"/>
                </a:solidFill>
                <a:effectLst/>
                <a:latin typeface="Roboto Mono"/>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1D328876-534D-4AEE-A85C-44B35FA62463}"/>
              </a:ext>
            </a:extLst>
          </p:cNvPr>
          <p:cNvSpPr>
            <a:spLocks noChangeArrowheads="1"/>
          </p:cNvSpPr>
          <p:nvPr/>
        </p:nvSpPr>
        <p:spPr bwMode="auto">
          <a:xfrm>
            <a:off x="639098" y="5749762"/>
            <a:ext cx="10216899"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C00000"/>
                </a:solidFill>
                <a:effectLst/>
                <a:latin typeface="Roboto"/>
              </a:rPr>
              <a:t>Expect Android Studio to encounter </a:t>
            </a:r>
            <a:r>
              <a:rPr kumimoji="0" lang="en-US" altLang="en-US" sz="1600" b="1" i="0" u="none" strike="noStrike" cap="none" normalizeH="0" baseline="0">
                <a:ln>
                  <a:noFill/>
                </a:ln>
                <a:solidFill>
                  <a:srgbClr val="C00000"/>
                </a:solidFill>
                <a:effectLst/>
                <a:latin typeface="Roboto"/>
              </a:rPr>
              <a:t>Cannot resolve symbol</a:t>
            </a:r>
            <a:r>
              <a:rPr kumimoji="0" lang="en-US" altLang="en-US" sz="1600" b="0" i="0" u="none" strike="noStrike" cap="none" normalizeH="0" baseline="0">
                <a:ln>
                  <a:noFill/>
                </a:ln>
                <a:solidFill>
                  <a:srgbClr val="C00000"/>
                </a:solidFill>
                <a:effectLst/>
                <a:latin typeface="Roboto"/>
              </a:rPr>
              <a:t> errors again. To clear the errors, press </a:t>
            </a:r>
            <a:r>
              <a:rPr kumimoji="0" lang="en-US" altLang="en-US" sz="1600" b="0" i="0" u="none" strike="noStrike" cap="none" normalizeH="0" baseline="0">
                <a:ln>
                  <a:noFill/>
                </a:ln>
                <a:solidFill>
                  <a:srgbClr val="C00000"/>
                </a:solidFill>
                <a:effectLst/>
                <a:latin typeface="Arial Unicode MS"/>
              </a:rPr>
              <a:t>Alt+Enter</a:t>
            </a:r>
            <a:r>
              <a:rPr kumimoji="0" lang="en-US" altLang="en-US" sz="1600" b="0" i="0" u="none" strike="noStrike" cap="none" normalizeH="0" baseline="0">
                <a:ln>
                  <a:noFill/>
                </a:ln>
                <a:solidFill>
                  <a:srgbClr val="C00000"/>
                </a:solidFill>
                <a:effectLst/>
              </a:rPr>
              <a:t> </a:t>
            </a:r>
          </a:p>
        </p:txBody>
      </p:sp>
      <p:sp>
        <p:nvSpPr>
          <p:cNvPr id="10" name="Rectangle 5">
            <a:extLst>
              <a:ext uri="{FF2B5EF4-FFF2-40B4-BE49-F238E27FC236}">
                <a16:creationId xmlns:a16="http://schemas.microsoft.com/office/drawing/2014/main" id="{A0E76092-B0AB-4A77-A59A-3A30DBC18B6B}"/>
              </a:ext>
            </a:extLst>
          </p:cNvPr>
          <p:cNvSpPr>
            <a:spLocks noChangeArrowheads="1"/>
          </p:cNvSpPr>
          <p:nvPr/>
        </p:nvSpPr>
        <p:spPr bwMode="auto">
          <a:xfrm>
            <a:off x="1818970" y="6093894"/>
            <a:ext cx="7619650" cy="338554"/>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00000"/>
                </a:solidFill>
                <a:effectLst/>
                <a:latin typeface="Roboto"/>
              </a:rPr>
              <a:t>An error still remains for </a:t>
            </a:r>
            <a:r>
              <a:rPr kumimoji="0" lang="en-US" altLang="en-US" sz="1600" b="0" i="0" u="none" strike="noStrike" cap="none" normalizeH="0" baseline="0" dirty="0" err="1">
                <a:ln>
                  <a:noFill/>
                </a:ln>
                <a:solidFill>
                  <a:srgbClr val="C00000"/>
                </a:solidFill>
                <a:effectLst/>
                <a:latin typeface="Roboto Mono"/>
              </a:rPr>
              <a:t>DisplayMessageActivity</a:t>
            </a:r>
            <a:r>
              <a:rPr kumimoji="0" lang="en-US" altLang="en-US" sz="1600" b="0" i="0" u="none" strike="noStrike" cap="none" normalizeH="0" baseline="0" dirty="0">
                <a:ln>
                  <a:noFill/>
                </a:ln>
                <a:solidFill>
                  <a:srgbClr val="C00000"/>
                </a:solidFill>
                <a:effectLst/>
                <a:latin typeface="Roboto"/>
              </a:rPr>
              <a:t>, but that's okay. </a:t>
            </a:r>
            <a:r>
              <a:rPr lang="en-US" altLang="en-US" sz="1600" dirty="0">
                <a:solidFill>
                  <a:srgbClr val="C00000"/>
                </a:solidFill>
                <a:latin typeface="Roboto"/>
              </a:rPr>
              <a:t>We will</a:t>
            </a:r>
            <a:r>
              <a:rPr kumimoji="0" lang="en-US" altLang="en-US" sz="1600" b="0" i="0" u="none" strike="noStrike" cap="none" normalizeH="0" baseline="0" dirty="0">
                <a:ln>
                  <a:noFill/>
                </a:ln>
                <a:solidFill>
                  <a:srgbClr val="C00000"/>
                </a:solidFill>
                <a:effectLst/>
                <a:latin typeface="Roboto"/>
              </a:rPr>
              <a:t> fix it </a:t>
            </a:r>
            <a:r>
              <a:rPr lang="en-US" altLang="en-US" sz="1600" dirty="0">
                <a:solidFill>
                  <a:srgbClr val="C00000"/>
                </a:solidFill>
                <a:latin typeface="Roboto"/>
              </a:rPr>
              <a:t>later</a:t>
            </a:r>
            <a:r>
              <a:rPr kumimoji="0" lang="en-US" altLang="en-US" sz="1600" b="0" i="0" u="none" strike="noStrike" cap="none" normalizeH="0" baseline="0" dirty="0">
                <a:ln>
                  <a:noFill/>
                </a:ln>
                <a:solidFill>
                  <a:srgbClr val="C00000"/>
                </a:solidFill>
                <a:effectLst/>
              </a:rPr>
              <a:t> </a:t>
            </a:r>
          </a:p>
        </p:txBody>
      </p:sp>
    </p:spTree>
    <p:extLst>
      <p:ext uri="{BB962C8B-B14F-4D97-AF65-F5344CB8AC3E}">
        <p14:creationId xmlns:p14="http://schemas.microsoft.com/office/powerpoint/2010/main" val="7639356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E52B8C6-B0BE-4E7C-A455-670B2D3A0CB6}"/>
              </a:ext>
            </a:extLst>
          </p:cNvPr>
          <p:cNvSpPr>
            <a:spLocks noGrp="1"/>
          </p:cNvSpPr>
          <p:nvPr>
            <p:ph sz="half" idx="1"/>
          </p:nvPr>
        </p:nvSpPr>
        <p:spPr>
          <a:xfrm>
            <a:off x="482871" y="1982194"/>
            <a:ext cx="11217516" cy="4271121"/>
          </a:xfrm>
        </p:spPr>
        <p:txBody>
          <a:bodyPr>
            <a:normAutofit fontScale="92500" lnSpcReduction="20000"/>
          </a:bodyPr>
          <a:lstStyle/>
          <a:p>
            <a:pPr marL="0" lvl="0" indent="0" defTabSz="914400" eaLnBrk="0" fontAlgn="base" hangingPunct="0">
              <a:lnSpc>
                <a:spcPct val="150000"/>
              </a:lnSpc>
              <a:spcBef>
                <a:spcPct val="0"/>
              </a:spcBef>
              <a:spcAft>
                <a:spcPct val="0"/>
              </a:spcAft>
              <a:buClrTx/>
              <a:buSzTx/>
              <a:buNone/>
            </a:pPr>
            <a:r>
              <a:rPr lang="en-US" altLang="en-US" dirty="0">
                <a:solidFill>
                  <a:srgbClr val="202124"/>
                </a:solidFill>
                <a:latin typeface="Roboto"/>
              </a:rPr>
              <a:t>Here's what's going on in </a:t>
            </a:r>
            <a:r>
              <a:rPr lang="en-US" altLang="en-US" sz="1700" dirty="0">
                <a:solidFill>
                  <a:srgbClr val="C00000"/>
                </a:solidFill>
                <a:latin typeface="Roboto Mono"/>
              </a:rPr>
              <a:t>sendMessage()</a:t>
            </a:r>
            <a:r>
              <a:rPr lang="en-US" altLang="en-US" sz="1700" dirty="0">
                <a:solidFill>
                  <a:srgbClr val="C00000"/>
                </a:solidFill>
                <a:latin typeface="Roboto"/>
              </a:rPr>
              <a:t>:</a:t>
            </a:r>
            <a:endParaRPr lang="en-US" altLang="en-US" sz="1700" dirty="0">
              <a:solidFill>
                <a:srgbClr val="C00000"/>
              </a:solidFill>
            </a:endParaRPr>
          </a:p>
          <a:p>
            <a:pPr marL="0" lvl="0" indent="0" defTabSz="914400" eaLnBrk="0" fontAlgn="base" hangingPunct="0">
              <a:lnSpc>
                <a:spcPct val="150000"/>
              </a:lnSpc>
              <a:spcBef>
                <a:spcPct val="0"/>
              </a:spcBef>
              <a:spcAft>
                <a:spcPct val="0"/>
              </a:spcAft>
              <a:buClrTx/>
              <a:buSzTx/>
              <a:buFontTx/>
              <a:buChar char="•"/>
            </a:pPr>
            <a:r>
              <a:rPr lang="en-US" altLang="en-US" dirty="0">
                <a:solidFill>
                  <a:srgbClr val="202124"/>
                </a:solidFill>
                <a:latin typeface="Roboto"/>
              </a:rPr>
              <a:t>The </a:t>
            </a:r>
            <a:r>
              <a:rPr lang="en-US" altLang="en-US" sz="1700" dirty="0">
                <a:solidFill>
                  <a:srgbClr val="C00000"/>
                </a:solidFill>
                <a:latin typeface="Roboto Mono"/>
                <a:hlinkClick r:id="rId2">
                  <a:extLst>
                    <a:ext uri="{A12FA001-AC4F-418D-AE19-62706E023703}">
                      <ahyp:hlinkClr xmlns:ahyp="http://schemas.microsoft.com/office/drawing/2018/hyperlinkcolor" val="tx"/>
                    </a:ext>
                  </a:extLst>
                </a:hlinkClick>
              </a:rPr>
              <a:t>Intent</a:t>
            </a:r>
            <a:r>
              <a:rPr lang="en-US" altLang="en-US" dirty="0">
                <a:solidFill>
                  <a:srgbClr val="202124"/>
                </a:solidFill>
                <a:latin typeface="Roboto"/>
              </a:rPr>
              <a:t> constructor takes two parameters, a </a:t>
            </a:r>
            <a:r>
              <a:rPr lang="en-US" altLang="en-US" sz="1700" dirty="0">
                <a:solidFill>
                  <a:srgbClr val="C00000"/>
                </a:solidFill>
                <a:latin typeface="Roboto Mono"/>
                <a:hlinkClick r:id="rId3">
                  <a:extLst>
                    <a:ext uri="{A12FA001-AC4F-418D-AE19-62706E023703}">
                      <ahyp:hlinkClr xmlns:ahyp="http://schemas.microsoft.com/office/drawing/2018/hyperlinkcolor" val="tx"/>
                    </a:ext>
                  </a:extLst>
                </a:hlinkClick>
              </a:rPr>
              <a:t>Context</a:t>
            </a:r>
            <a:r>
              <a:rPr lang="en-US" altLang="en-US" dirty="0">
                <a:solidFill>
                  <a:srgbClr val="202124"/>
                </a:solidFill>
                <a:latin typeface="Roboto"/>
              </a:rPr>
              <a:t> and a </a:t>
            </a:r>
            <a:r>
              <a:rPr lang="en-US" altLang="en-US" sz="1700" dirty="0">
                <a:solidFill>
                  <a:srgbClr val="C00000"/>
                </a:solidFill>
                <a:latin typeface="Roboto Mono"/>
                <a:hlinkClick r:id="rId4">
                  <a:extLst>
                    <a:ext uri="{A12FA001-AC4F-418D-AE19-62706E023703}">
                      <ahyp:hlinkClr xmlns:ahyp="http://schemas.microsoft.com/office/drawing/2018/hyperlinkcolor" val="tx"/>
                    </a:ext>
                  </a:extLst>
                </a:hlinkClick>
              </a:rPr>
              <a:t>Class</a:t>
            </a:r>
            <a:r>
              <a:rPr lang="en-US" altLang="en-US" dirty="0">
                <a:solidFill>
                  <a:srgbClr val="202124"/>
                </a:solidFill>
                <a:latin typeface="Roboto"/>
              </a:rPr>
              <a:t>.</a:t>
            </a:r>
          </a:p>
          <a:p>
            <a:pPr marL="0" lvl="0" indent="0" defTabSz="914400" eaLnBrk="0" fontAlgn="base" hangingPunct="0">
              <a:lnSpc>
                <a:spcPct val="150000"/>
              </a:lnSpc>
              <a:spcBef>
                <a:spcPct val="0"/>
              </a:spcBef>
              <a:spcAft>
                <a:spcPct val="0"/>
              </a:spcAft>
              <a:buClrTx/>
              <a:buSzTx/>
              <a:buNone/>
            </a:pPr>
            <a:r>
              <a:rPr lang="en-US" altLang="en-US" dirty="0">
                <a:solidFill>
                  <a:srgbClr val="202124"/>
                </a:solidFill>
                <a:latin typeface="Roboto"/>
              </a:rPr>
              <a:t>The </a:t>
            </a:r>
            <a:r>
              <a:rPr lang="en-US" altLang="en-US" sz="1700" dirty="0">
                <a:solidFill>
                  <a:srgbClr val="C00000"/>
                </a:solidFill>
                <a:latin typeface="Roboto Mono"/>
                <a:hlinkClick r:id="rId3">
                  <a:extLst>
                    <a:ext uri="{A12FA001-AC4F-418D-AE19-62706E023703}">
                      <ahyp:hlinkClr xmlns:ahyp="http://schemas.microsoft.com/office/drawing/2018/hyperlinkcolor" val="tx"/>
                    </a:ext>
                  </a:extLst>
                </a:hlinkClick>
              </a:rPr>
              <a:t>Context</a:t>
            </a:r>
            <a:r>
              <a:rPr lang="en-US" altLang="en-US" dirty="0">
                <a:solidFill>
                  <a:srgbClr val="202124"/>
                </a:solidFill>
                <a:latin typeface="Roboto"/>
              </a:rPr>
              <a:t> parameter is used first because the </a:t>
            </a:r>
            <a:r>
              <a:rPr lang="en-US" altLang="en-US" sz="1700" dirty="0">
                <a:solidFill>
                  <a:srgbClr val="C00000"/>
                </a:solidFill>
                <a:latin typeface="Roboto Mono"/>
                <a:hlinkClick r:id="rId5">
                  <a:extLst>
                    <a:ext uri="{A12FA001-AC4F-418D-AE19-62706E023703}">
                      <ahyp:hlinkClr xmlns:ahyp="http://schemas.microsoft.com/office/drawing/2018/hyperlinkcolor" val="tx"/>
                    </a:ext>
                  </a:extLst>
                </a:hlinkClick>
              </a:rPr>
              <a:t>Activity</a:t>
            </a:r>
            <a:r>
              <a:rPr lang="en-US" altLang="en-US" dirty="0">
                <a:solidFill>
                  <a:srgbClr val="202124"/>
                </a:solidFill>
                <a:latin typeface="Roboto"/>
              </a:rPr>
              <a:t> class is a subclass of </a:t>
            </a:r>
            <a:r>
              <a:rPr lang="en-US" altLang="en-US" sz="1700" dirty="0">
                <a:solidFill>
                  <a:srgbClr val="C00000"/>
                </a:solidFill>
                <a:latin typeface="Roboto Mono"/>
                <a:hlinkClick r:id="rId3">
                  <a:extLst>
                    <a:ext uri="{A12FA001-AC4F-418D-AE19-62706E023703}">
                      <ahyp:hlinkClr xmlns:ahyp="http://schemas.microsoft.com/office/drawing/2018/hyperlinkcolor" val="tx"/>
                    </a:ext>
                  </a:extLst>
                </a:hlinkClick>
              </a:rPr>
              <a:t>Context</a:t>
            </a:r>
            <a:r>
              <a:rPr lang="en-US" altLang="en-US" dirty="0">
                <a:solidFill>
                  <a:srgbClr val="202124"/>
                </a:solidFill>
                <a:latin typeface="Roboto"/>
              </a:rPr>
              <a:t>.</a:t>
            </a:r>
          </a:p>
          <a:p>
            <a:pPr marL="0" lvl="0" indent="0" defTabSz="914400" eaLnBrk="0" fontAlgn="base" hangingPunct="0">
              <a:lnSpc>
                <a:spcPct val="150000"/>
              </a:lnSpc>
              <a:spcBef>
                <a:spcPct val="0"/>
              </a:spcBef>
              <a:spcAft>
                <a:spcPct val="0"/>
              </a:spcAft>
              <a:buClrTx/>
              <a:buSzTx/>
              <a:buNone/>
            </a:pPr>
            <a:r>
              <a:rPr lang="en-US" altLang="en-US" dirty="0">
                <a:solidFill>
                  <a:srgbClr val="202124"/>
                </a:solidFill>
                <a:latin typeface="Roboto"/>
              </a:rPr>
              <a:t>The </a:t>
            </a:r>
            <a:r>
              <a:rPr lang="en-US" altLang="en-US" sz="1700" dirty="0">
                <a:solidFill>
                  <a:srgbClr val="C00000"/>
                </a:solidFill>
                <a:latin typeface="Roboto Mono"/>
                <a:hlinkClick r:id="rId4">
                  <a:extLst>
                    <a:ext uri="{A12FA001-AC4F-418D-AE19-62706E023703}">
                      <ahyp:hlinkClr xmlns:ahyp="http://schemas.microsoft.com/office/drawing/2018/hyperlinkcolor" val="tx"/>
                    </a:ext>
                  </a:extLst>
                </a:hlinkClick>
              </a:rPr>
              <a:t>Class</a:t>
            </a:r>
            <a:r>
              <a:rPr lang="en-US" altLang="en-US" dirty="0">
                <a:solidFill>
                  <a:srgbClr val="202124"/>
                </a:solidFill>
                <a:latin typeface="Roboto"/>
              </a:rPr>
              <a:t> parameter of the app component, to which the system delivers the </a:t>
            </a:r>
            <a:r>
              <a:rPr lang="en-US" altLang="en-US" sz="1700" dirty="0">
                <a:solidFill>
                  <a:srgbClr val="C00000"/>
                </a:solidFill>
                <a:latin typeface="Roboto Mono"/>
                <a:hlinkClick r:id="rId2">
                  <a:extLst>
                    <a:ext uri="{A12FA001-AC4F-418D-AE19-62706E023703}">
                      <ahyp:hlinkClr xmlns:ahyp="http://schemas.microsoft.com/office/drawing/2018/hyperlinkcolor" val="tx"/>
                    </a:ext>
                  </a:extLst>
                </a:hlinkClick>
              </a:rPr>
              <a:t>Intent</a:t>
            </a:r>
            <a:r>
              <a:rPr lang="en-US" altLang="en-US" sz="1200" dirty="0">
                <a:solidFill>
                  <a:srgbClr val="37474F"/>
                </a:solidFill>
                <a:latin typeface="Roboto Mono"/>
              </a:rPr>
              <a:t>,</a:t>
            </a:r>
            <a:r>
              <a:rPr lang="en-US" altLang="en-US" dirty="0">
                <a:solidFill>
                  <a:srgbClr val="202124"/>
                </a:solidFill>
                <a:latin typeface="Roboto"/>
              </a:rPr>
              <a:t> is, in this case, the activity to start.</a:t>
            </a:r>
          </a:p>
          <a:p>
            <a:pPr marL="0" lvl="0" indent="0" defTabSz="914400" eaLnBrk="0" fontAlgn="base" hangingPunct="0">
              <a:lnSpc>
                <a:spcPct val="150000"/>
              </a:lnSpc>
              <a:spcBef>
                <a:spcPct val="0"/>
              </a:spcBef>
              <a:spcAft>
                <a:spcPct val="0"/>
              </a:spcAft>
              <a:buClrTx/>
              <a:buSzTx/>
              <a:buFontTx/>
              <a:buChar char="•"/>
            </a:pPr>
            <a:r>
              <a:rPr lang="en-US" altLang="en-US" dirty="0">
                <a:solidFill>
                  <a:srgbClr val="202124"/>
                </a:solidFill>
                <a:latin typeface="Roboto"/>
              </a:rPr>
              <a:t>The </a:t>
            </a:r>
            <a:r>
              <a:rPr lang="en-US" altLang="en-US" sz="1700" dirty="0" err="1">
                <a:solidFill>
                  <a:srgbClr val="C00000"/>
                </a:solidFill>
                <a:latin typeface="Roboto Mono"/>
                <a:hlinkClick r:id="rId6">
                  <a:extLst>
                    <a:ext uri="{A12FA001-AC4F-418D-AE19-62706E023703}">
                      <ahyp:hlinkClr xmlns:ahyp="http://schemas.microsoft.com/office/drawing/2018/hyperlinkcolor" val="tx"/>
                    </a:ext>
                  </a:extLst>
                </a:hlinkClick>
              </a:rPr>
              <a:t>putExtra</a:t>
            </a:r>
            <a:r>
              <a:rPr lang="en-US" altLang="en-US" sz="1700" dirty="0">
                <a:solidFill>
                  <a:srgbClr val="C00000"/>
                </a:solidFill>
                <a:latin typeface="Roboto Mono"/>
                <a:hlinkClick r:id="rId6">
                  <a:extLst>
                    <a:ext uri="{A12FA001-AC4F-418D-AE19-62706E023703}">
                      <ahyp:hlinkClr xmlns:ahyp="http://schemas.microsoft.com/office/drawing/2018/hyperlinkcolor" val="tx"/>
                    </a:ext>
                  </a:extLst>
                </a:hlinkClick>
              </a:rPr>
              <a:t>()</a:t>
            </a:r>
            <a:r>
              <a:rPr lang="en-US" altLang="en-US" dirty="0">
                <a:solidFill>
                  <a:srgbClr val="202124"/>
                </a:solidFill>
                <a:latin typeface="Roboto"/>
              </a:rPr>
              <a:t> method adds the value of </a:t>
            </a:r>
            <a:r>
              <a:rPr lang="en-US" altLang="en-US" sz="1700" dirty="0" err="1">
                <a:solidFill>
                  <a:srgbClr val="C00000"/>
                </a:solidFill>
                <a:latin typeface="Roboto Mono"/>
              </a:rPr>
              <a:t>EditText</a:t>
            </a:r>
            <a:r>
              <a:rPr lang="en-US" altLang="en-US" dirty="0">
                <a:solidFill>
                  <a:srgbClr val="202124"/>
                </a:solidFill>
                <a:latin typeface="Roboto"/>
              </a:rPr>
              <a:t> to the intent. An </a:t>
            </a:r>
            <a:r>
              <a:rPr lang="en-US" altLang="en-US" sz="1700" dirty="0">
                <a:solidFill>
                  <a:srgbClr val="C00000"/>
                </a:solidFill>
                <a:latin typeface="Roboto Mono"/>
              </a:rPr>
              <a:t>Intent</a:t>
            </a:r>
            <a:r>
              <a:rPr lang="en-US" altLang="en-US" dirty="0">
                <a:solidFill>
                  <a:srgbClr val="202124"/>
                </a:solidFill>
                <a:latin typeface="Roboto"/>
              </a:rPr>
              <a:t> can carry data types as key-value pairs called </a:t>
            </a:r>
            <a:r>
              <a:rPr lang="en-US" altLang="en-US" i="1" dirty="0">
                <a:solidFill>
                  <a:srgbClr val="202124"/>
                </a:solidFill>
                <a:latin typeface="Roboto"/>
              </a:rPr>
              <a:t>extras</a:t>
            </a:r>
            <a:r>
              <a:rPr lang="en-US" altLang="en-US" dirty="0">
                <a:solidFill>
                  <a:srgbClr val="202124"/>
                </a:solidFill>
                <a:latin typeface="Roboto"/>
              </a:rPr>
              <a:t>.</a:t>
            </a:r>
          </a:p>
          <a:p>
            <a:pPr marL="0" lvl="0" indent="0" defTabSz="914400" eaLnBrk="0" fontAlgn="base" hangingPunct="0">
              <a:lnSpc>
                <a:spcPct val="150000"/>
              </a:lnSpc>
              <a:spcBef>
                <a:spcPct val="0"/>
              </a:spcBef>
              <a:spcAft>
                <a:spcPct val="0"/>
              </a:spcAft>
              <a:buClrTx/>
              <a:buSzTx/>
              <a:buNone/>
            </a:pPr>
            <a:r>
              <a:rPr lang="en-US" altLang="en-US" dirty="0">
                <a:solidFill>
                  <a:srgbClr val="202124"/>
                </a:solidFill>
                <a:latin typeface="Roboto"/>
              </a:rPr>
              <a:t>Your key is a public constant </a:t>
            </a:r>
            <a:r>
              <a:rPr lang="en-US" altLang="en-US" sz="1700" dirty="0">
                <a:solidFill>
                  <a:srgbClr val="C00000"/>
                </a:solidFill>
                <a:latin typeface="Roboto Mono"/>
              </a:rPr>
              <a:t>EXTRA</a:t>
            </a:r>
            <a:r>
              <a:rPr lang="en-US" altLang="en-US" sz="1200" dirty="0">
                <a:solidFill>
                  <a:srgbClr val="37474F"/>
                </a:solidFill>
                <a:latin typeface="Roboto Mono"/>
              </a:rPr>
              <a:t>_</a:t>
            </a:r>
            <a:r>
              <a:rPr lang="en-US" altLang="en-US" sz="1700" dirty="0">
                <a:solidFill>
                  <a:srgbClr val="C00000"/>
                </a:solidFill>
                <a:latin typeface="Roboto Mono"/>
              </a:rPr>
              <a:t>MESSAGE</a:t>
            </a:r>
            <a:r>
              <a:rPr lang="en-US" altLang="en-US" dirty="0">
                <a:solidFill>
                  <a:srgbClr val="202124"/>
                </a:solidFill>
                <a:latin typeface="Roboto"/>
              </a:rPr>
              <a:t> because the next activity uses the key to retrieve the text value. It's a good practice to define keys for intent extras with your app's package name as a prefix. This ensures that the keys are unique, in case your app interacts with other apps.</a:t>
            </a:r>
          </a:p>
          <a:p>
            <a:pPr marL="0" lvl="0" indent="0" defTabSz="914400" eaLnBrk="0" fontAlgn="base" hangingPunct="0">
              <a:lnSpc>
                <a:spcPct val="150000"/>
              </a:lnSpc>
              <a:spcBef>
                <a:spcPct val="0"/>
              </a:spcBef>
              <a:spcAft>
                <a:spcPct val="0"/>
              </a:spcAft>
              <a:buClrTx/>
              <a:buSzTx/>
              <a:buFontTx/>
              <a:buChar char="•"/>
            </a:pPr>
            <a:r>
              <a:rPr lang="en-US" altLang="en-US" dirty="0">
                <a:solidFill>
                  <a:srgbClr val="202124"/>
                </a:solidFill>
                <a:latin typeface="Roboto"/>
              </a:rPr>
              <a:t>The </a:t>
            </a:r>
            <a:r>
              <a:rPr lang="en-US" altLang="en-US" sz="1700" dirty="0" err="1">
                <a:solidFill>
                  <a:srgbClr val="C00000"/>
                </a:solidFill>
                <a:latin typeface="Roboto Mono"/>
                <a:hlinkClick r:id="rId7">
                  <a:extLst>
                    <a:ext uri="{A12FA001-AC4F-418D-AE19-62706E023703}">
                      <ahyp:hlinkClr xmlns:ahyp="http://schemas.microsoft.com/office/drawing/2018/hyperlinkcolor" val="tx"/>
                    </a:ext>
                  </a:extLst>
                </a:hlinkClick>
              </a:rPr>
              <a:t>startActivity</a:t>
            </a:r>
            <a:r>
              <a:rPr lang="en-US" altLang="en-US" sz="1700" dirty="0">
                <a:solidFill>
                  <a:srgbClr val="C00000"/>
                </a:solidFill>
                <a:latin typeface="Roboto Mono"/>
                <a:hlinkClick r:id="rId7">
                  <a:extLst>
                    <a:ext uri="{A12FA001-AC4F-418D-AE19-62706E023703}">
                      <ahyp:hlinkClr xmlns:ahyp="http://schemas.microsoft.com/office/drawing/2018/hyperlinkcolor" val="tx"/>
                    </a:ext>
                  </a:extLst>
                </a:hlinkClick>
              </a:rPr>
              <a:t>()</a:t>
            </a:r>
            <a:r>
              <a:rPr lang="en-US" altLang="en-US" dirty="0">
                <a:solidFill>
                  <a:srgbClr val="202124"/>
                </a:solidFill>
                <a:latin typeface="Roboto"/>
              </a:rPr>
              <a:t> method starts an instance of the </a:t>
            </a:r>
            <a:r>
              <a:rPr lang="en-US" altLang="en-US" sz="1700" dirty="0" err="1">
                <a:solidFill>
                  <a:srgbClr val="C00000"/>
                </a:solidFill>
                <a:latin typeface="Roboto Mono"/>
              </a:rPr>
              <a:t>DisplayMessageActivity</a:t>
            </a:r>
            <a:r>
              <a:rPr lang="en-US" altLang="en-US" dirty="0">
                <a:solidFill>
                  <a:srgbClr val="202124"/>
                </a:solidFill>
                <a:latin typeface="Roboto"/>
              </a:rPr>
              <a:t> that's specified by the </a:t>
            </a:r>
            <a:r>
              <a:rPr lang="en-US" altLang="en-US" sz="1700" dirty="0">
                <a:solidFill>
                  <a:srgbClr val="C00000"/>
                </a:solidFill>
                <a:latin typeface="Roboto Mono"/>
                <a:hlinkClick r:id="rId2">
                  <a:extLst>
                    <a:ext uri="{A12FA001-AC4F-418D-AE19-62706E023703}">
                      <ahyp:hlinkClr xmlns:ahyp="http://schemas.microsoft.com/office/drawing/2018/hyperlinkcolor" val="tx"/>
                    </a:ext>
                  </a:extLst>
                </a:hlinkClick>
              </a:rPr>
              <a:t>Intent</a:t>
            </a:r>
            <a:r>
              <a:rPr lang="en-US" altLang="en-US" dirty="0">
                <a:solidFill>
                  <a:srgbClr val="202124"/>
                </a:solidFill>
                <a:latin typeface="Roboto"/>
              </a:rPr>
              <a:t>. Next, you need to create that class.</a:t>
            </a:r>
            <a:endParaRPr lang="en-IN" dirty="0"/>
          </a:p>
        </p:txBody>
      </p:sp>
      <p:sp>
        <p:nvSpPr>
          <p:cNvPr id="7" name="Title 1">
            <a:extLst>
              <a:ext uri="{FF2B5EF4-FFF2-40B4-BE49-F238E27FC236}">
                <a16:creationId xmlns:a16="http://schemas.microsoft.com/office/drawing/2014/main" id="{74AA385D-D06C-40AA-A900-6DB123DCCFF0}"/>
              </a:ext>
            </a:extLst>
          </p:cNvPr>
          <p:cNvSpPr>
            <a:spLocks noGrp="1"/>
          </p:cNvSpPr>
          <p:nvPr>
            <p:ph type="title"/>
          </p:nvPr>
        </p:nvSpPr>
        <p:spPr>
          <a:xfrm>
            <a:off x="581025" y="730250"/>
            <a:ext cx="11029950" cy="987425"/>
          </a:xfrm>
        </p:spPr>
        <p:txBody>
          <a:bodyPr/>
          <a:lstStyle/>
          <a:p>
            <a:r>
              <a:rPr lang="en-IN" dirty="0"/>
              <a:t>Build an intent</a:t>
            </a:r>
          </a:p>
        </p:txBody>
      </p:sp>
    </p:spTree>
    <p:extLst>
      <p:ext uri="{BB962C8B-B14F-4D97-AF65-F5344CB8AC3E}">
        <p14:creationId xmlns:p14="http://schemas.microsoft.com/office/powerpoint/2010/main" val="18308974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3E53-944B-45A7-AC2D-329FCBB4182E}"/>
              </a:ext>
            </a:extLst>
          </p:cNvPr>
          <p:cNvSpPr>
            <a:spLocks noGrp="1"/>
          </p:cNvSpPr>
          <p:nvPr>
            <p:ph type="title"/>
          </p:nvPr>
        </p:nvSpPr>
        <p:spPr/>
        <p:txBody>
          <a:bodyPr/>
          <a:lstStyle/>
          <a:p>
            <a:r>
              <a:rPr lang="en-IN" dirty="0"/>
              <a:t>Create the second activity</a:t>
            </a:r>
          </a:p>
        </p:txBody>
      </p:sp>
      <p:sp>
        <p:nvSpPr>
          <p:cNvPr id="3" name="Content Placeholder 2">
            <a:extLst>
              <a:ext uri="{FF2B5EF4-FFF2-40B4-BE49-F238E27FC236}">
                <a16:creationId xmlns:a16="http://schemas.microsoft.com/office/drawing/2014/main" id="{AAA6D45B-A54B-4C50-8128-2D4A782FB8A3}"/>
              </a:ext>
            </a:extLst>
          </p:cNvPr>
          <p:cNvSpPr>
            <a:spLocks noGrp="1"/>
          </p:cNvSpPr>
          <p:nvPr>
            <p:ph sz="half" idx="1"/>
          </p:nvPr>
        </p:nvSpPr>
        <p:spPr>
          <a:xfrm>
            <a:off x="581192" y="2113936"/>
            <a:ext cx="11138859" cy="4326194"/>
          </a:xfrm>
        </p:spPr>
        <p:txBody>
          <a:bodyPr>
            <a:normAutofit lnSpcReduction="10000"/>
          </a:bodyPr>
          <a:lstStyle/>
          <a:p>
            <a:pPr marL="0" lvl="0" indent="0" defTabSz="914400" eaLnBrk="0" fontAlgn="base" hangingPunct="0">
              <a:lnSpc>
                <a:spcPct val="150000"/>
              </a:lnSpc>
              <a:spcBef>
                <a:spcPct val="0"/>
              </a:spcBef>
              <a:spcAft>
                <a:spcPct val="0"/>
              </a:spcAft>
              <a:buClrTx/>
              <a:buSzTx/>
              <a:buNone/>
            </a:pPr>
            <a:r>
              <a:rPr lang="en-US" altLang="en-US" dirty="0">
                <a:solidFill>
                  <a:srgbClr val="202124"/>
                </a:solidFill>
                <a:latin typeface="Roboto"/>
              </a:rPr>
              <a:t>To create the second activity, follow these steps:</a:t>
            </a:r>
            <a:endParaRPr lang="en-US" altLang="en-US" sz="1050" dirty="0">
              <a:solidFill>
                <a:schemeClr val="tx1"/>
              </a:solidFill>
            </a:endParaRPr>
          </a:p>
          <a:p>
            <a:pPr marL="0" lvl="0" indent="0" defTabSz="914400" eaLnBrk="0" fontAlgn="base" hangingPunct="0">
              <a:lnSpc>
                <a:spcPct val="150000"/>
              </a:lnSpc>
              <a:spcBef>
                <a:spcPct val="0"/>
              </a:spcBef>
              <a:spcAft>
                <a:spcPct val="0"/>
              </a:spcAft>
              <a:buClrTx/>
              <a:buSzTx/>
              <a:buFontTx/>
              <a:buAutoNum type="arabicPeriod"/>
            </a:pPr>
            <a:r>
              <a:rPr lang="en-US" altLang="en-US" dirty="0">
                <a:solidFill>
                  <a:srgbClr val="202124"/>
                </a:solidFill>
                <a:latin typeface="Roboto"/>
              </a:rPr>
              <a:t>In the </a:t>
            </a:r>
            <a:r>
              <a:rPr lang="en-US" altLang="en-US" b="1" dirty="0">
                <a:solidFill>
                  <a:srgbClr val="202124"/>
                </a:solidFill>
                <a:latin typeface="Roboto"/>
              </a:rPr>
              <a:t>Project</a:t>
            </a:r>
            <a:r>
              <a:rPr lang="en-US" altLang="en-US" dirty="0">
                <a:solidFill>
                  <a:srgbClr val="202124"/>
                </a:solidFill>
                <a:latin typeface="Roboto"/>
              </a:rPr>
              <a:t> window, right-click the </a:t>
            </a:r>
            <a:r>
              <a:rPr lang="en-US" altLang="en-US" b="1" dirty="0">
                <a:solidFill>
                  <a:srgbClr val="202124"/>
                </a:solidFill>
                <a:latin typeface="Roboto"/>
              </a:rPr>
              <a:t>app</a:t>
            </a:r>
            <a:r>
              <a:rPr lang="en-US" altLang="en-US" dirty="0">
                <a:solidFill>
                  <a:srgbClr val="202124"/>
                </a:solidFill>
                <a:latin typeface="Roboto"/>
              </a:rPr>
              <a:t> folder and select </a:t>
            </a:r>
            <a:r>
              <a:rPr lang="en-US" altLang="en-US" b="1" dirty="0">
                <a:solidFill>
                  <a:srgbClr val="202124"/>
                </a:solidFill>
                <a:latin typeface="Roboto"/>
              </a:rPr>
              <a:t>New &gt; Activity &gt; Empty Activity</a:t>
            </a:r>
            <a:r>
              <a:rPr lang="en-US" altLang="en-US" dirty="0">
                <a:solidFill>
                  <a:srgbClr val="202124"/>
                </a:solidFill>
                <a:latin typeface="Roboto"/>
              </a:rPr>
              <a:t>.</a:t>
            </a:r>
          </a:p>
          <a:p>
            <a:pPr marL="0" lvl="0" indent="0" defTabSz="914400" eaLnBrk="0" fontAlgn="base" hangingPunct="0">
              <a:lnSpc>
                <a:spcPct val="150000"/>
              </a:lnSpc>
              <a:spcBef>
                <a:spcPct val="0"/>
              </a:spcBef>
              <a:spcAft>
                <a:spcPct val="0"/>
              </a:spcAft>
              <a:buClrTx/>
              <a:buSzTx/>
              <a:buFontTx/>
              <a:buAutoNum type="arabicPeriod" startAt="2"/>
            </a:pPr>
            <a:r>
              <a:rPr lang="en-US" altLang="en-US" dirty="0">
                <a:solidFill>
                  <a:srgbClr val="202124"/>
                </a:solidFill>
                <a:latin typeface="Roboto"/>
              </a:rPr>
              <a:t>In the </a:t>
            </a:r>
            <a:r>
              <a:rPr lang="en-US" altLang="en-US" b="1" dirty="0">
                <a:solidFill>
                  <a:srgbClr val="202124"/>
                </a:solidFill>
                <a:latin typeface="Roboto"/>
              </a:rPr>
              <a:t>Configure Activity</a:t>
            </a:r>
            <a:r>
              <a:rPr lang="en-US" altLang="en-US" dirty="0">
                <a:solidFill>
                  <a:srgbClr val="202124"/>
                </a:solidFill>
                <a:latin typeface="Roboto"/>
              </a:rPr>
              <a:t> window, enter "</a:t>
            </a:r>
            <a:r>
              <a:rPr lang="en-US" altLang="en-US" dirty="0" err="1">
                <a:solidFill>
                  <a:srgbClr val="202124"/>
                </a:solidFill>
                <a:latin typeface="Roboto"/>
              </a:rPr>
              <a:t>DisplayMessageActivity</a:t>
            </a:r>
            <a:r>
              <a:rPr lang="en-US" altLang="en-US" dirty="0">
                <a:solidFill>
                  <a:srgbClr val="202124"/>
                </a:solidFill>
                <a:latin typeface="Roboto"/>
              </a:rPr>
              <a:t>" for </a:t>
            </a:r>
            <a:r>
              <a:rPr lang="en-US" altLang="en-US" b="1" dirty="0">
                <a:solidFill>
                  <a:srgbClr val="202124"/>
                </a:solidFill>
                <a:latin typeface="Roboto"/>
              </a:rPr>
              <a:t>Activity Name</a:t>
            </a:r>
            <a:r>
              <a:rPr lang="en-US" altLang="en-US" dirty="0">
                <a:solidFill>
                  <a:srgbClr val="202124"/>
                </a:solidFill>
                <a:latin typeface="Roboto"/>
              </a:rPr>
              <a:t>. Leave all other properties set to their defaults and click </a:t>
            </a:r>
            <a:r>
              <a:rPr lang="en-US" altLang="en-US" b="1" dirty="0">
                <a:solidFill>
                  <a:srgbClr val="202124"/>
                </a:solidFill>
                <a:latin typeface="Roboto"/>
              </a:rPr>
              <a:t>Finish</a:t>
            </a:r>
            <a:r>
              <a:rPr lang="en-US" altLang="en-US" dirty="0">
                <a:solidFill>
                  <a:srgbClr val="202124"/>
                </a:solidFill>
                <a:latin typeface="Roboto"/>
              </a:rPr>
              <a:t>.</a:t>
            </a:r>
          </a:p>
          <a:p>
            <a:pPr marL="0" lvl="0" indent="0" defTabSz="914400" eaLnBrk="0" fontAlgn="base" hangingPunct="0">
              <a:lnSpc>
                <a:spcPct val="150000"/>
              </a:lnSpc>
              <a:spcBef>
                <a:spcPct val="0"/>
              </a:spcBef>
              <a:spcAft>
                <a:spcPct val="0"/>
              </a:spcAft>
              <a:buClrTx/>
              <a:buSzTx/>
              <a:buNone/>
            </a:pPr>
            <a:r>
              <a:rPr lang="en-US" altLang="en-US" dirty="0">
                <a:solidFill>
                  <a:srgbClr val="202124"/>
                </a:solidFill>
                <a:latin typeface="Roboto"/>
              </a:rPr>
              <a:t>Android Studio automatically does three things:</a:t>
            </a:r>
            <a:endParaRPr lang="en-US" altLang="en-US" sz="1050" dirty="0">
              <a:solidFill>
                <a:schemeClr val="tx1"/>
              </a:solidFill>
            </a:endParaRPr>
          </a:p>
          <a:p>
            <a:pPr marL="0" lvl="0" indent="0" defTabSz="914400" eaLnBrk="0" fontAlgn="base" hangingPunct="0">
              <a:lnSpc>
                <a:spcPct val="150000"/>
              </a:lnSpc>
              <a:spcBef>
                <a:spcPct val="0"/>
              </a:spcBef>
              <a:spcAft>
                <a:spcPct val="0"/>
              </a:spcAft>
              <a:buClrTx/>
              <a:buSzTx/>
              <a:buFontTx/>
              <a:buChar char="•"/>
            </a:pPr>
            <a:r>
              <a:rPr lang="en-US" altLang="en-US" dirty="0">
                <a:solidFill>
                  <a:srgbClr val="202124"/>
                </a:solidFill>
                <a:latin typeface="Roboto"/>
              </a:rPr>
              <a:t>Creates the </a:t>
            </a:r>
            <a:r>
              <a:rPr lang="en-US" altLang="en-US" sz="1600" dirty="0" err="1">
                <a:solidFill>
                  <a:srgbClr val="C00000"/>
                </a:solidFill>
                <a:latin typeface="Roboto Mono"/>
              </a:rPr>
              <a:t>DisplayMessageActivity</a:t>
            </a:r>
            <a:r>
              <a:rPr lang="en-US" altLang="en-US" dirty="0">
                <a:solidFill>
                  <a:srgbClr val="202124"/>
                </a:solidFill>
                <a:latin typeface="Roboto"/>
              </a:rPr>
              <a:t> file.</a:t>
            </a:r>
          </a:p>
          <a:p>
            <a:pPr marL="0" lvl="0" indent="0" defTabSz="914400" eaLnBrk="0" fontAlgn="base" hangingPunct="0">
              <a:lnSpc>
                <a:spcPct val="150000"/>
              </a:lnSpc>
              <a:spcBef>
                <a:spcPct val="0"/>
              </a:spcBef>
              <a:spcAft>
                <a:spcPct val="0"/>
              </a:spcAft>
              <a:buClrTx/>
              <a:buSzTx/>
              <a:buFontTx/>
              <a:buChar char="•"/>
            </a:pPr>
            <a:r>
              <a:rPr lang="en-US" altLang="en-US" dirty="0">
                <a:solidFill>
                  <a:srgbClr val="202124"/>
                </a:solidFill>
                <a:latin typeface="Roboto"/>
              </a:rPr>
              <a:t>Creates the layout file </a:t>
            </a:r>
            <a:r>
              <a:rPr lang="en-US" altLang="en-US" sz="1600" dirty="0">
                <a:solidFill>
                  <a:srgbClr val="C00000"/>
                </a:solidFill>
                <a:latin typeface="Roboto Mono"/>
              </a:rPr>
              <a:t>activity</a:t>
            </a:r>
            <a:r>
              <a:rPr lang="en-US" altLang="en-US" sz="1200" dirty="0">
                <a:solidFill>
                  <a:srgbClr val="37474F"/>
                </a:solidFill>
                <a:latin typeface="Roboto Mono"/>
              </a:rPr>
              <a:t>_</a:t>
            </a:r>
            <a:r>
              <a:rPr lang="en-US" altLang="en-US" sz="1600" dirty="0">
                <a:solidFill>
                  <a:srgbClr val="C00000"/>
                </a:solidFill>
                <a:latin typeface="Roboto Mono"/>
              </a:rPr>
              <a:t>display</a:t>
            </a:r>
            <a:r>
              <a:rPr lang="en-US" altLang="en-US" sz="1200" dirty="0">
                <a:solidFill>
                  <a:srgbClr val="37474F"/>
                </a:solidFill>
                <a:latin typeface="Roboto Mono"/>
              </a:rPr>
              <a:t>_</a:t>
            </a:r>
            <a:r>
              <a:rPr lang="en-US" altLang="en-US" sz="1600" dirty="0">
                <a:solidFill>
                  <a:srgbClr val="C00000"/>
                </a:solidFill>
                <a:latin typeface="Roboto Mono"/>
              </a:rPr>
              <a:t>message</a:t>
            </a:r>
            <a:r>
              <a:rPr lang="en-US" altLang="en-US" sz="1200" dirty="0">
                <a:solidFill>
                  <a:srgbClr val="37474F"/>
                </a:solidFill>
                <a:latin typeface="Roboto Mono"/>
              </a:rPr>
              <a:t>.</a:t>
            </a:r>
            <a:r>
              <a:rPr lang="en-US" altLang="en-US" sz="1600" dirty="0">
                <a:solidFill>
                  <a:srgbClr val="C00000"/>
                </a:solidFill>
                <a:latin typeface="Roboto Mono"/>
              </a:rPr>
              <a:t>xml</a:t>
            </a:r>
            <a:r>
              <a:rPr lang="en-US" altLang="en-US" dirty="0">
                <a:solidFill>
                  <a:srgbClr val="202124"/>
                </a:solidFill>
                <a:latin typeface="Roboto"/>
              </a:rPr>
              <a:t>, which corresponds with the </a:t>
            </a:r>
            <a:r>
              <a:rPr lang="en-US" altLang="en-US" sz="1600" dirty="0" err="1">
                <a:solidFill>
                  <a:srgbClr val="C00000"/>
                </a:solidFill>
                <a:latin typeface="Roboto Mono"/>
              </a:rPr>
              <a:t>DisplayMessageActivity</a:t>
            </a:r>
            <a:r>
              <a:rPr lang="en-US" altLang="en-US" dirty="0">
                <a:solidFill>
                  <a:srgbClr val="202124"/>
                </a:solidFill>
                <a:latin typeface="Roboto"/>
              </a:rPr>
              <a:t> file.</a:t>
            </a:r>
          </a:p>
          <a:p>
            <a:pPr marL="0" lvl="0" indent="0" defTabSz="914400" eaLnBrk="0" fontAlgn="base" hangingPunct="0">
              <a:lnSpc>
                <a:spcPct val="150000"/>
              </a:lnSpc>
              <a:spcBef>
                <a:spcPct val="0"/>
              </a:spcBef>
              <a:spcAft>
                <a:spcPct val="0"/>
              </a:spcAft>
              <a:buClrTx/>
              <a:buSzTx/>
              <a:buFontTx/>
              <a:buChar char="•"/>
            </a:pPr>
            <a:r>
              <a:rPr lang="en-US" altLang="en-US" dirty="0">
                <a:solidFill>
                  <a:srgbClr val="202124"/>
                </a:solidFill>
                <a:latin typeface="Roboto"/>
              </a:rPr>
              <a:t>Adds the required </a:t>
            </a:r>
            <a:r>
              <a:rPr lang="en-US" altLang="en-US" sz="1200" dirty="0">
                <a:solidFill>
                  <a:srgbClr val="039BE5"/>
                </a:solidFill>
                <a:latin typeface="Roboto Mono"/>
                <a:hlinkClick r:id="rId2"/>
              </a:rPr>
              <a:t>&lt;</a:t>
            </a:r>
            <a:r>
              <a:rPr lang="en-US" altLang="en-US" sz="1600" dirty="0">
                <a:solidFill>
                  <a:srgbClr val="C00000"/>
                </a:solidFill>
                <a:latin typeface="Roboto Mono"/>
                <a:hlinkClick r:id="rId2">
                  <a:extLst>
                    <a:ext uri="{A12FA001-AC4F-418D-AE19-62706E023703}">
                      <ahyp:hlinkClr xmlns:ahyp="http://schemas.microsoft.com/office/drawing/2018/hyperlinkcolor" val="tx"/>
                    </a:ext>
                  </a:extLst>
                </a:hlinkClick>
              </a:rPr>
              <a:t>activity</a:t>
            </a:r>
            <a:r>
              <a:rPr lang="en-US" altLang="en-US" sz="1200" dirty="0">
                <a:solidFill>
                  <a:srgbClr val="039BE5"/>
                </a:solidFill>
                <a:latin typeface="Roboto Mono"/>
                <a:hlinkClick r:id="rId2"/>
              </a:rPr>
              <a:t>&gt;</a:t>
            </a:r>
            <a:r>
              <a:rPr lang="en-US" altLang="en-US" dirty="0">
                <a:solidFill>
                  <a:srgbClr val="202124"/>
                </a:solidFill>
                <a:latin typeface="Roboto"/>
              </a:rPr>
              <a:t> element in </a:t>
            </a:r>
            <a:r>
              <a:rPr lang="en-US" altLang="en-US" sz="1600" dirty="0">
                <a:solidFill>
                  <a:srgbClr val="C00000"/>
                </a:solidFill>
                <a:latin typeface="Roboto Mono"/>
              </a:rPr>
              <a:t>AndroidManifest</a:t>
            </a:r>
            <a:r>
              <a:rPr lang="en-US" altLang="en-US" sz="1200" dirty="0">
                <a:solidFill>
                  <a:srgbClr val="37474F"/>
                </a:solidFill>
                <a:latin typeface="Roboto Mono"/>
              </a:rPr>
              <a:t>.</a:t>
            </a:r>
            <a:r>
              <a:rPr lang="en-US" altLang="en-US" sz="1600" dirty="0">
                <a:solidFill>
                  <a:srgbClr val="C00000"/>
                </a:solidFill>
                <a:latin typeface="Roboto Mono"/>
              </a:rPr>
              <a:t>xml</a:t>
            </a:r>
            <a:r>
              <a:rPr lang="en-US" altLang="en-US" dirty="0">
                <a:solidFill>
                  <a:srgbClr val="202124"/>
                </a:solidFill>
                <a:latin typeface="Roboto"/>
              </a:rPr>
              <a:t>.</a:t>
            </a:r>
          </a:p>
          <a:p>
            <a:pPr marL="0" lvl="0" indent="0" defTabSz="914400" eaLnBrk="0" fontAlgn="base" hangingPunct="0">
              <a:lnSpc>
                <a:spcPct val="150000"/>
              </a:lnSpc>
              <a:spcBef>
                <a:spcPct val="0"/>
              </a:spcBef>
              <a:spcAft>
                <a:spcPct val="0"/>
              </a:spcAft>
              <a:buClrTx/>
              <a:buSzTx/>
              <a:buFontTx/>
              <a:buChar char="•"/>
            </a:pPr>
            <a:endParaRPr lang="en-US" altLang="en-US" dirty="0">
              <a:solidFill>
                <a:srgbClr val="202124"/>
              </a:solidFill>
              <a:latin typeface="Roboto"/>
            </a:endParaRPr>
          </a:p>
          <a:p>
            <a:pPr marL="0" lvl="0" indent="0" defTabSz="914400" eaLnBrk="0" fontAlgn="base" hangingPunct="0">
              <a:lnSpc>
                <a:spcPct val="150000"/>
              </a:lnSpc>
              <a:spcBef>
                <a:spcPct val="0"/>
              </a:spcBef>
              <a:spcAft>
                <a:spcPct val="0"/>
              </a:spcAft>
              <a:buClrTx/>
              <a:buSzTx/>
              <a:buNone/>
            </a:pPr>
            <a:r>
              <a:rPr lang="en-US" altLang="en-US" dirty="0">
                <a:solidFill>
                  <a:srgbClr val="202124"/>
                </a:solidFill>
                <a:latin typeface="Roboto"/>
              </a:rPr>
              <a:t>If you run the app and tap the button on the first activity, the second activity starts but is empty. This is because the second activity uses the empty layout provided by the template.</a:t>
            </a:r>
            <a:endParaRPr lang="en-IN" dirty="0"/>
          </a:p>
        </p:txBody>
      </p:sp>
    </p:spTree>
    <p:extLst>
      <p:ext uri="{BB962C8B-B14F-4D97-AF65-F5344CB8AC3E}">
        <p14:creationId xmlns:p14="http://schemas.microsoft.com/office/powerpoint/2010/main" val="22778783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B7BD0-B804-4899-8D13-F0F0F1D9AE94}"/>
              </a:ext>
            </a:extLst>
          </p:cNvPr>
          <p:cNvSpPr>
            <a:spLocks noGrp="1"/>
          </p:cNvSpPr>
          <p:nvPr>
            <p:ph type="title"/>
          </p:nvPr>
        </p:nvSpPr>
        <p:spPr/>
        <p:txBody>
          <a:bodyPr/>
          <a:lstStyle/>
          <a:p>
            <a:r>
              <a:rPr lang="en-IN" dirty="0"/>
              <a:t>Add a text view (In new activity)</a:t>
            </a:r>
          </a:p>
        </p:txBody>
      </p:sp>
      <p:sp>
        <p:nvSpPr>
          <p:cNvPr id="3" name="Content Placeholder 2">
            <a:extLst>
              <a:ext uri="{FF2B5EF4-FFF2-40B4-BE49-F238E27FC236}">
                <a16:creationId xmlns:a16="http://schemas.microsoft.com/office/drawing/2014/main" id="{3BA1622D-C5F8-4290-A3D2-FCD78061BC28}"/>
              </a:ext>
            </a:extLst>
          </p:cNvPr>
          <p:cNvSpPr>
            <a:spLocks noGrp="1"/>
          </p:cNvSpPr>
          <p:nvPr>
            <p:ph sz="half" idx="1"/>
          </p:nvPr>
        </p:nvSpPr>
        <p:spPr>
          <a:xfrm>
            <a:off x="581193" y="2228004"/>
            <a:ext cx="5422390" cy="1970370"/>
          </a:xfrm>
        </p:spPr>
        <p:txBody>
          <a:bodyPr>
            <a:normAutofit lnSpcReduction="10000"/>
          </a:bodyPr>
          <a:lstStyle/>
          <a:p>
            <a:pPr marL="0" lvl="0" indent="0" defTabSz="914400" eaLnBrk="0" fontAlgn="base" hangingPunct="0">
              <a:lnSpc>
                <a:spcPct val="150000"/>
              </a:lnSpc>
              <a:spcBef>
                <a:spcPct val="0"/>
              </a:spcBef>
              <a:spcAft>
                <a:spcPct val="0"/>
              </a:spcAft>
              <a:buClrTx/>
              <a:buSzTx/>
              <a:buNone/>
            </a:pPr>
            <a:r>
              <a:rPr lang="en-US" altLang="en-US" dirty="0">
                <a:solidFill>
                  <a:srgbClr val="202124"/>
                </a:solidFill>
                <a:latin typeface="Roboto"/>
              </a:rPr>
              <a:t>The new activity includes a blank layout file. Follow these steps to add a text view to where the message appears:</a:t>
            </a:r>
            <a:endParaRPr lang="en-US" altLang="en-US" sz="1050" dirty="0">
              <a:solidFill>
                <a:schemeClr val="tx1"/>
              </a:solidFill>
            </a:endParaRPr>
          </a:p>
          <a:p>
            <a:pPr marL="0" lvl="0" indent="0" defTabSz="914400" eaLnBrk="0" fontAlgn="base" hangingPunct="0">
              <a:lnSpc>
                <a:spcPct val="150000"/>
              </a:lnSpc>
              <a:spcBef>
                <a:spcPct val="0"/>
              </a:spcBef>
              <a:spcAft>
                <a:spcPct val="0"/>
              </a:spcAft>
              <a:buClrTx/>
              <a:buSzTx/>
              <a:buFontTx/>
              <a:buAutoNum type="arabicPeriod"/>
            </a:pPr>
            <a:r>
              <a:rPr lang="en-US" altLang="en-US" dirty="0">
                <a:solidFill>
                  <a:srgbClr val="202124"/>
                </a:solidFill>
                <a:latin typeface="Roboto"/>
              </a:rPr>
              <a:t>Open the file </a:t>
            </a:r>
            <a:r>
              <a:rPr lang="en-US" altLang="en-US" b="1" dirty="0">
                <a:solidFill>
                  <a:srgbClr val="202124"/>
                </a:solidFill>
                <a:latin typeface="Roboto"/>
              </a:rPr>
              <a:t>app &gt; res &gt; layout &gt; activity_display_message.xml</a:t>
            </a:r>
            <a:r>
              <a:rPr lang="en-US" altLang="en-US" dirty="0">
                <a:solidFill>
                  <a:srgbClr val="202124"/>
                </a:solidFill>
                <a:latin typeface="Roboto"/>
              </a:rPr>
              <a:t>.</a:t>
            </a:r>
            <a:endParaRPr lang="en-IN" dirty="0"/>
          </a:p>
        </p:txBody>
      </p:sp>
      <p:pic>
        <p:nvPicPr>
          <p:cNvPr id="10242" name="Picture 2">
            <a:extLst>
              <a:ext uri="{FF2B5EF4-FFF2-40B4-BE49-F238E27FC236}">
                <a16:creationId xmlns:a16="http://schemas.microsoft.com/office/drawing/2014/main" id="{12E99188-B9BE-49BA-821F-DF2B19C53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0081" y="4407424"/>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The text view centered at the top of the layout.">
            <a:extLst>
              <a:ext uri="{FF2B5EF4-FFF2-40B4-BE49-F238E27FC236}">
                <a16:creationId xmlns:a16="http://schemas.microsoft.com/office/drawing/2014/main" id="{C4E90A4C-6C1A-4850-98CD-5FFF526E413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88075" y="2304084"/>
            <a:ext cx="5422900" cy="16710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949660B-2B20-4C70-842C-C84BCEF150A0}"/>
              </a:ext>
            </a:extLst>
          </p:cNvPr>
          <p:cNvSpPr/>
          <p:nvPr/>
        </p:nvSpPr>
        <p:spPr>
          <a:xfrm>
            <a:off x="581193" y="4049276"/>
            <a:ext cx="11029615" cy="2443682"/>
          </a:xfrm>
          <a:prstGeom prst="rect">
            <a:avLst/>
          </a:prstGeom>
        </p:spPr>
        <p:txBody>
          <a:bodyPr wrap="square">
            <a:spAutoFit/>
          </a:bodyPr>
          <a:lstStyle/>
          <a:p>
            <a:pPr lvl="0" defTabSz="914400" eaLnBrk="0" fontAlgn="base" hangingPunct="0">
              <a:lnSpc>
                <a:spcPct val="150000"/>
              </a:lnSpc>
              <a:spcBef>
                <a:spcPct val="0"/>
              </a:spcBef>
              <a:spcAft>
                <a:spcPct val="0"/>
              </a:spcAft>
              <a:buFontTx/>
              <a:buAutoNum type="arabicPeriod" startAt="2"/>
            </a:pPr>
            <a:r>
              <a:rPr lang="en-US" altLang="en-US" dirty="0">
                <a:solidFill>
                  <a:srgbClr val="202124"/>
                </a:solidFill>
                <a:latin typeface="Roboto"/>
              </a:rPr>
              <a:t>Click </a:t>
            </a:r>
            <a:r>
              <a:rPr lang="en-US" altLang="en-US" b="1" dirty="0">
                <a:solidFill>
                  <a:srgbClr val="202124"/>
                </a:solidFill>
                <a:latin typeface="Roboto"/>
              </a:rPr>
              <a:t>Enable Autoconnection to Parent</a:t>
            </a:r>
            <a:r>
              <a:rPr lang="en-US" altLang="en-US" dirty="0">
                <a:solidFill>
                  <a:srgbClr val="202124"/>
                </a:solidFill>
                <a:latin typeface="Roboto"/>
              </a:rPr>
              <a:t>   </a:t>
            </a:r>
            <a:r>
              <a:rPr lang="en-US" altLang="en-US" sz="3200" dirty="0">
                <a:solidFill>
                  <a:srgbClr val="202124"/>
                </a:solidFill>
                <a:latin typeface="Roboto"/>
              </a:rPr>
              <a:t>   </a:t>
            </a:r>
            <a:r>
              <a:rPr lang="en-US" altLang="en-US" dirty="0">
                <a:solidFill>
                  <a:srgbClr val="202124"/>
                </a:solidFill>
                <a:latin typeface="Roboto"/>
              </a:rPr>
              <a:t>in the toolbar. This enables </a:t>
            </a:r>
            <a:r>
              <a:rPr lang="en-US" altLang="en-US" dirty="0" err="1">
                <a:solidFill>
                  <a:srgbClr val="202124"/>
                </a:solidFill>
                <a:latin typeface="Roboto"/>
              </a:rPr>
              <a:t>Autoconnect</a:t>
            </a:r>
            <a:r>
              <a:rPr lang="en-US" altLang="en-US" dirty="0">
                <a:solidFill>
                  <a:srgbClr val="202124"/>
                </a:solidFill>
                <a:latin typeface="Roboto"/>
              </a:rPr>
              <a:t>. </a:t>
            </a:r>
          </a:p>
          <a:p>
            <a:pPr lvl="0" algn="just" defTabSz="914400" eaLnBrk="0" fontAlgn="base" hangingPunct="0">
              <a:lnSpc>
                <a:spcPct val="150000"/>
              </a:lnSpc>
              <a:spcBef>
                <a:spcPct val="0"/>
              </a:spcBef>
              <a:spcAft>
                <a:spcPct val="0"/>
              </a:spcAft>
              <a:buFontTx/>
              <a:buAutoNum type="arabicPeriod" startAt="2"/>
            </a:pPr>
            <a:r>
              <a:rPr lang="en-US" altLang="en-US" dirty="0">
                <a:solidFill>
                  <a:srgbClr val="202124"/>
                </a:solidFill>
                <a:latin typeface="Roboto"/>
              </a:rPr>
              <a:t>In the </a:t>
            </a:r>
            <a:r>
              <a:rPr lang="en-US" altLang="en-US" b="1" dirty="0">
                <a:solidFill>
                  <a:srgbClr val="202124"/>
                </a:solidFill>
                <a:latin typeface="Roboto"/>
              </a:rPr>
              <a:t>Palette</a:t>
            </a:r>
            <a:r>
              <a:rPr lang="en-US" altLang="en-US" dirty="0">
                <a:solidFill>
                  <a:srgbClr val="202124"/>
                </a:solidFill>
                <a:latin typeface="Roboto"/>
              </a:rPr>
              <a:t> panel, click </a:t>
            </a:r>
            <a:r>
              <a:rPr lang="en-US" altLang="en-US" b="1" dirty="0">
                <a:solidFill>
                  <a:srgbClr val="202124"/>
                </a:solidFill>
                <a:latin typeface="Roboto"/>
              </a:rPr>
              <a:t>Text</a:t>
            </a:r>
            <a:r>
              <a:rPr lang="en-US" altLang="en-US" dirty="0">
                <a:solidFill>
                  <a:srgbClr val="202124"/>
                </a:solidFill>
                <a:latin typeface="Roboto"/>
              </a:rPr>
              <a:t>, drag a </a:t>
            </a:r>
            <a:r>
              <a:rPr lang="en-US" altLang="en-US" b="1" dirty="0" err="1">
                <a:solidFill>
                  <a:srgbClr val="202124"/>
                </a:solidFill>
                <a:latin typeface="Roboto"/>
              </a:rPr>
              <a:t>TextView</a:t>
            </a:r>
            <a:r>
              <a:rPr lang="en-US" altLang="en-US" dirty="0">
                <a:solidFill>
                  <a:srgbClr val="202124"/>
                </a:solidFill>
                <a:latin typeface="Roboto"/>
              </a:rPr>
              <a:t> into the layout, and drop it near the top-center of the layout so that it snaps to the vertical line that appears. </a:t>
            </a:r>
            <a:r>
              <a:rPr lang="en-US" altLang="en-US" dirty="0" err="1">
                <a:solidFill>
                  <a:srgbClr val="202124"/>
                </a:solidFill>
                <a:latin typeface="Roboto"/>
              </a:rPr>
              <a:t>Autoconnect</a:t>
            </a:r>
            <a:r>
              <a:rPr lang="en-US" altLang="en-US" dirty="0">
                <a:solidFill>
                  <a:srgbClr val="202124"/>
                </a:solidFill>
                <a:latin typeface="Roboto"/>
              </a:rPr>
              <a:t> adds left and right constraints in order to place the view in the horizontal center.</a:t>
            </a:r>
          </a:p>
          <a:p>
            <a:pPr lvl="0" defTabSz="914400" eaLnBrk="0" fontAlgn="base" hangingPunct="0">
              <a:lnSpc>
                <a:spcPct val="150000"/>
              </a:lnSpc>
              <a:spcBef>
                <a:spcPct val="0"/>
              </a:spcBef>
              <a:spcAft>
                <a:spcPct val="0"/>
              </a:spcAft>
              <a:buFontTx/>
              <a:buAutoNum type="arabicPeriod" startAt="4"/>
            </a:pPr>
            <a:r>
              <a:rPr lang="en-US" altLang="en-US" dirty="0">
                <a:solidFill>
                  <a:srgbClr val="202124"/>
                </a:solidFill>
                <a:latin typeface="Roboto"/>
              </a:rPr>
              <a:t>Create one more constraint from the top of the text view to the top of the layout.              </a:t>
            </a:r>
            <a:r>
              <a:rPr lang="en-US" altLang="en-US" dirty="0">
                <a:solidFill>
                  <a:srgbClr val="202124"/>
                </a:solidFill>
                <a:latin typeface="Roboto"/>
                <a:hlinkClick r:id="rId4" action="ppaction://hlinksldjump" tooltip="Optionally, you can make some adjustments to the text style if you expand textAppearance in the Common Attributes panel of the Attributes window, and change attributes such as textSize and textColor."/>
              </a:rPr>
              <a:t>/?</a:t>
            </a:r>
            <a:endParaRPr lang="en-IN" dirty="0"/>
          </a:p>
        </p:txBody>
      </p:sp>
    </p:spTree>
    <p:extLst>
      <p:ext uri="{BB962C8B-B14F-4D97-AF65-F5344CB8AC3E}">
        <p14:creationId xmlns:p14="http://schemas.microsoft.com/office/powerpoint/2010/main" val="1563075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872887-6232-4AD7-8751-DA2CAED1BC19}"/>
              </a:ext>
            </a:extLst>
          </p:cNvPr>
          <p:cNvSpPr>
            <a:spLocks noGrp="1"/>
          </p:cNvSpPr>
          <p:nvPr>
            <p:ph idx="1"/>
          </p:nvPr>
        </p:nvSpPr>
        <p:spPr/>
        <p:txBody>
          <a:bodyPr>
            <a:normAutofit/>
          </a:bodyPr>
          <a:lstStyle/>
          <a:p>
            <a:r>
              <a:rPr lang="en-IN" sz="2800" dirty="0"/>
              <a:t>Most cross-platform frameworks such as - React Native and Native Script - provides native components to work with the cross-platform code, while some others such as Flutter and Xamarin compiles cross-platform code to the native code for better performance.</a:t>
            </a:r>
          </a:p>
        </p:txBody>
      </p:sp>
      <p:sp>
        <p:nvSpPr>
          <p:cNvPr id="4" name="Title 1">
            <a:extLst>
              <a:ext uri="{FF2B5EF4-FFF2-40B4-BE49-F238E27FC236}">
                <a16:creationId xmlns:a16="http://schemas.microsoft.com/office/drawing/2014/main" id="{0195D778-ECEB-47B8-9158-1E6B2AFE21EF}"/>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Why Hybrid / cross platform</a:t>
            </a:r>
          </a:p>
        </p:txBody>
      </p:sp>
    </p:spTree>
    <p:extLst>
      <p:ext uri="{BB962C8B-B14F-4D97-AF65-F5344CB8AC3E}">
        <p14:creationId xmlns:p14="http://schemas.microsoft.com/office/powerpoint/2010/main" val="30221721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AD5E9-C7AD-4047-8DF0-8498102B8AAE}"/>
              </a:ext>
            </a:extLst>
          </p:cNvPr>
          <p:cNvSpPr>
            <a:spLocks noGrp="1"/>
          </p:cNvSpPr>
          <p:nvPr>
            <p:ph type="title"/>
          </p:nvPr>
        </p:nvSpPr>
        <p:spPr/>
        <p:txBody>
          <a:bodyPr>
            <a:normAutofit fontScale="90000"/>
          </a:bodyPr>
          <a:lstStyle/>
          <a:p>
            <a:r>
              <a:rPr lang="en-IN" sz="3100" dirty="0"/>
              <a:t>Display the message</a:t>
            </a:r>
            <a:br>
              <a:rPr lang="en-IN" dirty="0"/>
            </a:br>
            <a:r>
              <a:rPr lang="en-IN" sz="1800" dirty="0"/>
              <a:t>In this step, you modify the second activity to display the message that was passed by the first activity.</a:t>
            </a:r>
          </a:p>
        </p:txBody>
      </p:sp>
      <p:sp>
        <p:nvSpPr>
          <p:cNvPr id="6" name="Content Placeholder 5">
            <a:extLst>
              <a:ext uri="{FF2B5EF4-FFF2-40B4-BE49-F238E27FC236}">
                <a16:creationId xmlns:a16="http://schemas.microsoft.com/office/drawing/2014/main" id="{8C28B537-4EDB-4F65-B95F-8B0F1F2F5D7A}"/>
              </a:ext>
            </a:extLst>
          </p:cNvPr>
          <p:cNvSpPr>
            <a:spLocks noGrp="1"/>
          </p:cNvSpPr>
          <p:nvPr>
            <p:ph sz="half" idx="1"/>
          </p:nvPr>
        </p:nvSpPr>
        <p:spPr>
          <a:xfrm>
            <a:off x="374716" y="2296827"/>
            <a:ext cx="5422390" cy="3633047"/>
          </a:xfrm>
        </p:spPr>
        <p:txBody>
          <a:bodyPr/>
          <a:lstStyle/>
          <a:p>
            <a:r>
              <a:rPr lang="en-US" altLang="en-US" dirty="0">
                <a:solidFill>
                  <a:srgbClr val="202124"/>
                </a:solidFill>
                <a:latin typeface="Roboto"/>
              </a:rPr>
              <a:t>In </a:t>
            </a:r>
            <a:r>
              <a:rPr lang="en-US" altLang="en-US" dirty="0" err="1">
                <a:solidFill>
                  <a:srgbClr val="C00000"/>
                </a:solidFill>
                <a:latin typeface="Roboto"/>
              </a:rPr>
              <a:t>DisplayMessageActivity</a:t>
            </a:r>
            <a:r>
              <a:rPr lang="en-US" altLang="en-US" dirty="0">
                <a:solidFill>
                  <a:srgbClr val="202124"/>
                </a:solidFill>
                <a:latin typeface="Roboto"/>
              </a:rPr>
              <a:t>, add the following code to the </a:t>
            </a:r>
            <a:r>
              <a:rPr lang="en-US" altLang="en-US" dirty="0" err="1">
                <a:solidFill>
                  <a:srgbClr val="C00000"/>
                </a:solidFill>
                <a:latin typeface="Roboto"/>
              </a:rPr>
              <a:t>onCreate</a:t>
            </a:r>
            <a:r>
              <a:rPr lang="en-US" altLang="en-US" dirty="0">
                <a:solidFill>
                  <a:srgbClr val="C00000"/>
                </a:solidFill>
                <a:latin typeface="Roboto"/>
              </a:rPr>
              <a:t>()</a:t>
            </a:r>
            <a:r>
              <a:rPr lang="en-US" altLang="en-US" dirty="0">
                <a:solidFill>
                  <a:srgbClr val="202124"/>
                </a:solidFill>
                <a:latin typeface="Roboto"/>
              </a:rPr>
              <a:t> method</a:t>
            </a:r>
          </a:p>
          <a:p>
            <a:endParaRPr lang="en-US" dirty="0">
              <a:solidFill>
                <a:srgbClr val="202124"/>
              </a:solidFill>
              <a:latin typeface="Roboto"/>
            </a:endParaRPr>
          </a:p>
          <a:p>
            <a:r>
              <a:rPr lang="en-US" altLang="en-US" dirty="0">
                <a:solidFill>
                  <a:srgbClr val="202124"/>
                </a:solidFill>
                <a:latin typeface="Roboto"/>
              </a:rPr>
              <a:t>Press </a:t>
            </a:r>
            <a:r>
              <a:rPr lang="en-US" altLang="en-US" dirty="0" err="1">
                <a:solidFill>
                  <a:srgbClr val="202124"/>
                </a:solidFill>
                <a:latin typeface="Arial Unicode MS"/>
              </a:rPr>
              <a:t>Alt+Enter</a:t>
            </a:r>
            <a:r>
              <a:rPr lang="en-US" altLang="en-US" dirty="0">
                <a:solidFill>
                  <a:srgbClr val="202124"/>
                </a:solidFill>
                <a:latin typeface="Arial Unicode MS"/>
              </a:rPr>
              <a:t> to import classes</a:t>
            </a:r>
            <a:endParaRPr lang="en-IN" dirty="0"/>
          </a:p>
        </p:txBody>
      </p:sp>
      <p:sp>
        <p:nvSpPr>
          <p:cNvPr id="8" name="Rectangle 7">
            <a:extLst>
              <a:ext uri="{FF2B5EF4-FFF2-40B4-BE49-F238E27FC236}">
                <a16:creationId xmlns:a16="http://schemas.microsoft.com/office/drawing/2014/main" id="{F70EDC63-780C-4502-A399-9F9DBE9C4056}"/>
              </a:ext>
            </a:extLst>
          </p:cNvPr>
          <p:cNvSpPr/>
          <p:nvPr/>
        </p:nvSpPr>
        <p:spPr>
          <a:xfrm>
            <a:off x="5791207" y="2188550"/>
            <a:ext cx="6096000" cy="4031873"/>
          </a:xfrm>
          <a:prstGeom prst="rect">
            <a:avLst/>
          </a:prstGeom>
        </p:spPr>
        <p:txBody>
          <a:bodyPr>
            <a:spAutoFit/>
          </a:bodyPr>
          <a:lstStyle/>
          <a:p>
            <a:pPr lvl="0" defTabSz="914400" eaLnBrk="0" fontAlgn="base" hangingPunct="0">
              <a:spcBef>
                <a:spcPct val="0"/>
              </a:spcBef>
              <a:spcAft>
                <a:spcPct val="0"/>
              </a:spcAft>
            </a:pPr>
            <a:r>
              <a:rPr lang="en-US" altLang="en-US" sz="1600" dirty="0">
                <a:solidFill>
                  <a:srgbClr val="C53929"/>
                </a:solidFill>
                <a:latin typeface="Roboto Mono"/>
              </a:rPr>
              <a:t>@Override</a:t>
            </a:r>
            <a:br>
              <a:rPr lang="en-US" altLang="en-US" sz="1600" dirty="0">
                <a:solidFill>
                  <a:srgbClr val="37474F"/>
                </a:solidFill>
                <a:latin typeface="Roboto Mono"/>
              </a:rPr>
            </a:br>
            <a:r>
              <a:rPr lang="en-US" altLang="en-US" sz="1600" dirty="0">
                <a:solidFill>
                  <a:srgbClr val="3B78E7"/>
                </a:solidFill>
                <a:latin typeface="Roboto Mono"/>
              </a:rPr>
              <a:t>protected</a:t>
            </a:r>
            <a:r>
              <a:rPr lang="en-US" altLang="en-US" sz="1600" dirty="0">
                <a:solidFill>
                  <a:srgbClr val="37474F"/>
                </a:solidFill>
                <a:latin typeface="Roboto Mono"/>
              </a:rPr>
              <a:t> </a:t>
            </a:r>
            <a:r>
              <a:rPr lang="en-US" altLang="en-US" sz="1600" dirty="0">
                <a:solidFill>
                  <a:srgbClr val="3B78E7"/>
                </a:solidFill>
                <a:latin typeface="Roboto Mono"/>
              </a:rPr>
              <a:t>void</a:t>
            </a:r>
            <a:r>
              <a:rPr lang="en-US" altLang="en-US" sz="1600" dirty="0">
                <a:solidFill>
                  <a:srgbClr val="37474F"/>
                </a:solidFill>
                <a:latin typeface="Roboto Mono"/>
              </a:rPr>
              <a:t> </a:t>
            </a:r>
            <a:r>
              <a:rPr lang="en-US" altLang="en-US" sz="1600" dirty="0" err="1">
                <a:solidFill>
                  <a:srgbClr val="37474F"/>
                </a:solidFill>
                <a:latin typeface="Roboto Mono"/>
              </a:rPr>
              <a:t>onCreate</a:t>
            </a:r>
            <a:r>
              <a:rPr lang="en-US" altLang="en-US" sz="1600" dirty="0">
                <a:solidFill>
                  <a:srgbClr val="37474F"/>
                </a:solidFill>
                <a:latin typeface="Roboto Mono"/>
              </a:rPr>
              <a:t>(</a:t>
            </a:r>
            <a:r>
              <a:rPr lang="en-US" altLang="en-US" sz="1600" dirty="0">
                <a:solidFill>
                  <a:srgbClr val="9C27B0"/>
                </a:solidFill>
                <a:latin typeface="Roboto Mono"/>
              </a:rPr>
              <a:t>Bundle</a:t>
            </a:r>
            <a:r>
              <a:rPr lang="en-US" altLang="en-US" sz="1600" dirty="0">
                <a:solidFill>
                  <a:srgbClr val="37474F"/>
                </a:solidFill>
                <a:latin typeface="Roboto Mono"/>
              </a:rPr>
              <a:t> </a:t>
            </a:r>
            <a:r>
              <a:rPr lang="en-US" altLang="en-US" sz="1600" dirty="0" err="1">
                <a:solidFill>
                  <a:srgbClr val="37474F"/>
                </a:solidFill>
                <a:latin typeface="Roboto Mono"/>
              </a:rPr>
              <a:t>savedInstanceState</a:t>
            </a:r>
            <a:r>
              <a:rPr lang="en-US" altLang="en-US" sz="1600" dirty="0">
                <a:solidFill>
                  <a:srgbClr val="37474F"/>
                </a:solidFill>
                <a:latin typeface="Roboto Mono"/>
              </a:rPr>
              <a:t>) {</a:t>
            </a:r>
            <a:br>
              <a:rPr lang="en-US" altLang="en-US" sz="1600" dirty="0">
                <a:solidFill>
                  <a:srgbClr val="37474F"/>
                </a:solidFill>
                <a:latin typeface="Roboto Mono"/>
              </a:rPr>
            </a:br>
            <a:r>
              <a:rPr lang="en-US" altLang="en-US" sz="1600" dirty="0">
                <a:solidFill>
                  <a:srgbClr val="37474F"/>
                </a:solidFill>
                <a:latin typeface="Roboto Mono"/>
              </a:rPr>
              <a:t>    </a:t>
            </a:r>
            <a:r>
              <a:rPr lang="en-US" altLang="en-US" sz="1600" dirty="0" err="1">
                <a:solidFill>
                  <a:srgbClr val="3B78E7"/>
                </a:solidFill>
                <a:latin typeface="Roboto Mono"/>
              </a:rPr>
              <a:t>super</a:t>
            </a:r>
            <a:r>
              <a:rPr lang="en-US" altLang="en-US" sz="1600" dirty="0" err="1">
                <a:solidFill>
                  <a:srgbClr val="37474F"/>
                </a:solidFill>
                <a:latin typeface="Roboto Mono"/>
              </a:rPr>
              <a:t>.onCreate</a:t>
            </a:r>
            <a:r>
              <a:rPr lang="en-US" altLang="en-US" sz="1600" dirty="0">
                <a:solidFill>
                  <a:srgbClr val="37474F"/>
                </a:solidFill>
                <a:latin typeface="Roboto Mono"/>
              </a:rPr>
              <a:t>(</a:t>
            </a:r>
            <a:r>
              <a:rPr lang="en-US" altLang="en-US" sz="1600" dirty="0" err="1">
                <a:solidFill>
                  <a:srgbClr val="37474F"/>
                </a:solidFill>
                <a:latin typeface="Roboto Mono"/>
              </a:rPr>
              <a:t>savedInstanceState</a:t>
            </a:r>
            <a:r>
              <a:rPr lang="en-US" altLang="en-US" sz="1600" dirty="0">
                <a:solidFill>
                  <a:srgbClr val="37474F"/>
                </a:solidFill>
                <a:latin typeface="Roboto Mono"/>
              </a:rPr>
              <a:t>);</a:t>
            </a:r>
            <a:br>
              <a:rPr lang="en-US" altLang="en-US" sz="1600" dirty="0">
                <a:solidFill>
                  <a:srgbClr val="37474F"/>
                </a:solidFill>
                <a:latin typeface="Roboto Mono"/>
              </a:rPr>
            </a:br>
            <a:r>
              <a:rPr lang="en-US" altLang="en-US" sz="1600" dirty="0">
                <a:solidFill>
                  <a:srgbClr val="37474F"/>
                </a:solidFill>
                <a:latin typeface="Roboto Mono"/>
              </a:rPr>
              <a:t>    </a:t>
            </a:r>
            <a:r>
              <a:rPr lang="en-US" altLang="en-US" sz="1600" dirty="0" err="1">
                <a:solidFill>
                  <a:srgbClr val="37474F"/>
                </a:solidFill>
                <a:latin typeface="Roboto Mono"/>
              </a:rPr>
              <a:t>setContentView</a:t>
            </a:r>
            <a:r>
              <a:rPr lang="en-US" altLang="en-US" sz="1600" dirty="0">
                <a:solidFill>
                  <a:srgbClr val="37474F"/>
                </a:solidFill>
                <a:latin typeface="Roboto Mono"/>
              </a:rPr>
              <a:t>(</a:t>
            </a:r>
            <a:r>
              <a:rPr lang="en-US" altLang="en-US" sz="1600" dirty="0" err="1">
                <a:solidFill>
                  <a:srgbClr val="37474F"/>
                </a:solidFill>
                <a:latin typeface="Roboto Mono"/>
              </a:rPr>
              <a:t>R.layout.activity_display_message</a:t>
            </a:r>
            <a:r>
              <a:rPr lang="en-US" altLang="en-US" sz="1600" dirty="0">
                <a:solidFill>
                  <a:srgbClr val="37474F"/>
                </a:solidFill>
                <a:latin typeface="Roboto Mono"/>
              </a:rPr>
              <a:t>);</a:t>
            </a:r>
            <a:br>
              <a:rPr lang="en-US" altLang="en-US" sz="1600" dirty="0">
                <a:solidFill>
                  <a:srgbClr val="37474F"/>
                </a:solidFill>
                <a:latin typeface="Roboto Mono"/>
              </a:rPr>
            </a:br>
            <a:r>
              <a:rPr lang="en-US" altLang="en-US" sz="1600" dirty="0">
                <a:solidFill>
                  <a:srgbClr val="37474F"/>
                </a:solidFill>
                <a:latin typeface="Roboto Mono"/>
              </a:rPr>
              <a:t>    </a:t>
            </a:r>
            <a:br>
              <a:rPr lang="en-US" altLang="en-US" sz="1600" b="1" dirty="0">
                <a:solidFill>
                  <a:srgbClr val="37474F"/>
                </a:solidFill>
                <a:latin typeface="Roboto Mono"/>
              </a:rPr>
            </a:br>
            <a:r>
              <a:rPr lang="en-US" altLang="en-US" sz="1600" b="1" dirty="0">
                <a:solidFill>
                  <a:srgbClr val="37474F"/>
                </a:solidFill>
                <a:latin typeface="Roboto Mono"/>
              </a:rPr>
              <a:t>    </a:t>
            </a:r>
            <a:r>
              <a:rPr lang="en-US" altLang="en-US" sz="1600" b="1" dirty="0">
                <a:solidFill>
                  <a:srgbClr val="D81B60"/>
                </a:solidFill>
                <a:latin typeface="Roboto Mono"/>
              </a:rPr>
              <a:t>// Get the Intent that started this activity and extract the string</a:t>
            </a:r>
            <a:br>
              <a:rPr lang="en-US" altLang="en-US" sz="1600" b="1" dirty="0">
                <a:solidFill>
                  <a:srgbClr val="37474F"/>
                </a:solidFill>
                <a:latin typeface="Roboto Mono"/>
              </a:rPr>
            </a:br>
            <a:r>
              <a:rPr lang="en-US" altLang="en-US" sz="1600" b="1" dirty="0">
                <a:solidFill>
                  <a:srgbClr val="37474F"/>
                </a:solidFill>
                <a:latin typeface="Roboto Mono"/>
              </a:rPr>
              <a:t>    </a:t>
            </a:r>
            <a:r>
              <a:rPr lang="en-US" altLang="en-US" sz="1600" b="1" dirty="0">
                <a:solidFill>
                  <a:srgbClr val="9C27B0"/>
                </a:solidFill>
                <a:latin typeface="Roboto Mono"/>
              </a:rPr>
              <a:t>Intent</a:t>
            </a:r>
            <a:r>
              <a:rPr lang="en-US" altLang="en-US" sz="1600" b="1" dirty="0">
                <a:solidFill>
                  <a:srgbClr val="37474F"/>
                </a:solidFill>
                <a:latin typeface="Roboto Mono"/>
              </a:rPr>
              <a:t> </a:t>
            </a:r>
            <a:r>
              <a:rPr lang="en-US" altLang="en-US" sz="1600" b="1" dirty="0" err="1">
                <a:solidFill>
                  <a:srgbClr val="37474F"/>
                </a:solidFill>
                <a:latin typeface="Roboto Mono"/>
              </a:rPr>
              <a:t>intent</a:t>
            </a:r>
            <a:r>
              <a:rPr lang="en-US" altLang="en-US" sz="1600" b="1" dirty="0">
                <a:solidFill>
                  <a:srgbClr val="37474F"/>
                </a:solidFill>
                <a:latin typeface="Roboto Mono"/>
              </a:rPr>
              <a:t> = </a:t>
            </a:r>
            <a:r>
              <a:rPr lang="en-US" altLang="en-US" sz="1600" b="1" dirty="0" err="1">
                <a:solidFill>
                  <a:srgbClr val="37474F"/>
                </a:solidFill>
                <a:latin typeface="Roboto Mono"/>
              </a:rPr>
              <a:t>getIntent</a:t>
            </a:r>
            <a:r>
              <a:rPr lang="en-US" altLang="en-US" sz="1600" b="1" dirty="0">
                <a:solidFill>
                  <a:srgbClr val="37474F"/>
                </a:solidFill>
                <a:latin typeface="Roboto Mono"/>
              </a:rPr>
              <a:t>();</a:t>
            </a:r>
            <a:br>
              <a:rPr lang="en-US" altLang="en-US" sz="1600" b="1" dirty="0">
                <a:solidFill>
                  <a:srgbClr val="37474F"/>
                </a:solidFill>
                <a:latin typeface="Roboto Mono"/>
              </a:rPr>
            </a:br>
            <a:r>
              <a:rPr lang="en-US" altLang="en-US" sz="1600" b="1" dirty="0">
                <a:solidFill>
                  <a:srgbClr val="37474F"/>
                </a:solidFill>
                <a:latin typeface="Roboto Mono"/>
              </a:rPr>
              <a:t>    </a:t>
            </a:r>
            <a:r>
              <a:rPr lang="en-US" altLang="en-US" sz="1600" b="1" dirty="0">
                <a:solidFill>
                  <a:srgbClr val="9C27B0"/>
                </a:solidFill>
                <a:latin typeface="Roboto Mono"/>
              </a:rPr>
              <a:t>String</a:t>
            </a:r>
            <a:r>
              <a:rPr lang="en-US" altLang="en-US" sz="1600" b="1" dirty="0">
                <a:solidFill>
                  <a:srgbClr val="37474F"/>
                </a:solidFill>
                <a:latin typeface="Roboto Mono"/>
              </a:rPr>
              <a:t> message = </a:t>
            </a:r>
            <a:r>
              <a:rPr lang="en-US" altLang="en-US" sz="1600" b="1" dirty="0" err="1">
                <a:solidFill>
                  <a:srgbClr val="37474F"/>
                </a:solidFill>
                <a:latin typeface="Roboto Mono"/>
              </a:rPr>
              <a:t>intent.getStringExtra</a:t>
            </a:r>
            <a:r>
              <a:rPr lang="en-US" altLang="en-US" sz="1600" b="1" dirty="0">
                <a:solidFill>
                  <a:srgbClr val="37474F"/>
                </a:solidFill>
                <a:latin typeface="Roboto Mono"/>
              </a:rPr>
              <a:t>(</a:t>
            </a:r>
            <a:r>
              <a:rPr lang="en-US" altLang="en-US" sz="1600" b="1" dirty="0" err="1">
                <a:solidFill>
                  <a:srgbClr val="9C27B0"/>
                </a:solidFill>
                <a:latin typeface="Roboto Mono"/>
              </a:rPr>
              <a:t>MainActivity</a:t>
            </a:r>
            <a:r>
              <a:rPr lang="en-US" altLang="en-US" sz="1600" b="1" dirty="0" err="1">
                <a:solidFill>
                  <a:srgbClr val="37474F"/>
                </a:solidFill>
                <a:latin typeface="Roboto Mono"/>
              </a:rPr>
              <a:t>.EXTRA_MESSAGE</a:t>
            </a:r>
            <a:r>
              <a:rPr lang="en-US" altLang="en-US" sz="1600" b="1" dirty="0">
                <a:solidFill>
                  <a:srgbClr val="37474F"/>
                </a:solidFill>
                <a:latin typeface="Roboto Mono"/>
              </a:rPr>
              <a:t>);</a:t>
            </a:r>
            <a:br>
              <a:rPr lang="en-US" altLang="en-US" sz="1600" b="1" dirty="0">
                <a:solidFill>
                  <a:srgbClr val="37474F"/>
                </a:solidFill>
                <a:latin typeface="Roboto Mono"/>
              </a:rPr>
            </a:br>
            <a:br>
              <a:rPr lang="en-US" altLang="en-US" sz="1600" b="1" dirty="0">
                <a:solidFill>
                  <a:srgbClr val="37474F"/>
                </a:solidFill>
                <a:latin typeface="Roboto Mono"/>
              </a:rPr>
            </a:br>
            <a:r>
              <a:rPr lang="en-US" altLang="en-US" sz="1600" b="1" dirty="0">
                <a:solidFill>
                  <a:srgbClr val="37474F"/>
                </a:solidFill>
                <a:latin typeface="Roboto Mono"/>
              </a:rPr>
              <a:t>    </a:t>
            </a:r>
            <a:r>
              <a:rPr lang="en-US" altLang="en-US" sz="1600" b="1" dirty="0">
                <a:solidFill>
                  <a:srgbClr val="D81B60"/>
                </a:solidFill>
                <a:latin typeface="Roboto Mono"/>
              </a:rPr>
              <a:t>// Capture the layout's </a:t>
            </a:r>
            <a:r>
              <a:rPr lang="en-US" altLang="en-US" sz="1600" b="1" dirty="0" err="1">
                <a:solidFill>
                  <a:srgbClr val="D81B60"/>
                </a:solidFill>
                <a:latin typeface="Roboto Mono"/>
              </a:rPr>
              <a:t>TextView</a:t>
            </a:r>
            <a:r>
              <a:rPr lang="en-US" altLang="en-US" sz="1600" b="1" dirty="0">
                <a:solidFill>
                  <a:srgbClr val="D81B60"/>
                </a:solidFill>
                <a:latin typeface="Roboto Mono"/>
              </a:rPr>
              <a:t> and set the string as its text</a:t>
            </a:r>
            <a:br>
              <a:rPr lang="en-US" altLang="en-US" sz="1600" b="1" dirty="0">
                <a:solidFill>
                  <a:srgbClr val="37474F"/>
                </a:solidFill>
                <a:latin typeface="Roboto Mono"/>
              </a:rPr>
            </a:br>
            <a:r>
              <a:rPr lang="en-US" altLang="en-US" sz="1600" b="1" dirty="0">
                <a:solidFill>
                  <a:srgbClr val="37474F"/>
                </a:solidFill>
                <a:latin typeface="Roboto Mono"/>
              </a:rPr>
              <a:t>    </a:t>
            </a:r>
            <a:r>
              <a:rPr lang="en-US" altLang="en-US" sz="1600" b="1" dirty="0" err="1">
                <a:solidFill>
                  <a:srgbClr val="9C27B0"/>
                </a:solidFill>
                <a:latin typeface="Roboto Mono"/>
              </a:rPr>
              <a:t>TextView</a:t>
            </a:r>
            <a:r>
              <a:rPr lang="en-US" altLang="en-US" sz="1600" b="1" dirty="0">
                <a:solidFill>
                  <a:srgbClr val="37474F"/>
                </a:solidFill>
                <a:latin typeface="Roboto Mono"/>
              </a:rPr>
              <a:t> </a:t>
            </a:r>
            <a:r>
              <a:rPr lang="en-US" altLang="en-US" sz="1600" b="1" dirty="0" err="1">
                <a:solidFill>
                  <a:srgbClr val="37474F"/>
                </a:solidFill>
                <a:latin typeface="Roboto Mono"/>
              </a:rPr>
              <a:t>textView</a:t>
            </a:r>
            <a:r>
              <a:rPr lang="en-US" altLang="en-US" sz="1600" b="1" dirty="0">
                <a:solidFill>
                  <a:srgbClr val="37474F"/>
                </a:solidFill>
                <a:latin typeface="Roboto Mono"/>
              </a:rPr>
              <a:t> = </a:t>
            </a:r>
            <a:r>
              <a:rPr lang="en-US" altLang="en-US" sz="1600" b="1" dirty="0" err="1">
                <a:solidFill>
                  <a:srgbClr val="37474F"/>
                </a:solidFill>
                <a:latin typeface="Roboto Mono"/>
              </a:rPr>
              <a:t>findViewById</a:t>
            </a:r>
            <a:r>
              <a:rPr lang="en-US" altLang="en-US" sz="1600" b="1" dirty="0">
                <a:solidFill>
                  <a:srgbClr val="37474F"/>
                </a:solidFill>
                <a:latin typeface="Roboto Mono"/>
              </a:rPr>
              <a:t>(</a:t>
            </a:r>
            <a:r>
              <a:rPr lang="en-US" altLang="en-US" sz="1600" b="1" dirty="0" err="1">
                <a:solidFill>
                  <a:srgbClr val="37474F"/>
                </a:solidFill>
                <a:latin typeface="Roboto Mono"/>
              </a:rPr>
              <a:t>R.id.textView</a:t>
            </a:r>
            <a:r>
              <a:rPr lang="en-US" altLang="en-US" sz="1600" b="1" dirty="0">
                <a:solidFill>
                  <a:srgbClr val="37474F"/>
                </a:solidFill>
                <a:latin typeface="Roboto Mono"/>
              </a:rPr>
              <a:t>);</a:t>
            </a:r>
            <a:br>
              <a:rPr lang="en-US" altLang="en-US" sz="1600" b="1" dirty="0">
                <a:solidFill>
                  <a:srgbClr val="37474F"/>
                </a:solidFill>
                <a:latin typeface="Roboto Mono"/>
              </a:rPr>
            </a:br>
            <a:r>
              <a:rPr lang="en-US" altLang="en-US" sz="1600" b="1" dirty="0">
                <a:solidFill>
                  <a:srgbClr val="37474F"/>
                </a:solidFill>
                <a:latin typeface="Roboto Mono"/>
              </a:rPr>
              <a:t>    </a:t>
            </a:r>
            <a:r>
              <a:rPr lang="en-US" altLang="en-US" sz="1600" b="1" dirty="0" err="1">
                <a:solidFill>
                  <a:srgbClr val="37474F"/>
                </a:solidFill>
                <a:latin typeface="Roboto Mono"/>
              </a:rPr>
              <a:t>textView.setText</a:t>
            </a:r>
            <a:r>
              <a:rPr lang="en-US" altLang="en-US" sz="1600" b="1" dirty="0">
                <a:solidFill>
                  <a:srgbClr val="37474F"/>
                </a:solidFill>
                <a:latin typeface="Roboto Mono"/>
              </a:rPr>
              <a:t>(message);</a:t>
            </a:r>
            <a:br>
              <a:rPr lang="en-US" altLang="en-US" sz="1600" dirty="0">
                <a:solidFill>
                  <a:srgbClr val="37474F"/>
                </a:solidFill>
                <a:latin typeface="Roboto Mono"/>
              </a:rPr>
            </a:br>
            <a:r>
              <a:rPr lang="en-US" altLang="en-US" sz="1600" dirty="0">
                <a:solidFill>
                  <a:srgbClr val="37474F"/>
                </a:solidFill>
                <a:latin typeface="Roboto Mono"/>
              </a:rPr>
              <a:t>}</a:t>
            </a:r>
            <a:r>
              <a:rPr lang="en-US" altLang="en-US" sz="1600" dirty="0"/>
              <a:t> </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3901294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250D5-5E7A-49A5-906A-6B92DB988F3D}"/>
              </a:ext>
            </a:extLst>
          </p:cNvPr>
          <p:cNvSpPr>
            <a:spLocks noGrp="1"/>
          </p:cNvSpPr>
          <p:nvPr>
            <p:ph type="title"/>
          </p:nvPr>
        </p:nvSpPr>
        <p:spPr/>
        <p:txBody>
          <a:bodyPr/>
          <a:lstStyle/>
          <a:p>
            <a:r>
              <a:rPr lang="en-IN" dirty="0"/>
              <a:t>Add upward navigation</a:t>
            </a:r>
          </a:p>
        </p:txBody>
      </p:sp>
      <p:sp>
        <p:nvSpPr>
          <p:cNvPr id="6" name="Rectangle 5">
            <a:extLst>
              <a:ext uri="{FF2B5EF4-FFF2-40B4-BE49-F238E27FC236}">
                <a16:creationId xmlns:a16="http://schemas.microsoft.com/office/drawing/2014/main" id="{1E008C6E-034B-4216-8FDF-425C9ECE3C4A}"/>
              </a:ext>
            </a:extLst>
          </p:cNvPr>
          <p:cNvSpPr/>
          <p:nvPr/>
        </p:nvSpPr>
        <p:spPr>
          <a:xfrm>
            <a:off x="452277" y="2007671"/>
            <a:ext cx="5279929" cy="4480522"/>
          </a:xfrm>
          <a:prstGeom prst="rect">
            <a:avLst/>
          </a:prstGeom>
        </p:spPr>
        <p:txBody>
          <a:bodyPr wrap="square">
            <a:spAutoFit/>
          </a:bodyPr>
          <a:lstStyle/>
          <a:p>
            <a:pPr lvl="0" defTabSz="914400" eaLnBrk="0" fontAlgn="base" hangingPunct="0">
              <a:lnSpc>
                <a:spcPct val="150000"/>
              </a:lnSpc>
              <a:spcBef>
                <a:spcPct val="0"/>
              </a:spcBef>
              <a:spcAft>
                <a:spcPct val="0"/>
              </a:spcAft>
            </a:pPr>
            <a:r>
              <a:rPr lang="en-US" altLang="en-US" sz="1600" dirty="0">
                <a:solidFill>
                  <a:srgbClr val="202124"/>
                </a:solidFill>
                <a:latin typeface="Roboto"/>
              </a:rPr>
              <a:t>Each screen in your app that's not the main entry point, which are all the screens that aren't the home screen, must provide navigation that directs the user to the logical parent screen in the app's hierarchy. To do this, add an </a:t>
            </a:r>
            <a:r>
              <a:rPr lang="en-US" altLang="en-US" sz="1600" b="1" dirty="0">
                <a:solidFill>
                  <a:srgbClr val="202124"/>
                </a:solidFill>
                <a:latin typeface="Roboto"/>
              </a:rPr>
              <a:t>Up</a:t>
            </a:r>
            <a:r>
              <a:rPr lang="en-US" altLang="en-US" sz="1600" dirty="0">
                <a:solidFill>
                  <a:srgbClr val="202124"/>
                </a:solidFill>
                <a:latin typeface="Roboto"/>
              </a:rPr>
              <a:t> button in the </a:t>
            </a:r>
            <a:r>
              <a:rPr lang="en-US" altLang="en-US" sz="1600" dirty="0">
                <a:solidFill>
                  <a:srgbClr val="039BE5"/>
                </a:solidFill>
                <a:latin typeface="Roboto"/>
              </a:rPr>
              <a:t>app bar</a:t>
            </a:r>
            <a:r>
              <a:rPr lang="en-US" altLang="en-US" sz="1600" dirty="0">
                <a:solidFill>
                  <a:srgbClr val="202124"/>
                </a:solidFill>
                <a:latin typeface="Roboto"/>
              </a:rPr>
              <a:t>.</a:t>
            </a:r>
          </a:p>
          <a:p>
            <a:pPr lvl="0" defTabSz="914400" eaLnBrk="0" fontAlgn="base" hangingPunct="0">
              <a:lnSpc>
                <a:spcPct val="150000"/>
              </a:lnSpc>
              <a:spcBef>
                <a:spcPct val="0"/>
              </a:spcBef>
              <a:spcAft>
                <a:spcPct val="0"/>
              </a:spcAft>
            </a:pPr>
            <a:endParaRPr lang="en-US" altLang="en-US" sz="1600" dirty="0"/>
          </a:p>
          <a:p>
            <a:pPr lvl="0" defTabSz="914400" eaLnBrk="0" fontAlgn="base" hangingPunct="0">
              <a:lnSpc>
                <a:spcPct val="150000"/>
              </a:lnSpc>
              <a:spcBef>
                <a:spcPct val="0"/>
              </a:spcBef>
              <a:spcAft>
                <a:spcPct val="0"/>
              </a:spcAft>
            </a:pPr>
            <a:r>
              <a:rPr lang="en-US" altLang="en-US" sz="1600" dirty="0">
                <a:solidFill>
                  <a:srgbClr val="202124"/>
                </a:solidFill>
                <a:latin typeface="Roboto"/>
              </a:rPr>
              <a:t>To add an </a:t>
            </a:r>
            <a:r>
              <a:rPr lang="en-US" altLang="en-US" sz="1600" b="1" dirty="0">
                <a:solidFill>
                  <a:srgbClr val="202124"/>
                </a:solidFill>
                <a:latin typeface="Roboto"/>
              </a:rPr>
              <a:t>Up</a:t>
            </a:r>
            <a:r>
              <a:rPr lang="en-US" altLang="en-US" sz="1600" dirty="0">
                <a:solidFill>
                  <a:srgbClr val="202124"/>
                </a:solidFill>
                <a:latin typeface="Roboto"/>
              </a:rPr>
              <a:t> button, you need to declare which activity is the logical parent in the </a:t>
            </a:r>
            <a:r>
              <a:rPr lang="en-US" altLang="en-US" sz="1600" dirty="0">
                <a:solidFill>
                  <a:srgbClr val="039BE5"/>
                </a:solidFill>
                <a:latin typeface="Roboto Mono"/>
              </a:rPr>
              <a:t>AndroidManifest.xml</a:t>
            </a:r>
            <a:r>
              <a:rPr lang="en-US" altLang="en-US" sz="1600" dirty="0">
                <a:solidFill>
                  <a:srgbClr val="202124"/>
                </a:solidFill>
                <a:latin typeface="Roboto"/>
              </a:rPr>
              <a:t> file. Open the file at </a:t>
            </a:r>
            <a:r>
              <a:rPr lang="en-US" altLang="en-US" sz="1600" b="1" dirty="0">
                <a:solidFill>
                  <a:srgbClr val="202124"/>
                </a:solidFill>
                <a:latin typeface="Roboto"/>
              </a:rPr>
              <a:t>app &gt; manifests &gt; AndroidManifest.xml</a:t>
            </a:r>
            <a:r>
              <a:rPr lang="en-US" altLang="en-US" sz="1600" dirty="0">
                <a:solidFill>
                  <a:srgbClr val="202124"/>
                </a:solidFill>
                <a:latin typeface="Roboto"/>
              </a:rPr>
              <a:t>, locate the </a:t>
            </a:r>
            <a:r>
              <a:rPr lang="en-US" altLang="en-US" sz="1600" dirty="0">
                <a:solidFill>
                  <a:srgbClr val="37474F"/>
                </a:solidFill>
                <a:latin typeface="Roboto Mono"/>
              </a:rPr>
              <a:t>&lt;activity&gt;</a:t>
            </a:r>
            <a:r>
              <a:rPr lang="en-US" altLang="en-US" sz="1600" dirty="0">
                <a:solidFill>
                  <a:srgbClr val="202124"/>
                </a:solidFill>
                <a:latin typeface="Roboto"/>
              </a:rPr>
              <a:t> tag for </a:t>
            </a:r>
            <a:r>
              <a:rPr lang="en-US" altLang="en-US" sz="1600" dirty="0" err="1">
                <a:solidFill>
                  <a:srgbClr val="37474F"/>
                </a:solidFill>
                <a:latin typeface="Roboto Mono"/>
              </a:rPr>
              <a:t>DisplayMessageActivity</a:t>
            </a:r>
            <a:r>
              <a:rPr lang="en-US" altLang="en-US" sz="1600" dirty="0">
                <a:solidFill>
                  <a:srgbClr val="202124"/>
                </a:solidFill>
                <a:latin typeface="Roboto"/>
              </a:rPr>
              <a:t>, and replace it with the following:</a:t>
            </a:r>
            <a:endParaRPr lang="en-IN" sz="1600" dirty="0"/>
          </a:p>
        </p:txBody>
      </p:sp>
      <p:sp>
        <p:nvSpPr>
          <p:cNvPr id="8" name="Content Placeholder 7">
            <a:extLst>
              <a:ext uri="{FF2B5EF4-FFF2-40B4-BE49-F238E27FC236}">
                <a16:creationId xmlns:a16="http://schemas.microsoft.com/office/drawing/2014/main" id="{B4BD2323-9D22-4F51-9256-AD37CC931719}"/>
              </a:ext>
            </a:extLst>
          </p:cNvPr>
          <p:cNvSpPr>
            <a:spLocks noGrp="1"/>
          </p:cNvSpPr>
          <p:nvPr>
            <p:ph sz="half" idx="2"/>
          </p:nvPr>
        </p:nvSpPr>
        <p:spPr/>
        <p:txBody>
          <a:bodyPr>
            <a:normAutofit fontScale="92500" lnSpcReduction="20000"/>
          </a:bodyPr>
          <a:lstStyle/>
          <a:p>
            <a:pPr marL="0" indent="0">
              <a:lnSpc>
                <a:spcPct val="150000"/>
              </a:lnSpc>
              <a:buNone/>
            </a:pPr>
            <a:r>
              <a:rPr lang="en-US" altLang="en-US" dirty="0">
                <a:solidFill>
                  <a:srgbClr val="3B78E7"/>
                </a:solidFill>
                <a:latin typeface="Roboto Mono"/>
              </a:rPr>
              <a:t>&lt;activity</a:t>
            </a:r>
            <a:r>
              <a:rPr lang="en-US" altLang="en-US" dirty="0">
                <a:solidFill>
                  <a:srgbClr val="37474F"/>
                </a:solidFill>
                <a:latin typeface="Roboto Mono"/>
              </a:rPr>
              <a:t> </a:t>
            </a:r>
            <a:r>
              <a:rPr lang="en-US" altLang="en-US" dirty="0" err="1">
                <a:solidFill>
                  <a:srgbClr val="9C27B0"/>
                </a:solidFill>
                <a:latin typeface="Roboto Mono"/>
              </a:rPr>
              <a:t>android:name</a:t>
            </a:r>
            <a:r>
              <a:rPr lang="en-US" altLang="en-US" dirty="0">
                <a:solidFill>
                  <a:srgbClr val="37474F"/>
                </a:solidFill>
                <a:latin typeface="Roboto Mono"/>
              </a:rPr>
              <a:t>=</a:t>
            </a:r>
            <a:r>
              <a:rPr lang="en-US" altLang="en-US" dirty="0">
                <a:solidFill>
                  <a:srgbClr val="0D904F"/>
                </a:solidFill>
                <a:latin typeface="Roboto Mono"/>
              </a:rPr>
              <a:t>".</a:t>
            </a:r>
            <a:r>
              <a:rPr lang="en-US" altLang="en-US" dirty="0" err="1">
                <a:solidFill>
                  <a:srgbClr val="0D904F"/>
                </a:solidFill>
                <a:latin typeface="Roboto Mono"/>
              </a:rPr>
              <a:t>DisplayMessageActivity</a:t>
            </a:r>
            <a:r>
              <a:rPr lang="en-US" altLang="en-US" dirty="0">
                <a:solidFill>
                  <a:srgbClr val="0D904F"/>
                </a:solidFill>
                <a:latin typeface="Roboto Mono"/>
              </a:rPr>
              <a:t>"</a:t>
            </a:r>
            <a:br>
              <a:rPr lang="en-US" altLang="en-US" dirty="0">
                <a:solidFill>
                  <a:srgbClr val="37474F"/>
                </a:solidFill>
                <a:latin typeface="Roboto Mono"/>
              </a:rPr>
            </a:br>
            <a:r>
              <a:rPr lang="en-US" altLang="en-US" dirty="0">
                <a:solidFill>
                  <a:srgbClr val="37474F"/>
                </a:solidFill>
                <a:latin typeface="Roboto Mono"/>
              </a:rPr>
              <a:t>          </a:t>
            </a:r>
            <a:r>
              <a:rPr lang="en-US" altLang="en-US" dirty="0" err="1">
                <a:solidFill>
                  <a:srgbClr val="9C27B0"/>
                </a:solidFill>
                <a:latin typeface="Roboto Mono"/>
              </a:rPr>
              <a:t>android:parentActivityName</a:t>
            </a:r>
            <a:r>
              <a:rPr lang="en-US" altLang="en-US" dirty="0">
                <a:solidFill>
                  <a:srgbClr val="37474F"/>
                </a:solidFill>
                <a:latin typeface="Roboto Mono"/>
              </a:rPr>
              <a:t>=</a:t>
            </a:r>
            <a:r>
              <a:rPr lang="en-US" altLang="en-US" dirty="0">
                <a:solidFill>
                  <a:srgbClr val="0D904F"/>
                </a:solidFill>
                <a:latin typeface="Roboto Mono"/>
              </a:rPr>
              <a:t>".</a:t>
            </a:r>
            <a:r>
              <a:rPr lang="en-US" altLang="en-US" dirty="0" err="1">
                <a:solidFill>
                  <a:srgbClr val="0D904F"/>
                </a:solidFill>
                <a:latin typeface="Roboto Mono"/>
              </a:rPr>
              <a:t>MainActivity</a:t>
            </a:r>
            <a:r>
              <a:rPr lang="en-US" altLang="en-US" dirty="0">
                <a:solidFill>
                  <a:srgbClr val="0D904F"/>
                </a:solidFill>
                <a:latin typeface="Roboto Mono"/>
              </a:rPr>
              <a:t>"</a:t>
            </a:r>
            <a:r>
              <a:rPr lang="en-US" altLang="en-US" dirty="0">
                <a:solidFill>
                  <a:srgbClr val="3B78E7"/>
                </a:solidFill>
                <a:latin typeface="Roboto Mono"/>
              </a:rPr>
              <a:t>&gt;</a:t>
            </a:r>
            <a:br>
              <a:rPr lang="en-US" altLang="en-US" dirty="0">
                <a:solidFill>
                  <a:srgbClr val="37474F"/>
                </a:solidFill>
                <a:latin typeface="Roboto Mono"/>
              </a:rPr>
            </a:br>
            <a:r>
              <a:rPr lang="en-US" altLang="en-US" dirty="0">
                <a:solidFill>
                  <a:srgbClr val="37474F"/>
                </a:solidFill>
                <a:latin typeface="Roboto Mono"/>
              </a:rPr>
              <a:t>    </a:t>
            </a:r>
            <a:r>
              <a:rPr lang="en-US" altLang="en-US" dirty="0">
                <a:solidFill>
                  <a:srgbClr val="D81B60"/>
                </a:solidFill>
                <a:latin typeface="Roboto Mono"/>
              </a:rPr>
              <a:t>&lt;!-- The meta-data tag is required if you support API level 15 and lower --&gt;</a:t>
            </a:r>
            <a:br>
              <a:rPr lang="en-US" altLang="en-US" dirty="0">
                <a:solidFill>
                  <a:srgbClr val="37474F"/>
                </a:solidFill>
                <a:latin typeface="Roboto Mono"/>
              </a:rPr>
            </a:br>
            <a:r>
              <a:rPr lang="en-US" altLang="en-US" dirty="0">
                <a:solidFill>
                  <a:srgbClr val="37474F"/>
                </a:solidFill>
                <a:latin typeface="Roboto Mono"/>
              </a:rPr>
              <a:t>    </a:t>
            </a:r>
            <a:r>
              <a:rPr lang="en-US" altLang="en-US" dirty="0">
                <a:solidFill>
                  <a:srgbClr val="3B78E7"/>
                </a:solidFill>
                <a:latin typeface="Roboto Mono"/>
              </a:rPr>
              <a:t>&lt;meta-data</a:t>
            </a:r>
            <a:br>
              <a:rPr lang="en-US" altLang="en-US" dirty="0">
                <a:solidFill>
                  <a:srgbClr val="37474F"/>
                </a:solidFill>
                <a:latin typeface="Roboto Mono"/>
              </a:rPr>
            </a:br>
            <a:r>
              <a:rPr lang="en-US" altLang="en-US" dirty="0">
                <a:solidFill>
                  <a:srgbClr val="37474F"/>
                </a:solidFill>
                <a:latin typeface="Roboto Mono"/>
              </a:rPr>
              <a:t>        </a:t>
            </a:r>
            <a:r>
              <a:rPr lang="en-US" altLang="en-US" dirty="0" err="1">
                <a:solidFill>
                  <a:srgbClr val="9C27B0"/>
                </a:solidFill>
                <a:latin typeface="Roboto Mono"/>
              </a:rPr>
              <a:t>android:name</a:t>
            </a:r>
            <a:r>
              <a:rPr lang="en-US" altLang="en-US" dirty="0">
                <a:solidFill>
                  <a:srgbClr val="37474F"/>
                </a:solidFill>
                <a:latin typeface="Roboto Mono"/>
              </a:rPr>
              <a:t>=</a:t>
            </a:r>
            <a:r>
              <a:rPr lang="en-US" altLang="en-US" dirty="0">
                <a:solidFill>
                  <a:srgbClr val="0D904F"/>
                </a:solidFill>
                <a:latin typeface="Roboto Mono"/>
              </a:rPr>
              <a:t>"</a:t>
            </a:r>
            <a:r>
              <a:rPr lang="en-US" altLang="en-US" dirty="0" err="1">
                <a:solidFill>
                  <a:srgbClr val="0D904F"/>
                </a:solidFill>
                <a:latin typeface="Roboto Mono"/>
              </a:rPr>
              <a:t>android.support.PARENT_ACTIVITY</a:t>
            </a:r>
            <a:r>
              <a:rPr lang="en-US" altLang="en-US" dirty="0">
                <a:solidFill>
                  <a:srgbClr val="0D904F"/>
                </a:solidFill>
                <a:latin typeface="Roboto Mono"/>
              </a:rPr>
              <a:t>"</a:t>
            </a:r>
            <a:br>
              <a:rPr lang="en-US" altLang="en-US" dirty="0">
                <a:solidFill>
                  <a:srgbClr val="37474F"/>
                </a:solidFill>
                <a:latin typeface="Roboto Mono"/>
              </a:rPr>
            </a:br>
            <a:r>
              <a:rPr lang="en-US" altLang="en-US" dirty="0">
                <a:solidFill>
                  <a:srgbClr val="37474F"/>
                </a:solidFill>
                <a:latin typeface="Roboto Mono"/>
              </a:rPr>
              <a:t>        </a:t>
            </a:r>
            <a:r>
              <a:rPr lang="en-US" altLang="en-US" dirty="0" err="1">
                <a:solidFill>
                  <a:srgbClr val="9C27B0"/>
                </a:solidFill>
                <a:latin typeface="Roboto Mono"/>
              </a:rPr>
              <a:t>android:value</a:t>
            </a:r>
            <a:r>
              <a:rPr lang="en-US" altLang="en-US" dirty="0">
                <a:solidFill>
                  <a:srgbClr val="37474F"/>
                </a:solidFill>
                <a:latin typeface="Roboto Mono"/>
              </a:rPr>
              <a:t>=</a:t>
            </a:r>
            <a:r>
              <a:rPr lang="en-US" altLang="en-US" dirty="0">
                <a:solidFill>
                  <a:srgbClr val="0D904F"/>
                </a:solidFill>
                <a:latin typeface="Roboto Mono"/>
              </a:rPr>
              <a:t>".</a:t>
            </a:r>
            <a:r>
              <a:rPr lang="en-US" altLang="en-US" dirty="0" err="1">
                <a:solidFill>
                  <a:srgbClr val="0D904F"/>
                </a:solidFill>
                <a:latin typeface="Roboto Mono"/>
              </a:rPr>
              <a:t>MainActivity</a:t>
            </a:r>
            <a:r>
              <a:rPr lang="en-US" altLang="en-US" dirty="0">
                <a:solidFill>
                  <a:srgbClr val="0D904F"/>
                </a:solidFill>
                <a:latin typeface="Roboto Mono"/>
              </a:rPr>
              <a:t>"</a:t>
            </a:r>
            <a:r>
              <a:rPr lang="en-US" altLang="en-US" dirty="0">
                <a:solidFill>
                  <a:srgbClr val="37474F"/>
                </a:solidFill>
                <a:latin typeface="Roboto Mono"/>
              </a:rPr>
              <a:t> </a:t>
            </a:r>
            <a:r>
              <a:rPr lang="en-US" altLang="en-US" dirty="0">
                <a:solidFill>
                  <a:srgbClr val="3B78E7"/>
                </a:solidFill>
                <a:latin typeface="Roboto Mono"/>
              </a:rPr>
              <a:t>/&gt;</a:t>
            </a:r>
            <a:br>
              <a:rPr lang="en-US" altLang="en-US" dirty="0">
                <a:solidFill>
                  <a:srgbClr val="37474F"/>
                </a:solidFill>
                <a:latin typeface="Roboto Mono"/>
              </a:rPr>
            </a:br>
            <a:r>
              <a:rPr lang="en-US" altLang="en-US" dirty="0">
                <a:solidFill>
                  <a:srgbClr val="3B78E7"/>
                </a:solidFill>
                <a:latin typeface="Roboto Mono"/>
              </a:rPr>
              <a:t>&lt;/activity&gt;</a:t>
            </a:r>
            <a:br>
              <a:rPr lang="en-US" altLang="en-US" dirty="0">
                <a:solidFill>
                  <a:srgbClr val="37474F"/>
                </a:solidFill>
                <a:latin typeface="Roboto Mono"/>
              </a:rPr>
            </a:br>
            <a:endParaRPr lang="en-IN" dirty="0"/>
          </a:p>
        </p:txBody>
      </p:sp>
    </p:spTree>
    <p:extLst>
      <p:ext uri="{BB962C8B-B14F-4D97-AF65-F5344CB8AC3E}">
        <p14:creationId xmlns:p14="http://schemas.microsoft.com/office/powerpoint/2010/main" val="32594472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2331-2143-4867-AF60-DD27B347242D}"/>
              </a:ext>
            </a:extLst>
          </p:cNvPr>
          <p:cNvSpPr>
            <a:spLocks noGrp="1"/>
          </p:cNvSpPr>
          <p:nvPr>
            <p:ph type="title"/>
          </p:nvPr>
        </p:nvSpPr>
        <p:spPr/>
        <p:txBody>
          <a:bodyPr/>
          <a:lstStyle/>
          <a:p>
            <a:r>
              <a:rPr lang="en-IN" dirty="0"/>
              <a:t>Run the app</a:t>
            </a:r>
          </a:p>
        </p:txBody>
      </p:sp>
      <p:sp>
        <p:nvSpPr>
          <p:cNvPr id="3" name="Content Placeholder 2">
            <a:extLst>
              <a:ext uri="{FF2B5EF4-FFF2-40B4-BE49-F238E27FC236}">
                <a16:creationId xmlns:a16="http://schemas.microsoft.com/office/drawing/2014/main" id="{41521813-3D9E-49F7-811D-468558C65AB2}"/>
              </a:ext>
            </a:extLst>
          </p:cNvPr>
          <p:cNvSpPr>
            <a:spLocks noGrp="1"/>
          </p:cNvSpPr>
          <p:nvPr>
            <p:ph sz="half" idx="1"/>
          </p:nvPr>
        </p:nvSpPr>
        <p:spPr/>
        <p:txBody>
          <a:bodyPr/>
          <a:lstStyle/>
          <a:p>
            <a:r>
              <a:rPr lang="en-US" altLang="en-US" dirty="0">
                <a:solidFill>
                  <a:srgbClr val="202124"/>
                </a:solidFill>
                <a:latin typeface="Roboto"/>
              </a:rPr>
              <a:t>Click </a:t>
            </a:r>
            <a:r>
              <a:rPr lang="en-US" altLang="en-US" b="1" dirty="0">
                <a:solidFill>
                  <a:srgbClr val="202124"/>
                </a:solidFill>
                <a:latin typeface="Roboto"/>
              </a:rPr>
              <a:t>Apply Changes </a:t>
            </a:r>
            <a:r>
              <a:rPr lang="en-IN" dirty="0"/>
              <a:t>in the toolbar to run the app. When it opens, type a message in the text field and tap </a:t>
            </a:r>
            <a:r>
              <a:rPr lang="en-IN" b="1" dirty="0"/>
              <a:t>Send</a:t>
            </a:r>
            <a:r>
              <a:rPr lang="en-IN" dirty="0"/>
              <a:t> to see the message appear in the second activity.</a:t>
            </a:r>
            <a:br>
              <a:rPr lang="en-IN" dirty="0"/>
            </a:br>
            <a:endParaRPr lang="en-IN" dirty="0"/>
          </a:p>
        </p:txBody>
      </p:sp>
      <p:sp>
        <p:nvSpPr>
          <p:cNvPr id="4" name="Content Placeholder 3">
            <a:extLst>
              <a:ext uri="{FF2B5EF4-FFF2-40B4-BE49-F238E27FC236}">
                <a16:creationId xmlns:a16="http://schemas.microsoft.com/office/drawing/2014/main" id="{D7C00374-8E54-4383-9FED-523CE9EA8158}"/>
              </a:ext>
            </a:extLst>
          </p:cNvPr>
          <p:cNvSpPr>
            <a:spLocks noGrp="1"/>
          </p:cNvSpPr>
          <p:nvPr>
            <p:ph sz="half" idx="2"/>
          </p:nvPr>
        </p:nvSpPr>
        <p:spPr/>
        <p:txBody>
          <a:bodyPr/>
          <a:lstStyle/>
          <a:p>
            <a:r>
              <a:rPr lang="en-IN" dirty="0"/>
              <a:t>That's it about building your FIRST Simple App.</a:t>
            </a:r>
          </a:p>
        </p:txBody>
      </p:sp>
      <p:sp>
        <p:nvSpPr>
          <p:cNvPr id="6" name="AutoShape 2">
            <a:extLst>
              <a:ext uri="{FF2B5EF4-FFF2-40B4-BE49-F238E27FC236}">
                <a16:creationId xmlns:a16="http://schemas.microsoft.com/office/drawing/2014/main" id="{599E4291-D2BE-42F1-BC2A-25AC36C15E8C}"/>
              </a:ext>
            </a:extLst>
          </p:cNvPr>
          <p:cNvSpPr>
            <a:spLocks noChangeAspect="1" noChangeArrowheads="1"/>
          </p:cNvSpPr>
          <p:nvPr/>
        </p:nvSpPr>
        <p:spPr bwMode="auto">
          <a:xfrm>
            <a:off x="1609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1940541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42AD9-69CC-4A39-A9C9-D4115C8548B8}"/>
              </a:ext>
            </a:extLst>
          </p:cNvPr>
          <p:cNvSpPr>
            <a:spLocks noGrp="1"/>
          </p:cNvSpPr>
          <p:nvPr>
            <p:ph type="title"/>
          </p:nvPr>
        </p:nvSpPr>
        <p:spPr/>
        <p:txBody>
          <a:bodyPr/>
          <a:lstStyle/>
          <a:p>
            <a:r>
              <a:rPr lang="en-IN" dirty="0"/>
              <a:t>Sample Code</a:t>
            </a:r>
          </a:p>
        </p:txBody>
      </p:sp>
      <p:sp>
        <p:nvSpPr>
          <p:cNvPr id="3" name="Content Placeholder 2">
            <a:extLst>
              <a:ext uri="{FF2B5EF4-FFF2-40B4-BE49-F238E27FC236}">
                <a16:creationId xmlns:a16="http://schemas.microsoft.com/office/drawing/2014/main" id="{5A2B6798-94F0-4536-9E92-ADB863A86A44}"/>
              </a:ext>
            </a:extLst>
          </p:cNvPr>
          <p:cNvSpPr>
            <a:spLocks noGrp="1"/>
          </p:cNvSpPr>
          <p:nvPr>
            <p:ph sz="half" idx="1"/>
          </p:nvPr>
        </p:nvSpPr>
        <p:spPr/>
        <p:txBody>
          <a:bodyPr/>
          <a:lstStyle/>
          <a:p>
            <a:r>
              <a:rPr lang="en-IN" dirty="0"/>
              <a:t>Select </a:t>
            </a:r>
            <a:r>
              <a:rPr lang="en-IN" b="1" dirty="0"/>
              <a:t>File &gt; New &gt; Import Sample</a:t>
            </a:r>
            <a:r>
              <a:rPr lang="en-IN" dirty="0"/>
              <a:t>.</a:t>
            </a:r>
          </a:p>
          <a:p>
            <a:pPr lvl="1"/>
            <a:r>
              <a:rPr lang="en-IN" dirty="0"/>
              <a:t>Use the search box or the scroll bar to browse the samples.</a:t>
            </a:r>
          </a:p>
          <a:p>
            <a:pPr lvl="1"/>
            <a:r>
              <a:rPr lang="en-IN" dirty="0"/>
              <a:t>When you find a sample that interests you, highlight it and take a look at the preview.</a:t>
            </a:r>
          </a:p>
          <a:p>
            <a:pPr lvl="1"/>
            <a:r>
              <a:rPr lang="en-IN" dirty="0"/>
              <a:t>If you want to import it as a project, click </a:t>
            </a:r>
            <a:r>
              <a:rPr lang="en-IN" b="1" dirty="0"/>
              <a:t>Next</a:t>
            </a:r>
            <a:r>
              <a:rPr lang="en-IN" dirty="0"/>
              <a:t> and then </a:t>
            </a:r>
            <a:r>
              <a:rPr lang="en-IN" b="1" dirty="0"/>
              <a:t>Finish</a:t>
            </a:r>
            <a:r>
              <a:rPr lang="en-IN" dirty="0"/>
              <a:t>.</a:t>
            </a:r>
            <a:br>
              <a:rPr lang="en-IN" dirty="0"/>
            </a:br>
            <a:endParaRPr lang="en-IN" dirty="0"/>
          </a:p>
        </p:txBody>
      </p:sp>
      <p:pic>
        <p:nvPicPr>
          <p:cNvPr id="5" name="Picture 4">
            <a:extLst>
              <a:ext uri="{FF2B5EF4-FFF2-40B4-BE49-F238E27FC236}">
                <a16:creationId xmlns:a16="http://schemas.microsoft.com/office/drawing/2014/main" id="{2901F463-6A39-4C01-8815-C518EC04D3EF}"/>
              </a:ext>
            </a:extLst>
          </p:cNvPr>
          <p:cNvPicPr>
            <a:picLocks noChangeAspect="1"/>
          </p:cNvPicPr>
          <p:nvPr/>
        </p:nvPicPr>
        <p:blipFill rotWithShape="1">
          <a:blip r:embed="rId2"/>
          <a:srcRect l="23951" t="8172" r="24033" b="13405"/>
          <a:stretch/>
        </p:blipFill>
        <p:spPr>
          <a:xfrm>
            <a:off x="6198249" y="1859320"/>
            <a:ext cx="5422390" cy="4598523"/>
          </a:xfrm>
          <a:prstGeom prst="rect">
            <a:avLst/>
          </a:prstGeom>
        </p:spPr>
      </p:pic>
    </p:spTree>
    <p:extLst>
      <p:ext uri="{BB962C8B-B14F-4D97-AF65-F5344CB8AC3E}">
        <p14:creationId xmlns:p14="http://schemas.microsoft.com/office/powerpoint/2010/main" val="21473444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42AD9-69CC-4A39-A9C9-D4115C8548B8}"/>
              </a:ext>
            </a:extLst>
          </p:cNvPr>
          <p:cNvSpPr>
            <a:spLocks noGrp="1"/>
          </p:cNvSpPr>
          <p:nvPr>
            <p:ph type="title"/>
          </p:nvPr>
        </p:nvSpPr>
        <p:spPr/>
        <p:txBody>
          <a:bodyPr>
            <a:normAutofit/>
          </a:bodyPr>
          <a:lstStyle/>
          <a:p>
            <a:r>
              <a:rPr lang="en-IN" dirty="0"/>
              <a:t>Connect to Firebase</a:t>
            </a:r>
          </a:p>
        </p:txBody>
      </p:sp>
      <p:sp>
        <p:nvSpPr>
          <p:cNvPr id="3" name="Content Placeholder 2">
            <a:extLst>
              <a:ext uri="{FF2B5EF4-FFF2-40B4-BE49-F238E27FC236}">
                <a16:creationId xmlns:a16="http://schemas.microsoft.com/office/drawing/2014/main" id="{5A2B6798-94F0-4536-9E92-ADB863A86A44}"/>
              </a:ext>
            </a:extLst>
          </p:cNvPr>
          <p:cNvSpPr>
            <a:spLocks noGrp="1"/>
          </p:cNvSpPr>
          <p:nvPr>
            <p:ph sz="half" idx="1"/>
          </p:nvPr>
        </p:nvSpPr>
        <p:spPr>
          <a:xfrm>
            <a:off x="581192" y="1775719"/>
            <a:ext cx="10607917" cy="3633047"/>
          </a:xfrm>
        </p:spPr>
        <p:txBody>
          <a:bodyPr>
            <a:normAutofit/>
          </a:bodyPr>
          <a:lstStyle/>
          <a:p>
            <a:pPr algn="just"/>
            <a:r>
              <a:rPr lang="en-IN" sz="2400" dirty="0"/>
              <a:t>Firebase is a mobile platform that helps you quickly develop high-quality apps, grow your user base (earn money?).  Firebase is made up of complementary features that you can mix-and-match to fit your needs, with Google Analytics for Firebase at the core. You can explore and integrate Firebase services in your app directly from Android Studio using the </a:t>
            </a:r>
            <a:r>
              <a:rPr lang="en-IN" sz="2400" b="1" dirty="0"/>
              <a:t>Assistant</a:t>
            </a:r>
            <a:r>
              <a:rPr lang="en-IN" sz="2400" dirty="0"/>
              <a:t> window.</a:t>
            </a:r>
          </a:p>
          <a:p>
            <a:pPr algn="just"/>
            <a:endParaRPr lang="en-IN" sz="2400" dirty="0"/>
          </a:p>
          <a:p>
            <a:pPr algn="just"/>
            <a:r>
              <a:rPr lang="en-IN" sz="2400" dirty="0">
                <a:hlinkClick r:id="rId2" action="ppaction://hlinkfile"/>
              </a:rPr>
              <a:t>Google Firebase Introduction</a:t>
            </a:r>
            <a:endParaRPr lang="en-IN" sz="2400" dirty="0"/>
          </a:p>
        </p:txBody>
      </p:sp>
    </p:spTree>
    <p:extLst>
      <p:ext uri="{BB962C8B-B14F-4D97-AF65-F5344CB8AC3E}">
        <p14:creationId xmlns:p14="http://schemas.microsoft.com/office/powerpoint/2010/main" val="34331594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473C687-4BBB-489A-B465-1110954CF82E}"/>
              </a:ext>
            </a:extLst>
          </p:cNvPr>
          <p:cNvSpPr>
            <a:spLocks noGrp="1"/>
          </p:cNvSpPr>
          <p:nvPr>
            <p:ph sz="half" idx="2"/>
          </p:nvPr>
        </p:nvSpPr>
        <p:spPr>
          <a:xfrm>
            <a:off x="581194" y="2250892"/>
            <a:ext cx="9929490" cy="4090914"/>
          </a:xfrm>
        </p:spPr>
        <p:txBody>
          <a:bodyPr>
            <a:normAutofit/>
          </a:bodyPr>
          <a:lstStyle/>
          <a:p>
            <a:pPr marL="0" indent="0">
              <a:buNone/>
            </a:pPr>
            <a:r>
              <a:rPr lang="en-IN" dirty="0"/>
              <a:t>First make sure you have installed Google Repository version 26 or higher, using the following steps:</a:t>
            </a:r>
          </a:p>
          <a:p>
            <a:pPr marL="0" indent="0">
              <a:buNone/>
            </a:pPr>
            <a:endParaRPr lang="en-IN" dirty="0"/>
          </a:p>
          <a:p>
            <a:r>
              <a:rPr lang="en-IN" dirty="0"/>
              <a:t>Click </a:t>
            </a:r>
            <a:r>
              <a:rPr lang="en-IN" b="1" dirty="0"/>
              <a:t>Tools &gt; SDK Manager</a:t>
            </a:r>
            <a:r>
              <a:rPr lang="en-IN" dirty="0"/>
              <a:t>.</a:t>
            </a:r>
          </a:p>
          <a:p>
            <a:r>
              <a:rPr lang="en-IN" dirty="0"/>
              <a:t>Click the </a:t>
            </a:r>
            <a:r>
              <a:rPr lang="en-IN" b="1" dirty="0"/>
              <a:t>SDK Tools</a:t>
            </a:r>
            <a:r>
              <a:rPr lang="en-IN" dirty="0"/>
              <a:t> tab.</a:t>
            </a:r>
          </a:p>
          <a:p>
            <a:r>
              <a:rPr lang="en-IN" dirty="0"/>
              <a:t>Check the </a:t>
            </a:r>
            <a:r>
              <a:rPr lang="en-IN" b="1" dirty="0"/>
              <a:t>Google Repository</a:t>
            </a:r>
            <a:r>
              <a:rPr lang="en-IN" dirty="0"/>
              <a:t> checkbox, and click </a:t>
            </a:r>
            <a:r>
              <a:rPr lang="en-IN" b="1" dirty="0"/>
              <a:t>OK</a:t>
            </a:r>
            <a:r>
              <a:rPr lang="en-IN" dirty="0"/>
              <a:t>.</a:t>
            </a:r>
          </a:p>
          <a:p>
            <a:r>
              <a:rPr lang="en-IN" dirty="0"/>
              <a:t>Click </a:t>
            </a:r>
            <a:r>
              <a:rPr lang="en-IN" b="1" dirty="0"/>
              <a:t>OK</a:t>
            </a:r>
            <a:r>
              <a:rPr lang="en-IN" dirty="0"/>
              <a:t> to install.</a:t>
            </a:r>
          </a:p>
          <a:p>
            <a:r>
              <a:rPr lang="en-IN" dirty="0"/>
              <a:t>Click </a:t>
            </a:r>
            <a:r>
              <a:rPr lang="en-IN" b="1" dirty="0"/>
              <a:t>Background</a:t>
            </a:r>
            <a:r>
              <a:rPr lang="en-IN" dirty="0"/>
              <a:t> to complete the installation in the background, or wait for the installation to complete and click </a:t>
            </a:r>
            <a:r>
              <a:rPr lang="en-IN" b="1" dirty="0"/>
              <a:t>Finish</a:t>
            </a:r>
            <a:r>
              <a:rPr lang="en-IN" dirty="0"/>
              <a:t>.</a:t>
            </a:r>
            <a:br>
              <a:rPr lang="en-IN" dirty="0"/>
            </a:br>
            <a:endParaRPr lang="en-IN" dirty="0"/>
          </a:p>
        </p:txBody>
      </p:sp>
      <p:sp>
        <p:nvSpPr>
          <p:cNvPr id="7" name="Title 1">
            <a:extLst>
              <a:ext uri="{FF2B5EF4-FFF2-40B4-BE49-F238E27FC236}">
                <a16:creationId xmlns:a16="http://schemas.microsoft.com/office/drawing/2014/main" id="{1020CBC1-0262-428A-BFB4-F3313D9F5944}"/>
              </a:ext>
            </a:extLst>
          </p:cNvPr>
          <p:cNvSpPr>
            <a:spLocks noGrp="1"/>
          </p:cNvSpPr>
          <p:nvPr>
            <p:ph type="title"/>
          </p:nvPr>
        </p:nvSpPr>
        <p:spPr>
          <a:xfrm>
            <a:off x="581025" y="730250"/>
            <a:ext cx="11029950" cy="987425"/>
          </a:xfrm>
        </p:spPr>
        <p:txBody>
          <a:bodyPr>
            <a:normAutofit/>
          </a:bodyPr>
          <a:lstStyle/>
          <a:p>
            <a:r>
              <a:rPr lang="en-IN" dirty="0"/>
              <a:t>Connect to Firebase</a:t>
            </a:r>
          </a:p>
        </p:txBody>
      </p:sp>
    </p:spTree>
    <p:extLst>
      <p:ext uri="{BB962C8B-B14F-4D97-AF65-F5344CB8AC3E}">
        <p14:creationId xmlns:p14="http://schemas.microsoft.com/office/powerpoint/2010/main" val="7545893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473C687-4BBB-489A-B465-1110954CF82E}"/>
              </a:ext>
            </a:extLst>
          </p:cNvPr>
          <p:cNvSpPr>
            <a:spLocks noGrp="1"/>
          </p:cNvSpPr>
          <p:nvPr>
            <p:ph sz="half" idx="2"/>
          </p:nvPr>
        </p:nvSpPr>
        <p:spPr>
          <a:xfrm>
            <a:off x="581194" y="2250892"/>
            <a:ext cx="5023193" cy="4090914"/>
          </a:xfrm>
        </p:spPr>
        <p:txBody>
          <a:bodyPr>
            <a:normAutofit/>
          </a:bodyPr>
          <a:lstStyle/>
          <a:p>
            <a:pPr marL="0" indent="0">
              <a:buNone/>
            </a:pPr>
            <a:r>
              <a:rPr lang="en-IN" dirty="0"/>
              <a:t>You can now open and use the </a:t>
            </a:r>
            <a:r>
              <a:rPr lang="en-IN" b="1" dirty="0"/>
              <a:t>Assistant</a:t>
            </a:r>
            <a:r>
              <a:rPr lang="en-IN" dirty="0"/>
              <a:t> window in Android Studio by following these steps:</a:t>
            </a:r>
          </a:p>
          <a:p>
            <a:r>
              <a:rPr lang="en-IN" dirty="0"/>
              <a:t>Click </a:t>
            </a:r>
            <a:r>
              <a:rPr lang="en-IN" b="1" dirty="0"/>
              <a:t>Tools &gt; Firebase</a:t>
            </a:r>
            <a:r>
              <a:rPr lang="en-IN" dirty="0"/>
              <a:t> to open the </a:t>
            </a:r>
            <a:r>
              <a:rPr lang="en-IN" b="1" dirty="0"/>
              <a:t>Assistant</a:t>
            </a:r>
            <a:r>
              <a:rPr lang="en-IN" dirty="0"/>
              <a:t> window.</a:t>
            </a:r>
          </a:p>
          <a:p>
            <a:r>
              <a:rPr lang="en-IN" dirty="0"/>
              <a:t>Click to expand one of the listed features (for example, Analytics), then click the </a:t>
            </a:r>
            <a:r>
              <a:rPr lang="en-IN" b="1" dirty="0"/>
              <a:t>Get Started</a:t>
            </a:r>
            <a:r>
              <a:rPr lang="en-IN" dirty="0"/>
              <a:t> tutorial to connect to Firebase and add the necessary code to your app.</a:t>
            </a:r>
          </a:p>
        </p:txBody>
      </p:sp>
      <p:sp>
        <p:nvSpPr>
          <p:cNvPr id="7" name="Title 1">
            <a:extLst>
              <a:ext uri="{FF2B5EF4-FFF2-40B4-BE49-F238E27FC236}">
                <a16:creationId xmlns:a16="http://schemas.microsoft.com/office/drawing/2014/main" id="{1020CBC1-0262-428A-BFB4-F3313D9F5944}"/>
              </a:ext>
            </a:extLst>
          </p:cNvPr>
          <p:cNvSpPr>
            <a:spLocks noGrp="1"/>
          </p:cNvSpPr>
          <p:nvPr>
            <p:ph type="title"/>
          </p:nvPr>
        </p:nvSpPr>
        <p:spPr>
          <a:xfrm>
            <a:off x="581025" y="730250"/>
            <a:ext cx="11029950" cy="987425"/>
          </a:xfrm>
        </p:spPr>
        <p:txBody>
          <a:bodyPr>
            <a:normAutofit/>
          </a:bodyPr>
          <a:lstStyle/>
          <a:p>
            <a:r>
              <a:rPr lang="en-IN" dirty="0"/>
              <a:t>Connect to Firebase</a:t>
            </a:r>
          </a:p>
        </p:txBody>
      </p:sp>
      <p:pic>
        <p:nvPicPr>
          <p:cNvPr id="2" name="Picture 1">
            <a:extLst>
              <a:ext uri="{FF2B5EF4-FFF2-40B4-BE49-F238E27FC236}">
                <a16:creationId xmlns:a16="http://schemas.microsoft.com/office/drawing/2014/main" id="{716482D2-A9FB-43BE-B76C-16CA1851F8A8}"/>
              </a:ext>
            </a:extLst>
          </p:cNvPr>
          <p:cNvPicPr>
            <a:picLocks noChangeAspect="1"/>
          </p:cNvPicPr>
          <p:nvPr/>
        </p:nvPicPr>
        <p:blipFill rotWithShape="1">
          <a:blip r:embed="rId2"/>
          <a:srcRect l="33548" t="6165" r="17662" b="32330"/>
          <a:stretch/>
        </p:blipFill>
        <p:spPr>
          <a:xfrm>
            <a:off x="5742037" y="2015612"/>
            <a:ext cx="5948517" cy="4218040"/>
          </a:xfrm>
          <a:prstGeom prst="rect">
            <a:avLst/>
          </a:prstGeom>
        </p:spPr>
      </p:pic>
    </p:spTree>
    <p:extLst>
      <p:ext uri="{BB962C8B-B14F-4D97-AF65-F5344CB8AC3E}">
        <p14:creationId xmlns:p14="http://schemas.microsoft.com/office/powerpoint/2010/main" val="13699566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Lab 3 : Building typical android applications ( 2 Labs)</a:t>
            </a:r>
          </a:p>
        </p:txBody>
      </p:sp>
      <p:sp>
        <p:nvSpPr>
          <p:cNvPr id="4" name="Content Placeholder 3">
            <a:extLst>
              <a:ext uri="{FF2B5EF4-FFF2-40B4-BE49-F238E27FC236}">
                <a16:creationId xmlns:a16="http://schemas.microsoft.com/office/drawing/2014/main" id="{254FBFE2-3B14-4A71-A091-ABE3F12C36DA}"/>
              </a:ext>
            </a:extLst>
          </p:cNvPr>
          <p:cNvSpPr>
            <a:spLocks noGrp="1"/>
          </p:cNvSpPr>
          <p:nvPr>
            <p:ph sz="half" idx="2"/>
          </p:nvPr>
        </p:nvSpPr>
        <p:spPr/>
        <p:txBody>
          <a:bodyPr/>
          <a:lstStyle/>
          <a:p>
            <a:r>
              <a:rPr lang="en-IN" dirty="0"/>
              <a:t>Individual Project (Applications Features)</a:t>
            </a:r>
          </a:p>
          <a:p>
            <a:r>
              <a:rPr lang="en-IN" dirty="0"/>
              <a:t>Activity / Design Requirements</a:t>
            </a:r>
          </a:p>
          <a:p>
            <a:r>
              <a:rPr lang="en-IN" dirty="0"/>
              <a:t>Using Controls</a:t>
            </a:r>
          </a:p>
          <a:p>
            <a:endParaRPr lang="en-IN" dirty="0"/>
          </a:p>
        </p:txBody>
      </p:sp>
      <p:pic>
        <p:nvPicPr>
          <p:cNvPr id="5122" name="Picture 2" descr="Related image">
            <a:extLst>
              <a:ext uri="{FF2B5EF4-FFF2-40B4-BE49-F238E27FC236}">
                <a16:creationId xmlns:a16="http://schemas.microsoft.com/office/drawing/2014/main" id="{A5797A2A-B405-4925-9856-3FB14E9232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93" b="10640"/>
          <a:stretch/>
        </p:blipFill>
        <p:spPr bwMode="auto">
          <a:xfrm>
            <a:off x="454741" y="2121390"/>
            <a:ext cx="5051323" cy="43980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01A0538-702E-4427-9F82-4DB9B2A5955A}"/>
              </a:ext>
            </a:extLst>
          </p:cNvPr>
          <p:cNvPicPr>
            <a:picLocks noChangeAspect="1"/>
          </p:cNvPicPr>
          <p:nvPr/>
        </p:nvPicPr>
        <p:blipFill>
          <a:blip r:embed="rId4"/>
          <a:stretch>
            <a:fillRect/>
          </a:stretch>
        </p:blipFill>
        <p:spPr>
          <a:xfrm>
            <a:off x="182363" y="6308268"/>
            <a:ext cx="948348" cy="469183"/>
          </a:xfrm>
          <a:prstGeom prst="rect">
            <a:avLst/>
          </a:prstGeom>
        </p:spPr>
      </p:pic>
      <p:pic>
        <p:nvPicPr>
          <p:cNvPr id="7" name="Picture 6">
            <a:extLst>
              <a:ext uri="{FF2B5EF4-FFF2-40B4-BE49-F238E27FC236}">
                <a16:creationId xmlns:a16="http://schemas.microsoft.com/office/drawing/2014/main" id="{DDBED10D-51D0-4692-8E72-8679CEA98ECB}"/>
              </a:ext>
            </a:extLst>
          </p:cNvPr>
          <p:cNvPicPr>
            <a:picLocks noChangeAspect="1"/>
          </p:cNvPicPr>
          <p:nvPr/>
        </p:nvPicPr>
        <p:blipFill>
          <a:blip r:embed="rId5"/>
          <a:stretch>
            <a:fillRect/>
          </a:stretch>
        </p:blipFill>
        <p:spPr>
          <a:xfrm>
            <a:off x="10259021" y="6155844"/>
            <a:ext cx="1649976" cy="515107"/>
          </a:xfrm>
          <a:prstGeom prst="rect">
            <a:avLst/>
          </a:prstGeom>
        </p:spPr>
      </p:pic>
      <p:sp>
        <p:nvSpPr>
          <p:cNvPr id="8" name="TextBox 7">
            <a:extLst>
              <a:ext uri="{FF2B5EF4-FFF2-40B4-BE49-F238E27FC236}">
                <a16:creationId xmlns:a16="http://schemas.microsoft.com/office/drawing/2014/main" id="{49D6AAD6-39B6-4DE0-92E8-834A3E160103}"/>
              </a:ext>
            </a:extLst>
          </p:cNvPr>
          <p:cNvSpPr txBox="1"/>
          <p:nvPr/>
        </p:nvSpPr>
        <p:spPr>
          <a:xfrm>
            <a:off x="4476004" y="6413397"/>
            <a:ext cx="3239990" cy="261610"/>
          </a:xfrm>
          <a:prstGeom prst="rect">
            <a:avLst/>
          </a:prstGeom>
          <a:noFill/>
        </p:spPr>
        <p:txBody>
          <a:bodyPr wrap="none" rtlCol="0">
            <a:spAutoFit/>
          </a:bodyPr>
          <a:lstStyle/>
          <a:p>
            <a:r>
              <a:rPr lang="en-IN" sz="1100" i="1" dirty="0">
                <a:solidFill>
                  <a:schemeClr val="accent3">
                    <a:lumMod val="50000"/>
                  </a:schemeClr>
                </a:solidFill>
              </a:rPr>
              <a:t>MR. SANTOSH S KATTI, PES UNIVERSITY, BENGALURU</a:t>
            </a:r>
          </a:p>
        </p:txBody>
      </p:sp>
    </p:spTree>
    <p:extLst>
      <p:ext uri="{BB962C8B-B14F-4D97-AF65-F5344CB8AC3E}">
        <p14:creationId xmlns:p14="http://schemas.microsoft.com/office/powerpoint/2010/main" val="37163641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Lab 4 : Managing application resources</a:t>
            </a:r>
          </a:p>
        </p:txBody>
      </p:sp>
      <p:sp>
        <p:nvSpPr>
          <p:cNvPr id="4" name="Content Placeholder 3">
            <a:extLst>
              <a:ext uri="{FF2B5EF4-FFF2-40B4-BE49-F238E27FC236}">
                <a16:creationId xmlns:a16="http://schemas.microsoft.com/office/drawing/2014/main" id="{254FBFE2-3B14-4A71-A091-ABE3F12C36DA}"/>
              </a:ext>
            </a:extLst>
          </p:cNvPr>
          <p:cNvSpPr>
            <a:spLocks noGrp="1"/>
          </p:cNvSpPr>
          <p:nvPr>
            <p:ph sz="half" idx="2"/>
          </p:nvPr>
        </p:nvSpPr>
        <p:spPr>
          <a:xfrm>
            <a:off x="495539" y="2495295"/>
            <a:ext cx="5422392" cy="3633047"/>
          </a:xfrm>
        </p:spPr>
        <p:txBody>
          <a:bodyPr/>
          <a:lstStyle/>
          <a:p>
            <a:r>
              <a:rPr lang="en-IN" dirty="0"/>
              <a:t>Managing Android Virtual Devices</a:t>
            </a:r>
          </a:p>
          <a:p>
            <a:r>
              <a:rPr lang="en-IN" dirty="0"/>
              <a:t>Launching Android Applications on your Device</a:t>
            </a:r>
          </a:p>
          <a:p>
            <a:endParaRPr lang="en-IN" dirty="0"/>
          </a:p>
          <a:p>
            <a:endParaRPr lang="en-IN" dirty="0"/>
          </a:p>
        </p:txBody>
      </p:sp>
      <p:pic>
        <p:nvPicPr>
          <p:cNvPr id="5122" name="Picture 2" descr="Related image">
            <a:extLst>
              <a:ext uri="{FF2B5EF4-FFF2-40B4-BE49-F238E27FC236}">
                <a16:creationId xmlns:a16="http://schemas.microsoft.com/office/drawing/2014/main" id="{A5797A2A-B405-4925-9856-3FB14E9232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93" b="10640"/>
          <a:stretch/>
        </p:blipFill>
        <p:spPr bwMode="auto">
          <a:xfrm>
            <a:off x="6645138" y="2112811"/>
            <a:ext cx="5051323" cy="43980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8412E2F-6084-469C-A6CF-72EB8747857C}"/>
              </a:ext>
            </a:extLst>
          </p:cNvPr>
          <p:cNvPicPr>
            <a:picLocks noChangeAspect="1"/>
          </p:cNvPicPr>
          <p:nvPr/>
        </p:nvPicPr>
        <p:blipFill>
          <a:blip r:embed="rId4"/>
          <a:stretch>
            <a:fillRect/>
          </a:stretch>
        </p:blipFill>
        <p:spPr>
          <a:xfrm>
            <a:off x="182363" y="6308268"/>
            <a:ext cx="948348" cy="469183"/>
          </a:xfrm>
          <a:prstGeom prst="rect">
            <a:avLst/>
          </a:prstGeom>
        </p:spPr>
      </p:pic>
      <p:pic>
        <p:nvPicPr>
          <p:cNvPr id="7" name="Picture 6">
            <a:extLst>
              <a:ext uri="{FF2B5EF4-FFF2-40B4-BE49-F238E27FC236}">
                <a16:creationId xmlns:a16="http://schemas.microsoft.com/office/drawing/2014/main" id="{971884DF-1E02-41BE-804A-E859AEA54BFB}"/>
              </a:ext>
            </a:extLst>
          </p:cNvPr>
          <p:cNvPicPr>
            <a:picLocks noChangeAspect="1"/>
          </p:cNvPicPr>
          <p:nvPr/>
        </p:nvPicPr>
        <p:blipFill>
          <a:blip r:embed="rId5"/>
          <a:stretch>
            <a:fillRect/>
          </a:stretch>
        </p:blipFill>
        <p:spPr>
          <a:xfrm>
            <a:off x="10259021" y="6155844"/>
            <a:ext cx="1649976" cy="515107"/>
          </a:xfrm>
          <a:prstGeom prst="rect">
            <a:avLst/>
          </a:prstGeom>
        </p:spPr>
      </p:pic>
      <p:sp>
        <p:nvSpPr>
          <p:cNvPr id="8" name="TextBox 7">
            <a:extLst>
              <a:ext uri="{FF2B5EF4-FFF2-40B4-BE49-F238E27FC236}">
                <a16:creationId xmlns:a16="http://schemas.microsoft.com/office/drawing/2014/main" id="{9FB5DC6B-B765-42A2-8C9D-3FEC354A1CC3}"/>
              </a:ext>
            </a:extLst>
          </p:cNvPr>
          <p:cNvSpPr txBox="1"/>
          <p:nvPr/>
        </p:nvSpPr>
        <p:spPr>
          <a:xfrm>
            <a:off x="4476004" y="6413397"/>
            <a:ext cx="3239990" cy="261610"/>
          </a:xfrm>
          <a:prstGeom prst="rect">
            <a:avLst/>
          </a:prstGeom>
          <a:noFill/>
        </p:spPr>
        <p:txBody>
          <a:bodyPr wrap="none" rtlCol="0">
            <a:spAutoFit/>
          </a:bodyPr>
          <a:lstStyle/>
          <a:p>
            <a:r>
              <a:rPr lang="en-IN" sz="1100" i="1" dirty="0">
                <a:solidFill>
                  <a:schemeClr val="accent3">
                    <a:lumMod val="50000"/>
                  </a:schemeClr>
                </a:solidFill>
              </a:rPr>
              <a:t>MR. SANTOSH S KATTI, PES UNIVERSITY, BENGALURU</a:t>
            </a:r>
          </a:p>
        </p:txBody>
      </p:sp>
    </p:spTree>
    <p:extLst>
      <p:ext uri="{BB962C8B-B14F-4D97-AF65-F5344CB8AC3E}">
        <p14:creationId xmlns:p14="http://schemas.microsoft.com/office/powerpoint/2010/main" val="30936754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803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introduction</a:t>
            </a:r>
          </a:p>
        </p:txBody>
      </p:sp>
      <p:sp>
        <p:nvSpPr>
          <p:cNvPr id="12" name="Rectangle 11">
            <a:extLst>
              <a:ext uri="{FF2B5EF4-FFF2-40B4-BE49-F238E27FC236}">
                <a16:creationId xmlns:a16="http://schemas.microsoft.com/office/drawing/2014/main" id="{676BBE6A-7125-46A5-B1E1-97DC48905810}"/>
              </a:ext>
            </a:extLst>
          </p:cNvPr>
          <p:cNvSpPr/>
          <p:nvPr/>
        </p:nvSpPr>
        <p:spPr>
          <a:xfrm>
            <a:off x="421996" y="1918791"/>
            <a:ext cx="5571012" cy="461665"/>
          </a:xfrm>
          <a:prstGeom prst="rect">
            <a:avLst/>
          </a:prstGeom>
        </p:spPr>
        <p:txBody>
          <a:bodyPr wrap="none">
            <a:spAutoFit/>
          </a:bodyPr>
          <a:lstStyle/>
          <a:p>
            <a:r>
              <a:rPr lang="en-IN" sz="2400" dirty="0"/>
              <a:t>Mobile Application Development Life Cycle</a:t>
            </a:r>
            <a:endParaRPr lang="en-IN" sz="3600" b="0" i="0" dirty="0">
              <a:solidFill>
                <a:srgbClr val="232F3E"/>
              </a:solidFill>
              <a:effectLst/>
              <a:latin typeface="AmazonEmberBold"/>
            </a:endParaRPr>
          </a:p>
        </p:txBody>
      </p:sp>
      <p:pic>
        <p:nvPicPr>
          <p:cNvPr id="2050" name="Picture 2" descr="Mobile-App-Dev-Lifecycle">
            <a:extLst>
              <a:ext uri="{FF2B5EF4-FFF2-40B4-BE49-F238E27FC236}">
                <a16:creationId xmlns:a16="http://schemas.microsoft.com/office/drawing/2014/main" id="{76E04AB5-1030-4099-AD22-EA20090584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01" y="2583291"/>
            <a:ext cx="6842613" cy="38287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8BAB58E-82BC-40E5-9E2C-AA1F0B33F1A8}"/>
              </a:ext>
            </a:extLst>
          </p:cNvPr>
          <p:cNvPicPr>
            <a:picLocks noChangeAspect="1"/>
          </p:cNvPicPr>
          <p:nvPr/>
        </p:nvPicPr>
        <p:blipFill>
          <a:blip r:embed="rId4"/>
          <a:stretch>
            <a:fillRect/>
          </a:stretch>
        </p:blipFill>
        <p:spPr>
          <a:xfrm>
            <a:off x="182363" y="6308268"/>
            <a:ext cx="948348" cy="469183"/>
          </a:xfrm>
          <a:prstGeom prst="rect">
            <a:avLst/>
          </a:prstGeom>
        </p:spPr>
      </p:pic>
      <p:pic>
        <p:nvPicPr>
          <p:cNvPr id="7" name="Picture 6">
            <a:extLst>
              <a:ext uri="{FF2B5EF4-FFF2-40B4-BE49-F238E27FC236}">
                <a16:creationId xmlns:a16="http://schemas.microsoft.com/office/drawing/2014/main" id="{E1C6AF57-A96D-4AAD-A661-5FEFCCF53BE7}"/>
              </a:ext>
            </a:extLst>
          </p:cNvPr>
          <p:cNvPicPr>
            <a:picLocks noChangeAspect="1"/>
          </p:cNvPicPr>
          <p:nvPr/>
        </p:nvPicPr>
        <p:blipFill>
          <a:blip r:embed="rId5"/>
          <a:stretch>
            <a:fillRect/>
          </a:stretch>
        </p:blipFill>
        <p:spPr>
          <a:xfrm>
            <a:off x="10259021" y="6155844"/>
            <a:ext cx="1649976" cy="515107"/>
          </a:xfrm>
          <a:prstGeom prst="rect">
            <a:avLst/>
          </a:prstGeom>
        </p:spPr>
      </p:pic>
      <p:sp>
        <p:nvSpPr>
          <p:cNvPr id="8" name="TextBox 7">
            <a:extLst>
              <a:ext uri="{FF2B5EF4-FFF2-40B4-BE49-F238E27FC236}">
                <a16:creationId xmlns:a16="http://schemas.microsoft.com/office/drawing/2014/main" id="{7A727BBC-B5A3-43EF-AC34-2C39915792EE}"/>
              </a:ext>
            </a:extLst>
          </p:cNvPr>
          <p:cNvSpPr txBox="1"/>
          <p:nvPr/>
        </p:nvSpPr>
        <p:spPr>
          <a:xfrm>
            <a:off x="4476004" y="6413397"/>
            <a:ext cx="3239990" cy="261610"/>
          </a:xfrm>
          <a:prstGeom prst="rect">
            <a:avLst/>
          </a:prstGeom>
          <a:noFill/>
        </p:spPr>
        <p:txBody>
          <a:bodyPr wrap="none" rtlCol="0">
            <a:spAutoFit/>
          </a:bodyPr>
          <a:lstStyle/>
          <a:p>
            <a:r>
              <a:rPr lang="en-IN" sz="1100" i="1" dirty="0">
                <a:solidFill>
                  <a:schemeClr val="accent3">
                    <a:lumMod val="50000"/>
                  </a:schemeClr>
                </a:solidFill>
              </a:rPr>
              <a:t>MR. SANTOSH S KATTI, PES UNIVERSITY, BENGALURU</a:t>
            </a:r>
          </a:p>
        </p:txBody>
      </p:sp>
    </p:spTree>
    <p:extLst>
      <p:ext uri="{BB962C8B-B14F-4D97-AF65-F5344CB8AC3E}">
        <p14:creationId xmlns:p14="http://schemas.microsoft.com/office/powerpoint/2010/main" val="3834869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599C6-C70F-4960-BAB5-85712CEA0387}"/>
              </a:ext>
            </a:extLst>
          </p:cNvPr>
          <p:cNvSpPr>
            <a:spLocks noGrp="1"/>
          </p:cNvSpPr>
          <p:nvPr>
            <p:ph type="title"/>
          </p:nvPr>
        </p:nvSpPr>
        <p:spPr/>
        <p:txBody>
          <a:bodyPr/>
          <a:lstStyle/>
          <a:p>
            <a:r>
              <a:rPr lang="en-IN" dirty="0"/>
              <a:t>Front-end vs back-end</a:t>
            </a:r>
          </a:p>
        </p:txBody>
      </p:sp>
      <p:sp>
        <p:nvSpPr>
          <p:cNvPr id="3" name="Content Placeholder 2">
            <a:extLst>
              <a:ext uri="{FF2B5EF4-FFF2-40B4-BE49-F238E27FC236}">
                <a16:creationId xmlns:a16="http://schemas.microsoft.com/office/drawing/2014/main" id="{33E05059-84DE-4E4E-BF2E-8E297C34B430}"/>
              </a:ext>
            </a:extLst>
          </p:cNvPr>
          <p:cNvSpPr>
            <a:spLocks noGrp="1"/>
          </p:cNvSpPr>
          <p:nvPr>
            <p:ph idx="1"/>
          </p:nvPr>
        </p:nvSpPr>
        <p:spPr/>
        <p:txBody>
          <a:bodyPr/>
          <a:lstStyle/>
          <a:p>
            <a:r>
              <a:rPr lang="en-IN" dirty="0"/>
              <a:t>At first, the applications and sites where wholly contained within themselves and acted as little more than static advertisements for the brand, company, product, or service.</a:t>
            </a:r>
          </a:p>
          <a:p>
            <a:r>
              <a:rPr lang="en-IN" dirty="0"/>
              <a:t>As connectivity and network capabilities improved, the applications became increasingly connected to sources of data and information that lived outside of the app itself, and the apps became increasingly dynamic as they were able to update their UI and content with data received over the network from queries to data sources.</a:t>
            </a:r>
          </a:p>
          <a:p>
            <a:r>
              <a:rPr lang="en-IN" dirty="0"/>
              <a:t>As a result, the mobile front-end applications increasingly rely on and integrated with back-end services which provide data to be consumed through the mobile front-end. Such data can include, for example, product information for e-commerce apps or flight info for travel and reservation apps. For a mobile game, the data may include new levels or challenges and scores or avatars from other players.</a:t>
            </a:r>
            <a:br>
              <a:rPr lang="en-IN" dirty="0"/>
            </a:br>
            <a:endParaRPr lang="en-IN" dirty="0"/>
          </a:p>
        </p:txBody>
      </p:sp>
    </p:spTree>
    <p:extLst>
      <p:ext uri="{BB962C8B-B14F-4D97-AF65-F5344CB8AC3E}">
        <p14:creationId xmlns:p14="http://schemas.microsoft.com/office/powerpoint/2010/main" val="619932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3B4F0-EAAF-4406-9EA5-28AEA6A53851}"/>
              </a:ext>
            </a:extLst>
          </p:cNvPr>
          <p:cNvSpPr>
            <a:spLocks noGrp="1"/>
          </p:cNvSpPr>
          <p:nvPr>
            <p:ph type="title"/>
          </p:nvPr>
        </p:nvSpPr>
        <p:spPr/>
        <p:txBody>
          <a:bodyPr/>
          <a:lstStyle/>
          <a:p>
            <a:r>
              <a:rPr lang="en-IN" dirty="0"/>
              <a:t>How front-end talks to back-end</a:t>
            </a:r>
          </a:p>
        </p:txBody>
      </p:sp>
      <p:sp>
        <p:nvSpPr>
          <p:cNvPr id="3" name="Content Placeholder 2">
            <a:extLst>
              <a:ext uri="{FF2B5EF4-FFF2-40B4-BE49-F238E27FC236}">
                <a16:creationId xmlns:a16="http://schemas.microsoft.com/office/drawing/2014/main" id="{5D2B62BF-574E-4181-85A5-A73F97B75C6A}"/>
              </a:ext>
            </a:extLst>
          </p:cNvPr>
          <p:cNvSpPr>
            <a:spLocks noGrp="1"/>
          </p:cNvSpPr>
          <p:nvPr>
            <p:ph idx="1"/>
          </p:nvPr>
        </p:nvSpPr>
        <p:spPr/>
        <p:txBody>
          <a:bodyPr/>
          <a:lstStyle/>
          <a:p>
            <a:r>
              <a:rPr lang="en-IN" dirty="0"/>
              <a:t>The mobile front-end obtains the data from the back-end via a variety of service calls such as APIs. In some cases, these APIs may be owned and operated by the same entity developing the mobile application. In other cases, the API may be controlled by a third party and access is granted to the mobile application via a commercial arrangement.</a:t>
            </a:r>
          </a:p>
          <a:p>
            <a:r>
              <a:rPr lang="en-IN" dirty="0"/>
              <a:t>For example, a developer may obtain social media or advertising content by making calls to media or advertising company services. In this case, a developer may have to sign a contract in order to obtain credentials and a key that grants access to the API and governs how that developer can use it, how much it will cost, or how frequently it may be called, or how much data can be requested over what time period.</a:t>
            </a:r>
          </a:p>
          <a:p>
            <a:endParaRPr lang="en-IN" dirty="0"/>
          </a:p>
        </p:txBody>
      </p:sp>
    </p:spTree>
    <p:extLst>
      <p:ext uri="{BB962C8B-B14F-4D97-AF65-F5344CB8AC3E}">
        <p14:creationId xmlns:p14="http://schemas.microsoft.com/office/powerpoint/2010/main" val="174918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0F21-6986-4F98-AAA6-70BC5560EE5C}"/>
              </a:ext>
            </a:extLst>
          </p:cNvPr>
          <p:cNvSpPr>
            <a:spLocks noGrp="1"/>
          </p:cNvSpPr>
          <p:nvPr>
            <p:ph type="title"/>
          </p:nvPr>
        </p:nvSpPr>
        <p:spPr/>
        <p:txBody>
          <a:bodyPr/>
          <a:lstStyle/>
          <a:p>
            <a:r>
              <a:rPr lang="en-IN" dirty="0"/>
              <a:t>Why Developers Use a Cloud-backend?</a:t>
            </a:r>
          </a:p>
        </p:txBody>
      </p:sp>
      <p:sp>
        <p:nvSpPr>
          <p:cNvPr id="3" name="Content Placeholder 2">
            <a:extLst>
              <a:ext uri="{FF2B5EF4-FFF2-40B4-BE49-F238E27FC236}">
                <a16:creationId xmlns:a16="http://schemas.microsoft.com/office/drawing/2014/main" id="{8A54148E-0892-4FA4-AEE3-65E2C7D9E2AA}"/>
              </a:ext>
            </a:extLst>
          </p:cNvPr>
          <p:cNvSpPr>
            <a:spLocks noGrp="1"/>
          </p:cNvSpPr>
          <p:nvPr>
            <p:ph idx="1"/>
          </p:nvPr>
        </p:nvSpPr>
        <p:spPr/>
        <p:txBody>
          <a:bodyPr/>
          <a:lstStyle/>
          <a:p>
            <a:r>
              <a:rPr lang="en-IN" dirty="0"/>
              <a:t>For most of the applications, mobile developers are responsible for creating and managing the back-end services for their application. The mobile developer may not be an expert or even particularly skilled in spinning up and running a back-end infrastructure.</a:t>
            </a:r>
          </a:p>
          <a:p>
            <a:endParaRPr lang="en-IN" dirty="0"/>
          </a:p>
          <a:p>
            <a:r>
              <a:rPr lang="en-IN" dirty="0"/>
              <a:t>In such a case, developers may prefer to take advantage of a cloud services provider -- a backend-as-a-service provider -- that handles all of the drudge work and heavy lifting of managing back-end capabilities, so the developers can focus purely on the features and functionality they are building in their app, without having to worry about scalability, security, and reliability.</a:t>
            </a:r>
            <a:br>
              <a:rPr lang="en-IN" dirty="0"/>
            </a:br>
            <a:endParaRPr lang="en-IN" dirty="0"/>
          </a:p>
        </p:txBody>
      </p:sp>
    </p:spTree>
    <p:extLst>
      <p:ext uri="{BB962C8B-B14F-4D97-AF65-F5344CB8AC3E}">
        <p14:creationId xmlns:p14="http://schemas.microsoft.com/office/powerpoint/2010/main" val="278715741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33568355_Tech Dividend design_SL_V1.potx" id="{467224E0-F025-4A0A-AD92-512F9DFA538F}" vid="{0926D7DA-7D63-4ED6-A5D6-C169624678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E2C2F66B-486F-47B1-BC58-6A0FC1A721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3.xml><?xml version="1.0" encoding="utf-8"?>
<ds:datastoreItem xmlns:ds="http://schemas.openxmlformats.org/officeDocument/2006/customXml" ds:itemID="{FF5C8BF1-B0E4-49A1-808F-40F2AD30E743}">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71af3243-3dd4-4a8d-8c0d-dd76da1f02a5"/>
    <ds:schemaRef ds:uri="16c05727-aa75-4e4a-9b5f-8a80a116589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Tech Dividend design</Template>
  <TotalTime>0</TotalTime>
  <Words>2013</Words>
  <Application>Microsoft Office PowerPoint</Application>
  <PresentationFormat>Widescreen</PresentationFormat>
  <Paragraphs>367</Paragraphs>
  <Slides>59</Slides>
  <Notes>24</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59</vt:i4>
      </vt:variant>
    </vt:vector>
  </HeadingPairs>
  <TitlesOfParts>
    <vt:vector size="70" baseType="lpstr">
      <vt:lpstr>AmazonEmber</vt:lpstr>
      <vt:lpstr>AmazonEmberBold</vt:lpstr>
      <vt:lpstr>Arial</vt:lpstr>
      <vt:lpstr>Arial Unicode MS</vt:lpstr>
      <vt:lpstr>Calibri</vt:lpstr>
      <vt:lpstr>Gill Sans MT</vt:lpstr>
      <vt:lpstr>Roboto</vt:lpstr>
      <vt:lpstr>Roboto Mono</vt:lpstr>
      <vt:lpstr>Wingdings</vt:lpstr>
      <vt:lpstr>Wingdings 2</vt:lpstr>
      <vt:lpstr>Dividend</vt:lpstr>
      <vt:lpstr>Mobile  app  development</vt:lpstr>
      <vt:lpstr>introduction</vt:lpstr>
      <vt:lpstr>introduction</vt:lpstr>
      <vt:lpstr>Why Hybrid / cross platform</vt:lpstr>
      <vt:lpstr>Why Hybrid / cross platform</vt:lpstr>
      <vt:lpstr>introduction</vt:lpstr>
      <vt:lpstr>Front-end vs back-end</vt:lpstr>
      <vt:lpstr>How front-end talks to back-end</vt:lpstr>
      <vt:lpstr>Why Developers Use a Cloud-backend?</vt:lpstr>
      <vt:lpstr>The Mobile Application Front-End </vt:lpstr>
      <vt:lpstr>Lab 1 : Getting started with android</vt:lpstr>
      <vt:lpstr>Android studio 3.5 (IDE)</vt:lpstr>
      <vt:lpstr>Android studio 3.5 (IDE): User interface</vt:lpstr>
      <vt:lpstr>Android studio 3.5 (IDE): User interface</vt:lpstr>
      <vt:lpstr>Android studio 3.5 (IDE): completion</vt:lpstr>
      <vt:lpstr>Android studio 3.5 (IDE): style &amp; version controls</vt:lpstr>
      <vt:lpstr>Features of Android studio 3.5</vt:lpstr>
      <vt:lpstr>Features of Android studio 3.5</vt:lpstr>
      <vt:lpstr>Features of Android studio 3.5</vt:lpstr>
      <vt:lpstr>Features of Android studio 3.5</vt:lpstr>
      <vt:lpstr>Features of Android studio 3.5</vt:lpstr>
      <vt:lpstr>Features of Android studio 3.5</vt:lpstr>
      <vt:lpstr>Android studio 3.5</vt:lpstr>
      <vt:lpstr>Android studio 3.5</vt:lpstr>
      <vt:lpstr>Android studio 3.5</vt:lpstr>
      <vt:lpstr>Your project</vt:lpstr>
      <vt:lpstr>Lab 2 : working with emulators</vt:lpstr>
      <vt:lpstr>Online quiz</vt:lpstr>
      <vt:lpstr>Start your first app</vt:lpstr>
      <vt:lpstr>Start your first app</vt:lpstr>
      <vt:lpstr>Start your first app</vt:lpstr>
      <vt:lpstr>Start your first app</vt:lpstr>
      <vt:lpstr>Start your first app</vt:lpstr>
      <vt:lpstr>Android widgets</vt:lpstr>
      <vt:lpstr>Android widgets</vt:lpstr>
      <vt:lpstr>Open the Layout Editor</vt:lpstr>
      <vt:lpstr>Open the Layout Editor</vt:lpstr>
      <vt:lpstr>Add a text box</vt:lpstr>
      <vt:lpstr>Add a button</vt:lpstr>
      <vt:lpstr>Introduction to the Layout Editor </vt:lpstr>
      <vt:lpstr>Buttons in the layout editor toolbar</vt:lpstr>
      <vt:lpstr>Change the UI strings </vt:lpstr>
      <vt:lpstr>Change the UI strings </vt:lpstr>
      <vt:lpstr>Change the UI strings </vt:lpstr>
      <vt:lpstr>Start another activity - Respond to the Send button</vt:lpstr>
      <vt:lpstr>Build an intent</vt:lpstr>
      <vt:lpstr>Build an intent</vt:lpstr>
      <vt:lpstr>Create the second activity</vt:lpstr>
      <vt:lpstr>Add a text view (In new activity)</vt:lpstr>
      <vt:lpstr>Display the message In this step, you modify the second activity to display the message that was passed by the first activity.</vt:lpstr>
      <vt:lpstr>Add upward navigation</vt:lpstr>
      <vt:lpstr>Run the app</vt:lpstr>
      <vt:lpstr>Sample Code</vt:lpstr>
      <vt:lpstr>Connect to Firebase</vt:lpstr>
      <vt:lpstr>Connect to Firebase</vt:lpstr>
      <vt:lpstr>Connect to Firebase</vt:lpstr>
      <vt:lpstr>Lab 3 : Building typical android applications ( 2 Labs)</vt:lpstr>
      <vt:lpstr>Lab 4 : Managing application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2019-08-08T16:20:07Z</dcterms:created>
  <dcterms:modified xsi:type="dcterms:W3CDTF">2019-09-19T06:33:37Z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