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7" r:id="rId10"/>
    <p:sldId id="283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6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F6298-E160-4F34-AB4A-B6A4BB16739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53975-18D6-4E5E-B956-69F213021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70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action of providing or supplying something for use.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"new contracts for the provision of services"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53975-18D6-4E5E-B956-69F213021C0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627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Instances: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example or single occurrence of something.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53975-18D6-4E5E-B956-69F213021C0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468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Machine Image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 special type of virtual appliance that is used to create a virtual machine within the Amazon Elastic Compute Cloud ("EC2").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53975-18D6-4E5E-B956-69F213021C0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561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A3C5B-F8FF-9E44-9443-EB724BAF0E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16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B58A-6576-40A7-8CBF-E170CEF5D1B9}" type="datetime1">
              <a:rPr lang="en-IN" smtClean="0"/>
              <a:t>26-08-2019</a:t>
            </a:fld>
            <a:endParaRPr lang="en-IN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6A84896-C4ED-467E-838F-AFE25CE2FEE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96BD-4356-4276-BB04-8AEDBD6E15D3}" type="datetime1">
              <a:rPr lang="en-IN" smtClean="0"/>
              <a:t>26-08-2019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896-C4ED-467E-838F-AFE25CE2FE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1A2D-FF72-4505-A442-BCD1BDE29607}" type="datetime1">
              <a:rPr lang="en-IN" smtClean="0"/>
              <a:t>26-08-2019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896-C4ED-467E-838F-AFE25CE2FE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2CC7-E1A1-4069-B105-818EAAC61A80}" type="datetime1">
              <a:rPr lang="en-IN" smtClean="0"/>
              <a:t>26-08-2019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896-C4ED-467E-838F-AFE25CE2FEE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 userDrawn="1"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33AF6-9493-4B98-88EE-A0F232A2A0D0}" type="datetime1">
              <a:rPr lang="en-IN" smtClean="0"/>
              <a:t>26-08-2019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6A84896-C4ED-467E-838F-AFE25CE2FEE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046D-9C24-4E84-BD89-2C78E1413082}" type="datetime1">
              <a:rPr lang="en-IN" smtClean="0"/>
              <a:t>26-08-2019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896-C4ED-467E-838F-AFE25CE2FEE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3698-971E-48BD-8116-5D4C83822551}" type="datetime1">
              <a:rPr lang="en-IN" smtClean="0"/>
              <a:t>26-08-2019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896-C4ED-467E-838F-AFE25CE2FEE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BE5A-31A5-4F64-8C54-2C2280190702}" type="datetime1">
              <a:rPr lang="en-IN" smtClean="0"/>
              <a:t>26-08-2019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896-C4ED-467E-838F-AFE25CE2FE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59EE-CBC9-4EEF-9735-B0C53EFE2A05}" type="datetime1">
              <a:rPr lang="en-IN" smtClean="0"/>
              <a:t>26-08-2019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896-C4ED-467E-838F-AFE25CE2FE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7920-34D9-429E-8D45-694F5E2700A3}" type="datetime1">
              <a:rPr lang="en-IN" smtClean="0"/>
              <a:t>26-08-2019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896-C4ED-467E-838F-AFE25CE2FEE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E7B7-FA0B-4B60-984F-6C964FE8B0D4}" type="datetime1">
              <a:rPr lang="en-IN" smtClean="0"/>
              <a:t>26-08-2019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6A84896-C4ED-467E-838F-AFE25CE2FEE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D291C6D-25B2-4B7A-9280-7E078E01D9DA}" type="datetime1">
              <a:rPr lang="en-IN" smtClean="0"/>
              <a:t>26-08-2019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6A84896-C4ED-467E-838F-AFE25CE2FEE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console.aws.amazon.com/ec2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console.aws.amazon.com/ec2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aws.amazon.com/ec2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ZMkgOMYYI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293096"/>
            <a:ext cx="6400800" cy="1600200"/>
          </a:xfrm>
        </p:spPr>
        <p:txBody>
          <a:bodyPr/>
          <a:lstStyle/>
          <a:p>
            <a:pPr algn="r"/>
            <a:r>
              <a:rPr lang="en-US" dirty="0"/>
              <a:t>By Tamal Dey</a:t>
            </a:r>
          </a:p>
          <a:p>
            <a:pPr algn="r"/>
            <a:r>
              <a:rPr lang="en-US" dirty="0"/>
              <a:t>CA,PESU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Amazon Compute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896-C4ED-467E-838F-AFE25CE2FEEC}" type="slidenum">
              <a:rPr lang="en-IN" smtClean="0"/>
              <a:t>1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33B66-D06C-434C-ABFE-4E976695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7043-6C13-4463-9250-E856F2BAF21A}" type="datetime1">
              <a:rPr lang="en-IN" smtClean="0"/>
              <a:t>26-08-2019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962718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800149"/>
            <a:ext cx="7183511" cy="4948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896-C4ED-467E-838F-AFE25CE2FEEC}" type="slidenum">
              <a:rPr lang="en-IN" smtClean="0"/>
              <a:t>10</a:t>
            </a:fld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EE21E-E5E2-468B-A451-42BCF648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7B81-9DA8-4626-AB76-85ACB4E2B9E9}" type="datetime1">
              <a:rPr lang="en-IN" smtClean="0"/>
              <a:t>26-08-2019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001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108"/>
            <a:ext cx="8229600" cy="833180"/>
          </a:xfrm>
        </p:spPr>
        <p:txBody>
          <a:bodyPr/>
          <a:lstStyle/>
          <a:p>
            <a:r>
              <a:rPr lang="en-US" b="1" dirty="0"/>
              <a:t>Creating a key pair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106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AWS uses public-key cryptography to encrypt and decrypt login information. </a:t>
            </a:r>
          </a:p>
          <a:p>
            <a:r>
              <a:rPr lang="en-US" dirty="0"/>
              <a:t>AWS only stores the public key, and the user stores the private key.</a:t>
            </a:r>
          </a:p>
          <a:p>
            <a:r>
              <a:rPr lang="en-US" dirty="0"/>
              <a:t>There are two options for creating a key pair:</a:t>
            </a:r>
          </a:p>
          <a:p>
            <a:pPr lvl="1"/>
            <a:r>
              <a:rPr lang="en-US" dirty="0"/>
              <a:t>Have Amazon EC2 generate it for you</a:t>
            </a:r>
          </a:p>
          <a:p>
            <a:pPr lvl="1"/>
            <a:r>
              <a:rPr lang="en-US" dirty="0"/>
              <a:t> Generate it yourself using a third-party tool such as </a:t>
            </a:r>
            <a:r>
              <a:rPr lang="en-US" dirty="0" err="1"/>
              <a:t>OpenSSH</a:t>
            </a:r>
            <a:r>
              <a:rPr lang="en-US" dirty="0"/>
              <a:t>, then import the public key to Amazon EC2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896-C4ED-467E-838F-AFE25CE2FEEC}" type="slidenum">
              <a:rPr lang="en-IN" smtClean="0"/>
              <a:t>11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B4B79E5-17BD-4B1B-AB5D-92C22347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BFE5-8833-4D80-9E74-334FCE2B45D9}" type="datetime1">
              <a:rPr lang="en-IN" smtClean="0"/>
              <a:t>26-08-2019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98328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233" y="-94570"/>
            <a:ext cx="8779183" cy="904258"/>
          </a:xfrm>
        </p:spPr>
        <p:txBody>
          <a:bodyPr>
            <a:normAutofit/>
          </a:bodyPr>
          <a:lstStyle/>
          <a:p>
            <a:r>
              <a:rPr lang="en-US" b="1" dirty="0"/>
              <a:t>Generating a key pair with Amazon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6028"/>
            <a:ext cx="9144000" cy="589034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Open the Amazon EC2 console at </a:t>
            </a:r>
            <a:r>
              <a:rPr lang="en-US" dirty="0">
                <a:hlinkClick r:id="rId2"/>
              </a:rPr>
              <a:t>http://console.aws.amazon.com/ec2/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 the navigation bar select region for the key pair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Key Pairs </a:t>
            </a:r>
            <a:r>
              <a:rPr lang="en-US" dirty="0"/>
              <a:t>in the navigation pane to display the list of key pairs associated with the account </a:t>
            </a:r>
            <a:endParaRPr lang="en-US" b="1" dirty="0"/>
          </a:p>
        </p:txBody>
      </p:sp>
      <p:pic>
        <p:nvPicPr>
          <p:cNvPr id="4" name="Picture 3" descr="Screen Shot 2013-04-22 at 12.37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409" y="2852936"/>
            <a:ext cx="3376341" cy="348148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896-C4ED-467E-838F-AFE25CE2FEEC}" type="slidenum">
              <a:rPr lang="en-IN" smtClean="0"/>
              <a:t>12</a:t>
            </a:fld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27B07C-66FE-413C-8770-50A2C8FA1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69B8-F031-46B6-89D8-0693A0D09AE3}" type="datetime1">
              <a:rPr lang="en-IN" smtClean="0"/>
              <a:t>26-08-2019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46155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Generating a key pair with EC2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4376"/>
            <a:ext cx="8229600" cy="4796041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Click </a:t>
            </a:r>
            <a:r>
              <a:rPr lang="en-US" b="1" dirty="0"/>
              <a:t>Create Key Pair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Enter a name for the key pair in the </a:t>
            </a:r>
            <a:r>
              <a:rPr lang="en-US" b="1" dirty="0"/>
              <a:t>Key Pair Name</a:t>
            </a:r>
            <a:r>
              <a:rPr lang="en-US" dirty="0"/>
              <a:t> field of the dialog box and click </a:t>
            </a:r>
            <a:r>
              <a:rPr lang="en-US" b="1" dirty="0"/>
              <a:t>Create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The private key file, with .</a:t>
            </a:r>
            <a:r>
              <a:rPr lang="en-US" dirty="0" err="1"/>
              <a:t>pem</a:t>
            </a:r>
            <a:r>
              <a:rPr lang="en-US" dirty="0"/>
              <a:t> extension, will automatically be downloaded by the browser.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896-C4ED-467E-838F-AFE25CE2FEEC}" type="slidenum">
              <a:rPr lang="en-IN" smtClean="0"/>
              <a:t>13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9E7CBE3-8450-4737-BE7E-3CDF15BC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FB98-B5EA-4D16-8436-491F0CDC9E7A}" type="datetime1">
              <a:rPr lang="en-IN" smtClean="0"/>
              <a:t>26-08-2019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1935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5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Launching an Amazon EC2 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1380"/>
            <a:ext cx="8229600" cy="554892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Sign in to AWS Management Console and open the Amazon EC2 console at </a:t>
            </a:r>
            <a:r>
              <a:rPr lang="en-US" dirty="0">
                <a:hlinkClick r:id="rId2"/>
              </a:rPr>
              <a:t>http://console.aws.amazon.com/ec2/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From the navigation bar select the region for the instance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 descr="Screen Shot 2013-04-22 at 12.14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852936"/>
            <a:ext cx="2364360" cy="32223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896-C4ED-467E-838F-AFE25CE2FEEC}" type="slidenum">
              <a:rPr lang="en-IN" smtClean="0"/>
              <a:t>14</a:t>
            </a:fld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98DFA0-915F-46DF-89FA-C3A691D8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5713-247E-41EF-9119-02A0710CD4AC}" type="datetime1">
              <a:rPr lang="en-IN" smtClean="0"/>
              <a:t>26-08-2019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07105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696" y="825336"/>
            <a:ext cx="8804934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From the Amazon EC2 console dashboard, click </a:t>
            </a:r>
            <a:r>
              <a:rPr lang="en-US" b="1" dirty="0"/>
              <a:t>Launch Instance </a:t>
            </a:r>
          </a:p>
        </p:txBody>
      </p:sp>
      <p:pic>
        <p:nvPicPr>
          <p:cNvPr id="4" name="Picture 3" descr="Screen Shot 2013-04-22 at 12.18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68760"/>
            <a:ext cx="8223677" cy="4995501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896-C4ED-467E-838F-AFE25CE2FEEC}" type="slidenum">
              <a:rPr lang="en-IN" smtClean="0"/>
              <a:t>15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A7C4BF5-C671-4AA9-8228-B894884F6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B739-DDF9-4FAA-A9C2-3C127D088D31}" type="datetime1">
              <a:rPr lang="en-IN" smtClean="0"/>
              <a:t>26-08-2019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74340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63" y="1187968"/>
            <a:ext cx="8728517" cy="53373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On the </a:t>
            </a:r>
            <a:r>
              <a:rPr lang="en-US" b="1" dirty="0"/>
              <a:t>Create a New Instance </a:t>
            </a:r>
            <a:r>
              <a:rPr lang="en-US" dirty="0"/>
              <a:t>page, click </a:t>
            </a:r>
            <a:r>
              <a:rPr lang="en-US" b="1" dirty="0"/>
              <a:t>Quick Launch Wizard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In </a:t>
            </a:r>
            <a:r>
              <a:rPr lang="en-US" b="1" dirty="0"/>
              <a:t>Name Your Instance</a:t>
            </a:r>
            <a:r>
              <a:rPr lang="en-US" dirty="0"/>
              <a:t>, enter a name for the instance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In </a:t>
            </a:r>
            <a:r>
              <a:rPr lang="en-US" b="1" dirty="0"/>
              <a:t>Choose a Key Pair</a:t>
            </a:r>
            <a:r>
              <a:rPr lang="en-US" dirty="0"/>
              <a:t>, choose an existing key pair, or create a new one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In Choose a Launch Configuration, a list of basic machine configurations are displayed, from which an instance can be launched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Click continue to view and customize the settings for the instance</a:t>
            </a:r>
          </a:p>
          <a:p>
            <a:pPr marL="514350" indent="-514350">
              <a:buFont typeface="+mj-lt"/>
              <a:buAutoNum type="arabicPeriod" startAt="4"/>
            </a:pPr>
            <a:endParaRPr lang="en-US" b="1" dirty="0"/>
          </a:p>
          <a:p>
            <a:pPr marL="514350" indent="-514350">
              <a:buFont typeface="+mj-lt"/>
              <a:buAutoNum type="arabicPeriod" startAt="4"/>
            </a:pPr>
            <a:endParaRPr lang="en-US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896-C4ED-467E-838F-AFE25CE2FEEC}" type="slidenum">
              <a:rPr lang="en-IN" smtClean="0"/>
              <a:t>16</a:t>
            </a:fld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24CF3-6C0C-4FBD-9FCA-9DF119D04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0C6B-B343-4D5C-A38E-6B2F69269EB1}" type="datetime1">
              <a:rPr lang="en-IN" smtClean="0"/>
              <a:t>26-08-2019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486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117" y="701608"/>
            <a:ext cx="8904168" cy="5675098"/>
          </a:xfrm>
        </p:spPr>
        <p:txBody>
          <a:bodyPr/>
          <a:lstStyle/>
          <a:p>
            <a:pPr marL="514350" indent="-514350">
              <a:buFont typeface="+mj-lt"/>
              <a:buAutoNum type="arabicPeriod" startAt="9"/>
            </a:pPr>
            <a:r>
              <a:rPr lang="en-US" dirty="0"/>
              <a:t>Select a security group for the instance. A </a:t>
            </a:r>
            <a:r>
              <a:rPr lang="en-US" b="1" dirty="0"/>
              <a:t>Security Group </a:t>
            </a:r>
            <a:r>
              <a:rPr lang="en-US" dirty="0"/>
              <a:t>defines the firewall rules specifying the incoming network traffic delivered to the instance. Security groups can be defined on the Amazon EC2 console, in </a:t>
            </a:r>
            <a:r>
              <a:rPr lang="en-US" b="1" dirty="0"/>
              <a:t>Security Groups </a:t>
            </a:r>
            <a:r>
              <a:rPr lang="en-US" dirty="0"/>
              <a:t>under </a:t>
            </a:r>
            <a:r>
              <a:rPr lang="en-US" b="1" dirty="0"/>
              <a:t>Network and Security</a:t>
            </a:r>
          </a:p>
          <a:p>
            <a:pPr marL="514350" indent="-514350">
              <a:buFont typeface="+mj-lt"/>
              <a:buAutoNum type="arabicPeriod" startAt="9"/>
            </a:pPr>
            <a:endParaRPr lang="en-US" dirty="0"/>
          </a:p>
        </p:txBody>
      </p:sp>
      <p:pic>
        <p:nvPicPr>
          <p:cNvPr id="4" name="Picture 3" descr="Screen Shot 2013-04-22 at 1.02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69" y="2924944"/>
            <a:ext cx="7514072" cy="315275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896-C4ED-467E-838F-AFE25CE2FEEC}" type="slidenum">
              <a:rPr lang="en-IN" smtClean="0"/>
              <a:t>17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CE6190-6050-45D3-B33D-C1520CD2F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C24C-A92A-4EC9-AC50-7C01A4650EDF}" type="datetime1">
              <a:rPr lang="en-IN" smtClean="0"/>
              <a:t>26-08-2019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49441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63" y="770068"/>
            <a:ext cx="8809587" cy="5903859"/>
          </a:xfrm>
        </p:spPr>
        <p:txBody>
          <a:bodyPr/>
          <a:lstStyle/>
          <a:p>
            <a:pPr marL="514350" indent="-514350">
              <a:buFont typeface="+mj-lt"/>
              <a:buAutoNum type="arabicPeriod" startAt="10"/>
            </a:pPr>
            <a:r>
              <a:rPr lang="en-US" dirty="0"/>
              <a:t>Review settings and click </a:t>
            </a:r>
            <a:r>
              <a:rPr lang="en-US" b="1" dirty="0"/>
              <a:t>Launch </a:t>
            </a:r>
            <a:r>
              <a:rPr lang="en-US" dirty="0"/>
              <a:t>to launch the instance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dirty="0"/>
              <a:t>Close the confirmation page to return to EC2 console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dirty="0"/>
              <a:t>Click </a:t>
            </a:r>
            <a:r>
              <a:rPr lang="en-US" b="1" dirty="0"/>
              <a:t>Instances</a:t>
            </a:r>
            <a:r>
              <a:rPr lang="en-US" dirty="0"/>
              <a:t> in the navigation pane to view the status of the instance. The status is </a:t>
            </a:r>
            <a:r>
              <a:rPr lang="en-US" b="1" dirty="0"/>
              <a:t>pending </a:t>
            </a:r>
            <a:r>
              <a:rPr lang="en-US" dirty="0"/>
              <a:t>while the instance is launching</a:t>
            </a:r>
          </a:p>
          <a:p>
            <a:pPr marL="514350" indent="-514350">
              <a:buFont typeface="+mj-lt"/>
              <a:buAutoNum type="arabicPeriod" startAt="10"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After the instance is launched, its status changes to </a:t>
            </a:r>
            <a:r>
              <a:rPr lang="en-US" b="1" dirty="0"/>
              <a:t>running</a:t>
            </a:r>
          </a:p>
        </p:txBody>
      </p:sp>
      <p:pic>
        <p:nvPicPr>
          <p:cNvPr id="4" name="Picture 3" descr="Screen Shot 2013-04-22 at 1.13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4" y="3792351"/>
            <a:ext cx="8820472" cy="629619"/>
          </a:xfrm>
          <a:prstGeom prst="rect">
            <a:avLst/>
          </a:prstGeom>
        </p:spPr>
      </p:pic>
      <p:pic>
        <p:nvPicPr>
          <p:cNvPr id="5" name="Picture 4" descr="Screen Shot 2013-04-22 at 1.15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32" y="4725144"/>
            <a:ext cx="8711747" cy="59338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896-C4ED-467E-838F-AFE25CE2FEEC}" type="slidenum">
              <a:rPr lang="en-IN" smtClean="0"/>
              <a:t>18</a:t>
            </a:fld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1B6BB-F0F9-4BD7-BEB5-81D52824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A037-4F94-4266-A76B-9CBDAFA41644}" type="datetime1">
              <a:rPr lang="en-IN" smtClean="0"/>
              <a:t>26-08-2019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5165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80" y="-62330"/>
            <a:ext cx="8686800" cy="1143000"/>
          </a:xfrm>
        </p:spPr>
        <p:txBody>
          <a:bodyPr>
            <a:normAutofit/>
          </a:bodyPr>
          <a:lstStyle/>
          <a:p>
            <a:r>
              <a:rPr lang="en-US" b="1" dirty="0"/>
              <a:t>Connecting to an Amazon EC2 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590" y="1083086"/>
            <a:ext cx="8030472" cy="5473633"/>
          </a:xfrm>
        </p:spPr>
        <p:txBody>
          <a:bodyPr/>
          <a:lstStyle/>
          <a:p>
            <a:r>
              <a:rPr lang="en-US" dirty="0"/>
              <a:t>There are several ways to connect to an EC2 instance once it’s launched. </a:t>
            </a:r>
          </a:p>
          <a:p>
            <a:endParaRPr lang="en-US" dirty="0"/>
          </a:p>
          <a:p>
            <a:r>
              <a:rPr lang="en-US" b="1" dirty="0"/>
              <a:t>Remote Desktop Connection </a:t>
            </a:r>
            <a:r>
              <a:rPr lang="en-US" dirty="0"/>
              <a:t>is the standard way to connect to Windows instances.</a:t>
            </a:r>
          </a:p>
          <a:p>
            <a:endParaRPr lang="en-US" dirty="0"/>
          </a:p>
          <a:p>
            <a:r>
              <a:rPr lang="en-US" dirty="0"/>
              <a:t> An </a:t>
            </a:r>
            <a:r>
              <a:rPr lang="en-US" b="1" dirty="0"/>
              <a:t>SSH client </a:t>
            </a:r>
            <a:r>
              <a:rPr lang="en-US" dirty="0"/>
              <a:t>(standalone or web-based) is used to connect to Linux instances. 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896-C4ED-467E-838F-AFE25CE2FEEC}" type="slidenum">
              <a:rPr lang="en-IN" smtClean="0"/>
              <a:t>19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75B637-E4DD-4541-A635-375C4266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F974-9F76-4543-9E72-C9182CBE99E2}" type="datetime1">
              <a:rPr lang="en-IN" smtClean="0"/>
              <a:t>26-08-2019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77889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EC2?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>
                <a:solidFill>
                  <a:srgbClr val="FF0000"/>
                </a:solidFill>
              </a:rPr>
              <a:t>Elastic Compute Cloud – EC2 </a:t>
            </a:r>
          </a:p>
          <a:p>
            <a:pPr algn="just"/>
            <a:r>
              <a:rPr lang="en-IN" dirty="0"/>
              <a:t>It is web service that provide secure , resizable compute capacity in the cloud</a:t>
            </a:r>
          </a:p>
          <a:p>
            <a:pPr algn="just"/>
            <a:r>
              <a:rPr lang="en-IN" dirty="0"/>
              <a:t>It is designed to make web-scale cloud computing easier for developers</a:t>
            </a:r>
          </a:p>
          <a:p>
            <a:pPr algn="just"/>
            <a:r>
              <a:rPr lang="en-IN" dirty="0"/>
              <a:t>EC2 is a simple web service interface makes it easier to </a:t>
            </a:r>
            <a:r>
              <a:rPr lang="en-IN" dirty="0">
                <a:solidFill>
                  <a:srgbClr val="FF0000"/>
                </a:solidFill>
              </a:rPr>
              <a:t>provision and configure capacity </a:t>
            </a:r>
            <a:r>
              <a:rPr lang="en-IN" dirty="0"/>
              <a:t>by using APIs</a:t>
            </a:r>
          </a:p>
          <a:p>
            <a:pPr algn="just"/>
            <a:r>
              <a:rPr lang="en-IN" dirty="0"/>
              <a:t>You will have the </a:t>
            </a:r>
            <a:r>
              <a:rPr lang="en-IN" dirty="0">
                <a:solidFill>
                  <a:srgbClr val="FF0000"/>
                </a:solidFill>
              </a:rPr>
              <a:t>complete control on the computing resources</a:t>
            </a:r>
            <a:r>
              <a:rPr lang="en-IN" dirty="0"/>
              <a:t> and they will be running on amazons infrastructure.</a:t>
            </a:r>
          </a:p>
          <a:p>
            <a:pPr algn="just"/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896-C4ED-467E-838F-AFE25CE2FEEC}" type="slidenum">
              <a:rPr lang="en-IN" smtClean="0"/>
              <a:t>2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0794D96-8EB3-46E9-BC20-22436418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DCA9-986C-4992-8C1F-026C81BECCAD}" type="datetime1">
              <a:rPr lang="en-IN" smtClean="0"/>
              <a:t>26-08-2019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31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5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Connecting to Linux/UNIX Instances from Linux/UNIX with SSH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232480"/>
            <a:ext cx="9144000" cy="5266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Prerequisites:</a:t>
            </a:r>
          </a:p>
          <a:p>
            <a:pPr>
              <a:buFontTx/>
              <a:buChar char="-"/>
            </a:pPr>
            <a:r>
              <a:rPr lang="en-US" dirty="0"/>
              <a:t> Most Linux/UNIX computers include an SSH client by default, if not it can be downloaded from </a:t>
            </a:r>
            <a:r>
              <a:rPr lang="en-US" dirty="0" err="1"/>
              <a:t>openssh.org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Enable SSH traffic on the instance (using security groups)</a:t>
            </a:r>
          </a:p>
          <a:p>
            <a:pPr>
              <a:buFontTx/>
              <a:buChar char="-"/>
            </a:pPr>
            <a:r>
              <a:rPr lang="en-US" dirty="0"/>
              <a:t>Get the path the private key used when launching the instance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a command line shell, change directory to the path of the private key file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</a:t>
            </a:r>
            <a:r>
              <a:rPr lang="en-US" b="1" dirty="0" err="1"/>
              <a:t>chmod</a:t>
            </a:r>
            <a:r>
              <a:rPr lang="en-US" dirty="0"/>
              <a:t> command to make sure the private key file isn’t publicly viewable</a:t>
            </a:r>
          </a:p>
        </p:txBody>
      </p:sp>
      <p:pic>
        <p:nvPicPr>
          <p:cNvPr id="4" name="Picture 3" descr="Screen Shot 2013-04-22 at 8.10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5589240"/>
            <a:ext cx="8432800" cy="5461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896-C4ED-467E-838F-AFE25CE2FEEC}" type="slidenum">
              <a:rPr lang="en-IN" smtClean="0"/>
              <a:t>20</a:t>
            </a:fld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EABB0C-6F52-4593-9260-6FDF62458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88D-3B15-4726-AFDE-9D0678B08E65}" type="datetime1">
              <a:rPr lang="en-IN" smtClean="0"/>
              <a:t>26-08-2019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17042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433" y="581660"/>
            <a:ext cx="8777492" cy="60877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Right click on the instance to connect to on the AWS console, and click </a:t>
            </a:r>
            <a:r>
              <a:rPr lang="en-US" b="1" dirty="0"/>
              <a:t>Connect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Click </a:t>
            </a:r>
            <a:r>
              <a:rPr lang="en-US" b="1" dirty="0"/>
              <a:t>Connect using a standalone SSH client.</a:t>
            </a:r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Enter the example command provided in the Amazon EC2 console at the command line shell </a:t>
            </a:r>
          </a:p>
        </p:txBody>
      </p:sp>
      <p:pic>
        <p:nvPicPr>
          <p:cNvPr id="4" name="Picture 3" descr="Screen Shot 2013-04-22 at 8.10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364" y="2732697"/>
            <a:ext cx="3815984" cy="3216583"/>
          </a:xfrm>
          <a:prstGeom prst="rect">
            <a:avLst/>
          </a:prstGeom>
        </p:spPr>
      </p:pic>
      <p:pic>
        <p:nvPicPr>
          <p:cNvPr id="5" name="Picture 4" descr="Screen Shot 2013-04-22 at 8.10.3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56" y="6093296"/>
            <a:ext cx="8179111" cy="56662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755576" y="5464795"/>
            <a:ext cx="3962400" cy="4572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896-C4ED-467E-838F-AFE25CE2FEEC}" type="slidenum">
              <a:rPr lang="en-IN" smtClean="0"/>
              <a:t>21</a:t>
            </a:fld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8DBDCC-24AD-4F12-B325-523A224BD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31EF-D9AD-462E-BED1-ADCABEBB7B3F}" type="datetime1">
              <a:rPr lang="en-IN" smtClean="0"/>
              <a:t>26-08-2019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34051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87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Transferring files to Linux/UNIX instances from Linux/UNIX with SCP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13805"/>
            <a:ext cx="8964488" cy="5378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Prerequisites:</a:t>
            </a:r>
          </a:p>
          <a:p>
            <a:pPr>
              <a:buFontTx/>
              <a:buChar char="-"/>
            </a:pPr>
            <a:r>
              <a:rPr lang="en-US" dirty="0"/>
              <a:t>Enable SSH traffic on the instance</a:t>
            </a:r>
          </a:p>
          <a:p>
            <a:pPr>
              <a:buFontTx/>
              <a:buChar char="-"/>
            </a:pPr>
            <a:r>
              <a:rPr lang="en-US" dirty="0"/>
              <a:t>Install an SCP client (included by default mostly)</a:t>
            </a:r>
          </a:p>
          <a:p>
            <a:pPr>
              <a:buFontTx/>
              <a:buChar char="-"/>
            </a:pPr>
            <a:r>
              <a:rPr lang="en-US" dirty="0"/>
              <a:t>Get the ID of the Amazon EC2 instance, public DNS of the instance, and the path to the private key</a:t>
            </a:r>
          </a:p>
          <a:p>
            <a:pPr marL="0" indent="0">
              <a:buNone/>
            </a:pPr>
            <a:r>
              <a:rPr lang="en-US" dirty="0"/>
              <a:t>If the key file is </a:t>
            </a:r>
            <a:r>
              <a:rPr lang="en-US" dirty="0" err="1"/>
              <a:t>My_Keypair.pem</a:t>
            </a:r>
            <a:r>
              <a:rPr lang="en-US" dirty="0"/>
              <a:t>, the file to transfer is </a:t>
            </a:r>
            <a:r>
              <a:rPr lang="en-US" dirty="0" err="1"/>
              <a:t>samplefile.txt</a:t>
            </a:r>
            <a:r>
              <a:rPr lang="en-US" dirty="0"/>
              <a:t>, and the instance’s DNS name is ec2-184-72-204-112.compute-1.amazonaws.com, the command below copies the file to the ec2-user home</a:t>
            </a:r>
          </a:p>
        </p:txBody>
      </p:sp>
      <p:pic>
        <p:nvPicPr>
          <p:cNvPr id="4" name="Picture 3" descr="Screen Shot 2013-04-22 at 8.43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373216"/>
            <a:ext cx="8420100" cy="5715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896-C4ED-467E-838F-AFE25CE2FEEC}" type="slidenum">
              <a:rPr lang="en-IN" smtClean="0"/>
              <a:t>22</a:t>
            </a:fld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31A64C-4851-46A0-8B41-9397A9A6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41DC-91F1-40DF-BC37-FC36FD5221F6}" type="datetime1">
              <a:rPr lang="en-IN" smtClean="0"/>
              <a:t>26-08-2019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10607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2820"/>
            <a:ext cx="8229600" cy="1143000"/>
          </a:xfrm>
        </p:spPr>
        <p:txBody>
          <a:bodyPr/>
          <a:lstStyle/>
          <a:p>
            <a:r>
              <a:rPr lang="en-US" b="1" dirty="0"/>
              <a:t>Terminating 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2631"/>
            <a:ext cx="8229600" cy="545854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If the instance launched is not in the free usage tier, as soon as the instance starts to boot, the user is billed for each hour the instance keeps running. </a:t>
            </a:r>
          </a:p>
          <a:p>
            <a:pPr>
              <a:buFontTx/>
              <a:buChar char="-"/>
            </a:pPr>
            <a:r>
              <a:rPr lang="en-US" dirty="0"/>
              <a:t>A terminated instance cannot be restarted.</a:t>
            </a:r>
          </a:p>
          <a:p>
            <a:pPr>
              <a:buFontTx/>
              <a:buChar char="-"/>
            </a:pPr>
            <a:r>
              <a:rPr lang="en-US" dirty="0"/>
              <a:t>To terminate an instance: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Open the Amazon EC2 console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 the navigation pane, click </a:t>
            </a:r>
            <a:r>
              <a:rPr lang="en-US" b="1" dirty="0"/>
              <a:t>Instances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Right-click the instance, then click </a:t>
            </a:r>
            <a:r>
              <a:rPr lang="en-US" b="1" dirty="0"/>
              <a:t>Terminate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Click</a:t>
            </a:r>
            <a:r>
              <a:rPr lang="en-US" b="1" dirty="0"/>
              <a:t> Yes, Terminate </a:t>
            </a:r>
            <a:r>
              <a:rPr lang="en-US" dirty="0"/>
              <a:t>when prompted for confirmation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896-C4ED-467E-838F-AFE25CE2FEEC}" type="slidenum">
              <a:rPr lang="en-IN" smtClean="0"/>
              <a:t>23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2273A3-9A70-4C89-8C74-5BA23DF8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6F82-BF78-4053-AD38-B9298EFC6526}" type="datetime1">
              <a:rPr lang="en-IN" smtClean="0"/>
              <a:t>26-08-2019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15541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Windows 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Sign in to the AWS Management Console and open the Amazon EC2 console at</a:t>
            </a:r>
            <a:r>
              <a:rPr lang="en-IN" dirty="0">
                <a:hlinkClick r:id="rId2"/>
              </a:rPr>
              <a:t>https://console.aws.amazon.com/ec2/</a:t>
            </a:r>
            <a:r>
              <a:rPr lang="en-IN" dirty="0"/>
              <a:t>.</a:t>
            </a:r>
          </a:p>
          <a:p>
            <a:r>
              <a:rPr lang="en-IN" dirty="0"/>
              <a:t>In the navigation pane, under </a:t>
            </a:r>
            <a:r>
              <a:rPr lang="en-IN" b="1" dirty="0"/>
              <a:t>Instances</a:t>
            </a:r>
            <a:r>
              <a:rPr lang="en-IN" dirty="0"/>
              <a:t>, choose </a:t>
            </a:r>
            <a:r>
              <a:rPr lang="en-IN" b="1" dirty="0"/>
              <a:t>Instances</a:t>
            </a:r>
            <a:r>
              <a:rPr lang="en-IN" dirty="0"/>
              <a:t>.</a:t>
            </a:r>
          </a:p>
          <a:p>
            <a:r>
              <a:rPr lang="en-IN" dirty="0"/>
              <a:t>Browse to and choose your Windows Server instance in the list.</a:t>
            </a:r>
          </a:p>
          <a:p>
            <a:r>
              <a:rPr lang="en-IN" dirty="0"/>
              <a:t>Choose </a:t>
            </a:r>
            <a:r>
              <a:rPr lang="en-IN" b="1" dirty="0"/>
              <a:t>Connect</a:t>
            </a:r>
            <a:r>
              <a:rPr lang="en-IN" dirty="0"/>
              <a:t>.</a:t>
            </a:r>
          </a:p>
          <a:p>
            <a:r>
              <a:rPr lang="en-IN" dirty="0"/>
              <a:t>Choose </a:t>
            </a:r>
            <a:r>
              <a:rPr lang="en-IN" b="1" dirty="0"/>
              <a:t>Get Password</a:t>
            </a:r>
            <a:r>
              <a:rPr lang="en-IN" dirty="0"/>
              <a:t>.</a:t>
            </a:r>
          </a:p>
          <a:p>
            <a:r>
              <a:rPr lang="en-IN" dirty="0"/>
              <a:t>Choose </a:t>
            </a:r>
            <a:r>
              <a:rPr lang="en-IN" b="1" dirty="0"/>
              <a:t>Browse</a:t>
            </a:r>
            <a:r>
              <a:rPr lang="en-IN" dirty="0"/>
              <a:t>. Browse to and choose the Amazon EC2 instance key pair file associated with the Windows Server Amazon EC2 instance, and then choose </a:t>
            </a:r>
            <a:r>
              <a:rPr lang="en-IN" b="1" dirty="0"/>
              <a:t>Open</a:t>
            </a:r>
            <a:r>
              <a:rPr lang="en-IN" dirty="0"/>
              <a:t>.</a:t>
            </a:r>
          </a:p>
          <a:p>
            <a:r>
              <a:rPr lang="en-IN" dirty="0"/>
              <a:t>Choose </a:t>
            </a:r>
            <a:r>
              <a:rPr lang="en-IN" b="1" dirty="0"/>
              <a:t>Decrypt Password</a:t>
            </a:r>
            <a:r>
              <a:rPr lang="en-IN" dirty="0"/>
              <a:t>. Make a note of the password that is displayed. You need it in step 10.</a:t>
            </a:r>
          </a:p>
          <a:p>
            <a:r>
              <a:rPr lang="en-IN" dirty="0"/>
              <a:t>Choose </a:t>
            </a:r>
            <a:r>
              <a:rPr lang="en-IN" b="1" dirty="0"/>
              <a:t>Download Remote Desktop File</a:t>
            </a:r>
            <a:r>
              <a:rPr lang="en-IN" dirty="0"/>
              <a:t>, and then open the file.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896-C4ED-467E-838F-AFE25CE2FEEC}" type="slidenum">
              <a:rPr lang="en-IN" smtClean="0"/>
              <a:t>24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5F2195-B084-4D1F-8E1D-5D511B6D4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8F4E-6EC5-4323-AA42-287EFDF3D586}" type="datetime1">
              <a:rPr lang="en-IN" smtClean="0"/>
              <a:t>26-08-2019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79805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If you are prompted to connect even though the publisher of the remote connection can't be identified, proceed.</a:t>
            </a:r>
          </a:p>
          <a:p>
            <a:r>
              <a:rPr lang="en-IN" dirty="0"/>
              <a:t>Type the password you noted in step 7, and then proceed. (If your RDP connection client application prompts you for a user name, type </a:t>
            </a:r>
            <a:r>
              <a:rPr lang="en-IN" b="1" dirty="0"/>
              <a:t>Administrator</a:t>
            </a:r>
            <a:r>
              <a:rPr lang="en-IN" dirty="0"/>
              <a:t>.)</a:t>
            </a:r>
          </a:p>
          <a:p>
            <a:r>
              <a:rPr lang="en-IN" dirty="0"/>
              <a:t>If you are prompted to connect even though the identity of the remote computer cannot be verified, proceed.</a:t>
            </a:r>
          </a:p>
          <a:p>
            <a:r>
              <a:rPr lang="en-IN" dirty="0"/>
              <a:t>After you are connected, the desktop of the Amazon EC2 instance running Windows Server is displayed.</a:t>
            </a:r>
          </a:p>
          <a:p>
            <a:r>
              <a:rPr lang="en-IN" dirty="0"/>
              <a:t>You can now sign out of the running Amazon EC2 instance.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896-C4ED-467E-838F-AFE25CE2FEEC}" type="slidenum">
              <a:rPr lang="en-IN" smtClean="0"/>
              <a:t>25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3032AC-87D3-4AB3-8F4F-10C688FFB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E421-1A34-42DB-88BF-8FE706DEA068}" type="datetime1">
              <a:rPr lang="en-IN" smtClean="0"/>
              <a:t>26-08-2019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787410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Converting the Ubuntu instance into web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Connect to the </a:t>
            </a:r>
            <a:r>
              <a:rPr lang="en-IN" dirty="0" err="1"/>
              <a:t>ubuntu</a:t>
            </a:r>
            <a:r>
              <a:rPr lang="en-IN" dirty="0"/>
              <a:t> instance</a:t>
            </a:r>
          </a:p>
          <a:p>
            <a:r>
              <a:rPr lang="en-IN" dirty="0" err="1"/>
              <a:t>sudo</a:t>
            </a:r>
            <a:r>
              <a:rPr lang="en-IN" dirty="0"/>
              <a:t> apt-get install apache2</a:t>
            </a:r>
          </a:p>
          <a:p>
            <a:r>
              <a:rPr lang="en-IN" dirty="0"/>
              <a:t>Copy the public DNS and paste it in the new browser window</a:t>
            </a:r>
          </a:p>
          <a:p>
            <a:r>
              <a:rPr lang="en-IN" dirty="0"/>
              <a:t>You will get the apache homepage. Now the ec2 instance acts as a web server.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896-C4ED-467E-838F-AFE25CE2FEEC}" type="slidenum">
              <a:rPr lang="en-IN" smtClean="0"/>
              <a:t>26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2B2F372-DBC4-4679-9B68-94AE3614E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049EC-F22A-4D7E-8050-CB41BEAB5873}" type="datetime1">
              <a:rPr lang="en-IN" smtClean="0"/>
              <a:t>26-08-2019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90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https://www.youtube.com/watch?v=lZMkgOMYYIg</a:t>
            </a:r>
            <a:endParaRPr lang="en-IN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896-C4ED-467E-838F-AFE25CE2FEEC}" type="slidenum">
              <a:rPr lang="en-IN" smtClean="0"/>
              <a:t>27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20B633-14E8-4E2C-B890-60086FC4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ECED-FA3E-4866-8381-CE218B381192}" type="datetime1">
              <a:rPr lang="en-IN" smtClean="0"/>
              <a:t>26-08-2019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670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/>
              <a:t>EC2 reduces the time required to obtain and boot new server instances in minutes.</a:t>
            </a:r>
          </a:p>
          <a:p>
            <a:pPr algn="just"/>
            <a:r>
              <a:rPr lang="en-IN" dirty="0"/>
              <a:t>You can scale up and down capacity as your requirements change</a:t>
            </a:r>
          </a:p>
          <a:p>
            <a:pPr algn="just"/>
            <a:r>
              <a:rPr lang="en-IN" dirty="0"/>
              <a:t>Pay-as-you-go</a:t>
            </a:r>
          </a:p>
          <a:p>
            <a:pPr algn="just"/>
            <a:r>
              <a:rPr lang="en-IN" dirty="0"/>
              <a:t>It provides the users to build the failure-resilient applications and isolate them from </a:t>
            </a:r>
            <a:r>
              <a:rPr lang="en-IN" b="1" dirty="0"/>
              <a:t>common failure </a:t>
            </a:r>
            <a:r>
              <a:rPr lang="en-IN" dirty="0"/>
              <a:t>scenarios :</a:t>
            </a:r>
          </a:p>
          <a:p>
            <a:pPr lvl="1" algn="just"/>
            <a:r>
              <a:rPr lang="en-US" dirty="0"/>
              <a:t>"Beginner mistakes" on the part of service providers.</a:t>
            </a:r>
          </a:p>
          <a:p>
            <a:pPr lvl="1" algn="just"/>
            <a:r>
              <a:rPr lang="en-US" dirty="0"/>
              <a:t>Security flaws that hackers eventually expose. </a:t>
            </a:r>
          </a:p>
          <a:p>
            <a:pPr lvl="1" algn="just"/>
            <a:r>
              <a:rPr lang="en-US" dirty="0"/>
              <a:t>Poor processes within the cloud.</a:t>
            </a: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algn="just"/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896-C4ED-467E-838F-AFE25CE2FEEC}" type="slidenum">
              <a:rPr lang="en-IN" smtClean="0"/>
              <a:t>3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FCC801E-51C3-4568-83BA-80C3C77A2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E5AB-AF24-4AC4-A0D2-BB2C6D5D5E04}" type="datetime1">
              <a:rPr lang="en-IN" smtClean="0"/>
              <a:t>26-08-2019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6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EC2 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/>
              <a:t>Several properties has to be configured in the EC2 instance</a:t>
            </a:r>
          </a:p>
          <a:p>
            <a:pPr lvl="1" algn="just"/>
            <a:r>
              <a:rPr lang="en-IN" dirty="0"/>
              <a:t>AMI – Amazon Machine Image</a:t>
            </a:r>
          </a:p>
          <a:p>
            <a:pPr lvl="1" algn="just"/>
            <a:r>
              <a:rPr lang="en-IN" dirty="0"/>
              <a:t>The instance type/hardware profile – General purpose, compute optimised, memory optimized, accelerated compute, storage optimized</a:t>
            </a:r>
          </a:p>
          <a:p>
            <a:pPr lvl="1" algn="just"/>
            <a:r>
              <a:rPr lang="en-IN" dirty="0"/>
              <a:t>Security groups</a:t>
            </a:r>
          </a:p>
          <a:p>
            <a:pPr lvl="1" algn="just"/>
            <a:r>
              <a:rPr lang="en-IN" dirty="0"/>
              <a:t>Storage </a:t>
            </a:r>
          </a:p>
          <a:p>
            <a:pPr lvl="1" algn="just"/>
            <a:r>
              <a:rPr lang="en-IN" dirty="0"/>
              <a:t>Key pairs</a:t>
            </a:r>
          </a:p>
          <a:p>
            <a:pPr lvl="1" algn="just"/>
            <a:endParaRPr lang="en-IN" dirty="0"/>
          </a:p>
          <a:p>
            <a:pPr lvl="1" algn="just"/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896-C4ED-467E-838F-AFE25CE2FEEC}" type="slidenum">
              <a:rPr lang="en-IN" smtClean="0"/>
              <a:t>4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A45478-B0B6-48F0-A749-89C57502D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B16C-C6FD-40EE-9C0D-676F1DF450EF}" type="datetime1">
              <a:rPr lang="en-IN" smtClean="0"/>
              <a:t>26-08-2019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84099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The application will run on Linux. What service will you use to create your first server instance in AWS to run Linux?</a:t>
            </a:r>
          </a:p>
          <a:p>
            <a:pPr lvl="1"/>
            <a:r>
              <a:rPr lang="en-IN" dirty="0"/>
              <a:t>Amazon S3</a:t>
            </a:r>
          </a:p>
          <a:p>
            <a:pPr lvl="1"/>
            <a:r>
              <a:rPr lang="en-IN" dirty="0"/>
              <a:t>Amazon </a:t>
            </a:r>
            <a:r>
              <a:rPr lang="en-IN" dirty="0" err="1"/>
              <a:t>Cognito</a:t>
            </a:r>
            <a:endParaRPr lang="en-IN" dirty="0"/>
          </a:p>
          <a:p>
            <a:pPr lvl="1"/>
            <a:r>
              <a:rPr lang="en-IN" dirty="0"/>
              <a:t>Amazon EC2 </a:t>
            </a:r>
          </a:p>
          <a:p>
            <a:pPr lvl="1"/>
            <a:endParaRPr lang="en-IN" dirty="0"/>
          </a:p>
          <a:p>
            <a:pPr marL="0" lvl="1" indent="0" algn="ctr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b="1" dirty="0"/>
              <a:t>ANS: Amazon EC2</a:t>
            </a:r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896-C4ED-467E-838F-AFE25CE2FEEC}" type="slidenum">
              <a:rPr lang="en-IN" smtClean="0"/>
              <a:t>5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87E503C-9D74-4AAF-A388-DB3DE3016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F71B-D13C-4B13-AC3F-DBD767475496}" type="datetime1">
              <a:rPr lang="en-IN" smtClean="0"/>
              <a:t>26-08-2019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966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So where is my code really running?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/>
              <a:t>EC2 instance is a VM that gives us resources such as VCPU and RAM</a:t>
            </a:r>
          </a:p>
          <a:p>
            <a:pPr algn="just"/>
            <a:r>
              <a:rPr lang="en-IN" dirty="0"/>
              <a:t>This VM runs on a physical server within the AWS facility</a:t>
            </a:r>
          </a:p>
          <a:p>
            <a:pPr algn="just"/>
            <a:r>
              <a:rPr lang="en-IN" dirty="0">
                <a:solidFill>
                  <a:srgbClr val="FF0000"/>
                </a:solidFill>
              </a:rPr>
              <a:t>In AWS, we call this as the host machine</a:t>
            </a:r>
          </a:p>
          <a:p>
            <a:pPr algn="just"/>
            <a:r>
              <a:rPr lang="en-IN" dirty="0"/>
              <a:t>A hypervisor mediates access between your code and the underlying server and provides isolation from other workloads that may be running on that machine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31" y="4527320"/>
            <a:ext cx="3374886" cy="2143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540288"/>
            <a:ext cx="2448272" cy="1794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896-C4ED-467E-838F-AFE25CE2FEEC}" type="slidenum">
              <a:rPr lang="en-IN" smtClean="0"/>
              <a:t>6</a:t>
            </a:fld>
            <a:endParaRPr lang="en-IN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5376E88-2BB2-405C-A0FF-4C167B23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0301-C350-4E69-8571-B7A00C81641B}" type="datetime1">
              <a:rPr lang="en-IN" smtClean="0"/>
              <a:t>26-08-2019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29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Region is a specific geographic area</a:t>
            </a:r>
          </a:p>
          <a:p>
            <a:r>
              <a:rPr lang="en-IN" dirty="0"/>
              <a:t>Region Identifiers ends in </a:t>
            </a:r>
            <a:r>
              <a:rPr lang="en-IN" dirty="0">
                <a:solidFill>
                  <a:srgbClr val="FF0000"/>
                </a:solidFill>
              </a:rPr>
              <a:t>numbers</a:t>
            </a:r>
          </a:p>
          <a:p>
            <a:r>
              <a:rPr lang="en-IN" dirty="0"/>
              <a:t>Each </a:t>
            </a:r>
            <a:r>
              <a:rPr lang="en-IN" dirty="0">
                <a:solidFill>
                  <a:srgbClr val="FF0000"/>
                </a:solidFill>
              </a:rPr>
              <a:t>region</a:t>
            </a:r>
            <a:r>
              <a:rPr lang="en-IN" dirty="0"/>
              <a:t> has multiple, isolated locations known as </a:t>
            </a:r>
            <a:r>
              <a:rPr lang="en-IN" dirty="0">
                <a:solidFill>
                  <a:srgbClr val="FF0000"/>
                </a:solidFill>
              </a:rPr>
              <a:t>Availability Zones (AZ)</a:t>
            </a:r>
          </a:p>
          <a:p>
            <a:r>
              <a:rPr lang="en-IN" dirty="0"/>
              <a:t>AZ identifiers ends in alphabets</a:t>
            </a:r>
          </a:p>
          <a:p>
            <a:r>
              <a:rPr lang="en-IN" dirty="0">
                <a:solidFill>
                  <a:srgbClr val="FF0000"/>
                </a:solidFill>
              </a:rPr>
              <a:t>The host is physically located in an Availability Zone (AZ</a:t>
            </a:r>
            <a:r>
              <a:rPr lang="en-IN" dirty="0"/>
              <a:t>)</a:t>
            </a:r>
          </a:p>
          <a:p>
            <a:r>
              <a:rPr lang="en-IN" dirty="0"/>
              <a:t>Some services are region specific and some are AZ specific</a:t>
            </a:r>
          </a:p>
          <a:p>
            <a:r>
              <a:rPr lang="en-IN" dirty="0"/>
              <a:t>EC2 is AZ specific </a:t>
            </a:r>
            <a:r>
              <a:rPr lang="en-IN" dirty="0" err="1"/>
              <a:t>i.e</a:t>
            </a:r>
            <a:r>
              <a:rPr lang="en-IN" dirty="0"/>
              <a:t>, </a:t>
            </a:r>
            <a:r>
              <a:rPr lang="en-IN" dirty="0">
                <a:solidFill>
                  <a:srgbClr val="FF0000"/>
                </a:solidFill>
              </a:rPr>
              <a:t>Resources aren't replicated across regions unless you do so specifically.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896-C4ED-467E-838F-AFE25CE2FEEC}" type="slidenum">
              <a:rPr lang="en-IN" smtClean="0"/>
              <a:t>7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7174FB-75D2-4414-93BF-ACD7AE1CF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93FD-FC82-408B-8596-4CC550FBF25D}" type="datetime1">
              <a:rPr lang="en-IN" smtClean="0"/>
              <a:t>26-08-2019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430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576" y="137872"/>
            <a:ext cx="8388423" cy="1143000"/>
          </a:xfrm>
        </p:spPr>
        <p:txBody>
          <a:bodyPr>
            <a:normAutofit/>
          </a:bodyPr>
          <a:lstStyle/>
          <a:p>
            <a:r>
              <a:rPr lang="en-US" b="1" dirty="0"/>
              <a:t>Amazon Elastic Compute Cloud (EC2)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56714"/>
            <a:ext cx="8229600" cy="5284051"/>
          </a:xfrm>
        </p:spPr>
        <p:txBody>
          <a:bodyPr/>
          <a:lstStyle/>
          <a:p>
            <a:r>
              <a:rPr lang="en-US" dirty="0"/>
              <a:t>Amazon Machine Images (</a:t>
            </a:r>
            <a:r>
              <a:rPr lang="en-US" b="1" dirty="0"/>
              <a:t>AMIs</a:t>
            </a:r>
            <a:r>
              <a:rPr lang="en-US" dirty="0"/>
              <a:t>) are the basic building blocks of Amazon EC2</a:t>
            </a:r>
          </a:p>
          <a:p>
            <a:r>
              <a:rPr lang="en-US" dirty="0"/>
              <a:t>An AMI is a template that contains a software configuration (operating system, application server and applications) that can run on Amazon’s computing environment</a:t>
            </a:r>
          </a:p>
          <a:p>
            <a:r>
              <a:rPr lang="en-US" dirty="0"/>
              <a:t>AMIs can be used to launch an </a:t>
            </a:r>
            <a:r>
              <a:rPr lang="en-US" b="1" i="1" dirty="0"/>
              <a:t>instance</a:t>
            </a:r>
            <a:r>
              <a:rPr lang="en-US" dirty="0"/>
              <a:t>, which is a copy of the AMI running as a virtual server in the cloud.</a:t>
            </a:r>
            <a:endParaRPr lang="en-US" i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896-C4ED-467E-838F-AFE25CE2FEEC}" type="slidenum">
              <a:rPr lang="en-IN" smtClean="0"/>
              <a:t>8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69B1A83-32D5-4778-A393-F74F3EDC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5F82-F13B-41EA-AD41-88FF85630FB0}" type="datetime1">
              <a:rPr lang="en-IN" smtClean="0"/>
              <a:t>26-08-2019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29621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Started with Amazon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4194"/>
            <a:ext cx="8229600" cy="4525963"/>
          </a:xfrm>
        </p:spPr>
        <p:txBody>
          <a:bodyPr/>
          <a:lstStyle/>
          <a:p>
            <a:r>
              <a:rPr lang="en-US" dirty="0"/>
              <a:t>Step 1: Sign up for Amazon EC2</a:t>
            </a:r>
          </a:p>
          <a:p>
            <a:r>
              <a:rPr lang="en-US" dirty="0"/>
              <a:t>Step 2: Create a key pair</a:t>
            </a:r>
          </a:p>
          <a:p>
            <a:r>
              <a:rPr lang="en-US" dirty="0"/>
              <a:t>Step 3: Launch an Amazon EC2 instance</a:t>
            </a:r>
          </a:p>
          <a:p>
            <a:r>
              <a:rPr lang="en-US" dirty="0"/>
              <a:t>Step 4: Connect to the instance</a:t>
            </a:r>
          </a:p>
          <a:p>
            <a:r>
              <a:rPr lang="en-US" dirty="0"/>
              <a:t>Step 5: Customize the instance</a:t>
            </a:r>
          </a:p>
          <a:p>
            <a:r>
              <a:rPr lang="en-US" dirty="0"/>
              <a:t>Step 6: Terminate instance and delete the volume created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4896-C4ED-467E-838F-AFE25CE2FEEC}" type="slidenum">
              <a:rPr lang="en-IN" smtClean="0"/>
              <a:t>9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6345322-9972-4CC3-BC12-5787CD7E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55EC-0FCA-4560-9E5A-C202B2BB09FB}" type="datetime1">
              <a:rPr lang="en-IN" smtClean="0"/>
              <a:t>26-08-2019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35459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801</TotalTime>
  <Words>1446</Words>
  <Application>Microsoft Office PowerPoint</Application>
  <PresentationFormat>On-screen Show (4:3)</PresentationFormat>
  <Paragraphs>196</Paragraphs>
  <Slides>27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</vt:lpstr>
      <vt:lpstr>Franklin Gothic Book</vt:lpstr>
      <vt:lpstr>Perpetua</vt:lpstr>
      <vt:lpstr>Wingdings 2</vt:lpstr>
      <vt:lpstr>Equity</vt:lpstr>
      <vt:lpstr>Amazon Compute</vt:lpstr>
      <vt:lpstr>What is EC2?</vt:lpstr>
      <vt:lpstr>PowerPoint Presentation</vt:lpstr>
      <vt:lpstr>EC2 instance</vt:lpstr>
      <vt:lpstr>Quiz</vt:lpstr>
      <vt:lpstr>So where is my code really running?</vt:lpstr>
      <vt:lpstr>PowerPoint Presentation</vt:lpstr>
      <vt:lpstr>Amazon Elastic Compute Cloud (EC2)</vt:lpstr>
      <vt:lpstr>Getting Started with Amazon EC2</vt:lpstr>
      <vt:lpstr>PowerPoint Presentation</vt:lpstr>
      <vt:lpstr>Creating a key pair</vt:lpstr>
      <vt:lpstr>Generating a key pair with Amazon EC2</vt:lpstr>
      <vt:lpstr>Generating a key pair with EC2 (cont.)</vt:lpstr>
      <vt:lpstr>Launching an Amazon EC2 instance</vt:lpstr>
      <vt:lpstr>PowerPoint Presentation</vt:lpstr>
      <vt:lpstr>PowerPoint Presentation</vt:lpstr>
      <vt:lpstr>PowerPoint Presentation</vt:lpstr>
      <vt:lpstr>PowerPoint Presentation</vt:lpstr>
      <vt:lpstr>Connecting to an Amazon EC2 instance</vt:lpstr>
      <vt:lpstr>Connecting to Linux/UNIX Instances from Linux/UNIX with SSH</vt:lpstr>
      <vt:lpstr>PowerPoint Presentation</vt:lpstr>
      <vt:lpstr>Transferring files to Linux/UNIX instances from Linux/UNIX with SCP</vt:lpstr>
      <vt:lpstr>Terminating Instances</vt:lpstr>
      <vt:lpstr>Creating a Windows instance</vt:lpstr>
      <vt:lpstr>PowerPoint Presentation</vt:lpstr>
      <vt:lpstr>Converting the Ubuntu instance into web server</vt:lpstr>
      <vt:lpstr>Reading resources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mozhi</dc:creator>
  <cp:lastModifiedBy>Tamal Dey</cp:lastModifiedBy>
  <cp:revision>36</cp:revision>
  <dcterms:created xsi:type="dcterms:W3CDTF">2018-07-24T04:21:57Z</dcterms:created>
  <dcterms:modified xsi:type="dcterms:W3CDTF">2019-08-26T18:54:13Z</dcterms:modified>
</cp:coreProperties>
</file>