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3" r:id="rId4"/>
    <p:sldId id="269" r:id="rId5"/>
    <p:sldId id="273" r:id="rId6"/>
    <p:sldId id="270" r:id="rId7"/>
    <p:sldId id="272" r:id="rId8"/>
    <p:sldId id="274" r:id="rId9"/>
    <p:sldId id="258" r:id="rId10"/>
    <p:sldId id="265" r:id="rId11"/>
    <p:sldId id="259" r:id="rId12"/>
    <p:sldId id="271" r:id="rId13"/>
    <p:sldId id="276" r:id="rId14"/>
    <p:sldId id="277" r:id="rId15"/>
    <p:sldId id="260" r:id="rId16"/>
    <p:sldId id="275"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2/26/2020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2/26/2020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2/26/2020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2/26/2020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2/26/2020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2/26/2020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2/26/2020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sz="4400" dirty="0" smtClean="0">
                <a:latin typeface="Times New Roman" panose="02020603050405020304" pitchFamily="18" charset="0"/>
                <a:cs typeface="Times New Roman" panose="02020603050405020304" pitchFamily="18" charset="0"/>
              </a:rPr>
              <a:t>Caption Generator</a:t>
            </a:r>
            <a:endParaRPr lang="en-IN" sz="4400" dirty="0">
              <a:latin typeface="Times New Roman" panose="02020603050405020304" pitchFamily="18" charset="0"/>
              <a:cs typeface="Times New Roman" panose="02020603050405020304" pitchFamily="18" charset="0"/>
            </a:endParaRPr>
          </a:p>
        </p:txBody>
      </p:sp>
      <p:sp>
        <p:nvSpPr>
          <p:cNvPr id="7" name="Subtitle 2"/>
          <p:cNvSpPr>
            <a:spLocks noGrp="1"/>
          </p:cNvSpPr>
          <p:nvPr/>
        </p:nvSpPr>
        <p:spPr>
          <a:xfrm>
            <a:off x="278674" y="5397139"/>
            <a:ext cx="11512731" cy="134329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IN" sz="2000" dirty="0" smtClean="0">
                <a:solidFill>
                  <a:schemeClr val="tx1"/>
                </a:solidFill>
                <a:latin typeface="Times New Roman" panose="02020603050405020304" pitchFamily="18" charset="0"/>
                <a:cs typeface="Times New Roman" panose="02020603050405020304" pitchFamily="18" charset="0"/>
              </a:rPr>
              <a:t>Guide Name: Dr. S Thenmozhi						</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              					     Vijaykumar R Pai</a:t>
            </a:r>
          </a:p>
          <a:p>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		 Associate Professor, Dept. of CA					                  		      PES1201702013</a:t>
            </a:r>
          </a:p>
          <a:p>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		 PES University								          </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24030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0177" y="1921111"/>
            <a:ext cx="10058400" cy="3349920"/>
          </a:xfrm>
        </p:spPr>
        <p:txBody>
          <a:bodyPr>
            <a:normAutofit/>
          </a:bodyPr>
          <a:lstStyle/>
          <a:p>
            <a:r>
              <a:rPr lang="en-IN" sz="2400" b="1" dirty="0" smtClean="0">
                <a:latin typeface="Times New Roman" panose="02020603050405020304" pitchFamily="18" charset="0"/>
                <a:cs typeface="Times New Roman" panose="02020603050405020304" pitchFamily="18" charset="0"/>
              </a:rPr>
              <a:t>User Perspective</a:t>
            </a:r>
          </a:p>
          <a:p>
            <a:pPr lvl="1"/>
            <a:r>
              <a:rPr lang="en-IN" sz="2200" dirty="0" smtClean="0">
                <a:latin typeface="Times New Roman" panose="02020603050405020304" pitchFamily="18" charset="0"/>
                <a:cs typeface="Times New Roman" panose="02020603050405020304" pitchFamily="18" charset="0"/>
              </a:rPr>
              <a:t>User launches the application.</a:t>
            </a:r>
          </a:p>
          <a:p>
            <a:pPr lvl="1"/>
            <a:r>
              <a:rPr lang="en-IN" sz="2200" dirty="0" smtClean="0">
                <a:latin typeface="Times New Roman" panose="02020603050405020304" pitchFamily="18" charset="0"/>
                <a:cs typeface="Times New Roman" panose="02020603050405020304" pitchFamily="18" charset="0"/>
              </a:rPr>
              <a:t>User uploads the images for which the captions are to be generated.</a:t>
            </a:r>
          </a:p>
          <a:p>
            <a:pPr lvl="1"/>
            <a:r>
              <a:rPr lang="en-IN" sz="2200" dirty="0">
                <a:latin typeface="Times New Roman" panose="02020603050405020304" pitchFamily="18" charset="0"/>
                <a:cs typeface="Times New Roman" panose="02020603050405020304" pitchFamily="18" charset="0"/>
              </a:rPr>
              <a:t>User clicks on the submit button.</a:t>
            </a:r>
          </a:p>
          <a:p>
            <a:pPr lvl="1"/>
            <a:r>
              <a:rPr lang="en-IN" sz="2200" dirty="0">
                <a:latin typeface="Times New Roman" panose="02020603050405020304" pitchFamily="18" charset="0"/>
                <a:cs typeface="Times New Roman" panose="02020603050405020304" pitchFamily="18" charset="0"/>
              </a:rPr>
              <a:t>Within a matter of seconds, the </a:t>
            </a:r>
            <a:r>
              <a:rPr lang="en-IN" sz="2200" dirty="0" smtClean="0">
                <a:latin typeface="Times New Roman" panose="02020603050405020304" pitchFamily="18" charset="0"/>
                <a:cs typeface="Times New Roman" panose="02020603050405020304" pitchFamily="18" charset="0"/>
              </a:rPr>
              <a:t>ML model recognizes </a:t>
            </a:r>
            <a:r>
              <a:rPr lang="en-IN" sz="2200" dirty="0">
                <a:latin typeface="Times New Roman" panose="02020603050405020304" pitchFamily="18" charset="0"/>
                <a:cs typeface="Times New Roman" panose="02020603050405020304" pitchFamily="18" charset="0"/>
              </a:rPr>
              <a:t>and process the content of an image.</a:t>
            </a:r>
          </a:p>
          <a:p>
            <a:pPr lvl="1"/>
            <a:r>
              <a:rPr lang="en-IN" sz="2200" dirty="0">
                <a:latin typeface="Times New Roman" panose="02020603050405020304" pitchFamily="18" charset="0"/>
                <a:cs typeface="Times New Roman" panose="02020603050405020304" pitchFamily="18" charset="0"/>
              </a:rPr>
              <a:t>The result will be displayed on the page.</a:t>
            </a:r>
          </a:p>
          <a:p>
            <a:pPr lvl="1"/>
            <a:endParaRPr lang="en-IN" sz="2200" dirty="0">
              <a:latin typeface="Times New Roman" panose="02020603050405020304" pitchFamily="18" charset="0"/>
              <a:cs typeface="Times New Roman" panose="02020603050405020304" pitchFamily="18" charset="0"/>
            </a:endParaRPr>
          </a:p>
        </p:txBody>
      </p:sp>
      <p:sp>
        <p:nvSpPr>
          <p:cNvPr id="6" name="Title 1"/>
          <p:cNvSpPr>
            <a:spLocks noGrp="1"/>
          </p:cNvSpPr>
          <p:nvPr>
            <p:ph type="title"/>
          </p:nvPr>
        </p:nvSpPr>
        <p:spPr>
          <a:xfrm>
            <a:off x="2354065" y="406395"/>
            <a:ext cx="7350623" cy="708302"/>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Functionalities</a:t>
            </a:r>
            <a:endParaRPr lang="en-IN" sz="3600" dirty="0"/>
          </a:p>
        </p:txBody>
      </p:sp>
    </p:spTree>
    <p:extLst>
      <p:ext uri="{BB962C8B-B14F-4D97-AF65-F5344CB8AC3E}">
        <p14:creationId xmlns:p14="http://schemas.microsoft.com/office/powerpoint/2010/main" val="36451797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9432" y="1572768"/>
            <a:ext cx="10058400" cy="4653861"/>
          </a:xfrm>
        </p:spPr>
        <p:txBody>
          <a:bodyPr>
            <a:normAutofit fontScale="92500" lnSpcReduction="10000"/>
          </a:bodyPr>
          <a:lstStyle/>
          <a:p>
            <a:r>
              <a:rPr lang="en-IN" sz="2400" b="1" dirty="0" smtClean="0">
                <a:latin typeface="Times New Roman" panose="02020603050405020304" pitchFamily="18" charset="0"/>
                <a:cs typeface="Times New Roman" panose="02020603050405020304" pitchFamily="18" charset="0"/>
              </a:rPr>
              <a:t>Model Development and Deployment</a:t>
            </a:r>
          </a:p>
          <a:p>
            <a:pPr lvl="1"/>
            <a:r>
              <a:rPr lang="en-IN" sz="2200" dirty="0" smtClean="0">
                <a:latin typeface="Times New Roman" panose="02020603050405020304" pitchFamily="18" charset="0"/>
                <a:cs typeface="Times New Roman" panose="02020603050405020304" pitchFamily="18" charset="0"/>
              </a:rPr>
              <a:t>Data Gathering</a:t>
            </a:r>
          </a:p>
          <a:p>
            <a:pPr lvl="2"/>
            <a:r>
              <a:rPr lang="en-IN" sz="2000" dirty="0" smtClean="0">
                <a:latin typeface="Times New Roman" panose="02020603050405020304" pitchFamily="18" charset="0"/>
                <a:cs typeface="Times New Roman" panose="02020603050405020304" pitchFamily="18" charset="0"/>
              </a:rPr>
              <a:t>Images for training the model</a:t>
            </a:r>
          </a:p>
          <a:p>
            <a:pPr lvl="2"/>
            <a:r>
              <a:rPr lang="en-IN" sz="2000" dirty="0" smtClean="0">
                <a:latin typeface="Times New Roman" panose="02020603050405020304" pitchFamily="18" charset="0"/>
                <a:cs typeface="Times New Roman" panose="02020603050405020304" pitchFamily="18" charset="0"/>
              </a:rPr>
              <a:t>Corpus for Image </a:t>
            </a:r>
            <a:r>
              <a:rPr lang="en-IN" sz="2000" dirty="0" smtClean="0">
                <a:latin typeface="Times New Roman" panose="02020603050405020304" pitchFamily="18" charset="0"/>
                <a:cs typeface="Times New Roman" panose="02020603050405020304" pitchFamily="18" charset="0"/>
              </a:rPr>
              <a:t>captions</a:t>
            </a:r>
            <a:endParaRPr lang="en-IN" sz="2000" dirty="0" smtClean="0">
              <a:latin typeface="Times New Roman" panose="02020603050405020304" pitchFamily="18" charset="0"/>
              <a:cs typeface="Times New Roman" panose="02020603050405020304" pitchFamily="18" charset="0"/>
            </a:endParaRPr>
          </a:p>
          <a:p>
            <a:pPr lvl="1"/>
            <a:r>
              <a:rPr lang="en-IN" sz="2200" dirty="0" smtClean="0">
                <a:latin typeface="Times New Roman" panose="02020603050405020304" pitchFamily="18" charset="0"/>
                <a:cs typeface="Times New Roman" panose="02020603050405020304" pitchFamily="18" charset="0"/>
              </a:rPr>
              <a:t>Pre-processing</a:t>
            </a:r>
          </a:p>
          <a:p>
            <a:pPr lvl="2"/>
            <a:r>
              <a:rPr lang="en-IN" sz="2000" dirty="0" smtClean="0">
                <a:latin typeface="Times New Roman" panose="02020603050405020304" pitchFamily="18" charset="0"/>
                <a:cs typeface="Times New Roman" panose="02020603050405020304" pitchFamily="18" charset="0"/>
              </a:rPr>
              <a:t>Corpus – Removal of stop words, punctuation marks, digits</a:t>
            </a:r>
          </a:p>
          <a:p>
            <a:pPr lvl="2"/>
            <a:r>
              <a:rPr lang="en-IN" sz="2000" dirty="0" smtClean="0">
                <a:latin typeface="Times New Roman" panose="02020603050405020304" pitchFamily="18" charset="0"/>
                <a:cs typeface="Times New Roman" panose="02020603050405020304" pitchFamily="18" charset="0"/>
              </a:rPr>
              <a:t>Generating the bag of words</a:t>
            </a:r>
          </a:p>
          <a:p>
            <a:pPr lvl="2"/>
            <a:r>
              <a:rPr lang="en-IN" sz="2000" dirty="0">
                <a:latin typeface="Times New Roman" panose="02020603050405020304" pitchFamily="18" charset="0"/>
                <a:cs typeface="Times New Roman" panose="02020603050405020304" pitchFamily="18" charset="0"/>
              </a:rPr>
              <a:t>Mapping of images with the </a:t>
            </a:r>
            <a:r>
              <a:rPr lang="en-IN" sz="2000" dirty="0" smtClean="0">
                <a:latin typeface="Times New Roman" panose="02020603050405020304" pitchFamily="18" charset="0"/>
                <a:cs typeface="Times New Roman" panose="02020603050405020304" pitchFamily="18" charset="0"/>
              </a:rPr>
              <a:t>Corpus</a:t>
            </a:r>
            <a:endParaRPr lang="en-IN" sz="2000" dirty="0" smtClean="0">
              <a:latin typeface="Times New Roman" panose="02020603050405020304" pitchFamily="18" charset="0"/>
              <a:cs typeface="Times New Roman" panose="02020603050405020304" pitchFamily="18" charset="0"/>
            </a:endParaRPr>
          </a:p>
          <a:p>
            <a:pPr lvl="1"/>
            <a:r>
              <a:rPr lang="en-IN" sz="2200" dirty="0" smtClean="0">
                <a:latin typeface="Times New Roman" panose="02020603050405020304" pitchFamily="18" charset="0"/>
                <a:cs typeface="Times New Roman" panose="02020603050405020304" pitchFamily="18" charset="0"/>
              </a:rPr>
              <a:t>Feature </a:t>
            </a:r>
            <a:r>
              <a:rPr lang="en-IN" sz="2200" dirty="0" smtClean="0">
                <a:latin typeface="Times New Roman" panose="02020603050405020304" pitchFamily="18" charset="0"/>
                <a:cs typeface="Times New Roman" panose="02020603050405020304" pitchFamily="18" charset="0"/>
              </a:rPr>
              <a:t>extraction from </a:t>
            </a:r>
            <a:r>
              <a:rPr lang="en-IN" sz="2200" dirty="0" smtClean="0">
                <a:latin typeface="Times New Roman" panose="02020603050405020304" pitchFamily="18" charset="0"/>
                <a:cs typeface="Times New Roman" panose="02020603050405020304" pitchFamily="18" charset="0"/>
              </a:rPr>
              <a:t>images</a:t>
            </a:r>
          </a:p>
          <a:p>
            <a:pPr lvl="1"/>
            <a:r>
              <a:rPr lang="en-IN" sz="2200" dirty="0">
                <a:latin typeface="Times New Roman" panose="02020603050405020304" pitchFamily="18" charset="0"/>
                <a:cs typeface="Times New Roman" panose="02020603050405020304" pitchFamily="18" charset="0"/>
              </a:rPr>
              <a:t>Object identification </a:t>
            </a:r>
            <a:endParaRPr lang="en-IN" sz="2200" dirty="0" smtClean="0">
              <a:latin typeface="Times New Roman" panose="02020603050405020304" pitchFamily="18" charset="0"/>
              <a:cs typeface="Times New Roman" panose="02020603050405020304" pitchFamily="18" charset="0"/>
            </a:endParaRPr>
          </a:p>
          <a:p>
            <a:pPr lvl="1"/>
            <a:r>
              <a:rPr lang="en-IN" sz="2200" dirty="0" smtClean="0">
                <a:latin typeface="Times New Roman" panose="02020603050405020304" pitchFamily="18" charset="0"/>
                <a:cs typeface="Times New Roman" panose="02020603050405020304" pitchFamily="18" charset="0"/>
              </a:rPr>
              <a:t>Model Generation using CNN</a:t>
            </a:r>
          </a:p>
          <a:p>
            <a:pPr lvl="1"/>
            <a:r>
              <a:rPr lang="en-IN" sz="2200" dirty="0" smtClean="0">
                <a:latin typeface="Times New Roman" panose="02020603050405020304" pitchFamily="18" charset="0"/>
                <a:cs typeface="Times New Roman" panose="02020603050405020304" pitchFamily="18" charset="0"/>
              </a:rPr>
              <a:t>Building LSTM (Long Short Term Memory) model.</a:t>
            </a:r>
          </a:p>
          <a:p>
            <a:pPr lvl="1"/>
            <a:r>
              <a:rPr lang="en-IN" sz="2200" dirty="0" smtClean="0">
                <a:latin typeface="Times New Roman" panose="02020603050405020304" pitchFamily="18" charset="0"/>
                <a:cs typeface="Times New Roman" panose="02020603050405020304" pitchFamily="18" charset="0"/>
              </a:rPr>
              <a:t>Validating the Model</a:t>
            </a:r>
          </a:p>
          <a:p>
            <a:pPr lvl="1"/>
            <a:r>
              <a:rPr lang="en-IN" sz="2200" dirty="0" smtClean="0">
                <a:latin typeface="Times New Roman" panose="02020603050405020304" pitchFamily="18" charset="0"/>
                <a:cs typeface="Times New Roman" panose="02020603050405020304" pitchFamily="18" charset="0"/>
              </a:rPr>
              <a:t> Deploy the ML model in the web application</a:t>
            </a:r>
          </a:p>
          <a:p>
            <a:endParaRPr lang="en-IN" sz="24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2213817" y="336725"/>
            <a:ext cx="7889631" cy="777970"/>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Functionalities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8064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5" y="980584"/>
            <a:ext cx="10058400" cy="5446342"/>
          </a:xfrm>
        </p:spPr>
        <p:txBody>
          <a:bodyPr>
            <a:normAutofit/>
          </a:bodyPr>
          <a:lstStyle/>
          <a:p>
            <a:pPr marL="0" indent="0">
              <a:buNone/>
            </a:pPr>
            <a:r>
              <a:rPr lang="en-IN" sz="2400" b="1" dirty="0" smtClean="0">
                <a:latin typeface="Times New Roman" panose="02020603050405020304" pitchFamily="18" charset="0"/>
                <a:cs typeface="Times New Roman" panose="02020603050405020304" pitchFamily="18" charset="0"/>
              </a:rPr>
              <a:t>1. Convolutional Neural Networks</a:t>
            </a:r>
          </a:p>
          <a:p>
            <a:pPr marL="0" indent="0">
              <a:buNone/>
            </a:pPr>
            <a:r>
              <a:rPr lang="en-IN" sz="2200" b="1" dirty="0" smtClean="0">
                <a:latin typeface="Times New Roman" panose="02020603050405020304" pitchFamily="18" charset="0"/>
                <a:cs typeface="Times New Roman" panose="02020603050405020304" pitchFamily="18" charset="0"/>
              </a:rPr>
              <a:t>CNN Algorithm </a:t>
            </a:r>
            <a:r>
              <a:rPr lang="en-IN" dirty="0" smtClean="0">
                <a:latin typeface="Times New Roman" panose="02020603050405020304" pitchFamily="18" charset="0"/>
                <a:cs typeface="Times New Roman" panose="02020603050405020304" pitchFamily="18" charset="0"/>
              </a:rPr>
              <a:t>– With the help of CNN Algorithm, features are extracted from the images with the help of pre-trained VGG16 model.</a:t>
            </a:r>
          </a:p>
          <a:p>
            <a:pPr marL="0" indent="0">
              <a:buNone/>
            </a:pPr>
            <a:r>
              <a:rPr lang="en-IN" dirty="0" smtClean="0">
                <a:latin typeface="Times New Roman" panose="02020603050405020304" pitchFamily="18" charset="0"/>
                <a:cs typeface="Times New Roman" panose="02020603050405020304" pitchFamily="18" charset="0"/>
              </a:rPr>
              <a:t>CNN Algorithm is being used in this project as they are specialized deep neural networks which can process the data that has input shape like a 2D matrix. Images are easily represented as a 2D matrix and CNN is very useful in working with images.</a:t>
            </a:r>
          </a:p>
        </p:txBody>
      </p:sp>
      <p:sp>
        <p:nvSpPr>
          <p:cNvPr id="4" name="Title 1"/>
          <p:cNvSpPr>
            <a:spLocks noGrp="1"/>
          </p:cNvSpPr>
          <p:nvPr>
            <p:ph type="title"/>
          </p:nvPr>
        </p:nvSpPr>
        <p:spPr>
          <a:xfrm>
            <a:off x="2770291" y="145139"/>
            <a:ext cx="6657509" cy="638634"/>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DETAILED METHODOLOGY</a:t>
            </a:r>
            <a:endParaRPr lang="en-IN" sz="36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596" y="3536626"/>
            <a:ext cx="8622898" cy="3087111"/>
          </a:xfrm>
          <a:prstGeom prst="rect">
            <a:avLst/>
          </a:prstGeom>
        </p:spPr>
      </p:pic>
    </p:spTree>
    <p:extLst>
      <p:ext uri="{BB962C8B-B14F-4D97-AF65-F5344CB8AC3E}">
        <p14:creationId xmlns:p14="http://schemas.microsoft.com/office/powerpoint/2010/main" val="19253941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5" y="980584"/>
            <a:ext cx="10058400" cy="5446342"/>
          </a:xfrm>
        </p:spPr>
        <p:txBody>
          <a:bodyPr>
            <a:normAutofit/>
          </a:bodyPr>
          <a:lstStyle/>
          <a:p>
            <a:pPr marL="0" indent="0">
              <a:buNone/>
            </a:pPr>
            <a:r>
              <a:rPr lang="en-IN" sz="2400" b="1" dirty="0" smtClean="0">
                <a:latin typeface="Times New Roman" panose="02020603050405020304" pitchFamily="18" charset="0"/>
                <a:cs typeface="Times New Roman" panose="02020603050405020304" pitchFamily="18" charset="0"/>
              </a:rPr>
              <a:t>2. LSTM (Long Short Term Memory) </a:t>
            </a:r>
          </a:p>
          <a:p>
            <a:pPr marL="0" indent="0">
              <a:buNone/>
            </a:pPr>
            <a:r>
              <a:rPr lang="en-IN" sz="2200" b="1" dirty="0" smtClean="0">
                <a:latin typeface="Times New Roman" panose="02020603050405020304" pitchFamily="18" charset="0"/>
                <a:cs typeface="Times New Roman" panose="02020603050405020304" pitchFamily="18" charset="0"/>
              </a:rPr>
              <a:t>LSTM Algorithm </a:t>
            </a:r>
            <a:r>
              <a:rPr lang="en-IN" dirty="0" smtClean="0">
                <a:latin typeface="Times New Roman" panose="02020603050405020304" pitchFamily="18" charset="0"/>
                <a:cs typeface="Times New Roman" panose="02020603050405020304" pitchFamily="18" charset="0"/>
              </a:rPr>
              <a:t>– With the features being extracted from the images with the help of CNN Algorithm, they are now fed into the LSTM model which will be responsible for generating the image captions.</a:t>
            </a:r>
          </a:p>
          <a:p>
            <a:pPr marL="0" indent="0">
              <a:buNone/>
            </a:pPr>
            <a:r>
              <a:rPr lang="en-IN" dirty="0" smtClean="0">
                <a:latin typeface="Times New Roman" panose="02020603050405020304" pitchFamily="18" charset="0"/>
                <a:cs typeface="Times New Roman" panose="02020603050405020304" pitchFamily="18" charset="0"/>
              </a:rPr>
              <a:t>LSTM (Long Short Term Memory) is a type of RNN which is well suited for sequence prediction problems. With the help of LSTM, it can predict what the next word will be. LSTM will use the information from CNN to help generate a description of the image.</a:t>
            </a:r>
          </a:p>
        </p:txBody>
      </p:sp>
      <p:sp>
        <p:nvSpPr>
          <p:cNvPr id="4" name="Title 1"/>
          <p:cNvSpPr>
            <a:spLocks noGrp="1"/>
          </p:cNvSpPr>
          <p:nvPr>
            <p:ph type="title"/>
          </p:nvPr>
        </p:nvSpPr>
        <p:spPr>
          <a:xfrm>
            <a:off x="2770291" y="145139"/>
            <a:ext cx="6657509" cy="638634"/>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DETAILED METHODOLOGY</a:t>
            </a:r>
            <a:endParaRPr lang="en-IN" sz="3600" b="1" dirty="0">
              <a:latin typeface="Times New Roman" panose="02020603050405020304" pitchFamily="18" charset="0"/>
              <a:cs typeface="Times New Roman" panose="02020603050405020304" pitchFamily="18" charset="0"/>
            </a:endParaRP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2452" y="3391345"/>
            <a:ext cx="5621948" cy="3353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13286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7190" y="580182"/>
            <a:ext cx="3132923" cy="461665"/>
          </a:xfrm>
          <a:prstGeom prst="rect">
            <a:avLst/>
          </a:prstGeom>
        </p:spPr>
        <p:txBody>
          <a:bodyPr wrap="square">
            <a:spAutoFit/>
          </a:bodyPr>
          <a:lstStyle/>
          <a:p>
            <a:r>
              <a:rPr lang="en-IN" sz="2400" b="1" dirty="0">
                <a:latin typeface="Times New Roman" panose="02020603050405020304" pitchFamily="18" charset="0"/>
                <a:cs typeface="Times New Roman" panose="02020603050405020304" pitchFamily="18" charset="0"/>
              </a:rPr>
              <a:t>3</a:t>
            </a:r>
            <a:r>
              <a:rPr lang="en-IN" sz="2400" b="1" dirty="0" smtClean="0">
                <a:latin typeface="Times New Roman" panose="02020603050405020304" pitchFamily="18" charset="0"/>
                <a:cs typeface="Times New Roman" panose="02020603050405020304" pitchFamily="18" charset="0"/>
              </a:rPr>
              <a:t>. Model Generation</a:t>
            </a:r>
            <a:endParaRPr lang="en-IN" sz="24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9260" y="1432016"/>
            <a:ext cx="8943282" cy="4420144"/>
          </a:xfrm>
          <a:prstGeom prst="rect">
            <a:avLst/>
          </a:prstGeom>
        </p:spPr>
      </p:pic>
    </p:spTree>
    <p:extLst>
      <p:ext uri="{BB962C8B-B14F-4D97-AF65-F5344CB8AC3E}">
        <p14:creationId xmlns:p14="http://schemas.microsoft.com/office/powerpoint/2010/main" val="3163242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7" y="2034322"/>
            <a:ext cx="10058400" cy="1396855"/>
          </a:xfrm>
        </p:spPr>
        <p:txBody>
          <a:bodyPr>
            <a:normAutofit/>
          </a:bodyPr>
          <a:lstStyle/>
          <a:p>
            <a:r>
              <a:rPr lang="en-IN" sz="2400" dirty="0" smtClean="0">
                <a:latin typeface="Times New Roman" panose="02020603050405020304" pitchFamily="18" charset="0"/>
                <a:cs typeface="Times New Roman" panose="02020603050405020304" pitchFamily="18" charset="0"/>
              </a:rPr>
              <a:t>If the caption is converted to speech it will be helpful for the visually impaired person </a:t>
            </a:r>
          </a:p>
          <a:p>
            <a:r>
              <a:rPr lang="en-IN" sz="2400" dirty="0" smtClean="0">
                <a:latin typeface="Times New Roman" panose="02020603050405020304" pitchFamily="18" charset="0"/>
                <a:cs typeface="Times New Roman" panose="02020603050405020304" pitchFamily="18" charset="0"/>
              </a:rPr>
              <a:t>Auto subtitling</a:t>
            </a:r>
          </a:p>
        </p:txBody>
      </p:sp>
      <p:sp>
        <p:nvSpPr>
          <p:cNvPr id="4" name="Title 1"/>
          <p:cNvSpPr>
            <a:spLocks noGrp="1"/>
          </p:cNvSpPr>
          <p:nvPr>
            <p:ph type="title"/>
          </p:nvPr>
        </p:nvSpPr>
        <p:spPr>
          <a:xfrm>
            <a:off x="1839793" y="319170"/>
            <a:ext cx="8518507" cy="900031"/>
          </a:xfrm>
        </p:spPr>
        <p:txBody>
          <a:bodyPr>
            <a:noAutofit/>
          </a:bodyPr>
          <a:lstStyle/>
          <a:p>
            <a:pPr algn="ctr"/>
            <a:r>
              <a:rPr lang="en-IN" sz="3600" b="1" dirty="0" smtClean="0">
                <a:latin typeface="Times New Roman" panose="02020603050405020304" pitchFamily="18" charset="0"/>
                <a:cs typeface="Times New Roman" panose="02020603050405020304" pitchFamily="18" charset="0"/>
              </a:rPr>
              <a:t>APPLICATION IN THE REAL WORLD</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11632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7532" y="449797"/>
            <a:ext cx="3421162" cy="673608"/>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Progress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78913" y="2069156"/>
            <a:ext cx="10058400" cy="2633472"/>
          </a:xfrm>
        </p:spPr>
        <p:txBody>
          <a:bodyPr>
            <a:normAutofit/>
          </a:bodyPr>
          <a:lstStyle/>
          <a:p>
            <a:r>
              <a:rPr lang="en-IN" sz="2400" dirty="0" smtClean="0">
                <a:latin typeface="Times New Roman" panose="02020603050405020304" pitchFamily="18" charset="0"/>
                <a:cs typeface="Times New Roman" panose="02020603050405020304" pitchFamily="18" charset="0"/>
              </a:rPr>
              <a:t>Data Gathering</a:t>
            </a:r>
          </a:p>
          <a:p>
            <a:pPr lvl="1"/>
            <a:r>
              <a:rPr lang="en-IN" sz="2400" b="1" dirty="0">
                <a:latin typeface="Times New Roman" panose="02020603050405020304" pitchFamily="18" charset="0"/>
                <a:cs typeface="Times New Roman" panose="02020603050405020304" pitchFamily="18" charset="0"/>
              </a:rPr>
              <a:t>Flickr_8K dataset – </a:t>
            </a:r>
            <a:r>
              <a:rPr lang="en-IN" sz="2400" dirty="0">
                <a:latin typeface="Times New Roman" panose="02020603050405020304" pitchFamily="18" charset="0"/>
                <a:cs typeface="Times New Roman" panose="02020603050405020304" pitchFamily="18" charset="0"/>
              </a:rPr>
              <a:t>For this project, Flickr_8K dataset is being used as other big datasets like Flickr_30K and MSCOCO datasets can take weeks just to train the network.</a:t>
            </a:r>
            <a:endParaRPr lang="en-IN" sz="2400" b="1"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Web user interface created</a:t>
            </a:r>
          </a:p>
          <a:p>
            <a:r>
              <a:rPr lang="en-IN" sz="2400" dirty="0" smtClean="0">
                <a:latin typeface="Times New Roman" panose="02020603050405020304" pitchFamily="18" charset="0"/>
                <a:cs typeface="Times New Roman" panose="02020603050405020304" pitchFamily="18" charset="0"/>
              </a:rPr>
              <a:t>Pre-processing(doing)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6254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187595">
            <a:off x="3967887" y="2967335"/>
            <a:ext cx="4256230" cy="923330"/>
          </a:xfrm>
          <a:prstGeom prst="rect">
            <a:avLst/>
          </a:prstGeom>
          <a:noFill/>
        </p:spPr>
        <p:txBody>
          <a:bodyPr wrap="none" lIns="91440" tIns="45720" rIns="91440" bIns="45720">
            <a:spAutoFit/>
          </a:bodyPr>
          <a:lstStyle/>
          <a:p>
            <a:pPr algn="ctr"/>
            <a:r>
              <a:rPr lang="en-US" sz="5400" b="0" cap="none" spc="0" dirty="0" smtClean="0">
                <a:ln w="0"/>
                <a:solidFill>
                  <a:schemeClr val="accent1">
                    <a:lumMod val="75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THANK YOU</a:t>
            </a:r>
            <a:endParaRPr lang="en-US" sz="5400" b="0" cap="none" spc="0" dirty="0">
              <a:ln w="0"/>
              <a:solidFill>
                <a:schemeClr val="accent1">
                  <a:lumMod val="75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2027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204" y="205958"/>
            <a:ext cx="4361688" cy="900031"/>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ABSTRACT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9848" y="1424722"/>
            <a:ext cx="10058400" cy="4050792"/>
          </a:xfrm>
        </p:spPr>
        <p:txBody>
          <a:bodyPr>
            <a:normAutofit/>
          </a:bodyPr>
          <a:lstStyle/>
          <a:p>
            <a:r>
              <a:rPr lang="en-IN" sz="2400" b="1" dirty="0" smtClean="0">
                <a:latin typeface="Times New Roman" panose="02020603050405020304" pitchFamily="18" charset="0"/>
                <a:cs typeface="Times New Roman" panose="02020603050405020304" pitchFamily="18" charset="0"/>
              </a:rPr>
              <a:t>Caption Generator </a:t>
            </a:r>
            <a:r>
              <a:rPr lang="en-IN" sz="2400" dirty="0" smtClean="0">
                <a:latin typeface="Times New Roman" panose="02020603050405020304" pitchFamily="18" charset="0"/>
                <a:cs typeface="Times New Roman" panose="02020603050405020304" pitchFamily="18" charset="0"/>
              </a:rPr>
              <a:t>is a </a:t>
            </a:r>
            <a:r>
              <a:rPr lang="en-IN" sz="2400" b="1" dirty="0" smtClean="0">
                <a:latin typeface="Times New Roman" panose="02020603050405020304" pitchFamily="18" charset="0"/>
                <a:cs typeface="Times New Roman" panose="02020603050405020304" pitchFamily="18" charset="0"/>
              </a:rPr>
              <a:t>Machine Learning </a:t>
            </a:r>
            <a:r>
              <a:rPr lang="en-IN" sz="2400" dirty="0" smtClean="0">
                <a:latin typeface="Times New Roman" panose="02020603050405020304" pitchFamily="18" charset="0"/>
                <a:cs typeface="Times New Roman" panose="02020603050405020304" pitchFamily="18" charset="0"/>
              </a:rPr>
              <a:t>application which identifies the action portrayed in the given image. </a:t>
            </a:r>
          </a:p>
          <a:p>
            <a:r>
              <a:rPr lang="en-IN" sz="2400" dirty="0" smtClean="0">
                <a:latin typeface="Times New Roman" panose="02020603050405020304" pitchFamily="18" charset="0"/>
                <a:cs typeface="Times New Roman" panose="02020603050405020304" pitchFamily="18" charset="0"/>
              </a:rPr>
              <a:t>The generated caption will describe about the image which will say what kind of actions is taking place in it.</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174873" y="3074126"/>
            <a:ext cx="5848350" cy="18288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9535" y="4902926"/>
            <a:ext cx="7439025" cy="1295400"/>
          </a:xfrm>
          <a:prstGeom prst="rect">
            <a:avLst/>
          </a:prstGeom>
        </p:spPr>
      </p:pic>
    </p:spTree>
    <p:extLst>
      <p:ext uri="{BB962C8B-B14F-4D97-AF65-F5344CB8AC3E}">
        <p14:creationId xmlns:p14="http://schemas.microsoft.com/office/powerpoint/2010/main" val="13906039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139485"/>
            <a:ext cx="10058400" cy="4973932"/>
          </a:xfrm>
        </p:spPr>
        <p:txBody>
          <a:bodyPr>
            <a:normAutofit fontScale="92500" lnSpcReduction="10000"/>
          </a:bodyPr>
          <a:lstStyle/>
          <a:p>
            <a:r>
              <a:rPr lang="en-IN" sz="2400" dirty="0">
                <a:latin typeface="Times New Roman" panose="02020603050405020304" pitchFamily="18" charset="0"/>
                <a:cs typeface="Times New Roman" panose="02020603050405020304" pitchFamily="18" charset="0"/>
              </a:rPr>
              <a:t>You saw an image and your brain can easily tell what the image is about, but can a computer tell what the image is representing?</a:t>
            </a:r>
          </a:p>
          <a:p>
            <a:r>
              <a:rPr lang="en-IN" sz="2400" dirty="0">
                <a:latin typeface="Times New Roman" panose="02020603050405020304" pitchFamily="18" charset="0"/>
                <a:cs typeface="Times New Roman" panose="02020603050405020304" pitchFamily="18" charset="0"/>
              </a:rPr>
              <a:t>With the advancement in Deep learning techniques and availability of huge datasets and computer power, it is possible to build models that can generate captions for an image.</a:t>
            </a:r>
          </a:p>
          <a:p>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project involves </a:t>
            </a:r>
            <a:r>
              <a:rPr lang="en-IN" sz="2400" b="1" dirty="0">
                <a:latin typeface="Times New Roman" panose="02020603050405020304" pitchFamily="18" charset="0"/>
                <a:cs typeface="Times New Roman" panose="02020603050405020304" pitchFamily="18" charset="0"/>
              </a:rPr>
              <a:t>Computer Vision</a:t>
            </a:r>
            <a:r>
              <a:rPr lang="en-IN" sz="2400" dirty="0">
                <a:latin typeface="Times New Roman" panose="02020603050405020304" pitchFamily="18" charset="0"/>
                <a:cs typeface="Times New Roman" panose="02020603050405020304" pitchFamily="18" charset="0"/>
              </a:rPr>
              <a:t> and </a:t>
            </a:r>
            <a:r>
              <a:rPr lang="en-IN" sz="2400" b="1" dirty="0">
                <a:latin typeface="Times New Roman" panose="02020603050405020304" pitchFamily="18" charset="0"/>
                <a:cs typeface="Times New Roman" panose="02020603050405020304" pitchFamily="18" charset="0"/>
              </a:rPr>
              <a:t>Natural Language Processing </a:t>
            </a:r>
            <a:r>
              <a:rPr lang="en-IN" sz="2400" dirty="0">
                <a:latin typeface="Times New Roman" panose="02020603050405020304" pitchFamily="18" charset="0"/>
                <a:cs typeface="Times New Roman" panose="02020603050405020304" pitchFamily="18" charset="0"/>
              </a:rPr>
              <a:t>concepts to recognize the context of an image and describe them in a natural language like English.</a:t>
            </a:r>
          </a:p>
          <a:p>
            <a:r>
              <a:rPr lang="en-IN" sz="2400" dirty="0">
                <a:latin typeface="Times New Roman" panose="02020603050405020304" pitchFamily="18" charset="0"/>
                <a:cs typeface="Times New Roman" panose="02020603050405020304" pitchFamily="18" charset="0"/>
              </a:rPr>
              <a:t>The objective of the project is to build a working model of Caption Generator by implementing CNN with LSTM</a:t>
            </a:r>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The basic working of the application is that the features are extracted from the images using pre-trained</a:t>
            </a:r>
            <a:r>
              <a:rPr lang="en-IN" sz="2400" b="1" dirty="0" smtClean="0">
                <a:latin typeface="Times New Roman" panose="02020603050405020304" pitchFamily="18" charset="0"/>
                <a:cs typeface="Times New Roman" panose="02020603050405020304" pitchFamily="18" charset="0"/>
              </a:rPr>
              <a:t> VGG16 model </a:t>
            </a:r>
            <a:r>
              <a:rPr lang="en-IN" sz="2400" dirty="0" smtClean="0">
                <a:latin typeface="Times New Roman" panose="02020603050405020304" pitchFamily="18" charset="0"/>
                <a:cs typeface="Times New Roman" panose="02020603050405020304" pitchFamily="18" charset="0"/>
              </a:rPr>
              <a:t>and then fed to the </a:t>
            </a:r>
            <a:r>
              <a:rPr lang="en-IN" sz="2400" b="1" dirty="0" smtClean="0">
                <a:latin typeface="Times New Roman" panose="02020603050405020304" pitchFamily="18" charset="0"/>
                <a:cs typeface="Times New Roman" panose="02020603050405020304" pitchFamily="18" charset="0"/>
              </a:rPr>
              <a:t>LSTM model </a:t>
            </a:r>
            <a:r>
              <a:rPr lang="en-IN" sz="2400" dirty="0" smtClean="0">
                <a:latin typeface="Times New Roman" panose="02020603050405020304" pitchFamily="18" charset="0"/>
                <a:cs typeface="Times New Roman" panose="02020603050405020304" pitchFamily="18" charset="0"/>
              </a:rPr>
              <a:t>along with the captions to train.</a:t>
            </a:r>
          </a:p>
          <a:p>
            <a:r>
              <a:rPr lang="en-IN" sz="2400" dirty="0" smtClean="0">
                <a:latin typeface="Times New Roman" panose="02020603050405020304" pitchFamily="18" charset="0"/>
                <a:cs typeface="Times New Roman" panose="02020603050405020304" pitchFamily="18" charset="0"/>
              </a:rPr>
              <a:t>The trained model is then capable of generating captions for any images that are fed to it.</a:t>
            </a:r>
          </a:p>
        </p:txBody>
      </p:sp>
      <p:sp>
        <p:nvSpPr>
          <p:cNvPr id="4" name="Title 1"/>
          <p:cNvSpPr>
            <a:spLocks noGrp="1"/>
          </p:cNvSpPr>
          <p:nvPr>
            <p:ph type="title"/>
          </p:nvPr>
        </p:nvSpPr>
        <p:spPr>
          <a:xfrm>
            <a:off x="3918204" y="209007"/>
            <a:ext cx="4361688" cy="627017"/>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10305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5" y="1062446"/>
            <a:ext cx="10058400" cy="5138057"/>
          </a:xfrm>
        </p:spPr>
        <p:txBody>
          <a:bodyPr>
            <a:normAutofit/>
          </a:bodyPr>
          <a:lstStyle/>
          <a:p>
            <a:pPr marL="0" indent="0">
              <a:buNone/>
            </a:pPr>
            <a:r>
              <a:rPr lang="en-IN" sz="2800" b="1" dirty="0" smtClean="0">
                <a:latin typeface="Times New Roman" panose="02020603050405020304" pitchFamily="18" charset="0"/>
                <a:cs typeface="Times New Roman" panose="02020603050405020304" pitchFamily="18" charset="0"/>
              </a:rPr>
              <a:t>Existing Systems </a:t>
            </a:r>
          </a:p>
          <a:p>
            <a:r>
              <a:rPr lang="en-IN" sz="2400" b="1" dirty="0" smtClean="0">
                <a:latin typeface="Times New Roman" panose="02020603050405020304" pitchFamily="18" charset="0"/>
                <a:cs typeface="Times New Roman" panose="02020603050405020304" pitchFamily="18" charset="0"/>
              </a:rPr>
              <a:t>Captionbot.ai</a:t>
            </a:r>
          </a:p>
          <a:p>
            <a:pPr lvl="1"/>
            <a:r>
              <a:rPr lang="en-IN" sz="2000" dirty="0" smtClean="0">
                <a:latin typeface="Times New Roman" panose="02020603050405020304" pitchFamily="18" charset="0"/>
                <a:cs typeface="Times New Roman" panose="02020603050405020304" pitchFamily="18" charset="0"/>
              </a:rPr>
              <a:t>It is a product of Microsoft.</a:t>
            </a:r>
          </a:p>
          <a:p>
            <a:pPr lvl="1"/>
            <a:r>
              <a:rPr lang="en-IN" sz="2000" dirty="0" smtClean="0">
                <a:latin typeface="Times New Roman" panose="02020603050405020304" pitchFamily="18" charset="0"/>
                <a:cs typeface="Times New Roman" panose="02020603050405020304" pitchFamily="18" charset="0"/>
              </a:rPr>
              <a:t>It is a ML application which can understand the content of any image.</a:t>
            </a:r>
          </a:p>
          <a:p>
            <a:pPr lvl="1"/>
            <a:r>
              <a:rPr lang="en-IN" sz="2000" dirty="0">
                <a:latin typeface="Times New Roman" panose="02020603050405020304" pitchFamily="18" charset="0"/>
                <a:cs typeface="Times New Roman" panose="02020603050405020304" pitchFamily="18" charset="0"/>
              </a:rPr>
              <a:t>When </a:t>
            </a:r>
            <a:r>
              <a:rPr lang="en-IN" sz="2000" dirty="0" smtClean="0">
                <a:latin typeface="Times New Roman" panose="02020603050405020304" pitchFamily="18" charset="0"/>
                <a:cs typeface="Times New Roman" panose="02020603050405020304" pitchFamily="18" charset="0"/>
              </a:rPr>
              <a:t>a person upload </a:t>
            </a:r>
            <a:r>
              <a:rPr lang="en-IN" sz="2000" dirty="0">
                <a:latin typeface="Times New Roman" panose="02020603050405020304" pitchFamily="18" charset="0"/>
                <a:cs typeface="Times New Roman" panose="02020603050405020304" pitchFamily="18" charset="0"/>
              </a:rPr>
              <a:t>a photo, it is sent to Microsoft for image analysis to return a </a:t>
            </a:r>
            <a:r>
              <a:rPr lang="en-IN" sz="2000" dirty="0" smtClean="0">
                <a:latin typeface="Times New Roman" panose="02020603050405020304" pitchFamily="18" charset="0"/>
                <a:cs typeface="Times New Roman" panose="02020603050405020304" pitchFamily="18" charset="0"/>
              </a:rPr>
              <a:t>caption</a:t>
            </a:r>
          </a:p>
          <a:p>
            <a:pPr lvl="1"/>
            <a:r>
              <a:rPr lang="en-IN" sz="2000" dirty="0" smtClean="0">
                <a:latin typeface="Times New Roman" panose="02020603050405020304" pitchFamily="18" charset="0"/>
                <a:cs typeface="Times New Roman" panose="02020603050405020304" pitchFamily="18" charset="0"/>
              </a:rPr>
              <a:t>The application will not store or publish the images anywhere.</a:t>
            </a:r>
          </a:p>
          <a:p>
            <a:pPr lvl="1"/>
            <a:r>
              <a:rPr lang="en-IN" sz="2000" dirty="0" smtClean="0">
                <a:latin typeface="Times New Roman" panose="02020603050405020304" pitchFamily="18" charset="0"/>
                <a:cs typeface="Times New Roman" panose="02020603050405020304" pitchFamily="18" charset="0"/>
              </a:rPr>
              <a:t>It uses Computer </a:t>
            </a:r>
            <a:r>
              <a:rPr lang="en-IN" sz="2000" dirty="0">
                <a:latin typeface="Times New Roman" panose="02020603050405020304" pitchFamily="18" charset="0"/>
                <a:cs typeface="Times New Roman" panose="02020603050405020304" pitchFamily="18" charset="0"/>
              </a:rPr>
              <a:t>V</a:t>
            </a:r>
            <a:r>
              <a:rPr lang="en-IN" sz="2000" dirty="0" smtClean="0">
                <a:latin typeface="Times New Roman" panose="02020603050405020304" pitchFamily="18" charset="0"/>
                <a:cs typeface="Times New Roman" panose="02020603050405020304" pitchFamily="18" charset="0"/>
              </a:rPr>
              <a:t>ision API and Emotion API</a:t>
            </a:r>
          </a:p>
          <a:p>
            <a:r>
              <a:rPr lang="en-IN" sz="2400" b="1" dirty="0" smtClean="0">
                <a:latin typeface="Times New Roman" panose="02020603050405020304" pitchFamily="18" charset="0"/>
                <a:cs typeface="Times New Roman" panose="02020603050405020304" pitchFamily="18" charset="0"/>
              </a:rPr>
              <a:t>How-Old.net</a:t>
            </a:r>
          </a:p>
          <a:p>
            <a:pPr lvl="1"/>
            <a:r>
              <a:rPr lang="en-IN" sz="2000" dirty="0" smtClean="0">
                <a:latin typeface="Times New Roman" panose="02020603050405020304" pitchFamily="18" charset="0"/>
                <a:cs typeface="Times New Roman" panose="02020603050405020304" pitchFamily="18" charset="0"/>
              </a:rPr>
              <a:t>It is also a product of Microsoft.</a:t>
            </a:r>
          </a:p>
          <a:p>
            <a:pPr lvl="1"/>
            <a:r>
              <a:rPr lang="en-IN" sz="2000" dirty="0" smtClean="0">
                <a:latin typeface="Times New Roman" panose="02020603050405020304" pitchFamily="18" charset="0"/>
                <a:cs typeface="Times New Roman" panose="02020603050405020304" pitchFamily="18" charset="0"/>
              </a:rPr>
              <a:t>It estimates the age of the person in the given image. </a:t>
            </a:r>
          </a:p>
          <a:p>
            <a:pPr lvl="1"/>
            <a:r>
              <a:rPr lang="en-IN" sz="2000" dirty="0" smtClean="0">
                <a:latin typeface="Times New Roman" panose="02020603050405020304" pitchFamily="18" charset="0"/>
                <a:cs typeface="Times New Roman" panose="02020603050405020304" pitchFamily="18" charset="0"/>
              </a:rPr>
              <a:t>The age is generated as a caption</a:t>
            </a:r>
          </a:p>
          <a:p>
            <a:r>
              <a:rPr lang="en-IN" sz="2400" b="1" smtClean="0">
                <a:latin typeface="Times New Roman" panose="02020603050405020304" pitchFamily="18" charset="0"/>
                <a:cs typeface="Times New Roman" panose="02020603050405020304" pitchFamily="18" charset="0"/>
              </a:rPr>
              <a:t>TwinsOrNot.net</a:t>
            </a:r>
            <a:endParaRPr lang="en-IN" sz="2400" b="1" dirty="0" smtClean="0">
              <a:latin typeface="Times New Roman" panose="02020603050405020304" pitchFamily="18" charset="0"/>
              <a:cs typeface="Times New Roman" panose="02020603050405020304" pitchFamily="18" charset="0"/>
            </a:endParaRPr>
          </a:p>
          <a:p>
            <a:pPr lvl="1"/>
            <a:r>
              <a:rPr lang="en-IN" sz="2000" dirty="0" smtClean="0">
                <a:latin typeface="Times New Roman" panose="02020603050405020304" pitchFamily="18" charset="0"/>
                <a:cs typeface="Times New Roman" panose="02020603050405020304" pitchFamily="18" charset="0"/>
              </a:rPr>
              <a:t>It identifies whether the image has twins or not</a:t>
            </a:r>
            <a:endParaRPr lang="en-IN" sz="2000" dirty="0">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3500897" y="278674"/>
            <a:ext cx="5196297" cy="505098"/>
          </a:xfrm>
        </p:spPr>
        <p:txBody>
          <a:bodyPr>
            <a:noAutofit/>
          </a:bodyPr>
          <a:lstStyle/>
          <a:p>
            <a:pPr algn="ctr"/>
            <a:r>
              <a:rPr lang="en-IN" sz="3600" b="1" dirty="0" smtClean="0">
                <a:latin typeface="Times New Roman" panose="02020603050405020304" pitchFamily="18" charset="0"/>
                <a:cs typeface="Times New Roman" panose="02020603050405020304" pitchFamily="18" charset="0"/>
              </a:rPr>
              <a:t>LITERATURE SURVEY</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86202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069846" y="1825317"/>
            <a:ext cx="10058400" cy="2389632"/>
          </a:xfrm>
        </p:spPr>
        <p:txBody>
          <a:bodyPr>
            <a:normAutofit/>
          </a:bodyPr>
          <a:lstStyle/>
          <a:p>
            <a:r>
              <a:rPr lang="en-IN" sz="2400" dirty="0" smtClean="0">
                <a:latin typeface="Times New Roman" panose="02020603050405020304" pitchFamily="18" charset="0"/>
                <a:cs typeface="Times New Roman" panose="02020603050405020304" pitchFamily="18" charset="0"/>
              </a:rPr>
              <a:t>Title: </a:t>
            </a:r>
            <a:r>
              <a:rPr lang="en-IN" sz="2400" dirty="0">
                <a:latin typeface="Times New Roman" panose="02020603050405020304" pitchFamily="18" charset="0"/>
                <a:cs typeface="Times New Roman" panose="02020603050405020304" pitchFamily="18" charset="0"/>
              </a:rPr>
              <a:t>A survey on automatic image caption </a:t>
            </a:r>
            <a:r>
              <a:rPr lang="en-IN" sz="2400" dirty="0" smtClean="0">
                <a:latin typeface="Times New Roman" panose="02020603050405020304" pitchFamily="18" charset="0"/>
                <a:cs typeface="Times New Roman" panose="02020603050405020304" pitchFamily="18" charset="0"/>
              </a:rPr>
              <a:t>generation</a:t>
            </a:r>
          </a:p>
          <a:p>
            <a:r>
              <a:rPr lang="en-IN" sz="2400" dirty="0" smtClean="0">
                <a:latin typeface="Times New Roman" panose="02020603050405020304" pitchFamily="18" charset="0"/>
                <a:cs typeface="Times New Roman" panose="02020603050405020304" pitchFamily="18" charset="0"/>
              </a:rPr>
              <a:t>Author: Shaung Bai, Shan Au</a:t>
            </a:r>
          </a:p>
          <a:p>
            <a:r>
              <a:rPr lang="en-IN" sz="2400" dirty="0" smtClean="0">
                <a:latin typeface="Times New Roman" panose="02020603050405020304" pitchFamily="18" charset="0"/>
                <a:cs typeface="Times New Roman" panose="02020603050405020304" pitchFamily="18" charset="0"/>
              </a:rPr>
              <a:t>Publication: </a:t>
            </a:r>
            <a:r>
              <a:rPr lang="en-IN" sz="2400" dirty="0">
                <a:latin typeface="Times New Roman" panose="02020603050405020304" pitchFamily="18" charset="0"/>
                <a:cs typeface="Times New Roman" panose="02020603050405020304" pitchFamily="18" charset="0"/>
              </a:rPr>
              <a:t>Science </a:t>
            </a:r>
            <a:r>
              <a:rPr lang="en-IN" sz="2400" dirty="0" smtClean="0">
                <a:latin typeface="Times New Roman" panose="02020603050405020304" pitchFamily="18" charset="0"/>
                <a:cs typeface="Times New Roman" panose="02020603050405020304" pitchFamily="18" charset="0"/>
              </a:rPr>
              <a:t>Direct</a:t>
            </a:r>
          </a:p>
          <a:p>
            <a:r>
              <a:rPr lang="en-IN" sz="2400" dirty="0" smtClean="0">
                <a:latin typeface="Times New Roman" panose="02020603050405020304" pitchFamily="18" charset="0"/>
                <a:cs typeface="Times New Roman" panose="02020603050405020304" pitchFamily="18" charset="0"/>
              </a:rPr>
              <a:t>Summary: </a:t>
            </a:r>
            <a:r>
              <a:rPr lang="en-IN" sz="2400" dirty="0">
                <a:latin typeface="Times New Roman" panose="02020603050405020304" pitchFamily="18" charset="0"/>
                <a:cs typeface="Times New Roman" panose="02020603050405020304" pitchFamily="18" charset="0"/>
              </a:rPr>
              <a:t>In this paper, the images are classified into different categories and later captions are generated which is time consuming</a:t>
            </a:r>
            <a:r>
              <a:rPr lang="en-IN" sz="2400" dirty="0" smtClean="0">
                <a:latin typeface="Times New Roman" panose="02020603050405020304" pitchFamily="18" charset="0"/>
                <a:cs typeface="Times New Roman" panose="02020603050405020304" pitchFamily="18" charset="0"/>
              </a:rPr>
              <a:t>.</a:t>
            </a: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3500897" y="278674"/>
            <a:ext cx="5196297" cy="505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sz="3600" b="1" smtClean="0">
                <a:latin typeface="Times New Roman" panose="02020603050405020304" pitchFamily="18" charset="0"/>
                <a:cs typeface="Times New Roman" panose="02020603050405020304" pitchFamily="18" charset="0"/>
              </a:rPr>
              <a:t>LITERATURE SURVEY</a:t>
            </a:r>
            <a:endParaRPr lang="en-IN" sz="3600" b="1" dirty="0">
              <a:latin typeface="Times New Roman" panose="02020603050405020304" pitchFamily="18" charset="0"/>
              <a:cs typeface="Times New Roman" panose="02020603050405020304" pitchFamily="18" charset="0"/>
            </a:endParaRPr>
          </a:p>
        </p:txBody>
      </p:sp>
      <p:sp>
        <p:nvSpPr>
          <p:cNvPr id="4" name="Rectangle 3"/>
          <p:cNvSpPr/>
          <p:nvPr/>
        </p:nvSpPr>
        <p:spPr>
          <a:xfrm>
            <a:off x="1076550" y="1263134"/>
            <a:ext cx="2424347" cy="461665"/>
          </a:xfrm>
          <a:prstGeom prst="rect">
            <a:avLst/>
          </a:prstGeom>
        </p:spPr>
        <p:txBody>
          <a:bodyPr wrap="square">
            <a:spAutoFit/>
          </a:bodyPr>
          <a:lstStyle/>
          <a:p>
            <a:r>
              <a:rPr lang="en-IN" sz="2400" b="1" dirty="0" smtClean="0">
                <a:latin typeface="Times New Roman" panose="02020603050405020304" pitchFamily="18" charset="0"/>
                <a:cs typeface="Times New Roman" panose="02020603050405020304" pitchFamily="18" charset="0"/>
              </a:rPr>
              <a:t>Research Papers</a:t>
            </a:r>
          </a:p>
        </p:txBody>
      </p:sp>
    </p:spTree>
    <p:extLst>
      <p:ext uri="{BB962C8B-B14F-4D97-AF65-F5344CB8AC3E}">
        <p14:creationId xmlns:p14="http://schemas.microsoft.com/office/powerpoint/2010/main" val="18778723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107" y="1816608"/>
            <a:ext cx="10843480" cy="2955690"/>
          </a:xfrm>
        </p:spPr>
        <p:txBody>
          <a:bodyPr>
            <a:normAutofit/>
          </a:bodyPr>
          <a:lstStyle/>
          <a:p>
            <a:r>
              <a:rPr lang="en-IN" sz="2400" dirty="0" smtClean="0">
                <a:latin typeface="Times New Roman" panose="02020603050405020304" pitchFamily="18" charset="0"/>
                <a:cs typeface="Times New Roman" panose="02020603050405020304" pitchFamily="18" charset="0"/>
              </a:rPr>
              <a:t>Title: </a:t>
            </a:r>
            <a:r>
              <a:rPr lang="en-IN" sz="2400" dirty="0">
                <a:latin typeface="Times New Roman" panose="02020603050405020304" pitchFamily="18" charset="0"/>
                <a:cs typeface="Times New Roman" panose="02020603050405020304" pitchFamily="18" charset="0"/>
              </a:rPr>
              <a:t>An Empirical Study of Language CNN for Image Captioning</a:t>
            </a:r>
          </a:p>
          <a:p>
            <a:r>
              <a:rPr lang="en-IN" sz="2400" dirty="0" smtClean="0">
                <a:latin typeface="Times New Roman" panose="02020603050405020304" pitchFamily="18" charset="0"/>
                <a:cs typeface="Times New Roman" panose="02020603050405020304" pitchFamily="18" charset="0"/>
              </a:rPr>
              <a:t>Author: Jiuxiang Gu, Gang Wang, Jianfei Cai, Tsuhan Chen</a:t>
            </a:r>
          </a:p>
          <a:p>
            <a:r>
              <a:rPr lang="en-IN" sz="2400" dirty="0" smtClean="0">
                <a:latin typeface="Times New Roman" panose="02020603050405020304" pitchFamily="18" charset="0"/>
                <a:cs typeface="Times New Roman" panose="02020603050405020304" pitchFamily="18" charset="0"/>
              </a:rPr>
              <a:t>Publication: </a:t>
            </a:r>
            <a:r>
              <a:rPr lang="en-IN" sz="2400" dirty="0">
                <a:latin typeface="Times New Roman" panose="02020603050405020304" pitchFamily="18" charset="0"/>
                <a:cs typeface="Times New Roman" panose="02020603050405020304" pitchFamily="18" charset="0"/>
              </a:rPr>
              <a:t>2017 IEEE International Conference on Computer Vision</a:t>
            </a:r>
          </a:p>
          <a:p>
            <a:r>
              <a:rPr lang="en-IN" sz="2400" dirty="0" smtClean="0">
                <a:latin typeface="Times New Roman" panose="02020603050405020304" pitchFamily="18" charset="0"/>
                <a:cs typeface="Times New Roman" panose="02020603050405020304" pitchFamily="18" charset="0"/>
              </a:rPr>
              <a:t>Summary: </a:t>
            </a:r>
            <a:r>
              <a:rPr lang="en-IN" sz="2400" dirty="0">
                <a:latin typeface="Times New Roman" panose="02020603050405020304" pitchFamily="18" charset="0"/>
                <a:cs typeface="Times New Roman" panose="02020603050405020304" pitchFamily="18" charset="0"/>
              </a:rPr>
              <a:t>In this paper, effectiveness of their approach is validated on two datasets: Flickr30K and MS COCO. The extensive experimental results show that their method outperforms the vanilla recurrent neural network based language models and is competitive with the state-of-the-art methods</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45541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6" y="1738232"/>
            <a:ext cx="10058400" cy="3286614"/>
          </a:xfrm>
        </p:spPr>
        <p:txBody>
          <a:bodyPr>
            <a:normAutofit/>
          </a:bodyPr>
          <a:lstStyle/>
          <a:p>
            <a:r>
              <a:rPr lang="en-IN" sz="2400" dirty="0" smtClean="0">
                <a:latin typeface="Times New Roman" panose="02020603050405020304" pitchFamily="18" charset="0"/>
                <a:cs typeface="Times New Roman" panose="02020603050405020304" pitchFamily="18" charset="0"/>
              </a:rPr>
              <a:t>Title: </a:t>
            </a:r>
            <a:r>
              <a:rPr lang="en-IN" sz="2400" dirty="0">
                <a:latin typeface="Times New Roman" panose="02020603050405020304" pitchFamily="18" charset="0"/>
                <a:cs typeface="Times New Roman" panose="02020603050405020304" pitchFamily="18" charset="0"/>
              </a:rPr>
              <a:t>A Comprehensive survey of Deep Learning for Image </a:t>
            </a:r>
            <a:r>
              <a:rPr lang="en-IN" sz="2400" dirty="0" smtClean="0">
                <a:latin typeface="Times New Roman" panose="02020603050405020304" pitchFamily="18" charset="0"/>
                <a:cs typeface="Times New Roman" panose="02020603050405020304" pitchFamily="18" charset="0"/>
              </a:rPr>
              <a:t>Captioning</a:t>
            </a:r>
          </a:p>
          <a:p>
            <a:r>
              <a:rPr lang="en-IN" sz="2400" dirty="0" smtClean="0">
                <a:latin typeface="Times New Roman" panose="02020603050405020304" pitchFamily="18" charset="0"/>
                <a:cs typeface="Times New Roman" panose="02020603050405020304" pitchFamily="18" charset="0"/>
              </a:rPr>
              <a:t>Author: MD. Zakir Hossain, Ferdous Sohel, Mohd Fairuz Shiratuddin, Hamid Laga</a:t>
            </a:r>
          </a:p>
          <a:p>
            <a:r>
              <a:rPr lang="en-IN" sz="2400" dirty="0" smtClean="0">
                <a:latin typeface="Times New Roman" panose="02020603050405020304" pitchFamily="18" charset="0"/>
                <a:cs typeface="Times New Roman" panose="02020603050405020304" pitchFamily="18" charset="0"/>
              </a:rPr>
              <a:t>Publication: </a:t>
            </a:r>
            <a:r>
              <a:rPr lang="en-IN" sz="2400" dirty="0">
                <a:latin typeface="Times New Roman" panose="02020603050405020304" pitchFamily="18" charset="0"/>
                <a:cs typeface="Times New Roman" panose="02020603050405020304" pitchFamily="18" charset="0"/>
              </a:rPr>
              <a:t>Murdoch University, </a:t>
            </a:r>
            <a:r>
              <a:rPr lang="en-IN" sz="2400" dirty="0" smtClean="0">
                <a:latin typeface="Times New Roman" panose="02020603050405020304" pitchFamily="18" charset="0"/>
                <a:cs typeface="Times New Roman" panose="02020603050405020304" pitchFamily="18" charset="0"/>
              </a:rPr>
              <a:t>Australia</a:t>
            </a:r>
          </a:p>
          <a:p>
            <a:r>
              <a:rPr lang="en-IN" sz="2400" dirty="0" smtClean="0">
                <a:latin typeface="Times New Roman" panose="02020603050405020304" pitchFamily="18" charset="0"/>
                <a:cs typeface="Times New Roman" panose="02020603050405020304" pitchFamily="18" charset="0"/>
              </a:rPr>
              <a:t>Summary: </a:t>
            </a:r>
            <a:r>
              <a:rPr lang="en-IN" sz="2400" dirty="0">
                <a:latin typeface="Times New Roman" panose="02020603050405020304" pitchFamily="18" charset="0"/>
                <a:cs typeface="Times New Roman" panose="02020603050405020304" pitchFamily="18" charset="0"/>
              </a:rPr>
              <a:t>In this paper, Although deep learning-based image captioning methods have achieved a remarkable progress in recent years, a robust image captioning method that is able to generate high quality captions for nearly all images is yet to be achieved</a:t>
            </a:r>
            <a:r>
              <a:rPr lang="en-IN" sz="2400" dirty="0" smtClean="0">
                <a:latin typeface="Times New Roman" panose="02020603050405020304" pitchFamily="18" charset="0"/>
                <a:cs typeface="Times New Roman" panose="02020603050405020304" pitchFamily="18" charset="0"/>
              </a:rPr>
              <a:t>.</a:t>
            </a: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4905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069846" y="1947237"/>
            <a:ext cx="10058400" cy="2668306"/>
          </a:xfrm>
        </p:spPr>
        <p:txBody>
          <a:bodyPr>
            <a:normAutofit/>
          </a:bodyPr>
          <a:lstStyle/>
          <a:p>
            <a:r>
              <a:rPr lang="en-IN" sz="2400" dirty="0" smtClean="0">
                <a:latin typeface="Times New Roman" panose="02020603050405020304" pitchFamily="18" charset="0"/>
                <a:cs typeface="Times New Roman" panose="02020603050405020304" pitchFamily="18" charset="0"/>
              </a:rPr>
              <a:t>Title: </a:t>
            </a:r>
            <a:r>
              <a:rPr lang="en-IN" sz="2400" dirty="0">
                <a:latin typeface="Times New Roman" panose="02020603050405020304" pitchFamily="18" charset="0"/>
                <a:cs typeface="Times New Roman" panose="02020603050405020304" pitchFamily="18" charset="0"/>
              </a:rPr>
              <a:t>Automated Neural Image Caption Generator for Visually Impaired </a:t>
            </a:r>
            <a:r>
              <a:rPr lang="en-IN" sz="2400" dirty="0" smtClean="0">
                <a:latin typeface="Times New Roman" panose="02020603050405020304" pitchFamily="18" charset="0"/>
                <a:cs typeface="Times New Roman" panose="02020603050405020304" pitchFamily="18" charset="0"/>
              </a:rPr>
              <a:t>People</a:t>
            </a:r>
          </a:p>
          <a:p>
            <a:r>
              <a:rPr lang="en-IN" sz="2400" dirty="0" smtClean="0">
                <a:latin typeface="Times New Roman" panose="02020603050405020304" pitchFamily="18" charset="0"/>
                <a:cs typeface="Times New Roman" panose="02020603050405020304" pitchFamily="18" charset="0"/>
              </a:rPr>
              <a:t>Author: Christopher Elamari, Teun de Planque</a:t>
            </a:r>
          </a:p>
          <a:p>
            <a:r>
              <a:rPr lang="en-IN" sz="2400" dirty="0" smtClean="0">
                <a:latin typeface="Times New Roman" panose="02020603050405020304" pitchFamily="18" charset="0"/>
                <a:cs typeface="Times New Roman" panose="02020603050405020304" pitchFamily="18" charset="0"/>
              </a:rPr>
              <a:t>Publication: </a:t>
            </a:r>
            <a:r>
              <a:rPr lang="en-IN" sz="2400" dirty="0">
                <a:latin typeface="Times New Roman" panose="02020603050405020304" pitchFamily="18" charset="0"/>
                <a:cs typeface="Times New Roman" panose="02020603050405020304" pitchFamily="18" charset="0"/>
              </a:rPr>
              <a:t>Department of Computer Science, Stanford </a:t>
            </a:r>
            <a:r>
              <a:rPr lang="en-IN" sz="2400" dirty="0" smtClean="0">
                <a:latin typeface="Times New Roman" panose="02020603050405020304" pitchFamily="18" charset="0"/>
                <a:cs typeface="Times New Roman" panose="02020603050405020304" pitchFamily="18" charset="0"/>
              </a:rPr>
              <a:t>University</a:t>
            </a:r>
          </a:p>
          <a:p>
            <a:r>
              <a:rPr lang="en-IN" sz="2400" dirty="0" smtClean="0">
                <a:latin typeface="Times New Roman" panose="02020603050405020304" pitchFamily="18" charset="0"/>
                <a:cs typeface="Times New Roman" panose="02020603050405020304" pitchFamily="18" charset="0"/>
              </a:rPr>
              <a:t>Summary: </a:t>
            </a:r>
            <a:r>
              <a:rPr lang="en-IN" sz="2400" dirty="0">
                <a:latin typeface="Times New Roman" panose="02020603050405020304" pitchFamily="18" charset="0"/>
                <a:cs typeface="Times New Roman" panose="02020603050405020304" pitchFamily="18" charset="0"/>
              </a:rPr>
              <a:t>This paper represents a deep recurrent architecture that automatically generates brief explanations of images</a:t>
            </a:r>
            <a:r>
              <a:rPr lang="en-IN" sz="2400" dirty="0" smtClean="0">
                <a:latin typeface="Times New Roman" panose="02020603050405020304" pitchFamily="18" charset="0"/>
                <a:cs typeface="Times New Roman" panose="02020603050405020304" pitchFamily="18" charset="0"/>
              </a:rPr>
              <a:t>.</a:t>
            </a: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64735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2081350"/>
            <a:ext cx="10058400" cy="2490652"/>
          </a:xfrm>
        </p:spPr>
        <p:txBody>
          <a:bodyPr>
            <a:normAutofit/>
          </a:bodyPr>
          <a:lstStyle/>
          <a:p>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Frontend: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HTML, CSS, Bootstrap</a:t>
            </a:r>
          </a:p>
          <a:p>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Backend: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Flask 1.x</a:t>
            </a:r>
          </a:p>
          <a:p>
            <a:r>
              <a:rPr lang="en-US" sz="2400" b="1" dirty="0">
                <a:latin typeface="Times New Roman" panose="02020603050405020304" pitchFamily="18" charset="0"/>
                <a:ea typeface="Verdana" panose="020B0604030504040204" pitchFamily="34" charset="0"/>
                <a:cs typeface="Times New Roman" panose="02020603050405020304" pitchFamily="18" charset="0"/>
              </a:rPr>
              <a:t>Language: </a:t>
            </a:r>
            <a:r>
              <a:rPr lang="en-US" sz="2400" dirty="0">
                <a:latin typeface="Times New Roman" panose="02020603050405020304" pitchFamily="18" charset="0"/>
                <a:ea typeface="Verdana" panose="020B0604030504040204" pitchFamily="34" charset="0"/>
                <a:cs typeface="Times New Roman" panose="02020603050405020304" pitchFamily="18" charset="0"/>
              </a:rPr>
              <a:t>Python 3.7</a:t>
            </a:r>
          </a:p>
          <a:p>
            <a:r>
              <a:rPr lang="en-US" sz="2400" b="1" dirty="0">
                <a:latin typeface="Times New Roman" panose="02020603050405020304" pitchFamily="18" charset="0"/>
                <a:ea typeface="Verdana" panose="020B0604030504040204" pitchFamily="34" charset="0"/>
                <a:cs typeface="Times New Roman" panose="02020603050405020304" pitchFamily="18" charset="0"/>
              </a:rPr>
              <a:t>Storage (Dataset</a:t>
            </a: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Google Drive</a:t>
            </a:r>
          </a:p>
          <a:p>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IDE: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Jupyter Notebook</a:t>
            </a:r>
          </a:p>
        </p:txBody>
      </p:sp>
      <p:sp>
        <p:nvSpPr>
          <p:cNvPr id="4" name="Title 1"/>
          <p:cNvSpPr>
            <a:spLocks noGrp="1"/>
          </p:cNvSpPr>
          <p:nvPr>
            <p:ph type="title"/>
          </p:nvPr>
        </p:nvSpPr>
        <p:spPr>
          <a:xfrm>
            <a:off x="2609741" y="214666"/>
            <a:ext cx="6978614" cy="900031"/>
          </a:xfrm>
        </p:spPr>
        <p:txBody>
          <a:bodyPr>
            <a:noAutofit/>
          </a:bodyPr>
          <a:lstStyle/>
          <a:p>
            <a:pPr algn="ctr"/>
            <a:r>
              <a:rPr lang="en-IN" sz="3600" b="1" dirty="0">
                <a:latin typeface="Times New Roman" panose="02020603050405020304" pitchFamily="18" charset="0"/>
                <a:cs typeface="Times New Roman" panose="02020603050405020304" pitchFamily="18" charset="0"/>
              </a:rPr>
              <a:t>TOOLS AND TECHNOLOGIES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88855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961</TotalTime>
  <Words>1007</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Rockwell</vt:lpstr>
      <vt:lpstr>Rockwell Condensed</vt:lpstr>
      <vt:lpstr>Times New Roman</vt:lpstr>
      <vt:lpstr>Verdana</vt:lpstr>
      <vt:lpstr>Wingdings</vt:lpstr>
      <vt:lpstr>Wingdings 3</vt:lpstr>
      <vt:lpstr>Wood Type</vt:lpstr>
      <vt:lpstr>Caption Generator</vt:lpstr>
      <vt:lpstr>ABSTRACT</vt:lpstr>
      <vt:lpstr>INTRODUCTION</vt:lpstr>
      <vt:lpstr>LITERATURE SURVEY</vt:lpstr>
      <vt:lpstr>PowerPoint Presentation</vt:lpstr>
      <vt:lpstr>PowerPoint Presentation</vt:lpstr>
      <vt:lpstr>PowerPoint Presentation</vt:lpstr>
      <vt:lpstr>PowerPoint Presentation</vt:lpstr>
      <vt:lpstr>TOOLS AND TECHNOLOGIES</vt:lpstr>
      <vt:lpstr>Functionalities</vt:lpstr>
      <vt:lpstr>Functionalities</vt:lpstr>
      <vt:lpstr>DETAILED METHODOLOGY</vt:lpstr>
      <vt:lpstr>DETAILED METHODOLOGY</vt:lpstr>
      <vt:lpstr>PowerPoint Presentation</vt:lpstr>
      <vt:lpstr>APPLICATION IN THE REAL WORLD</vt:lpstr>
      <vt:lpstr>Progress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Vijaykumar R Pai</dc:creator>
  <cp:lastModifiedBy>Vijaykumar R Pai</cp:lastModifiedBy>
  <cp:revision>91</cp:revision>
  <dcterms:created xsi:type="dcterms:W3CDTF">2020-01-17T17:26:53Z</dcterms:created>
  <dcterms:modified xsi:type="dcterms:W3CDTF">2020-02-26T08:28:15Z</dcterms:modified>
</cp:coreProperties>
</file>