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84" r:id="rId8"/>
    <p:sldId id="285" r:id="rId9"/>
    <p:sldId id="286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59" r:id="rId30"/>
    <p:sldId id="283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AFE3B-4B70-4B10-9413-B8A05D855E5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2AD63-DF95-4706-A10A-628BFC78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3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6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4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13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2AD63-DF95-4706-A10A-628BFC78B4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2AD63-DF95-4706-A10A-628BFC78B4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4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8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10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12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2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3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1" hangingPunct="1"/>
            <a:r>
              <a:rPr lang="en-US" sz="1000" i="1"/>
              <a:t>5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SPRING 2004S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CENG 352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02823-1894-4758-B5C5-0EE9398256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9E5F-C71B-4641-944A-3AA0B60F7CB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C4DD-3677-40C7-8C4F-3CD2868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 Modeling and E-R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E-R Modeling is used under Conceptual Design of your Database.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153988"/>
            <a:ext cx="5918200" cy="838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ER Model Basics (Contd.)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3675063"/>
            <a:ext cx="8991600" cy="3030537"/>
          </a:xfrm>
          <a:noFill/>
        </p:spPr>
        <p:txBody>
          <a:bodyPr/>
          <a:lstStyle/>
          <a:p>
            <a:pPr eaLnBrk="1" hangingPunct="1"/>
            <a:r>
              <a:rPr lang="en-US" sz="2400" i="1" u="sng" dirty="0" smtClean="0">
                <a:solidFill>
                  <a:schemeClr val="accent2"/>
                </a:solidFill>
              </a:rPr>
              <a:t>Relationship</a:t>
            </a:r>
            <a:r>
              <a:rPr lang="en-US" sz="2400" dirty="0" smtClean="0">
                <a:solidFill>
                  <a:schemeClr val="accent2"/>
                </a:solidFill>
              </a:rPr>
              <a:t>:  </a:t>
            </a:r>
            <a:r>
              <a:rPr lang="en-US" sz="2400" dirty="0" smtClean="0"/>
              <a:t>Association among two or more entities.  E.g., Employee </a:t>
            </a:r>
            <a:r>
              <a:rPr lang="en-US" sz="2400" dirty="0" err="1" smtClean="0"/>
              <a:t>Atish</a:t>
            </a:r>
            <a:r>
              <a:rPr lang="en-US" sz="2400" dirty="0" smtClean="0"/>
              <a:t> works in Pharmacy department.</a:t>
            </a:r>
          </a:p>
          <a:p>
            <a:pPr eaLnBrk="1" hangingPunct="1"/>
            <a:r>
              <a:rPr lang="en-US" sz="2400" i="1" u="sng" dirty="0" smtClean="0">
                <a:solidFill>
                  <a:schemeClr val="accent2"/>
                </a:solidFill>
              </a:rPr>
              <a:t>Relationship Set</a:t>
            </a:r>
            <a:r>
              <a:rPr lang="en-US" sz="2400" dirty="0" smtClean="0">
                <a:solidFill>
                  <a:schemeClr val="accent2"/>
                </a:solidFill>
              </a:rPr>
              <a:t>:  </a:t>
            </a:r>
            <a:r>
              <a:rPr lang="en-US" sz="2400" dirty="0" smtClean="0"/>
              <a:t>Collection of similar relationships.</a:t>
            </a:r>
          </a:p>
          <a:p>
            <a:pPr lvl="1" eaLnBrk="1" hangingPunct="1">
              <a:buSzPct val="75000"/>
            </a:pPr>
            <a:r>
              <a:rPr lang="en-US" sz="2000" dirty="0" smtClean="0"/>
              <a:t>An n-</a:t>
            </a:r>
            <a:r>
              <a:rPr lang="en-US" sz="2000" dirty="0" err="1" smtClean="0"/>
              <a:t>ary</a:t>
            </a:r>
            <a:r>
              <a:rPr lang="en-US" sz="2000" dirty="0" smtClean="0"/>
              <a:t> relationship set  R relates n entity sets E1 ... En; each relationship in R involves entities e1    </a:t>
            </a:r>
            <a:r>
              <a:rPr lang="en-US" sz="2000" dirty="0" err="1" smtClean="0"/>
              <a:t>E1</a:t>
            </a:r>
            <a:r>
              <a:rPr lang="en-US" sz="2000" dirty="0" smtClean="0"/>
              <a:t>, ..., en     </a:t>
            </a:r>
            <a:r>
              <a:rPr lang="en-US" sz="2000" dirty="0" err="1" smtClean="0"/>
              <a:t>En</a:t>
            </a:r>
            <a:endParaRPr lang="en-US" sz="2000" dirty="0" smtClean="0"/>
          </a:p>
          <a:p>
            <a:pPr lvl="1" eaLnBrk="1" hangingPunct="1"/>
            <a:r>
              <a:rPr lang="en-US" dirty="0" smtClean="0"/>
              <a:t>Same entity set could participate in different relationship sets, or in different “</a:t>
            </a:r>
            <a:r>
              <a:rPr lang="en-US" dirty="0" smtClean="0">
                <a:solidFill>
                  <a:schemeClr val="accent2"/>
                </a:solidFill>
              </a:rPr>
              <a:t>roles</a:t>
            </a:r>
            <a:r>
              <a:rPr lang="en-US" dirty="0" smtClean="0"/>
              <a:t>” in same set.</a:t>
            </a:r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>
            <a:off x="1055688" y="1868488"/>
            <a:ext cx="838200" cy="428625"/>
          </a:xfrm>
          <a:custGeom>
            <a:avLst/>
            <a:gdLst>
              <a:gd name="T0" fmla="*/ 2147483646 w 528"/>
              <a:gd name="T1" fmla="*/ 2147483646 h 270"/>
              <a:gd name="T2" fmla="*/ 2147483646 w 528"/>
              <a:gd name="T3" fmla="*/ 2147483646 h 270"/>
              <a:gd name="T4" fmla="*/ 2147483646 w 528"/>
              <a:gd name="T5" fmla="*/ 2147483646 h 270"/>
              <a:gd name="T6" fmla="*/ 2147483646 w 528"/>
              <a:gd name="T7" fmla="*/ 2147483646 h 270"/>
              <a:gd name="T8" fmla="*/ 2147483646 w 528"/>
              <a:gd name="T9" fmla="*/ 2147483646 h 270"/>
              <a:gd name="T10" fmla="*/ 2147483646 w 528"/>
              <a:gd name="T11" fmla="*/ 2147483646 h 270"/>
              <a:gd name="T12" fmla="*/ 2147483646 w 528"/>
              <a:gd name="T13" fmla="*/ 2147483646 h 270"/>
              <a:gd name="T14" fmla="*/ 2147483646 w 528"/>
              <a:gd name="T15" fmla="*/ 2147483646 h 270"/>
              <a:gd name="T16" fmla="*/ 2147483646 w 528"/>
              <a:gd name="T17" fmla="*/ 2147483646 h 270"/>
              <a:gd name="T18" fmla="*/ 2147483646 w 528"/>
              <a:gd name="T19" fmla="*/ 2147483646 h 270"/>
              <a:gd name="T20" fmla="*/ 2147483646 w 528"/>
              <a:gd name="T21" fmla="*/ 2147483646 h 270"/>
              <a:gd name="T22" fmla="*/ 2147483646 w 528"/>
              <a:gd name="T23" fmla="*/ 2147483646 h 270"/>
              <a:gd name="T24" fmla="*/ 2147483646 w 528"/>
              <a:gd name="T25" fmla="*/ 2147483646 h 270"/>
              <a:gd name="T26" fmla="*/ 2147483646 w 528"/>
              <a:gd name="T27" fmla="*/ 2147483646 h 270"/>
              <a:gd name="T28" fmla="*/ 2147483646 w 528"/>
              <a:gd name="T29" fmla="*/ 2147483646 h 270"/>
              <a:gd name="T30" fmla="*/ 2147483646 w 528"/>
              <a:gd name="T31" fmla="*/ 2147483646 h 270"/>
              <a:gd name="T32" fmla="*/ 2147483646 w 528"/>
              <a:gd name="T33" fmla="*/ 2147483646 h 270"/>
              <a:gd name="T34" fmla="*/ 2147483646 w 528"/>
              <a:gd name="T35" fmla="*/ 2147483646 h 270"/>
              <a:gd name="T36" fmla="*/ 2147483646 w 528"/>
              <a:gd name="T37" fmla="*/ 2147483646 h 270"/>
              <a:gd name="T38" fmla="*/ 2147483646 w 528"/>
              <a:gd name="T39" fmla="*/ 2147483646 h 270"/>
              <a:gd name="T40" fmla="*/ 2147483646 w 528"/>
              <a:gd name="T41" fmla="*/ 2147483646 h 270"/>
              <a:gd name="T42" fmla="*/ 2147483646 w 528"/>
              <a:gd name="T43" fmla="*/ 2147483646 h 270"/>
              <a:gd name="T44" fmla="*/ 2147483646 w 528"/>
              <a:gd name="T45" fmla="*/ 2147483646 h 270"/>
              <a:gd name="T46" fmla="*/ 2147483646 w 528"/>
              <a:gd name="T47" fmla="*/ 2147483646 h 270"/>
              <a:gd name="T48" fmla="*/ 2147483646 w 528"/>
              <a:gd name="T49" fmla="*/ 2147483646 h 270"/>
              <a:gd name="T50" fmla="*/ 2147483646 w 528"/>
              <a:gd name="T51" fmla="*/ 2147483646 h 270"/>
              <a:gd name="T52" fmla="*/ 2147483646 w 528"/>
              <a:gd name="T53" fmla="*/ 2147483646 h 270"/>
              <a:gd name="T54" fmla="*/ 2147483646 w 528"/>
              <a:gd name="T55" fmla="*/ 2147483646 h 270"/>
              <a:gd name="T56" fmla="*/ 2147483646 w 528"/>
              <a:gd name="T57" fmla="*/ 2147483646 h 270"/>
              <a:gd name="T58" fmla="*/ 2147483646 w 528"/>
              <a:gd name="T59" fmla="*/ 2147483646 h 270"/>
              <a:gd name="T60" fmla="*/ 2147483646 w 528"/>
              <a:gd name="T61" fmla="*/ 2147483646 h 270"/>
              <a:gd name="T62" fmla="*/ 2147483646 w 528"/>
              <a:gd name="T63" fmla="*/ 2147483646 h 270"/>
              <a:gd name="T64" fmla="*/ 2147483646 w 528"/>
              <a:gd name="T65" fmla="*/ 2147483646 h 270"/>
              <a:gd name="T66" fmla="*/ 2147483646 w 528"/>
              <a:gd name="T67" fmla="*/ 2147483646 h 270"/>
              <a:gd name="T68" fmla="*/ 2147483646 w 528"/>
              <a:gd name="T69" fmla="*/ 2147483646 h 270"/>
              <a:gd name="T70" fmla="*/ 2147483646 w 528"/>
              <a:gd name="T71" fmla="*/ 2147483646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Freeform 7"/>
          <p:cNvSpPr>
            <a:spLocks/>
          </p:cNvSpPr>
          <p:nvPr/>
        </p:nvSpPr>
        <p:spPr bwMode="auto">
          <a:xfrm>
            <a:off x="3641725" y="2195513"/>
            <a:ext cx="833438" cy="427037"/>
          </a:xfrm>
          <a:custGeom>
            <a:avLst/>
            <a:gdLst>
              <a:gd name="T0" fmla="*/ 2147483646 w 525"/>
              <a:gd name="T1" fmla="*/ 2147483646 h 269"/>
              <a:gd name="T2" fmla="*/ 2147483646 w 525"/>
              <a:gd name="T3" fmla="*/ 2147483646 h 269"/>
              <a:gd name="T4" fmla="*/ 2147483646 w 525"/>
              <a:gd name="T5" fmla="*/ 2147483646 h 269"/>
              <a:gd name="T6" fmla="*/ 2147483646 w 525"/>
              <a:gd name="T7" fmla="*/ 2147483646 h 269"/>
              <a:gd name="T8" fmla="*/ 2147483646 w 525"/>
              <a:gd name="T9" fmla="*/ 2147483646 h 269"/>
              <a:gd name="T10" fmla="*/ 2147483646 w 525"/>
              <a:gd name="T11" fmla="*/ 2147483646 h 269"/>
              <a:gd name="T12" fmla="*/ 2147483646 w 525"/>
              <a:gd name="T13" fmla="*/ 2147483646 h 269"/>
              <a:gd name="T14" fmla="*/ 2147483646 w 525"/>
              <a:gd name="T15" fmla="*/ 2147483646 h 269"/>
              <a:gd name="T16" fmla="*/ 2147483646 w 525"/>
              <a:gd name="T17" fmla="*/ 0 h 269"/>
              <a:gd name="T18" fmla="*/ 2147483646 w 525"/>
              <a:gd name="T19" fmla="*/ 0 h 269"/>
              <a:gd name="T20" fmla="*/ 2147483646 w 525"/>
              <a:gd name="T21" fmla="*/ 2147483646 h 269"/>
              <a:gd name="T22" fmla="*/ 2147483646 w 525"/>
              <a:gd name="T23" fmla="*/ 2147483646 h 269"/>
              <a:gd name="T24" fmla="*/ 2147483646 w 525"/>
              <a:gd name="T25" fmla="*/ 2147483646 h 269"/>
              <a:gd name="T26" fmla="*/ 2147483646 w 525"/>
              <a:gd name="T27" fmla="*/ 2147483646 h 269"/>
              <a:gd name="T28" fmla="*/ 2147483646 w 525"/>
              <a:gd name="T29" fmla="*/ 2147483646 h 269"/>
              <a:gd name="T30" fmla="*/ 2147483646 w 525"/>
              <a:gd name="T31" fmla="*/ 2147483646 h 269"/>
              <a:gd name="T32" fmla="*/ 2147483646 w 525"/>
              <a:gd name="T33" fmla="*/ 2147483646 h 269"/>
              <a:gd name="T34" fmla="*/ 2147483646 w 525"/>
              <a:gd name="T35" fmla="*/ 2147483646 h 269"/>
              <a:gd name="T36" fmla="*/ 2147483646 w 525"/>
              <a:gd name="T37" fmla="*/ 2147483646 h 269"/>
              <a:gd name="T38" fmla="*/ 2147483646 w 525"/>
              <a:gd name="T39" fmla="*/ 2147483646 h 269"/>
              <a:gd name="T40" fmla="*/ 2147483646 w 525"/>
              <a:gd name="T41" fmla="*/ 2147483646 h 269"/>
              <a:gd name="T42" fmla="*/ 2147483646 w 525"/>
              <a:gd name="T43" fmla="*/ 2147483646 h 269"/>
              <a:gd name="T44" fmla="*/ 2147483646 w 525"/>
              <a:gd name="T45" fmla="*/ 2147483646 h 269"/>
              <a:gd name="T46" fmla="*/ 2147483646 w 525"/>
              <a:gd name="T47" fmla="*/ 2147483646 h 269"/>
              <a:gd name="T48" fmla="*/ 2147483646 w 525"/>
              <a:gd name="T49" fmla="*/ 2147483646 h 269"/>
              <a:gd name="T50" fmla="*/ 2147483646 w 525"/>
              <a:gd name="T51" fmla="*/ 2147483646 h 269"/>
              <a:gd name="T52" fmla="*/ 2147483646 w 525"/>
              <a:gd name="T53" fmla="*/ 2147483646 h 269"/>
              <a:gd name="T54" fmla="*/ 2147483646 w 525"/>
              <a:gd name="T55" fmla="*/ 2147483646 h 269"/>
              <a:gd name="T56" fmla="*/ 2147483646 w 525"/>
              <a:gd name="T57" fmla="*/ 2147483646 h 269"/>
              <a:gd name="T58" fmla="*/ 2147483646 w 525"/>
              <a:gd name="T59" fmla="*/ 2147483646 h 269"/>
              <a:gd name="T60" fmla="*/ 2147483646 w 525"/>
              <a:gd name="T61" fmla="*/ 2147483646 h 269"/>
              <a:gd name="T62" fmla="*/ 2147483646 w 525"/>
              <a:gd name="T63" fmla="*/ 2147483646 h 269"/>
              <a:gd name="T64" fmla="*/ 2147483646 w 525"/>
              <a:gd name="T65" fmla="*/ 2147483646 h 269"/>
              <a:gd name="T66" fmla="*/ 2147483646 w 525"/>
              <a:gd name="T67" fmla="*/ 2147483646 h 269"/>
              <a:gd name="T68" fmla="*/ 2147483646 w 525"/>
              <a:gd name="T69" fmla="*/ 2147483646 h 269"/>
              <a:gd name="T70" fmla="*/ 2147483646 w 525"/>
              <a:gd name="T71" fmla="*/ 2147483646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Freeform 8"/>
          <p:cNvSpPr>
            <a:spLocks/>
          </p:cNvSpPr>
          <p:nvPr/>
        </p:nvSpPr>
        <p:spPr bwMode="auto">
          <a:xfrm>
            <a:off x="5173663" y="2195513"/>
            <a:ext cx="833437" cy="427037"/>
          </a:xfrm>
          <a:custGeom>
            <a:avLst/>
            <a:gdLst>
              <a:gd name="T0" fmla="*/ 2147483646 w 525"/>
              <a:gd name="T1" fmla="*/ 2147483646 h 269"/>
              <a:gd name="T2" fmla="*/ 2147483646 w 525"/>
              <a:gd name="T3" fmla="*/ 2147483646 h 269"/>
              <a:gd name="T4" fmla="*/ 2147483646 w 525"/>
              <a:gd name="T5" fmla="*/ 2147483646 h 269"/>
              <a:gd name="T6" fmla="*/ 2147483646 w 525"/>
              <a:gd name="T7" fmla="*/ 2147483646 h 269"/>
              <a:gd name="T8" fmla="*/ 2147483646 w 525"/>
              <a:gd name="T9" fmla="*/ 2147483646 h 269"/>
              <a:gd name="T10" fmla="*/ 2147483646 w 525"/>
              <a:gd name="T11" fmla="*/ 2147483646 h 269"/>
              <a:gd name="T12" fmla="*/ 2147483646 w 525"/>
              <a:gd name="T13" fmla="*/ 2147483646 h 269"/>
              <a:gd name="T14" fmla="*/ 2147483646 w 525"/>
              <a:gd name="T15" fmla="*/ 2147483646 h 269"/>
              <a:gd name="T16" fmla="*/ 2147483646 w 525"/>
              <a:gd name="T17" fmla="*/ 2147483646 h 269"/>
              <a:gd name="T18" fmla="*/ 2147483646 w 525"/>
              <a:gd name="T19" fmla="*/ 2147483646 h 269"/>
              <a:gd name="T20" fmla="*/ 2147483646 w 525"/>
              <a:gd name="T21" fmla="*/ 2147483646 h 269"/>
              <a:gd name="T22" fmla="*/ 2147483646 w 525"/>
              <a:gd name="T23" fmla="*/ 2147483646 h 269"/>
              <a:gd name="T24" fmla="*/ 2147483646 w 525"/>
              <a:gd name="T25" fmla="*/ 2147483646 h 269"/>
              <a:gd name="T26" fmla="*/ 2147483646 w 525"/>
              <a:gd name="T27" fmla="*/ 2147483646 h 269"/>
              <a:gd name="T28" fmla="*/ 2147483646 w 525"/>
              <a:gd name="T29" fmla="*/ 2147483646 h 269"/>
              <a:gd name="T30" fmla="*/ 2147483646 w 525"/>
              <a:gd name="T31" fmla="*/ 2147483646 h 269"/>
              <a:gd name="T32" fmla="*/ 2147483646 w 525"/>
              <a:gd name="T33" fmla="*/ 2147483646 h 269"/>
              <a:gd name="T34" fmla="*/ 2147483646 w 525"/>
              <a:gd name="T35" fmla="*/ 2147483646 h 269"/>
              <a:gd name="T36" fmla="*/ 2147483646 w 525"/>
              <a:gd name="T37" fmla="*/ 2147483646 h 269"/>
              <a:gd name="T38" fmla="*/ 2147483646 w 525"/>
              <a:gd name="T39" fmla="*/ 2147483646 h 269"/>
              <a:gd name="T40" fmla="*/ 2147483646 w 525"/>
              <a:gd name="T41" fmla="*/ 2147483646 h 269"/>
              <a:gd name="T42" fmla="*/ 2147483646 w 525"/>
              <a:gd name="T43" fmla="*/ 2147483646 h 269"/>
              <a:gd name="T44" fmla="*/ 2147483646 w 525"/>
              <a:gd name="T45" fmla="*/ 2147483646 h 269"/>
              <a:gd name="T46" fmla="*/ 2147483646 w 525"/>
              <a:gd name="T47" fmla="*/ 2147483646 h 269"/>
              <a:gd name="T48" fmla="*/ 2147483646 w 525"/>
              <a:gd name="T49" fmla="*/ 2147483646 h 269"/>
              <a:gd name="T50" fmla="*/ 2147483646 w 525"/>
              <a:gd name="T51" fmla="*/ 2147483646 h 269"/>
              <a:gd name="T52" fmla="*/ 2147483646 w 525"/>
              <a:gd name="T53" fmla="*/ 0 h 269"/>
              <a:gd name="T54" fmla="*/ 2147483646 w 525"/>
              <a:gd name="T55" fmla="*/ 0 h 269"/>
              <a:gd name="T56" fmla="*/ 2147483646 w 525"/>
              <a:gd name="T57" fmla="*/ 2147483646 h 269"/>
              <a:gd name="T58" fmla="*/ 2147483646 w 525"/>
              <a:gd name="T59" fmla="*/ 2147483646 h 269"/>
              <a:gd name="T60" fmla="*/ 2147483646 w 525"/>
              <a:gd name="T61" fmla="*/ 2147483646 h 269"/>
              <a:gd name="T62" fmla="*/ 2147483646 w 525"/>
              <a:gd name="T63" fmla="*/ 2147483646 h 269"/>
              <a:gd name="T64" fmla="*/ 2147483646 w 525"/>
              <a:gd name="T65" fmla="*/ 2147483646 h 269"/>
              <a:gd name="T66" fmla="*/ 2147483646 w 525"/>
              <a:gd name="T67" fmla="*/ 2147483646 h 269"/>
              <a:gd name="T68" fmla="*/ 2147483646 w 525"/>
              <a:gd name="T69" fmla="*/ 2147483646 h 269"/>
              <a:gd name="T70" fmla="*/ 2147483646 w 525"/>
              <a:gd name="T71" fmla="*/ 2147483646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2724150" y="1631950"/>
            <a:ext cx="833438" cy="427038"/>
          </a:xfrm>
          <a:custGeom>
            <a:avLst/>
            <a:gdLst>
              <a:gd name="T0" fmla="*/ 2147483646 w 525"/>
              <a:gd name="T1" fmla="*/ 2147483646 h 269"/>
              <a:gd name="T2" fmla="*/ 2147483646 w 525"/>
              <a:gd name="T3" fmla="*/ 2147483646 h 269"/>
              <a:gd name="T4" fmla="*/ 2147483646 w 525"/>
              <a:gd name="T5" fmla="*/ 2147483646 h 269"/>
              <a:gd name="T6" fmla="*/ 2147483646 w 525"/>
              <a:gd name="T7" fmla="*/ 2147483646 h 269"/>
              <a:gd name="T8" fmla="*/ 2147483646 w 525"/>
              <a:gd name="T9" fmla="*/ 2147483646 h 269"/>
              <a:gd name="T10" fmla="*/ 2147483646 w 525"/>
              <a:gd name="T11" fmla="*/ 2147483646 h 269"/>
              <a:gd name="T12" fmla="*/ 2147483646 w 525"/>
              <a:gd name="T13" fmla="*/ 2147483646 h 269"/>
              <a:gd name="T14" fmla="*/ 2147483646 w 525"/>
              <a:gd name="T15" fmla="*/ 2147483646 h 269"/>
              <a:gd name="T16" fmla="*/ 2147483646 w 525"/>
              <a:gd name="T17" fmla="*/ 2147483646 h 269"/>
              <a:gd name="T18" fmla="*/ 2147483646 w 525"/>
              <a:gd name="T19" fmla="*/ 2147483646 h 269"/>
              <a:gd name="T20" fmla="*/ 2147483646 w 525"/>
              <a:gd name="T21" fmla="*/ 2147483646 h 269"/>
              <a:gd name="T22" fmla="*/ 2147483646 w 525"/>
              <a:gd name="T23" fmla="*/ 2147483646 h 269"/>
              <a:gd name="T24" fmla="*/ 2147483646 w 525"/>
              <a:gd name="T25" fmla="*/ 2147483646 h 269"/>
              <a:gd name="T26" fmla="*/ 2147483646 w 525"/>
              <a:gd name="T27" fmla="*/ 2147483646 h 269"/>
              <a:gd name="T28" fmla="*/ 2147483646 w 525"/>
              <a:gd name="T29" fmla="*/ 2147483646 h 269"/>
              <a:gd name="T30" fmla="*/ 2147483646 w 525"/>
              <a:gd name="T31" fmla="*/ 2147483646 h 269"/>
              <a:gd name="T32" fmla="*/ 2147483646 w 525"/>
              <a:gd name="T33" fmla="*/ 2147483646 h 269"/>
              <a:gd name="T34" fmla="*/ 2147483646 w 525"/>
              <a:gd name="T35" fmla="*/ 2147483646 h 269"/>
              <a:gd name="T36" fmla="*/ 2147483646 w 525"/>
              <a:gd name="T37" fmla="*/ 2147483646 h 269"/>
              <a:gd name="T38" fmla="*/ 2147483646 w 525"/>
              <a:gd name="T39" fmla="*/ 2147483646 h 269"/>
              <a:gd name="T40" fmla="*/ 2147483646 w 525"/>
              <a:gd name="T41" fmla="*/ 2147483646 h 269"/>
              <a:gd name="T42" fmla="*/ 2147483646 w 525"/>
              <a:gd name="T43" fmla="*/ 2147483646 h 269"/>
              <a:gd name="T44" fmla="*/ 2147483646 w 525"/>
              <a:gd name="T45" fmla="*/ 2147483646 h 269"/>
              <a:gd name="T46" fmla="*/ 2147483646 w 525"/>
              <a:gd name="T47" fmla="*/ 2147483646 h 269"/>
              <a:gd name="T48" fmla="*/ 2147483646 w 525"/>
              <a:gd name="T49" fmla="*/ 2147483646 h 269"/>
              <a:gd name="T50" fmla="*/ 2147483646 w 525"/>
              <a:gd name="T51" fmla="*/ 2147483646 h 269"/>
              <a:gd name="T52" fmla="*/ 2147483646 w 525"/>
              <a:gd name="T53" fmla="*/ 0 h 269"/>
              <a:gd name="T54" fmla="*/ 2147483646 w 525"/>
              <a:gd name="T55" fmla="*/ 0 h 269"/>
              <a:gd name="T56" fmla="*/ 2147483646 w 525"/>
              <a:gd name="T57" fmla="*/ 2147483646 h 269"/>
              <a:gd name="T58" fmla="*/ 2147483646 w 525"/>
              <a:gd name="T59" fmla="*/ 2147483646 h 269"/>
              <a:gd name="T60" fmla="*/ 2147483646 w 525"/>
              <a:gd name="T61" fmla="*/ 2147483646 h 269"/>
              <a:gd name="T62" fmla="*/ 2147483646 w 525"/>
              <a:gd name="T63" fmla="*/ 2147483646 h 269"/>
              <a:gd name="T64" fmla="*/ 2147483646 w 525"/>
              <a:gd name="T65" fmla="*/ 2147483646 h 269"/>
              <a:gd name="T66" fmla="*/ 2147483646 w 525"/>
              <a:gd name="T67" fmla="*/ 2147483646 h 269"/>
              <a:gd name="T68" fmla="*/ 2147483646 w 525"/>
              <a:gd name="T69" fmla="*/ 2147483646 h 269"/>
              <a:gd name="T70" fmla="*/ 2147483646 w 525"/>
              <a:gd name="T71" fmla="*/ 2147483646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306388" y="2182813"/>
            <a:ext cx="835025" cy="428625"/>
          </a:xfrm>
          <a:custGeom>
            <a:avLst/>
            <a:gdLst>
              <a:gd name="T0" fmla="*/ 2147483646 w 526"/>
              <a:gd name="T1" fmla="*/ 2147483646 h 270"/>
              <a:gd name="T2" fmla="*/ 2147483646 w 526"/>
              <a:gd name="T3" fmla="*/ 2147483646 h 270"/>
              <a:gd name="T4" fmla="*/ 2147483646 w 526"/>
              <a:gd name="T5" fmla="*/ 2147483646 h 270"/>
              <a:gd name="T6" fmla="*/ 2147483646 w 526"/>
              <a:gd name="T7" fmla="*/ 2147483646 h 270"/>
              <a:gd name="T8" fmla="*/ 2147483646 w 526"/>
              <a:gd name="T9" fmla="*/ 2147483646 h 270"/>
              <a:gd name="T10" fmla="*/ 2147483646 w 526"/>
              <a:gd name="T11" fmla="*/ 2147483646 h 270"/>
              <a:gd name="T12" fmla="*/ 2147483646 w 526"/>
              <a:gd name="T13" fmla="*/ 2147483646 h 270"/>
              <a:gd name="T14" fmla="*/ 2147483646 w 526"/>
              <a:gd name="T15" fmla="*/ 2147483646 h 270"/>
              <a:gd name="T16" fmla="*/ 2147483646 w 526"/>
              <a:gd name="T17" fmla="*/ 2147483646 h 270"/>
              <a:gd name="T18" fmla="*/ 2147483646 w 526"/>
              <a:gd name="T19" fmla="*/ 2147483646 h 270"/>
              <a:gd name="T20" fmla="*/ 2147483646 w 526"/>
              <a:gd name="T21" fmla="*/ 2147483646 h 270"/>
              <a:gd name="T22" fmla="*/ 2147483646 w 526"/>
              <a:gd name="T23" fmla="*/ 2147483646 h 270"/>
              <a:gd name="T24" fmla="*/ 2147483646 w 526"/>
              <a:gd name="T25" fmla="*/ 2147483646 h 270"/>
              <a:gd name="T26" fmla="*/ 2147483646 w 526"/>
              <a:gd name="T27" fmla="*/ 2147483646 h 270"/>
              <a:gd name="T28" fmla="*/ 2147483646 w 526"/>
              <a:gd name="T29" fmla="*/ 2147483646 h 270"/>
              <a:gd name="T30" fmla="*/ 2147483646 w 526"/>
              <a:gd name="T31" fmla="*/ 2147483646 h 270"/>
              <a:gd name="T32" fmla="*/ 2147483646 w 526"/>
              <a:gd name="T33" fmla="*/ 2147483646 h 270"/>
              <a:gd name="T34" fmla="*/ 2147483646 w 526"/>
              <a:gd name="T35" fmla="*/ 2147483646 h 270"/>
              <a:gd name="T36" fmla="*/ 2147483646 w 526"/>
              <a:gd name="T37" fmla="*/ 2147483646 h 270"/>
              <a:gd name="T38" fmla="*/ 2147483646 w 526"/>
              <a:gd name="T39" fmla="*/ 2147483646 h 270"/>
              <a:gd name="T40" fmla="*/ 2147483646 w 526"/>
              <a:gd name="T41" fmla="*/ 2147483646 h 270"/>
              <a:gd name="T42" fmla="*/ 2147483646 w 526"/>
              <a:gd name="T43" fmla="*/ 2147483646 h 270"/>
              <a:gd name="T44" fmla="*/ 2147483646 w 526"/>
              <a:gd name="T45" fmla="*/ 2147483646 h 270"/>
              <a:gd name="T46" fmla="*/ 2147483646 w 526"/>
              <a:gd name="T47" fmla="*/ 2147483646 h 270"/>
              <a:gd name="T48" fmla="*/ 2147483646 w 526"/>
              <a:gd name="T49" fmla="*/ 2147483646 h 270"/>
              <a:gd name="T50" fmla="*/ 2147483646 w 526"/>
              <a:gd name="T51" fmla="*/ 2147483646 h 270"/>
              <a:gd name="T52" fmla="*/ 2147483646 w 526"/>
              <a:gd name="T53" fmla="*/ 2147483646 h 270"/>
              <a:gd name="T54" fmla="*/ 2147483646 w 526"/>
              <a:gd name="T55" fmla="*/ 2147483646 h 270"/>
              <a:gd name="T56" fmla="*/ 2147483646 w 526"/>
              <a:gd name="T57" fmla="*/ 2147483646 h 270"/>
              <a:gd name="T58" fmla="*/ 2147483646 w 526"/>
              <a:gd name="T59" fmla="*/ 2147483646 h 270"/>
              <a:gd name="T60" fmla="*/ 2147483646 w 526"/>
              <a:gd name="T61" fmla="*/ 2147483646 h 270"/>
              <a:gd name="T62" fmla="*/ 2147483646 w 526"/>
              <a:gd name="T63" fmla="*/ 2147483646 h 270"/>
              <a:gd name="T64" fmla="*/ 2147483646 w 526"/>
              <a:gd name="T65" fmla="*/ 2147483646 h 270"/>
              <a:gd name="T66" fmla="*/ 2147483646 w 526"/>
              <a:gd name="T67" fmla="*/ 2147483646 h 270"/>
              <a:gd name="T68" fmla="*/ 2147483646 w 526"/>
              <a:gd name="T69" fmla="*/ 2147483646 h 270"/>
              <a:gd name="T70" fmla="*/ 2147483646 w 526"/>
              <a:gd name="T71" fmla="*/ 2147483646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Freeform 11"/>
          <p:cNvSpPr>
            <a:spLocks/>
          </p:cNvSpPr>
          <p:nvPr/>
        </p:nvSpPr>
        <p:spPr bwMode="auto">
          <a:xfrm>
            <a:off x="1839913" y="2182813"/>
            <a:ext cx="833437" cy="428625"/>
          </a:xfrm>
          <a:custGeom>
            <a:avLst/>
            <a:gdLst>
              <a:gd name="T0" fmla="*/ 2147483646 w 525"/>
              <a:gd name="T1" fmla="*/ 2147483646 h 270"/>
              <a:gd name="T2" fmla="*/ 2147483646 w 525"/>
              <a:gd name="T3" fmla="*/ 2147483646 h 270"/>
              <a:gd name="T4" fmla="*/ 2147483646 w 525"/>
              <a:gd name="T5" fmla="*/ 2147483646 h 270"/>
              <a:gd name="T6" fmla="*/ 2147483646 w 525"/>
              <a:gd name="T7" fmla="*/ 2147483646 h 270"/>
              <a:gd name="T8" fmla="*/ 2147483646 w 525"/>
              <a:gd name="T9" fmla="*/ 2147483646 h 270"/>
              <a:gd name="T10" fmla="*/ 2147483646 w 525"/>
              <a:gd name="T11" fmla="*/ 2147483646 h 270"/>
              <a:gd name="T12" fmla="*/ 2147483646 w 525"/>
              <a:gd name="T13" fmla="*/ 2147483646 h 270"/>
              <a:gd name="T14" fmla="*/ 2147483646 w 525"/>
              <a:gd name="T15" fmla="*/ 2147483646 h 270"/>
              <a:gd name="T16" fmla="*/ 2147483646 w 525"/>
              <a:gd name="T17" fmla="*/ 2147483646 h 270"/>
              <a:gd name="T18" fmla="*/ 2147483646 w 525"/>
              <a:gd name="T19" fmla="*/ 2147483646 h 270"/>
              <a:gd name="T20" fmla="*/ 2147483646 w 525"/>
              <a:gd name="T21" fmla="*/ 2147483646 h 270"/>
              <a:gd name="T22" fmla="*/ 2147483646 w 525"/>
              <a:gd name="T23" fmla="*/ 2147483646 h 270"/>
              <a:gd name="T24" fmla="*/ 2147483646 w 525"/>
              <a:gd name="T25" fmla="*/ 2147483646 h 270"/>
              <a:gd name="T26" fmla="*/ 2147483646 w 525"/>
              <a:gd name="T27" fmla="*/ 2147483646 h 270"/>
              <a:gd name="T28" fmla="*/ 2147483646 w 525"/>
              <a:gd name="T29" fmla="*/ 2147483646 h 270"/>
              <a:gd name="T30" fmla="*/ 2147483646 w 525"/>
              <a:gd name="T31" fmla="*/ 2147483646 h 270"/>
              <a:gd name="T32" fmla="*/ 2147483646 w 525"/>
              <a:gd name="T33" fmla="*/ 2147483646 h 270"/>
              <a:gd name="T34" fmla="*/ 2147483646 w 525"/>
              <a:gd name="T35" fmla="*/ 2147483646 h 270"/>
              <a:gd name="T36" fmla="*/ 2147483646 w 525"/>
              <a:gd name="T37" fmla="*/ 2147483646 h 270"/>
              <a:gd name="T38" fmla="*/ 2147483646 w 525"/>
              <a:gd name="T39" fmla="*/ 2147483646 h 270"/>
              <a:gd name="T40" fmla="*/ 2147483646 w 525"/>
              <a:gd name="T41" fmla="*/ 2147483646 h 270"/>
              <a:gd name="T42" fmla="*/ 2147483646 w 525"/>
              <a:gd name="T43" fmla="*/ 2147483646 h 270"/>
              <a:gd name="T44" fmla="*/ 2147483646 w 525"/>
              <a:gd name="T45" fmla="*/ 2147483646 h 270"/>
              <a:gd name="T46" fmla="*/ 2147483646 w 525"/>
              <a:gd name="T47" fmla="*/ 2147483646 h 270"/>
              <a:gd name="T48" fmla="*/ 2147483646 w 525"/>
              <a:gd name="T49" fmla="*/ 2147483646 h 270"/>
              <a:gd name="T50" fmla="*/ 2147483646 w 525"/>
              <a:gd name="T51" fmla="*/ 2147483646 h 270"/>
              <a:gd name="T52" fmla="*/ 2147483646 w 525"/>
              <a:gd name="T53" fmla="*/ 2147483646 h 270"/>
              <a:gd name="T54" fmla="*/ 2147483646 w 525"/>
              <a:gd name="T55" fmla="*/ 2147483646 h 270"/>
              <a:gd name="T56" fmla="*/ 2147483646 w 525"/>
              <a:gd name="T57" fmla="*/ 2147483646 h 270"/>
              <a:gd name="T58" fmla="*/ 2147483646 w 525"/>
              <a:gd name="T59" fmla="*/ 2147483646 h 270"/>
              <a:gd name="T60" fmla="*/ 2147483646 w 525"/>
              <a:gd name="T61" fmla="*/ 2147483646 h 270"/>
              <a:gd name="T62" fmla="*/ 2147483646 w 525"/>
              <a:gd name="T63" fmla="*/ 2147483646 h 270"/>
              <a:gd name="T64" fmla="*/ 2147483646 w 525"/>
              <a:gd name="T65" fmla="*/ 2147483646 h 270"/>
              <a:gd name="T66" fmla="*/ 2147483646 w 525"/>
              <a:gd name="T67" fmla="*/ 2147483646 h 270"/>
              <a:gd name="T68" fmla="*/ 2147483646 w 525"/>
              <a:gd name="T69" fmla="*/ 2147483646 h 270"/>
              <a:gd name="T70" fmla="*/ 2147483646 w 525"/>
              <a:gd name="T71" fmla="*/ 2147483646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70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Freeform 12"/>
          <p:cNvSpPr>
            <a:spLocks/>
          </p:cNvSpPr>
          <p:nvPr/>
        </p:nvSpPr>
        <p:spPr bwMode="auto">
          <a:xfrm>
            <a:off x="2681288" y="2706688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Freeform 13"/>
          <p:cNvSpPr>
            <a:spLocks/>
          </p:cNvSpPr>
          <p:nvPr/>
        </p:nvSpPr>
        <p:spPr bwMode="auto">
          <a:xfrm>
            <a:off x="4391025" y="2881313"/>
            <a:ext cx="1350963" cy="441325"/>
          </a:xfrm>
          <a:custGeom>
            <a:avLst/>
            <a:gdLst>
              <a:gd name="T0" fmla="*/ 2147483646 w 851"/>
              <a:gd name="T1" fmla="*/ 2147483646 h 278"/>
              <a:gd name="T2" fmla="*/ 2147483646 w 851"/>
              <a:gd name="T3" fmla="*/ 0 h 278"/>
              <a:gd name="T4" fmla="*/ 0 w 851"/>
              <a:gd name="T5" fmla="*/ 0 h 278"/>
              <a:gd name="T6" fmla="*/ 0 w 851"/>
              <a:gd name="T7" fmla="*/ 2147483646 h 278"/>
              <a:gd name="T8" fmla="*/ 2147483646 w 851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Freeform 14"/>
          <p:cNvSpPr>
            <a:spLocks/>
          </p:cNvSpPr>
          <p:nvPr/>
        </p:nvSpPr>
        <p:spPr bwMode="auto">
          <a:xfrm>
            <a:off x="952500" y="2870200"/>
            <a:ext cx="1154113" cy="439738"/>
          </a:xfrm>
          <a:custGeom>
            <a:avLst/>
            <a:gdLst>
              <a:gd name="T0" fmla="*/ 2147483646 w 727"/>
              <a:gd name="T1" fmla="*/ 2147483646 h 277"/>
              <a:gd name="T2" fmla="*/ 2147483646 w 727"/>
              <a:gd name="T3" fmla="*/ 0 h 277"/>
              <a:gd name="T4" fmla="*/ 0 w 727"/>
              <a:gd name="T5" fmla="*/ 0 h 277"/>
              <a:gd name="T6" fmla="*/ 0 w 727"/>
              <a:gd name="T7" fmla="*/ 2147483646 h 277"/>
              <a:gd name="T8" fmla="*/ 2147483646 w 727"/>
              <a:gd name="T9" fmla="*/ 2147483646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Freeform 15"/>
          <p:cNvSpPr>
            <a:spLocks/>
          </p:cNvSpPr>
          <p:nvPr/>
        </p:nvSpPr>
        <p:spPr bwMode="auto">
          <a:xfrm>
            <a:off x="4391025" y="1882775"/>
            <a:ext cx="835025" cy="427038"/>
          </a:xfrm>
          <a:custGeom>
            <a:avLst/>
            <a:gdLst>
              <a:gd name="T0" fmla="*/ 2147483646 w 526"/>
              <a:gd name="T1" fmla="*/ 2147483646 h 269"/>
              <a:gd name="T2" fmla="*/ 2147483646 w 526"/>
              <a:gd name="T3" fmla="*/ 2147483646 h 269"/>
              <a:gd name="T4" fmla="*/ 2147483646 w 526"/>
              <a:gd name="T5" fmla="*/ 2147483646 h 269"/>
              <a:gd name="T6" fmla="*/ 2147483646 w 526"/>
              <a:gd name="T7" fmla="*/ 2147483646 h 269"/>
              <a:gd name="T8" fmla="*/ 2147483646 w 526"/>
              <a:gd name="T9" fmla="*/ 2147483646 h 269"/>
              <a:gd name="T10" fmla="*/ 2147483646 w 526"/>
              <a:gd name="T11" fmla="*/ 2147483646 h 269"/>
              <a:gd name="T12" fmla="*/ 2147483646 w 526"/>
              <a:gd name="T13" fmla="*/ 2147483646 h 269"/>
              <a:gd name="T14" fmla="*/ 2147483646 w 526"/>
              <a:gd name="T15" fmla="*/ 2147483646 h 269"/>
              <a:gd name="T16" fmla="*/ 2147483646 w 526"/>
              <a:gd name="T17" fmla="*/ 0 h 269"/>
              <a:gd name="T18" fmla="*/ 2147483646 w 526"/>
              <a:gd name="T19" fmla="*/ 0 h 269"/>
              <a:gd name="T20" fmla="*/ 2147483646 w 526"/>
              <a:gd name="T21" fmla="*/ 2147483646 h 269"/>
              <a:gd name="T22" fmla="*/ 2147483646 w 526"/>
              <a:gd name="T23" fmla="*/ 2147483646 h 269"/>
              <a:gd name="T24" fmla="*/ 2147483646 w 526"/>
              <a:gd name="T25" fmla="*/ 2147483646 h 269"/>
              <a:gd name="T26" fmla="*/ 2147483646 w 526"/>
              <a:gd name="T27" fmla="*/ 2147483646 h 269"/>
              <a:gd name="T28" fmla="*/ 2147483646 w 526"/>
              <a:gd name="T29" fmla="*/ 2147483646 h 269"/>
              <a:gd name="T30" fmla="*/ 2147483646 w 526"/>
              <a:gd name="T31" fmla="*/ 2147483646 h 269"/>
              <a:gd name="T32" fmla="*/ 2147483646 w 526"/>
              <a:gd name="T33" fmla="*/ 2147483646 h 269"/>
              <a:gd name="T34" fmla="*/ 2147483646 w 526"/>
              <a:gd name="T35" fmla="*/ 2147483646 h 269"/>
              <a:gd name="T36" fmla="*/ 2147483646 w 526"/>
              <a:gd name="T37" fmla="*/ 2147483646 h 269"/>
              <a:gd name="T38" fmla="*/ 2147483646 w 526"/>
              <a:gd name="T39" fmla="*/ 2147483646 h 269"/>
              <a:gd name="T40" fmla="*/ 2147483646 w 526"/>
              <a:gd name="T41" fmla="*/ 2147483646 h 269"/>
              <a:gd name="T42" fmla="*/ 2147483646 w 526"/>
              <a:gd name="T43" fmla="*/ 2147483646 h 269"/>
              <a:gd name="T44" fmla="*/ 2147483646 w 526"/>
              <a:gd name="T45" fmla="*/ 2147483646 h 269"/>
              <a:gd name="T46" fmla="*/ 2147483646 w 526"/>
              <a:gd name="T47" fmla="*/ 2147483646 h 269"/>
              <a:gd name="T48" fmla="*/ 2147483646 w 526"/>
              <a:gd name="T49" fmla="*/ 2147483646 h 269"/>
              <a:gd name="T50" fmla="*/ 2147483646 w 526"/>
              <a:gd name="T51" fmla="*/ 2147483646 h 269"/>
              <a:gd name="T52" fmla="*/ 2147483646 w 526"/>
              <a:gd name="T53" fmla="*/ 2147483646 h 269"/>
              <a:gd name="T54" fmla="*/ 2147483646 w 526"/>
              <a:gd name="T55" fmla="*/ 2147483646 h 269"/>
              <a:gd name="T56" fmla="*/ 2147483646 w 526"/>
              <a:gd name="T57" fmla="*/ 2147483646 h 269"/>
              <a:gd name="T58" fmla="*/ 2147483646 w 526"/>
              <a:gd name="T59" fmla="*/ 2147483646 h 269"/>
              <a:gd name="T60" fmla="*/ 2147483646 w 526"/>
              <a:gd name="T61" fmla="*/ 2147483646 h 269"/>
              <a:gd name="T62" fmla="*/ 2147483646 w 526"/>
              <a:gd name="T63" fmla="*/ 2147483646 h 269"/>
              <a:gd name="T64" fmla="*/ 2147483646 w 526"/>
              <a:gd name="T65" fmla="*/ 2147483646 h 269"/>
              <a:gd name="T66" fmla="*/ 2147483646 w 526"/>
              <a:gd name="T67" fmla="*/ 2147483646 h 269"/>
              <a:gd name="T68" fmla="*/ 2147483646 w 526"/>
              <a:gd name="T69" fmla="*/ 2147483646 h 269"/>
              <a:gd name="T70" fmla="*/ 2147483646 w 526"/>
              <a:gd name="T71" fmla="*/ 2147483646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965325" y="2249488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4425950" y="1922463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5143500" y="2246313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3746500" y="2249488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2798763" y="1698625"/>
            <a:ext cx="700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1120775" y="191135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2725738" y="2913063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330700" y="293528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890588" y="2935288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92113" y="2236788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1441450" y="228123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84213" y="262731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 flipH="1">
            <a:off x="1860550" y="2627313"/>
            <a:ext cx="401638" cy="225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 flipH="1">
            <a:off x="2084388" y="3054350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3932238" y="3071813"/>
            <a:ext cx="4222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3100388" y="2074863"/>
            <a:ext cx="185737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4062413" y="2649538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4783138" y="2333625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 flipH="1">
            <a:off x="5251450" y="2619375"/>
            <a:ext cx="317500" cy="246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7200900" y="2786063"/>
            <a:ext cx="1309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Reports_To</a:t>
            </a:r>
          </a:p>
        </p:txBody>
      </p:sp>
      <p:sp>
        <p:nvSpPr>
          <p:cNvPr id="67620" name="Freeform 36"/>
          <p:cNvSpPr>
            <a:spLocks/>
          </p:cNvSpPr>
          <p:nvPr/>
        </p:nvSpPr>
        <p:spPr bwMode="auto">
          <a:xfrm>
            <a:off x="7243763" y="263525"/>
            <a:ext cx="593725" cy="530225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1" name="Freeform 37"/>
          <p:cNvSpPr>
            <a:spLocks/>
          </p:cNvSpPr>
          <p:nvPr/>
        </p:nvSpPr>
        <p:spPr bwMode="auto">
          <a:xfrm>
            <a:off x="6711950" y="654050"/>
            <a:ext cx="593725" cy="530225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2" name="Freeform 38"/>
          <p:cNvSpPr>
            <a:spLocks/>
          </p:cNvSpPr>
          <p:nvPr/>
        </p:nvSpPr>
        <p:spPr bwMode="auto">
          <a:xfrm>
            <a:off x="7797800" y="654050"/>
            <a:ext cx="592138" cy="530225"/>
          </a:xfrm>
          <a:custGeom>
            <a:avLst/>
            <a:gdLst>
              <a:gd name="T0" fmla="*/ 2147483646 w 373"/>
              <a:gd name="T1" fmla="*/ 2147483646 h 334"/>
              <a:gd name="T2" fmla="*/ 2147483646 w 373"/>
              <a:gd name="T3" fmla="*/ 2147483646 h 334"/>
              <a:gd name="T4" fmla="*/ 2147483646 w 373"/>
              <a:gd name="T5" fmla="*/ 2147483646 h 334"/>
              <a:gd name="T6" fmla="*/ 2147483646 w 373"/>
              <a:gd name="T7" fmla="*/ 2147483646 h 334"/>
              <a:gd name="T8" fmla="*/ 2147483646 w 373"/>
              <a:gd name="T9" fmla="*/ 2147483646 h 334"/>
              <a:gd name="T10" fmla="*/ 2147483646 w 373"/>
              <a:gd name="T11" fmla="*/ 2147483646 h 334"/>
              <a:gd name="T12" fmla="*/ 2147483646 w 373"/>
              <a:gd name="T13" fmla="*/ 2147483646 h 334"/>
              <a:gd name="T14" fmla="*/ 2147483646 w 373"/>
              <a:gd name="T15" fmla="*/ 2147483646 h 334"/>
              <a:gd name="T16" fmla="*/ 2147483646 w 373"/>
              <a:gd name="T17" fmla="*/ 2147483646 h 334"/>
              <a:gd name="T18" fmla="*/ 2147483646 w 373"/>
              <a:gd name="T19" fmla="*/ 2147483646 h 334"/>
              <a:gd name="T20" fmla="*/ 2147483646 w 373"/>
              <a:gd name="T21" fmla="*/ 2147483646 h 334"/>
              <a:gd name="T22" fmla="*/ 2147483646 w 373"/>
              <a:gd name="T23" fmla="*/ 2147483646 h 334"/>
              <a:gd name="T24" fmla="*/ 2147483646 w 373"/>
              <a:gd name="T25" fmla="*/ 2147483646 h 334"/>
              <a:gd name="T26" fmla="*/ 2147483646 w 373"/>
              <a:gd name="T27" fmla="*/ 2147483646 h 334"/>
              <a:gd name="T28" fmla="*/ 2147483646 w 373"/>
              <a:gd name="T29" fmla="*/ 2147483646 h 334"/>
              <a:gd name="T30" fmla="*/ 2147483646 w 373"/>
              <a:gd name="T31" fmla="*/ 2147483646 h 334"/>
              <a:gd name="T32" fmla="*/ 2147483646 w 373"/>
              <a:gd name="T33" fmla="*/ 2147483646 h 334"/>
              <a:gd name="T34" fmla="*/ 2147483646 w 373"/>
              <a:gd name="T35" fmla="*/ 2147483646 h 334"/>
              <a:gd name="T36" fmla="*/ 2147483646 w 373"/>
              <a:gd name="T37" fmla="*/ 2147483646 h 334"/>
              <a:gd name="T38" fmla="*/ 2147483646 w 373"/>
              <a:gd name="T39" fmla="*/ 2147483646 h 334"/>
              <a:gd name="T40" fmla="*/ 2147483646 w 373"/>
              <a:gd name="T41" fmla="*/ 2147483646 h 334"/>
              <a:gd name="T42" fmla="*/ 2147483646 w 373"/>
              <a:gd name="T43" fmla="*/ 2147483646 h 334"/>
              <a:gd name="T44" fmla="*/ 2147483646 w 373"/>
              <a:gd name="T45" fmla="*/ 2147483646 h 334"/>
              <a:gd name="T46" fmla="*/ 2147483646 w 373"/>
              <a:gd name="T47" fmla="*/ 2147483646 h 334"/>
              <a:gd name="T48" fmla="*/ 2147483646 w 373"/>
              <a:gd name="T49" fmla="*/ 2147483646 h 334"/>
              <a:gd name="T50" fmla="*/ 2147483646 w 373"/>
              <a:gd name="T51" fmla="*/ 2147483646 h 334"/>
              <a:gd name="T52" fmla="*/ 2147483646 w 373"/>
              <a:gd name="T53" fmla="*/ 0 h 334"/>
              <a:gd name="T54" fmla="*/ 2147483646 w 373"/>
              <a:gd name="T55" fmla="*/ 0 h 334"/>
              <a:gd name="T56" fmla="*/ 2147483646 w 373"/>
              <a:gd name="T57" fmla="*/ 2147483646 h 334"/>
              <a:gd name="T58" fmla="*/ 2147483646 w 373"/>
              <a:gd name="T59" fmla="*/ 2147483646 h 334"/>
              <a:gd name="T60" fmla="*/ 2147483646 w 373"/>
              <a:gd name="T61" fmla="*/ 2147483646 h 334"/>
              <a:gd name="T62" fmla="*/ 2147483646 w 373"/>
              <a:gd name="T63" fmla="*/ 2147483646 h 334"/>
              <a:gd name="T64" fmla="*/ 2147483646 w 373"/>
              <a:gd name="T65" fmla="*/ 2147483646 h 334"/>
              <a:gd name="T66" fmla="*/ 2147483646 w 373"/>
              <a:gd name="T67" fmla="*/ 2147483646 h 334"/>
              <a:gd name="T68" fmla="*/ 2147483646 w 373"/>
              <a:gd name="T69" fmla="*/ 2147483646 h 334"/>
              <a:gd name="T70" fmla="*/ 2147483646 w 373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3" name="Freeform 39"/>
          <p:cNvSpPr>
            <a:spLocks/>
          </p:cNvSpPr>
          <p:nvPr/>
        </p:nvSpPr>
        <p:spPr bwMode="auto">
          <a:xfrm>
            <a:off x="7243763" y="1506538"/>
            <a:ext cx="1179512" cy="547687"/>
          </a:xfrm>
          <a:custGeom>
            <a:avLst/>
            <a:gdLst>
              <a:gd name="T0" fmla="*/ 2147483646 w 743"/>
              <a:gd name="T1" fmla="*/ 2147483646 h 345"/>
              <a:gd name="T2" fmla="*/ 2147483646 w 743"/>
              <a:gd name="T3" fmla="*/ 0 h 345"/>
              <a:gd name="T4" fmla="*/ 0 w 743"/>
              <a:gd name="T5" fmla="*/ 0 h 345"/>
              <a:gd name="T6" fmla="*/ 0 w 743"/>
              <a:gd name="T7" fmla="*/ 2147483646 h 345"/>
              <a:gd name="T8" fmla="*/ 2147483646 w 743"/>
              <a:gd name="T9" fmla="*/ 2147483646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4" name="Freeform 40"/>
          <p:cNvSpPr>
            <a:spLocks/>
          </p:cNvSpPr>
          <p:nvPr/>
        </p:nvSpPr>
        <p:spPr bwMode="auto">
          <a:xfrm>
            <a:off x="7083425" y="2490788"/>
            <a:ext cx="1477963" cy="873125"/>
          </a:xfrm>
          <a:custGeom>
            <a:avLst/>
            <a:gdLst>
              <a:gd name="T0" fmla="*/ 0 w 931"/>
              <a:gd name="T1" fmla="*/ 2147483646 h 550"/>
              <a:gd name="T2" fmla="*/ 2147483646 w 931"/>
              <a:gd name="T3" fmla="*/ 0 h 550"/>
              <a:gd name="T4" fmla="*/ 2147483646 w 931"/>
              <a:gd name="T5" fmla="*/ 2147483646 h 550"/>
              <a:gd name="T6" fmla="*/ 2147483646 w 931"/>
              <a:gd name="T7" fmla="*/ 2147483646 h 550"/>
              <a:gd name="T8" fmla="*/ 0 w 931"/>
              <a:gd name="T9" fmla="*/ 2147483646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7859713" y="77787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7192963" y="334963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7172325" y="1603375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8210550" y="2139950"/>
            <a:ext cx="9001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subor-dinate</a:t>
            </a:r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680200" y="2063750"/>
            <a:ext cx="831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super-visor</a:t>
            </a:r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6743700" y="765175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7481888" y="2095500"/>
            <a:ext cx="0" cy="552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2" name="Line 48"/>
          <p:cNvSpPr>
            <a:spLocks noChangeShapeType="1"/>
          </p:cNvSpPr>
          <p:nvPr/>
        </p:nvSpPr>
        <p:spPr bwMode="auto">
          <a:xfrm>
            <a:off x="8148638" y="2076450"/>
            <a:ext cx="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>
            <a:off x="7004050" y="1168400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4" name="Line 50"/>
          <p:cNvSpPr>
            <a:spLocks noChangeShapeType="1"/>
          </p:cNvSpPr>
          <p:nvPr/>
        </p:nvSpPr>
        <p:spPr bwMode="auto">
          <a:xfrm>
            <a:off x="7540625" y="80803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5" name="Line 51"/>
          <p:cNvSpPr>
            <a:spLocks noChangeShapeType="1"/>
          </p:cNvSpPr>
          <p:nvPr/>
        </p:nvSpPr>
        <p:spPr bwMode="auto">
          <a:xfrm flipH="1">
            <a:off x="7888288" y="1216025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7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Cardinality of a Relationship</a:t>
            </a:r>
            <a:br>
              <a:rPr lang="en-US" smtClean="0"/>
            </a:br>
            <a:endParaRPr lang="en-US" smtClean="0"/>
          </a:p>
        </p:txBody>
      </p:sp>
      <p:sp>
        <p:nvSpPr>
          <p:cNvPr id="72707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algn="just"/>
            <a:r>
              <a:rPr lang="en-US" smtClean="0"/>
              <a:t>Relationship cardinalities specify how many of each entity type is allowed. Relationships can have four possible connectivity's as given below.</a:t>
            </a:r>
          </a:p>
          <a:p>
            <a:pPr algn="just"/>
            <a:r>
              <a:rPr lang="en-US" smtClean="0"/>
              <a:t>1. One to one (1:1) relationship</a:t>
            </a:r>
          </a:p>
          <a:p>
            <a:pPr algn="just"/>
            <a:r>
              <a:rPr lang="en-US" smtClean="0"/>
              <a:t>2. One to many (1:N) relationship</a:t>
            </a:r>
          </a:p>
          <a:p>
            <a:pPr algn="just"/>
            <a:r>
              <a:rPr lang="en-US" smtClean="0"/>
              <a:t>3. Many to one (M:1) relationship</a:t>
            </a:r>
          </a:p>
          <a:p>
            <a:pPr algn="just"/>
            <a:r>
              <a:rPr lang="en-US" smtClean="0"/>
              <a:t>4. Many to many (M:N) relationship</a:t>
            </a:r>
          </a:p>
        </p:txBody>
      </p:sp>
      <p:sp>
        <p:nvSpPr>
          <p:cNvPr id="727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595F43-391B-4223-BF37-30683F9EA5A8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163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733425" y="0"/>
            <a:ext cx="7772400" cy="838200"/>
          </a:xfrm>
        </p:spPr>
        <p:txBody>
          <a:bodyPr/>
          <a:lstStyle/>
          <a:p>
            <a:r>
              <a:rPr lang="en-US" smtClean="0"/>
              <a:t>Examples</a:t>
            </a:r>
          </a:p>
        </p:txBody>
      </p:sp>
      <p:pic>
        <p:nvPicPr>
          <p:cNvPr id="7373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724058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61F220-9E90-448D-B599-7D1E5F4B23FE}" type="slidenum">
              <a:rPr lang="en-US" sz="1400"/>
              <a:pPr/>
              <a:t>12</a:t>
            </a:fld>
            <a:endParaRPr lang="en-US" sz="1400"/>
          </a:p>
        </p:txBody>
      </p:sp>
      <p:pic>
        <p:nvPicPr>
          <p:cNvPr id="7373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514600"/>
            <a:ext cx="72390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040188"/>
            <a:ext cx="72390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5429250"/>
            <a:ext cx="7240587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1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Degree of a Relationship</a:t>
            </a:r>
            <a:br>
              <a:rPr lang="en-US" smtClean="0"/>
            </a:b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smtClean="0"/>
              <a:t>Degree </a:t>
            </a:r>
            <a:r>
              <a:rPr lang="en-US" sz="2400" dirty="0"/>
              <a:t>of a relationship is the number of entity types involved. The n-</a:t>
            </a:r>
            <a:r>
              <a:rPr lang="en-US" sz="2400" dirty="0" err="1"/>
              <a:t>ary</a:t>
            </a:r>
            <a:r>
              <a:rPr lang="en-US" sz="2400" dirty="0"/>
              <a:t> relationship is the general form </a:t>
            </a:r>
            <a:r>
              <a:rPr lang="en-US" sz="2400" dirty="0" smtClean="0"/>
              <a:t>for degree </a:t>
            </a:r>
            <a:r>
              <a:rPr lang="en-US" sz="2400" dirty="0"/>
              <a:t>n. </a:t>
            </a: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Special </a:t>
            </a:r>
            <a:r>
              <a:rPr lang="en-US" sz="2400" dirty="0"/>
              <a:t>cases are unary, binary, and ternary </a:t>
            </a:r>
            <a:r>
              <a:rPr lang="en-US" sz="2400" dirty="0" smtClean="0"/>
              <a:t>where </a:t>
            </a:r>
            <a:r>
              <a:rPr lang="en-US" sz="2400" dirty="0"/>
              <a:t>the degree is 1, 2, and 3, respectively</a:t>
            </a:r>
            <a:r>
              <a:rPr lang="en-US" sz="2400" dirty="0" smtClean="0"/>
              <a:t>.</a:t>
            </a:r>
          </a:p>
          <a:p>
            <a:pPr algn="just">
              <a:defRPr/>
            </a:pPr>
            <a:r>
              <a:rPr lang="en-US" sz="2400" dirty="0" smtClean="0"/>
              <a:t>Example </a:t>
            </a:r>
            <a:r>
              <a:rPr lang="en-US" sz="2400" dirty="0"/>
              <a:t>for unary relationship : An employee </a:t>
            </a:r>
            <a:r>
              <a:rPr lang="en-US" sz="2400" dirty="0" smtClean="0"/>
              <a:t>is </a:t>
            </a:r>
            <a:r>
              <a:rPr lang="en-US" sz="2400" dirty="0"/>
              <a:t>a manager of another employee</a:t>
            </a:r>
          </a:p>
          <a:p>
            <a:pPr algn="just">
              <a:defRPr/>
            </a:pPr>
            <a:r>
              <a:rPr lang="en-US" sz="2400" dirty="0"/>
              <a:t>Example for binary relationship : An employee works-for department.</a:t>
            </a:r>
          </a:p>
          <a:p>
            <a:pPr algn="just">
              <a:defRPr/>
            </a:pPr>
            <a:r>
              <a:rPr lang="en-US" sz="2400" dirty="0"/>
              <a:t>Example for ternary relationship : customer purchase item from a shop keeper</a:t>
            </a:r>
          </a:p>
        </p:txBody>
      </p:sp>
      <p:sp>
        <p:nvSpPr>
          <p:cNvPr id="747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BF560-2E59-402D-A451-6DD771AA8402}" type="slidenum">
              <a:rPr lang="en-US" sz="140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3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049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Participation Constraints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2286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Does every department have a manager?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800" dirty="0" smtClean="0"/>
              <a:t>If so, this is a </a:t>
            </a:r>
            <a:r>
              <a:rPr lang="en-US" sz="1800" i="1" u="sng" dirty="0" smtClean="0">
                <a:solidFill>
                  <a:schemeClr val="accent2"/>
                </a:solidFill>
              </a:rPr>
              <a:t>participation constraint</a:t>
            </a:r>
            <a:r>
              <a:rPr lang="en-US" sz="1800" dirty="0" smtClean="0"/>
              <a:t>:  the participation of Departments in Manages is said to be </a:t>
            </a:r>
            <a:r>
              <a:rPr lang="en-US" sz="1800" i="1" dirty="0" smtClean="0">
                <a:solidFill>
                  <a:schemeClr val="accent2"/>
                </a:solidFill>
              </a:rPr>
              <a:t>total</a:t>
            </a:r>
            <a:r>
              <a:rPr lang="en-US" sz="1800" dirty="0" smtClean="0">
                <a:solidFill>
                  <a:schemeClr val="accent2"/>
                </a:solidFill>
              </a:rPr>
              <a:t> (vs. </a:t>
            </a:r>
            <a:r>
              <a:rPr lang="en-US" sz="1800" i="1" dirty="0" smtClean="0">
                <a:solidFill>
                  <a:schemeClr val="accent2"/>
                </a:solidFill>
              </a:rPr>
              <a:t>partial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Every Department entity must appear in an instance of the relationship </a:t>
            </a:r>
            <a:r>
              <a:rPr lang="en-US" sz="2000" dirty="0" err="1" smtClean="0"/>
              <a:t>Works_In</a:t>
            </a:r>
            <a:r>
              <a:rPr lang="en-US" sz="2000" dirty="0" smtClean="0"/>
              <a:t> (have an employee) and every Employee must be in a Department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Both Employees and Departments participate totally in </a:t>
            </a:r>
            <a:r>
              <a:rPr lang="en-US" sz="2000" dirty="0" err="1" smtClean="0"/>
              <a:t>Works_In</a:t>
            </a:r>
            <a:endParaRPr lang="en-US" sz="2000" dirty="0" smtClean="0"/>
          </a:p>
        </p:txBody>
      </p:sp>
      <p:sp>
        <p:nvSpPr>
          <p:cNvPr id="75782" name="Freeform 6"/>
          <p:cNvSpPr>
            <a:spLocks/>
          </p:cNvSpPr>
          <p:nvPr/>
        </p:nvSpPr>
        <p:spPr bwMode="auto">
          <a:xfrm>
            <a:off x="5351463" y="3917950"/>
            <a:ext cx="1057275" cy="371475"/>
          </a:xfrm>
          <a:custGeom>
            <a:avLst/>
            <a:gdLst>
              <a:gd name="T0" fmla="*/ 2147483646 w 666"/>
              <a:gd name="T1" fmla="*/ 2147483646 h 234"/>
              <a:gd name="T2" fmla="*/ 2147483646 w 666"/>
              <a:gd name="T3" fmla="*/ 2147483646 h 234"/>
              <a:gd name="T4" fmla="*/ 2147483646 w 666"/>
              <a:gd name="T5" fmla="*/ 2147483646 h 234"/>
              <a:gd name="T6" fmla="*/ 2147483646 w 666"/>
              <a:gd name="T7" fmla="*/ 2147483646 h 234"/>
              <a:gd name="T8" fmla="*/ 2147483646 w 666"/>
              <a:gd name="T9" fmla="*/ 2147483646 h 234"/>
              <a:gd name="T10" fmla="*/ 2147483646 w 666"/>
              <a:gd name="T11" fmla="*/ 2147483646 h 234"/>
              <a:gd name="T12" fmla="*/ 2147483646 w 666"/>
              <a:gd name="T13" fmla="*/ 2147483646 h 234"/>
              <a:gd name="T14" fmla="*/ 2147483646 w 666"/>
              <a:gd name="T15" fmla="*/ 2147483646 h 234"/>
              <a:gd name="T16" fmla="*/ 2147483646 w 666"/>
              <a:gd name="T17" fmla="*/ 2147483646 h 234"/>
              <a:gd name="T18" fmla="*/ 2147483646 w 666"/>
              <a:gd name="T19" fmla="*/ 2147483646 h 234"/>
              <a:gd name="T20" fmla="*/ 2147483646 w 666"/>
              <a:gd name="T21" fmla="*/ 2147483646 h 234"/>
              <a:gd name="T22" fmla="*/ 2147483646 w 666"/>
              <a:gd name="T23" fmla="*/ 2147483646 h 234"/>
              <a:gd name="T24" fmla="*/ 2147483646 w 666"/>
              <a:gd name="T25" fmla="*/ 2147483646 h 234"/>
              <a:gd name="T26" fmla="*/ 2147483646 w 666"/>
              <a:gd name="T27" fmla="*/ 2147483646 h 234"/>
              <a:gd name="T28" fmla="*/ 2147483646 w 666"/>
              <a:gd name="T29" fmla="*/ 2147483646 h 234"/>
              <a:gd name="T30" fmla="*/ 2147483646 w 666"/>
              <a:gd name="T31" fmla="*/ 2147483646 h 234"/>
              <a:gd name="T32" fmla="*/ 2147483646 w 666"/>
              <a:gd name="T33" fmla="*/ 2147483646 h 234"/>
              <a:gd name="T34" fmla="*/ 2147483646 w 666"/>
              <a:gd name="T35" fmla="*/ 2147483646 h 234"/>
              <a:gd name="T36" fmla="*/ 2147483646 w 666"/>
              <a:gd name="T37" fmla="*/ 2147483646 h 234"/>
              <a:gd name="T38" fmla="*/ 2147483646 w 666"/>
              <a:gd name="T39" fmla="*/ 2147483646 h 234"/>
              <a:gd name="T40" fmla="*/ 2147483646 w 666"/>
              <a:gd name="T41" fmla="*/ 2147483646 h 234"/>
              <a:gd name="T42" fmla="*/ 2147483646 w 666"/>
              <a:gd name="T43" fmla="*/ 2147483646 h 234"/>
              <a:gd name="T44" fmla="*/ 2147483646 w 666"/>
              <a:gd name="T45" fmla="*/ 2147483646 h 234"/>
              <a:gd name="T46" fmla="*/ 2147483646 w 666"/>
              <a:gd name="T47" fmla="*/ 2147483646 h 234"/>
              <a:gd name="T48" fmla="*/ 2147483646 w 666"/>
              <a:gd name="T49" fmla="*/ 2147483646 h 234"/>
              <a:gd name="T50" fmla="*/ 2147483646 w 666"/>
              <a:gd name="T51" fmla="*/ 2147483646 h 234"/>
              <a:gd name="T52" fmla="*/ 2147483646 w 666"/>
              <a:gd name="T53" fmla="*/ 2147483646 h 234"/>
              <a:gd name="T54" fmla="*/ 2147483646 w 666"/>
              <a:gd name="T55" fmla="*/ 2147483646 h 234"/>
              <a:gd name="T56" fmla="*/ 2147483646 w 666"/>
              <a:gd name="T57" fmla="*/ 2147483646 h 234"/>
              <a:gd name="T58" fmla="*/ 2147483646 w 666"/>
              <a:gd name="T59" fmla="*/ 2147483646 h 234"/>
              <a:gd name="T60" fmla="*/ 2147483646 w 666"/>
              <a:gd name="T61" fmla="*/ 2147483646 h 234"/>
              <a:gd name="T62" fmla="*/ 2147483646 w 666"/>
              <a:gd name="T63" fmla="*/ 2147483646 h 234"/>
              <a:gd name="T64" fmla="*/ 2147483646 w 666"/>
              <a:gd name="T65" fmla="*/ 2147483646 h 234"/>
              <a:gd name="T66" fmla="*/ 2147483646 w 666"/>
              <a:gd name="T67" fmla="*/ 2147483646 h 234"/>
              <a:gd name="T68" fmla="*/ 2147483646 w 666"/>
              <a:gd name="T69" fmla="*/ 2147483646 h 234"/>
              <a:gd name="T70" fmla="*/ 2147483646 w 666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7291388" y="3917950"/>
            <a:ext cx="1185862" cy="371475"/>
          </a:xfrm>
          <a:custGeom>
            <a:avLst/>
            <a:gdLst>
              <a:gd name="T0" fmla="*/ 2147483646 w 747"/>
              <a:gd name="T1" fmla="*/ 2147483646 h 234"/>
              <a:gd name="T2" fmla="*/ 2147483646 w 747"/>
              <a:gd name="T3" fmla="*/ 2147483646 h 234"/>
              <a:gd name="T4" fmla="*/ 2147483646 w 747"/>
              <a:gd name="T5" fmla="*/ 2147483646 h 234"/>
              <a:gd name="T6" fmla="*/ 2147483646 w 747"/>
              <a:gd name="T7" fmla="*/ 2147483646 h 234"/>
              <a:gd name="T8" fmla="*/ 2147483646 w 747"/>
              <a:gd name="T9" fmla="*/ 2147483646 h 234"/>
              <a:gd name="T10" fmla="*/ 2147483646 w 747"/>
              <a:gd name="T11" fmla="*/ 2147483646 h 234"/>
              <a:gd name="T12" fmla="*/ 2147483646 w 747"/>
              <a:gd name="T13" fmla="*/ 2147483646 h 234"/>
              <a:gd name="T14" fmla="*/ 2147483646 w 747"/>
              <a:gd name="T15" fmla="*/ 2147483646 h 234"/>
              <a:gd name="T16" fmla="*/ 2147483646 w 747"/>
              <a:gd name="T17" fmla="*/ 2147483646 h 234"/>
              <a:gd name="T18" fmla="*/ 2147483646 w 747"/>
              <a:gd name="T19" fmla="*/ 2147483646 h 234"/>
              <a:gd name="T20" fmla="*/ 2147483646 w 747"/>
              <a:gd name="T21" fmla="*/ 2147483646 h 234"/>
              <a:gd name="T22" fmla="*/ 2147483646 w 747"/>
              <a:gd name="T23" fmla="*/ 2147483646 h 234"/>
              <a:gd name="T24" fmla="*/ 2147483646 w 747"/>
              <a:gd name="T25" fmla="*/ 2147483646 h 234"/>
              <a:gd name="T26" fmla="*/ 2147483646 w 747"/>
              <a:gd name="T27" fmla="*/ 2147483646 h 234"/>
              <a:gd name="T28" fmla="*/ 2147483646 w 747"/>
              <a:gd name="T29" fmla="*/ 2147483646 h 234"/>
              <a:gd name="T30" fmla="*/ 2147483646 w 747"/>
              <a:gd name="T31" fmla="*/ 2147483646 h 234"/>
              <a:gd name="T32" fmla="*/ 2147483646 w 747"/>
              <a:gd name="T33" fmla="*/ 2147483646 h 234"/>
              <a:gd name="T34" fmla="*/ 2147483646 w 747"/>
              <a:gd name="T35" fmla="*/ 2147483646 h 234"/>
              <a:gd name="T36" fmla="*/ 2147483646 w 747"/>
              <a:gd name="T37" fmla="*/ 2147483646 h 234"/>
              <a:gd name="T38" fmla="*/ 2147483646 w 747"/>
              <a:gd name="T39" fmla="*/ 2147483646 h 234"/>
              <a:gd name="T40" fmla="*/ 2147483646 w 747"/>
              <a:gd name="T41" fmla="*/ 2147483646 h 234"/>
              <a:gd name="T42" fmla="*/ 2147483646 w 747"/>
              <a:gd name="T43" fmla="*/ 2147483646 h 234"/>
              <a:gd name="T44" fmla="*/ 2147483646 w 747"/>
              <a:gd name="T45" fmla="*/ 2147483646 h 234"/>
              <a:gd name="T46" fmla="*/ 2147483646 w 747"/>
              <a:gd name="T47" fmla="*/ 2147483646 h 234"/>
              <a:gd name="T48" fmla="*/ 2147483646 w 747"/>
              <a:gd name="T49" fmla="*/ 2147483646 h 234"/>
              <a:gd name="T50" fmla="*/ 2147483646 w 747"/>
              <a:gd name="T51" fmla="*/ 2147483646 h 234"/>
              <a:gd name="T52" fmla="*/ 2147483646 w 747"/>
              <a:gd name="T53" fmla="*/ 2147483646 h 234"/>
              <a:gd name="T54" fmla="*/ 2147483646 w 747"/>
              <a:gd name="T55" fmla="*/ 2147483646 h 234"/>
              <a:gd name="T56" fmla="*/ 2147483646 w 747"/>
              <a:gd name="T57" fmla="*/ 2147483646 h 234"/>
              <a:gd name="T58" fmla="*/ 2147483646 w 747"/>
              <a:gd name="T59" fmla="*/ 2147483646 h 234"/>
              <a:gd name="T60" fmla="*/ 2147483646 w 747"/>
              <a:gd name="T61" fmla="*/ 2147483646 h 234"/>
              <a:gd name="T62" fmla="*/ 2147483646 w 747"/>
              <a:gd name="T63" fmla="*/ 2147483646 h 234"/>
              <a:gd name="T64" fmla="*/ 2147483646 w 747"/>
              <a:gd name="T65" fmla="*/ 2147483646 h 234"/>
              <a:gd name="T66" fmla="*/ 2147483646 w 747"/>
              <a:gd name="T67" fmla="*/ 2147483646 h 234"/>
              <a:gd name="T68" fmla="*/ 2147483646 w 747"/>
              <a:gd name="T69" fmla="*/ 2147483646 h 234"/>
              <a:gd name="T70" fmla="*/ 2147483646 w 74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Freeform 8"/>
          <p:cNvSpPr>
            <a:spLocks/>
          </p:cNvSpPr>
          <p:nvPr/>
        </p:nvSpPr>
        <p:spPr bwMode="auto">
          <a:xfrm>
            <a:off x="1131888" y="3906838"/>
            <a:ext cx="1055687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9"/>
          <p:cNvSpPr>
            <a:spLocks/>
          </p:cNvSpPr>
          <p:nvPr/>
        </p:nvSpPr>
        <p:spPr bwMode="auto">
          <a:xfrm>
            <a:off x="2081213" y="3636963"/>
            <a:ext cx="1057275" cy="369887"/>
          </a:xfrm>
          <a:custGeom>
            <a:avLst/>
            <a:gdLst>
              <a:gd name="T0" fmla="*/ 2147483646 w 666"/>
              <a:gd name="T1" fmla="*/ 2147483646 h 233"/>
              <a:gd name="T2" fmla="*/ 2147483646 w 666"/>
              <a:gd name="T3" fmla="*/ 2147483646 h 233"/>
              <a:gd name="T4" fmla="*/ 2147483646 w 666"/>
              <a:gd name="T5" fmla="*/ 2147483646 h 233"/>
              <a:gd name="T6" fmla="*/ 2147483646 w 666"/>
              <a:gd name="T7" fmla="*/ 2147483646 h 233"/>
              <a:gd name="T8" fmla="*/ 2147483646 w 666"/>
              <a:gd name="T9" fmla="*/ 2147483646 h 233"/>
              <a:gd name="T10" fmla="*/ 2147483646 w 666"/>
              <a:gd name="T11" fmla="*/ 2147483646 h 233"/>
              <a:gd name="T12" fmla="*/ 2147483646 w 666"/>
              <a:gd name="T13" fmla="*/ 2147483646 h 233"/>
              <a:gd name="T14" fmla="*/ 2147483646 w 666"/>
              <a:gd name="T15" fmla="*/ 2147483646 h 233"/>
              <a:gd name="T16" fmla="*/ 2147483646 w 666"/>
              <a:gd name="T17" fmla="*/ 0 h 233"/>
              <a:gd name="T18" fmla="*/ 2147483646 w 666"/>
              <a:gd name="T19" fmla="*/ 0 h 233"/>
              <a:gd name="T20" fmla="*/ 2147483646 w 666"/>
              <a:gd name="T21" fmla="*/ 2147483646 h 233"/>
              <a:gd name="T22" fmla="*/ 2147483646 w 666"/>
              <a:gd name="T23" fmla="*/ 2147483646 h 233"/>
              <a:gd name="T24" fmla="*/ 2147483646 w 666"/>
              <a:gd name="T25" fmla="*/ 2147483646 h 233"/>
              <a:gd name="T26" fmla="*/ 2147483646 w 666"/>
              <a:gd name="T27" fmla="*/ 2147483646 h 233"/>
              <a:gd name="T28" fmla="*/ 2147483646 w 666"/>
              <a:gd name="T29" fmla="*/ 2147483646 h 233"/>
              <a:gd name="T30" fmla="*/ 2147483646 w 666"/>
              <a:gd name="T31" fmla="*/ 2147483646 h 233"/>
              <a:gd name="T32" fmla="*/ 2147483646 w 666"/>
              <a:gd name="T33" fmla="*/ 2147483646 h 233"/>
              <a:gd name="T34" fmla="*/ 2147483646 w 666"/>
              <a:gd name="T35" fmla="*/ 2147483646 h 233"/>
              <a:gd name="T36" fmla="*/ 2147483646 w 666"/>
              <a:gd name="T37" fmla="*/ 2147483646 h 233"/>
              <a:gd name="T38" fmla="*/ 2147483646 w 666"/>
              <a:gd name="T39" fmla="*/ 2147483646 h 233"/>
              <a:gd name="T40" fmla="*/ 2147483646 w 666"/>
              <a:gd name="T41" fmla="*/ 2147483646 h 233"/>
              <a:gd name="T42" fmla="*/ 2147483646 w 666"/>
              <a:gd name="T43" fmla="*/ 2147483646 h 233"/>
              <a:gd name="T44" fmla="*/ 2147483646 w 666"/>
              <a:gd name="T45" fmla="*/ 2147483646 h 233"/>
              <a:gd name="T46" fmla="*/ 2147483646 w 666"/>
              <a:gd name="T47" fmla="*/ 2147483646 h 233"/>
              <a:gd name="T48" fmla="*/ 2147483646 w 666"/>
              <a:gd name="T49" fmla="*/ 2147483646 h 233"/>
              <a:gd name="T50" fmla="*/ 2147483646 w 666"/>
              <a:gd name="T51" fmla="*/ 2147483646 h 233"/>
              <a:gd name="T52" fmla="*/ 2147483646 w 666"/>
              <a:gd name="T53" fmla="*/ 2147483646 h 233"/>
              <a:gd name="T54" fmla="*/ 2147483646 w 666"/>
              <a:gd name="T55" fmla="*/ 2147483646 h 233"/>
              <a:gd name="T56" fmla="*/ 2147483646 w 666"/>
              <a:gd name="T57" fmla="*/ 2147483646 h 233"/>
              <a:gd name="T58" fmla="*/ 2147483646 w 666"/>
              <a:gd name="T59" fmla="*/ 2147483646 h 233"/>
              <a:gd name="T60" fmla="*/ 2147483646 w 666"/>
              <a:gd name="T61" fmla="*/ 2147483646 h 233"/>
              <a:gd name="T62" fmla="*/ 2147483646 w 666"/>
              <a:gd name="T63" fmla="*/ 2147483646 h 233"/>
              <a:gd name="T64" fmla="*/ 2147483646 w 666"/>
              <a:gd name="T65" fmla="*/ 2147483646 h 233"/>
              <a:gd name="T66" fmla="*/ 2147483646 w 666"/>
              <a:gd name="T67" fmla="*/ 2147483646 h 233"/>
              <a:gd name="T68" fmla="*/ 2147483646 w 666"/>
              <a:gd name="T69" fmla="*/ 2147483646 h 233"/>
              <a:gd name="T70" fmla="*/ 2147483646 w 666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Freeform 10"/>
          <p:cNvSpPr>
            <a:spLocks/>
          </p:cNvSpPr>
          <p:nvPr/>
        </p:nvSpPr>
        <p:spPr bwMode="auto">
          <a:xfrm>
            <a:off x="4191000" y="6143625"/>
            <a:ext cx="1055688" cy="369888"/>
          </a:xfrm>
          <a:custGeom>
            <a:avLst/>
            <a:gdLst>
              <a:gd name="T0" fmla="*/ 2147483646 w 665"/>
              <a:gd name="T1" fmla="*/ 2147483646 h 233"/>
              <a:gd name="T2" fmla="*/ 2147483646 w 665"/>
              <a:gd name="T3" fmla="*/ 2147483646 h 233"/>
              <a:gd name="T4" fmla="*/ 2147483646 w 665"/>
              <a:gd name="T5" fmla="*/ 2147483646 h 233"/>
              <a:gd name="T6" fmla="*/ 2147483646 w 665"/>
              <a:gd name="T7" fmla="*/ 2147483646 h 233"/>
              <a:gd name="T8" fmla="*/ 2147483646 w 665"/>
              <a:gd name="T9" fmla="*/ 2147483646 h 233"/>
              <a:gd name="T10" fmla="*/ 2147483646 w 665"/>
              <a:gd name="T11" fmla="*/ 2147483646 h 233"/>
              <a:gd name="T12" fmla="*/ 2147483646 w 665"/>
              <a:gd name="T13" fmla="*/ 2147483646 h 233"/>
              <a:gd name="T14" fmla="*/ 2147483646 w 665"/>
              <a:gd name="T15" fmla="*/ 2147483646 h 233"/>
              <a:gd name="T16" fmla="*/ 2147483646 w 665"/>
              <a:gd name="T17" fmla="*/ 2147483646 h 233"/>
              <a:gd name="T18" fmla="*/ 2147483646 w 665"/>
              <a:gd name="T19" fmla="*/ 2147483646 h 233"/>
              <a:gd name="T20" fmla="*/ 2147483646 w 665"/>
              <a:gd name="T21" fmla="*/ 2147483646 h 233"/>
              <a:gd name="T22" fmla="*/ 2147483646 w 665"/>
              <a:gd name="T23" fmla="*/ 2147483646 h 233"/>
              <a:gd name="T24" fmla="*/ 2147483646 w 665"/>
              <a:gd name="T25" fmla="*/ 2147483646 h 233"/>
              <a:gd name="T26" fmla="*/ 2147483646 w 665"/>
              <a:gd name="T27" fmla="*/ 2147483646 h 233"/>
              <a:gd name="T28" fmla="*/ 2147483646 w 665"/>
              <a:gd name="T29" fmla="*/ 2147483646 h 233"/>
              <a:gd name="T30" fmla="*/ 2147483646 w 665"/>
              <a:gd name="T31" fmla="*/ 2147483646 h 233"/>
              <a:gd name="T32" fmla="*/ 2147483646 w 665"/>
              <a:gd name="T33" fmla="*/ 2147483646 h 233"/>
              <a:gd name="T34" fmla="*/ 2147483646 w 665"/>
              <a:gd name="T35" fmla="*/ 2147483646 h 233"/>
              <a:gd name="T36" fmla="*/ 2147483646 w 665"/>
              <a:gd name="T37" fmla="*/ 2147483646 h 233"/>
              <a:gd name="T38" fmla="*/ 2147483646 w 665"/>
              <a:gd name="T39" fmla="*/ 2147483646 h 233"/>
              <a:gd name="T40" fmla="*/ 2147483646 w 665"/>
              <a:gd name="T41" fmla="*/ 2147483646 h 233"/>
              <a:gd name="T42" fmla="*/ 2147483646 w 665"/>
              <a:gd name="T43" fmla="*/ 2147483646 h 233"/>
              <a:gd name="T44" fmla="*/ 2147483646 w 665"/>
              <a:gd name="T45" fmla="*/ 2147483646 h 233"/>
              <a:gd name="T46" fmla="*/ 2147483646 w 665"/>
              <a:gd name="T47" fmla="*/ 2147483646 h 233"/>
              <a:gd name="T48" fmla="*/ 2147483646 w 665"/>
              <a:gd name="T49" fmla="*/ 2147483646 h 233"/>
              <a:gd name="T50" fmla="*/ 2147483646 w 665"/>
              <a:gd name="T51" fmla="*/ 2147483646 h 233"/>
              <a:gd name="T52" fmla="*/ 2147483646 w 665"/>
              <a:gd name="T53" fmla="*/ 0 h 233"/>
              <a:gd name="T54" fmla="*/ 2147483646 w 665"/>
              <a:gd name="T55" fmla="*/ 0 h 233"/>
              <a:gd name="T56" fmla="*/ 2147483646 w 665"/>
              <a:gd name="T57" fmla="*/ 2147483646 h 233"/>
              <a:gd name="T58" fmla="*/ 2147483646 w 665"/>
              <a:gd name="T59" fmla="*/ 2147483646 h 233"/>
              <a:gd name="T60" fmla="*/ 2147483646 w 665"/>
              <a:gd name="T61" fmla="*/ 2147483646 h 233"/>
              <a:gd name="T62" fmla="*/ 2147483646 w 665"/>
              <a:gd name="T63" fmla="*/ 2147483646 h 233"/>
              <a:gd name="T64" fmla="*/ 2147483646 w 665"/>
              <a:gd name="T65" fmla="*/ 2147483646 h 233"/>
              <a:gd name="T66" fmla="*/ 2147483646 w 665"/>
              <a:gd name="T67" fmla="*/ 2147483646 h 233"/>
              <a:gd name="T68" fmla="*/ 2147483646 w 665"/>
              <a:gd name="T69" fmla="*/ 2147483646 h 233"/>
              <a:gd name="T70" fmla="*/ 2147483646 w 665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1"/>
          <p:cNvSpPr>
            <a:spLocks/>
          </p:cNvSpPr>
          <p:nvPr/>
        </p:nvSpPr>
        <p:spPr bwMode="auto">
          <a:xfrm>
            <a:off x="4267200" y="3581400"/>
            <a:ext cx="1055688" cy="4476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Freeform 12"/>
          <p:cNvSpPr>
            <a:spLocks/>
          </p:cNvSpPr>
          <p:nvPr/>
        </p:nvSpPr>
        <p:spPr bwMode="auto">
          <a:xfrm>
            <a:off x="3071813" y="3906838"/>
            <a:ext cx="1055687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3"/>
          <p:cNvSpPr>
            <a:spLocks/>
          </p:cNvSpPr>
          <p:nvPr/>
        </p:nvSpPr>
        <p:spPr bwMode="auto">
          <a:xfrm>
            <a:off x="4138613" y="4364038"/>
            <a:ext cx="1176337" cy="609600"/>
          </a:xfrm>
          <a:custGeom>
            <a:avLst/>
            <a:gdLst>
              <a:gd name="T0" fmla="*/ 0 w 741"/>
              <a:gd name="T1" fmla="*/ 2147483646 h 384"/>
              <a:gd name="T2" fmla="*/ 2147483646 w 741"/>
              <a:gd name="T3" fmla="*/ 0 h 384"/>
              <a:gd name="T4" fmla="*/ 2147483646 w 741"/>
              <a:gd name="T5" fmla="*/ 2147483646 h 384"/>
              <a:gd name="T6" fmla="*/ 2147483646 w 741"/>
              <a:gd name="T7" fmla="*/ 2147483646 h 384"/>
              <a:gd name="T8" fmla="*/ 0 w 741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Freeform 14"/>
          <p:cNvSpPr>
            <a:spLocks/>
          </p:cNvSpPr>
          <p:nvPr/>
        </p:nvSpPr>
        <p:spPr bwMode="auto">
          <a:xfrm>
            <a:off x="2081213" y="4505325"/>
            <a:ext cx="1249362" cy="331788"/>
          </a:xfrm>
          <a:custGeom>
            <a:avLst/>
            <a:gdLst>
              <a:gd name="T0" fmla="*/ 2147483646 w 787"/>
              <a:gd name="T1" fmla="*/ 2147483646 h 209"/>
              <a:gd name="T2" fmla="*/ 2147483646 w 787"/>
              <a:gd name="T3" fmla="*/ 0 h 209"/>
              <a:gd name="T4" fmla="*/ 0 w 787"/>
              <a:gd name="T5" fmla="*/ 0 h 209"/>
              <a:gd name="T6" fmla="*/ 0 w 787"/>
              <a:gd name="T7" fmla="*/ 2147483646 h 209"/>
              <a:gd name="T8" fmla="*/ 2147483646 w 787"/>
              <a:gd name="T9" fmla="*/ 2147483646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5"/>
          <p:cNvSpPr>
            <a:spLocks/>
          </p:cNvSpPr>
          <p:nvPr/>
        </p:nvSpPr>
        <p:spPr bwMode="auto">
          <a:xfrm>
            <a:off x="6299200" y="3646488"/>
            <a:ext cx="1058863" cy="371475"/>
          </a:xfrm>
          <a:custGeom>
            <a:avLst/>
            <a:gdLst>
              <a:gd name="T0" fmla="*/ 2147483646 w 667"/>
              <a:gd name="T1" fmla="*/ 2147483646 h 234"/>
              <a:gd name="T2" fmla="*/ 2147483646 w 667"/>
              <a:gd name="T3" fmla="*/ 2147483646 h 234"/>
              <a:gd name="T4" fmla="*/ 2147483646 w 667"/>
              <a:gd name="T5" fmla="*/ 2147483646 h 234"/>
              <a:gd name="T6" fmla="*/ 2147483646 w 667"/>
              <a:gd name="T7" fmla="*/ 2147483646 h 234"/>
              <a:gd name="T8" fmla="*/ 2147483646 w 667"/>
              <a:gd name="T9" fmla="*/ 2147483646 h 234"/>
              <a:gd name="T10" fmla="*/ 2147483646 w 667"/>
              <a:gd name="T11" fmla="*/ 2147483646 h 234"/>
              <a:gd name="T12" fmla="*/ 2147483646 w 667"/>
              <a:gd name="T13" fmla="*/ 2147483646 h 234"/>
              <a:gd name="T14" fmla="*/ 2147483646 w 667"/>
              <a:gd name="T15" fmla="*/ 2147483646 h 234"/>
              <a:gd name="T16" fmla="*/ 2147483646 w 667"/>
              <a:gd name="T17" fmla="*/ 2147483646 h 234"/>
              <a:gd name="T18" fmla="*/ 2147483646 w 667"/>
              <a:gd name="T19" fmla="*/ 2147483646 h 234"/>
              <a:gd name="T20" fmla="*/ 2147483646 w 667"/>
              <a:gd name="T21" fmla="*/ 2147483646 h 234"/>
              <a:gd name="T22" fmla="*/ 2147483646 w 667"/>
              <a:gd name="T23" fmla="*/ 2147483646 h 234"/>
              <a:gd name="T24" fmla="*/ 2147483646 w 667"/>
              <a:gd name="T25" fmla="*/ 2147483646 h 234"/>
              <a:gd name="T26" fmla="*/ 2147483646 w 667"/>
              <a:gd name="T27" fmla="*/ 2147483646 h 234"/>
              <a:gd name="T28" fmla="*/ 2147483646 w 667"/>
              <a:gd name="T29" fmla="*/ 2147483646 h 234"/>
              <a:gd name="T30" fmla="*/ 2147483646 w 667"/>
              <a:gd name="T31" fmla="*/ 2147483646 h 234"/>
              <a:gd name="T32" fmla="*/ 2147483646 w 667"/>
              <a:gd name="T33" fmla="*/ 2147483646 h 234"/>
              <a:gd name="T34" fmla="*/ 2147483646 w 667"/>
              <a:gd name="T35" fmla="*/ 2147483646 h 234"/>
              <a:gd name="T36" fmla="*/ 2147483646 w 667"/>
              <a:gd name="T37" fmla="*/ 2147483646 h 234"/>
              <a:gd name="T38" fmla="*/ 2147483646 w 667"/>
              <a:gd name="T39" fmla="*/ 2147483646 h 234"/>
              <a:gd name="T40" fmla="*/ 2147483646 w 667"/>
              <a:gd name="T41" fmla="*/ 2147483646 h 234"/>
              <a:gd name="T42" fmla="*/ 2147483646 w 667"/>
              <a:gd name="T43" fmla="*/ 2147483646 h 234"/>
              <a:gd name="T44" fmla="*/ 2147483646 w 667"/>
              <a:gd name="T45" fmla="*/ 2147483646 h 234"/>
              <a:gd name="T46" fmla="*/ 2147483646 w 667"/>
              <a:gd name="T47" fmla="*/ 2147483646 h 234"/>
              <a:gd name="T48" fmla="*/ 2147483646 w 667"/>
              <a:gd name="T49" fmla="*/ 2147483646 h 234"/>
              <a:gd name="T50" fmla="*/ 2147483646 w 667"/>
              <a:gd name="T51" fmla="*/ 2147483646 h 234"/>
              <a:gd name="T52" fmla="*/ 2147483646 w 667"/>
              <a:gd name="T53" fmla="*/ 2147483646 h 234"/>
              <a:gd name="T54" fmla="*/ 2147483646 w 667"/>
              <a:gd name="T55" fmla="*/ 2147483646 h 234"/>
              <a:gd name="T56" fmla="*/ 2147483646 w 667"/>
              <a:gd name="T57" fmla="*/ 2147483646 h 234"/>
              <a:gd name="T58" fmla="*/ 2147483646 w 667"/>
              <a:gd name="T59" fmla="*/ 2147483646 h 234"/>
              <a:gd name="T60" fmla="*/ 2147483646 w 667"/>
              <a:gd name="T61" fmla="*/ 2147483646 h 234"/>
              <a:gd name="T62" fmla="*/ 2147483646 w 667"/>
              <a:gd name="T63" fmla="*/ 2147483646 h 234"/>
              <a:gd name="T64" fmla="*/ 2147483646 w 667"/>
              <a:gd name="T65" fmla="*/ 2147483646 h 234"/>
              <a:gd name="T66" fmla="*/ 2147483646 w 667"/>
              <a:gd name="T67" fmla="*/ 2147483646 h 234"/>
              <a:gd name="T68" fmla="*/ 2147483646 w 667"/>
              <a:gd name="T69" fmla="*/ 2147483646 h 234"/>
              <a:gd name="T70" fmla="*/ 2147483646 w 66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3384550" y="390207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75793" name="Freeform 17"/>
          <p:cNvSpPr>
            <a:spLocks/>
          </p:cNvSpPr>
          <p:nvPr/>
        </p:nvSpPr>
        <p:spPr bwMode="auto">
          <a:xfrm>
            <a:off x="6299200" y="4514850"/>
            <a:ext cx="1474788" cy="361950"/>
          </a:xfrm>
          <a:custGeom>
            <a:avLst/>
            <a:gdLst>
              <a:gd name="T0" fmla="*/ 2147483646 w 929"/>
              <a:gd name="T1" fmla="*/ 2147483646 h 228"/>
              <a:gd name="T2" fmla="*/ 2147483646 w 929"/>
              <a:gd name="T3" fmla="*/ 0 h 228"/>
              <a:gd name="T4" fmla="*/ 0 w 929"/>
              <a:gd name="T5" fmla="*/ 0 h 228"/>
              <a:gd name="T6" fmla="*/ 0 w 929"/>
              <a:gd name="T7" fmla="*/ 2147483646 h 228"/>
              <a:gd name="T8" fmla="*/ 2147483646 w 929"/>
              <a:gd name="T9" fmla="*/ 2147483646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Freeform 18"/>
          <p:cNvSpPr>
            <a:spLocks/>
          </p:cNvSpPr>
          <p:nvPr/>
        </p:nvSpPr>
        <p:spPr bwMode="auto">
          <a:xfrm>
            <a:off x="4138613" y="5176838"/>
            <a:ext cx="1404937" cy="609600"/>
          </a:xfrm>
          <a:custGeom>
            <a:avLst/>
            <a:gdLst>
              <a:gd name="T0" fmla="*/ 0 w 885"/>
              <a:gd name="T1" fmla="*/ 2147483646 h 384"/>
              <a:gd name="T2" fmla="*/ 2147483646 w 885"/>
              <a:gd name="T3" fmla="*/ 0 h 384"/>
              <a:gd name="T4" fmla="*/ 2147483646 w 885"/>
              <a:gd name="T5" fmla="*/ 2147483646 h 384"/>
              <a:gd name="T6" fmla="*/ 2147483646 w 885"/>
              <a:gd name="T7" fmla="*/ 2147483646 h 384"/>
              <a:gd name="T8" fmla="*/ 0 w 885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75799" name="Rectangle 24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75800" name="Rectangle 25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75801" name="Rectangle 26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75802" name="Rectangle 27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75803" name="Rectangle 28"/>
          <p:cNvSpPr>
            <a:spLocks noChangeArrowheads="1"/>
          </p:cNvSpPr>
          <p:nvPr/>
        </p:nvSpPr>
        <p:spPr bwMode="auto">
          <a:xfrm>
            <a:off x="4419600" y="3657600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75804" name="Rectangle 29"/>
          <p:cNvSpPr>
            <a:spLocks noChangeArrowheads="1"/>
          </p:cNvSpPr>
          <p:nvPr/>
        </p:nvSpPr>
        <p:spPr bwMode="auto">
          <a:xfrm>
            <a:off x="4176713" y="4514850"/>
            <a:ext cx="1050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</a:t>
            </a:r>
          </a:p>
        </p:txBody>
      </p:sp>
      <p:sp>
        <p:nvSpPr>
          <p:cNvPr id="75805" name="Rectangle 30"/>
          <p:cNvSpPr>
            <a:spLocks noChangeArrowheads="1"/>
          </p:cNvSpPr>
          <p:nvPr/>
        </p:nvSpPr>
        <p:spPr bwMode="auto">
          <a:xfrm>
            <a:off x="4438650" y="6135688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75806" name="Rectangle 31"/>
          <p:cNvSpPr>
            <a:spLocks noChangeArrowheads="1"/>
          </p:cNvSpPr>
          <p:nvPr/>
        </p:nvSpPr>
        <p:spPr bwMode="auto">
          <a:xfrm>
            <a:off x="6351588" y="449738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75807" name="Rectangle 32"/>
          <p:cNvSpPr>
            <a:spLocks noChangeArrowheads="1"/>
          </p:cNvSpPr>
          <p:nvPr/>
        </p:nvSpPr>
        <p:spPr bwMode="auto">
          <a:xfrm>
            <a:off x="2157413" y="4498975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75808" name="Rectangle 33"/>
          <p:cNvSpPr>
            <a:spLocks noChangeArrowheads="1"/>
          </p:cNvSpPr>
          <p:nvPr/>
        </p:nvSpPr>
        <p:spPr bwMode="auto">
          <a:xfrm>
            <a:off x="1392238" y="3890963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75809" name="Rectangle 34"/>
          <p:cNvSpPr>
            <a:spLocks noChangeArrowheads="1"/>
          </p:cNvSpPr>
          <p:nvPr/>
        </p:nvSpPr>
        <p:spPr bwMode="auto">
          <a:xfrm>
            <a:off x="4346575" y="5300663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</a:t>
            </a:r>
          </a:p>
        </p:txBody>
      </p:sp>
      <p:sp>
        <p:nvSpPr>
          <p:cNvPr id="75810" name="Line 35"/>
          <p:cNvSpPr>
            <a:spLocks noChangeShapeType="1"/>
          </p:cNvSpPr>
          <p:nvPr/>
        </p:nvSpPr>
        <p:spPr bwMode="auto">
          <a:xfrm>
            <a:off x="1657350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1" name="Line 36"/>
          <p:cNvSpPr>
            <a:spLocks noChangeShapeType="1"/>
          </p:cNvSpPr>
          <p:nvPr/>
        </p:nvSpPr>
        <p:spPr bwMode="auto">
          <a:xfrm>
            <a:off x="2600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2" name="Line 37"/>
          <p:cNvSpPr>
            <a:spLocks noChangeShapeType="1"/>
          </p:cNvSpPr>
          <p:nvPr/>
        </p:nvSpPr>
        <p:spPr bwMode="auto">
          <a:xfrm flipH="1">
            <a:off x="2911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Line 38"/>
          <p:cNvSpPr>
            <a:spLocks noChangeShapeType="1"/>
          </p:cNvSpPr>
          <p:nvPr/>
        </p:nvSpPr>
        <p:spPr bwMode="auto">
          <a:xfrm flipV="1">
            <a:off x="4716463" y="3962400"/>
            <a:ext cx="7937" cy="3905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4" name="Line 39"/>
          <p:cNvSpPr>
            <a:spLocks noChangeShapeType="1"/>
          </p:cNvSpPr>
          <p:nvPr/>
        </p:nvSpPr>
        <p:spPr bwMode="auto">
          <a:xfrm>
            <a:off x="5865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Line 40"/>
          <p:cNvSpPr>
            <a:spLocks noChangeShapeType="1"/>
          </p:cNvSpPr>
          <p:nvPr/>
        </p:nvSpPr>
        <p:spPr bwMode="auto">
          <a:xfrm>
            <a:off x="6831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6" name="Line 41"/>
          <p:cNvSpPr>
            <a:spLocks noChangeShapeType="1"/>
          </p:cNvSpPr>
          <p:nvPr/>
        </p:nvSpPr>
        <p:spPr bwMode="auto">
          <a:xfrm flipH="1">
            <a:off x="7286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7" name="Line 42"/>
          <p:cNvSpPr>
            <a:spLocks noChangeShapeType="1"/>
          </p:cNvSpPr>
          <p:nvPr/>
        </p:nvSpPr>
        <p:spPr bwMode="auto">
          <a:xfrm flipH="1">
            <a:off x="4710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8" name="Line 43"/>
          <p:cNvSpPr>
            <a:spLocks noChangeShapeType="1"/>
          </p:cNvSpPr>
          <p:nvPr/>
        </p:nvSpPr>
        <p:spPr bwMode="auto">
          <a:xfrm>
            <a:off x="5324475" y="46751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9" name="Line 44"/>
          <p:cNvSpPr>
            <a:spLocks noChangeShapeType="1"/>
          </p:cNvSpPr>
          <p:nvPr/>
        </p:nvSpPr>
        <p:spPr bwMode="auto">
          <a:xfrm flipH="1">
            <a:off x="3348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0" name="Line 45"/>
          <p:cNvSpPr>
            <a:spLocks noChangeShapeType="1"/>
          </p:cNvSpPr>
          <p:nvPr/>
        </p:nvSpPr>
        <p:spPr bwMode="auto">
          <a:xfrm flipH="1" flipV="1">
            <a:off x="3295650" y="4721225"/>
            <a:ext cx="830263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1" name="Line 46"/>
          <p:cNvSpPr>
            <a:spLocks noChangeShapeType="1"/>
          </p:cNvSpPr>
          <p:nvPr/>
        </p:nvSpPr>
        <p:spPr bwMode="auto">
          <a:xfrm flipV="1">
            <a:off x="5543550" y="487045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4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Weak Entities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2819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>
                <a:solidFill>
                  <a:schemeClr val="accent2"/>
                </a:solidFill>
              </a:rPr>
              <a:t>weak entity </a:t>
            </a:r>
            <a:r>
              <a:rPr lang="en-US" sz="2400" smtClean="0"/>
              <a:t>can be identified uniquely only by considering the primary key of another (</a:t>
            </a:r>
            <a:r>
              <a:rPr lang="en-US" sz="2400" i="1" smtClean="0"/>
              <a:t>owner</a:t>
            </a:r>
            <a:r>
              <a:rPr lang="en-US" sz="2400" smtClean="0"/>
              <a:t>) entity.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smtClean="0"/>
              <a:t>Owner entity set and weak entity set must participate in a one-to-many relationship set (one owner, many weak entities).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smtClean="0"/>
              <a:t>Weak entity set must have total participation in this </a:t>
            </a:r>
            <a:r>
              <a:rPr lang="en-US" sz="2000" i="1" smtClean="0">
                <a:solidFill>
                  <a:schemeClr val="accent2"/>
                </a:solidFill>
              </a:rPr>
              <a:t>identifying </a:t>
            </a:r>
            <a:r>
              <a:rPr lang="en-US" sz="2000" smtClean="0"/>
              <a:t>relationship set.  </a:t>
            </a:r>
          </a:p>
        </p:txBody>
      </p:sp>
      <p:sp>
        <p:nvSpPr>
          <p:cNvPr id="77830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>
              <a:gd name="T0" fmla="*/ 2147483646 w 789"/>
              <a:gd name="T1" fmla="*/ 2147483646 h 334"/>
              <a:gd name="T2" fmla="*/ 2147483646 w 789"/>
              <a:gd name="T3" fmla="*/ 2147483646 h 334"/>
              <a:gd name="T4" fmla="*/ 2147483646 w 789"/>
              <a:gd name="T5" fmla="*/ 2147483646 h 334"/>
              <a:gd name="T6" fmla="*/ 2147483646 w 789"/>
              <a:gd name="T7" fmla="*/ 2147483646 h 334"/>
              <a:gd name="T8" fmla="*/ 2147483646 w 789"/>
              <a:gd name="T9" fmla="*/ 2147483646 h 334"/>
              <a:gd name="T10" fmla="*/ 2147483646 w 789"/>
              <a:gd name="T11" fmla="*/ 2147483646 h 334"/>
              <a:gd name="T12" fmla="*/ 2147483646 w 789"/>
              <a:gd name="T13" fmla="*/ 2147483646 h 334"/>
              <a:gd name="T14" fmla="*/ 2147483646 w 789"/>
              <a:gd name="T15" fmla="*/ 2147483646 h 334"/>
              <a:gd name="T16" fmla="*/ 2147483646 w 789"/>
              <a:gd name="T17" fmla="*/ 2147483646 h 334"/>
              <a:gd name="T18" fmla="*/ 2147483646 w 789"/>
              <a:gd name="T19" fmla="*/ 2147483646 h 334"/>
              <a:gd name="T20" fmla="*/ 2147483646 w 789"/>
              <a:gd name="T21" fmla="*/ 2147483646 h 334"/>
              <a:gd name="T22" fmla="*/ 2147483646 w 789"/>
              <a:gd name="T23" fmla="*/ 2147483646 h 334"/>
              <a:gd name="T24" fmla="*/ 2147483646 w 789"/>
              <a:gd name="T25" fmla="*/ 2147483646 h 334"/>
              <a:gd name="T26" fmla="*/ 2147483646 w 789"/>
              <a:gd name="T27" fmla="*/ 2147483646 h 334"/>
              <a:gd name="T28" fmla="*/ 2147483646 w 789"/>
              <a:gd name="T29" fmla="*/ 2147483646 h 334"/>
              <a:gd name="T30" fmla="*/ 2147483646 w 789"/>
              <a:gd name="T31" fmla="*/ 2147483646 h 334"/>
              <a:gd name="T32" fmla="*/ 2147483646 w 789"/>
              <a:gd name="T33" fmla="*/ 2147483646 h 334"/>
              <a:gd name="T34" fmla="*/ 2147483646 w 789"/>
              <a:gd name="T35" fmla="*/ 2147483646 h 334"/>
              <a:gd name="T36" fmla="*/ 2147483646 w 789"/>
              <a:gd name="T37" fmla="*/ 2147483646 h 334"/>
              <a:gd name="T38" fmla="*/ 2147483646 w 789"/>
              <a:gd name="T39" fmla="*/ 2147483646 h 334"/>
              <a:gd name="T40" fmla="*/ 2147483646 w 789"/>
              <a:gd name="T41" fmla="*/ 2147483646 h 334"/>
              <a:gd name="T42" fmla="*/ 2147483646 w 789"/>
              <a:gd name="T43" fmla="*/ 2147483646 h 334"/>
              <a:gd name="T44" fmla="*/ 2147483646 w 789"/>
              <a:gd name="T45" fmla="*/ 2147483646 h 334"/>
              <a:gd name="T46" fmla="*/ 2147483646 w 789"/>
              <a:gd name="T47" fmla="*/ 2147483646 h 334"/>
              <a:gd name="T48" fmla="*/ 2147483646 w 789"/>
              <a:gd name="T49" fmla="*/ 2147483646 h 334"/>
              <a:gd name="T50" fmla="*/ 2147483646 w 789"/>
              <a:gd name="T51" fmla="*/ 2147483646 h 334"/>
              <a:gd name="T52" fmla="*/ 2147483646 w 789"/>
              <a:gd name="T53" fmla="*/ 2147483646 h 334"/>
              <a:gd name="T54" fmla="*/ 2147483646 w 789"/>
              <a:gd name="T55" fmla="*/ 2147483646 h 334"/>
              <a:gd name="T56" fmla="*/ 2147483646 w 789"/>
              <a:gd name="T57" fmla="*/ 2147483646 h 334"/>
              <a:gd name="T58" fmla="*/ 2147483646 w 789"/>
              <a:gd name="T59" fmla="*/ 2147483646 h 334"/>
              <a:gd name="T60" fmla="*/ 2147483646 w 789"/>
              <a:gd name="T61" fmla="*/ 2147483646 h 334"/>
              <a:gd name="T62" fmla="*/ 2147483646 w 789"/>
              <a:gd name="T63" fmla="*/ 2147483646 h 334"/>
              <a:gd name="T64" fmla="*/ 2147483646 w 789"/>
              <a:gd name="T65" fmla="*/ 2147483646 h 334"/>
              <a:gd name="T66" fmla="*/ 2147483646 w 789"/>
              <a:gd name="T67" fmla="*/ 2147483646 h 334"/>
              <a:gd name="T68" fmla="*/ 2147483646 w 789"/>
              <a:gd name="T69" fmla="*/ 2147483646 h 334"/>
              <a:gd name="T70" fmla="*/ 2147483646 w 789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>
              <a:gd name="T0" fmla="*/ 2147483646 w 913"/>
              <a:gd name="T1" fmla="*/ 2147483646 h 343"/>
              <a:gd name="T2" fmla="*/ 2147483646 w 913"/>
              <a:gd name="T3" fmla="*/ 0 h 343"/>
              <a:gd name="T4" fmla="*/ 0 w 913"/>
              <a:gd name="T5" fmla="*/ 0 h 343"/>
              <a:gd name="T6" fmla="*/ 0 w 913"/>
              <a:gd name="T7" fmla="*/ 2147483646 h 343"/>
              <a:gd name="T8" fmla="*/ 2147483646 w 913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3233738" y="486092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77839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>
              <a:gd name="T0" fmla="*/ 0 w 789"/>
              <a:gd name="T1" fmla="*/ 2147483646 h 392"/>
              <a:gd name="T2" fmla="*/ 2147483646 w 789"/>
              <a:gd name="T3" fmla="*/ 0 h 392"/>
              <a:gd name="T4" fmla="*/ 2147483646 w 789"/>
              <a:gd name="T5" fmla="*/ 2147483646 h 392"/>
              <a:gd name="T6" fmla="*/ 2147483646 w 789"/>
              <a:gd name="T7" fmla="*/ 2147483646 h 392"/>
              <a:gd name="T8" fmla="*/ 0 w 789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1966913" y="444182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7797800" y="4814888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6140450" y="4799013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6735763" y="5699125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1612900" y="5716588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71538" y="4846638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4587875" y="5699125"/>
            <a:ext cx="779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Policy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702175" y="4737100"/>
            <a:ext cx="5984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</a:t>
            </a:r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V="1">
            <a:off x="4973638" y="5138738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70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36513" y="53975"/>
            <a:ext cx="5592762" cy="838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ISA (`is a’) Hierarchies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499350" y="2781300"/>
            <a:ext cx="1495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Contract_Emps</a:t>
            </a:r>
          </a:p>
        </p:txBody>
      </p:sp>
      <p:sp>
        <p:nvSpPr>
          <p:cNvPr id="79878" name="Freeform 6"/>
          <p:cNvSpPr>
            <a:spLocks/>
          </p:cNvSpPr>
          <p:nvPr/>
        </p:nvSpPr>
        <p:spPr bwMode="auto">
          <a:xfrm>
            <a:off x="5781675" y="400050"/>
            <a:ext cx="1055688" cy="390525"/>
          </a:xfrm>
          <a:custGeom>
            <a:avLst/>
            <a:gdLst>
              <a:gd name="T0" fmla="*/ 2147483646 w 665"/>
              <a:gd name="T1" fmla="*/ 2147483646 h 246"/>
              <a:gd name="T2" fmla="*/ 2147483646 w 665"/>
              <a:gd name="T3" fmla="*/ 2147483646 h 246"/>
              <a:gd name="T4" fmla="*/ 2147483646 w 665"/>
              <a:gd name="T5" fmla="*/ 2147483646 h 246"/>
              <a:gd name="T6" fmla="*/ 2147483646 w 665"/>
              <a:gd name="T7" fmla="*/ 2147483646 h 246"/>
              <a:gd name="T8" fmla="*/ 2147483646 w 665"/>
              <a:gd name="T9" fmla="*/ 2147483646 h 246"/>
              <a:gd name="T10" fmla="*/ 2147483646 w 665"/>
              <a:gd name="T11" fmla="*/ 2147483646 h 246"/>
              <a:gd name="T12" fmla="*/ 2147483646 w 665"/>
              <a:gd name="T13" fmla="*/ 2147483646 h 246"/>
              <a:gd name="T14" fmla="*/ 2147483646 w 665"/>
              <a:gd name="T15" fmla="*/ 2147483646 h 246"/>
              <a:gd name="T16" fmla="*/ 2147483646 w 665"/>
              <a:gd name="T17" fmla="*/ 2147483646 h 246"/>
              <a:gd name="T18" fmla="*/ 2147483646 w 665"/>
              <a:gd name="T19" fmla="*/ 2147483646 h 246"/>
              <a:gd name="T20" fmla="*/ 2147483646 w 665"/>
              <a:gd name="T21" fmla="*/ 2147483646 h 246"/>
              <a:gd name="T22" fmla="*/ 2147483646 w 665"/>
              <a:gd name="T23" fmla="*/ 2147483646 h 246"/>
              <a:gd name="T24" fmla="*/ 2147483646 w 665"/>
              <a:gd name="T25" fmla="*/ 2147483646 h 246"/>
              <a:gd name="T26" fmla="*/ 2147483646 w 665"/>
              <a:gd name="T27" fmla="*/ 2147483646 h 246"/>
              <a:gd name="T28" fmla="*/ 2147483646 w 665"/>
              <a:gd name="T29" fmla="*/ 2147483646 h 246"/>
              <a:gd name="T30" fmla="*/ 2147483646 w 665"/>
              <a:gd name="T31" fmla="*/ 2147483646 h 246"/>
              <a:gd name="T32" fmla="*/ 2147483646 w 665"/>
              <a:gd name="T33" fmla="*/ 2147483646 h 246"/>
              <a:gd name="T34" fmla="*/ 2147483646 w 665"/>
              <a:gd name="T35" fmla="*/ 2147483646 h 246"/>
              <a:gd name="T36" fmla="*/ 2147483646 w 665"/>
              <a:gd name="T37" fmla="*/ 2147483646 h 246"/>
              <a:gd name="T38" fmla="*/ 2147483646 w 665"/>
              <a:gd name="T39" fmla="*/ 2147483646 h 246"/>
              <a:gd name="T40" fmla="*/ 2147483646 w 665"/>
              <a:gd name="T41" fmla="*/ 2147483646 h 246"/>
              <a:gd name="T42" fmla="*/ 2147483646 w 665"/>
              <a:gd name="T43" fmla="*/ 2147483646 h 246"/>
              <a:gd name="T44" fmla="*/ 2147483646 w 665"/>
              <a:gd name="T45" fmla="*/ 2147483646 h 246"/>
              <a:gd name="T46" fmla="*/ 2147483646 w 665"/>
              <a:gd name="T47" fmla="*/ 2147483646 h 246"/>
              <a:gd name="T48" fmla="*/ 2147483646 w 665"/>
              <a:gd name="T49" fmla="*/ 2147483646 h 246"/>
              <a:gd name="T50" fmla="*/ 2147483646 w 665"/>
              <a:gd name="T51" fmla="*/ 2147483646 h 246"/>
              <a:gd name="T52" fmla="*/ 2147483646 w 665"/>
              <a:gd name="T53" fmla="*/ 2147483646 h 246"/>
              <a:gd name="T54" fmla="*/ 2147483646 w 665"/>
              <a:gd name="T55" fmla="*/ 2147483646 h 246"/>
              <a:gd name="T56" fmla="*/ 2147483646 w 665"/>
              <a:gd name="T57" fmla="*/ 2147483646 h 246"/>
              <a:gd name="T58" fmla="*/ 2147483646 w 665"/>
              <a:gd name="T59" fmla="*/ 2147483646 h 246"/>
              <a:gd name="T60" fmla="*/ 2147483646 w 665"/>
              <a:gd name="T61" fmla="*/ 2147483646 h 246"/>
              <a:gd name="T62" fmla="*/ 2147483646 w 665"/>
              <a:gd name="T63" fmla="*/ 2147483646 h 246"/>
              <a:gd name="T64" fmla="*/ 2147483646 w 665"/>
              <a:gd name="T65" fmla="*/ 2147483646 h 246"/>
              <a:gd name="T66" fmla="*/ 2147483646 w 665"/>
              <a:gd name="T67" fmla="*/ 2147483646 h 246"/>
              <a:gd name="T68" fmla="*/ 2147483646 w 665"/>
              <a:gd name="T69" fmla="*/ 2147483646 h 246"/>
              <a:gd name="T70" fmla="*/ 2147483646 w 665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9" name="Freeform 7"/>
          <p:cNvSpPr>
            <a:spLocks/>
          </p:cNvSpPr>
          <p:nvPr/>
        </p:nvSpPr>
        <p:spPr bwMode="auto">
          <a:xfrm>
            <a:off x="7718425" y="400050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2147483646 h 246"/>
              <a:gd name="T18" fmla="*/ 2147483646 w 664"/>
              <a:gd name="T19" fmla="*/ 2147483646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0" name="Freeform 8"/>
          <p:cNvSpPr>
            <a:spLocks/>
          </p:cNvSpPr>
          <p:nvPr/>
        </p:nvSpPr>
        <p:spPr bwMode="auto">
          <a:xfrm>
            <a:off x="6732588" y="115888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0 h 246"/>
              <a:gd name="T18" fmla="*/ 2147483646 w 664"/>
              <a:gd name="T19" fmla="*/ 0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Freeform 9"/>
          <p:cNvSpPr>
            <a:spLocks/>
          </p:cNvSpPr>
          <p:nvPr/>
        </p:nvSpPr>
        <p:spPr bwMode="auto">
          <a:xfrm>
            <a:off x="6732588" y="1027113"/>
            <a:ext cx="1196975" cy="425450"/>
          </a:xfrm>
          <a:custGeom>
            <a:avLst/>
            <a:gdLst>
              <a:gd name="T0" fmla="*/ 2147483646 w 754"/>
              <a:gd name="T1" fmla="*/ 2147483646 h 268"/>
              <a:gd name="T2" fmla="*/ 2147483646 w 754"/>
              <a:gd name="T3" fmla="*/ 0 h 268"/>
              <a:gd name="T4" fmla="*/ 0 w 754"/>
              <a:gd name="T5" fmla="*/ 0 h 268"/>
              <a:gd name="T6" fmla="*/ 0 w 754"/>
              <a:gd name="T7" fmla="*/ 2147483646 h 268"/>
              <a:gd name="T8" fmla="*/ 2147483646 w 754"/>
              <a:gd name="T9" fmla="*/ 2147483646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951663" y="176213"/>
            <a:ext cx="646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030913" y="396875"/>
            <a:ext cx="4873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796088" y="1087438"/>
            <a:ext cx="11191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8016875" y="407988"/>
            <a:ext cx="3984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6300788" y="781050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346950" y="523875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7567613" y="814388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Freeform 17"/>
          <p:cNvSpPr>
            <a:spLocks/>
          </p:cNvSpPr>
          <p:nvPr/>
        </p:nvSpPr>
        <p:spPr bwMode="auto">
          <a:xfrm>
            <a:off x="3886200" y="1600200"/>
            <a:ext cx="1417638" cy="468313"/>
          </a:xfrm>
          <a:custGeom>
            <a:avLst/>
            <a:gdLst>
              <a:gd name="T0" fmla="*/ 0 w 893"/>
              <a:gd name="T1" fmla="*/ 2147483646 h 295"/>
              <a:gd name="T2" fmla="*/ 2147483646 w 893"/>
              <a:gd name="T3" fmla="*/ 2147483646 h 295"/>
              <a:gd name="T4" fmla="*/ 2147483646 w 893"/>
              <a:gd name="T5" fmla="*/ 2147483646 h 295"/>
              <a:gd name="T6" fmla="*/ 2147483646 w 893"/>
              <a:gd name="T7" fmla="*/ 2147483646 h 295"/>
              <a:gd name="T8" fmla="*/ 2147483646 w 893"/>
              <a:gd name="T9" fmla="*/ 2147483646 h 295"/>
              <a:gd name="T10" fmla="*/ 2147483646 w 893"/>
              <a:gd name="T11" fmla="*/ 2147483646 h 295"/>
              <a:gd name="T12" fmla="*/ 2147483646 w 893"/>
              <a:gd name="T13" fmla="*/ 2147483646 h 295"/>
              <a:gd name="T14" fmla="*/ 2147483646 w 893"/>
              <a:gd name="T15" fmla="*/ 2147483646 h 295"/>
              <a:gd name="T16" fmla="*/ 2147483646 w 893"/>
              <a:gd name="T17" fmla="*/ 2147483646 h 295"/>
              <a:gd name="T18" fmla="*/ 2147483646 w 893"/>
              <a:gd name="T19" fmla="*/ 2147483646 h 295"/>
              <a:gd name="T20" fmla="*/ 2147483646 w 893"/>
              <a:gd name="T21" fmla="*/ 2147483646 h 295"/>
              <a:gd name="T22" fmla="*/ 2147483646 w 893"/>
              <a:gd name="T23" fmla="*/ 2147483646 h 295"/>
              <a:gd name="T24" fmla="*/ 2147483646 w 893"/>
              <a:gd name="T25" fmla="*/ 2147483646 h 295"/>
              <a:gd name="T26" fmla="*/ 2147483646 w 893"/>
              <a:gd name="T27" fmla="*/ 2147483646 h 295"/>
              <a:gd name="T28" fmla="*/ 2147483646 w 893"/>
              <a:gd name="T29" fmla="*/ 2147483646 h 295"/>
              <a:gd name="T30" fmla="*/ 2147483646 w 893"/>
              <a:gd name="T31" fmla="*/ 2147483646 h 295"/>
              <a:gd name="T32" fmla="*/ 2147483646 w 893"/>
              <a:gd name="T33" fmla="*/ 2147483646 h 295"/>
              <a:gd name="T34" fmla="*/ 2147483646 w 893"/>
              <a:gd name="T35" fmla="*/ 2147483646 h 295"/>
              <a:gd name="T36" fmla="*/ 2147483646 w 893"/>
              <a:gd name="T37" fmla="*/ 2147483646 h 295"/>
              <a:gd name="T38" fmla="*/ 2147483646 w 893"/>
              <a:gd name="T39" fmla="*/ 2147483646 h 295"/>
              <a:gd name="T40" fmla="*/ 2147483646 w 893"/>
              <a:gd name="T41" fmla="*/ 2147483646 h 295"/>
              <a:gd name="T42" fmla="*/ 2147483646 w 893"/>
              <a:gd name="T43" fmla="*/ 2147483646 h 295"/>
              <a:gd name="T44" fmla="*/ 2147483646 w 893"/>
              <a:gd name="T45" fmla="*/ 2147483646 h 295"/>
              <a:gd name="T46" fmla="*/ 2147483646 w 893"/>
              <a:gd name="T47" fmla="*/ 2147483646 h 295"/>
              <a:gd name="T48" fmla="*/ 2147483646 w 893"/>
              <a:gd name="T49" fmla="*/ 2147483646 h 295"/>
              <a:gd name="T50" fmla="*/ 2147483646 w 893"/>
              <a:gd name="T51" fmla="*/ 2147483646 h 295"/>
              <a:gd name="T52" fmla="*/ 2147483646 w 893"/>
              <a:gd name="T53" fmla="*/ 0 h 295"/>
              <a:gd name="T54" fmla="*/ 2147483646 w 893"/>
              <a:gd name="T55" fmla="*/ 0 h 295"/>
              <a:gd name="T56" fmla="*/ 2147483646 w 893"/>
              <a:gd name="T57" fmla="*/ 2147483646 h 295"/>
              <a:gd name="T58" fmla="*/ 2147483646 w 893"/>
              <a:gd name="T59" fmla="*/ 2147483646 h 295"/>
              <a:gd name="T60" fmla="*/ 2147483646 w 893"/>
              <a:gd name="T61" fmla="*/ 2147483646 h 295"/>
              <a:gd name="T62" fmla="*/ 2147483646 w 893"/>
              <a:gd name="T63" fmla="*/ 2147483646 h 295"/>
              <a:gd name="T64" fmla="*/ 2147483646 w 893"/>
              <a:gd name="T65" fmla="*/ 2147483646 h 295"/>
              <a:gd name="T66" fmla="*/ 2147483646 w 893"/>
              <a:gd name="T67" fmla="*/ 2147483646 h 295"/>
              <a:gd name="T68" fmla="*/ 2147483646 w 893"/>
              <a:gd name="T69" fmla="*/ 2147483646 h 295"/>
              <a:gd name="T70" fmla="*/ 0 w 893"/>
              <a:gd name="T71" fmla="*/ 2147483646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3884613" y="1682750"/>
            <a:ext cx="1366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hourly_wages</a:t>
            </a: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4713288" y="2078038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Freeform 20"/>
          <p:cNvSpPr>
            <a:spLocks/>
          </p:cNvSpPr>
          <p:nvPr/>
        </p:nvSpPr>
        <p:spPr bwMode="auto">
          <a:xfrm>
            <a:off x="7848600" y="2057400"/>
            <a:ext cx="1085850" cy="431800"/>
          </a:xfrm>
          <a:custGeom>
            <a:avLst/>
            <a:gdLst>
              <a:gd name="T0" fmla="*/ 2147483646 w 684"/>
              <a:gd name="T1" fmla="*/ 2147483646 h 272"/>
              <a:gd name="T2" fmla="*/ 2147483646 w 684"/>
              <a:gd name="T3" fmla="*/ 2147483646 h 272"/>
              <a:gd name="T4" fmla="*/ 2147483646 w 684"/>
              <a:gd name="T5" fmla="*/ 2147483646 h 272"/>
              <a:gd name="T6" fmla="*/ 2147483646 w 684"/>
              <a:gd name="T7" fmla="*/ 2147483646 h 272"/>
              <a:gd name="T8" fmla="*/ 2147483646 w 684"/>
              <a:gd name="T9" fmla="*/ 2147483646 h 272"/>
              <a:gd name="T10" fmla="*/ 2147483646 w 684"/>
              <a:gd name="T11" fmla="*/ 2147483646 h 272"/>
              <a:gd name="T12" fmla="*/ 2147483646 w 684"/>
              <a:gd name="T13" fmla="*/ 2147483646 h 272"/>
              <a:gd name="T14" fmla="*/ 2147483646 w 684"/>
              <a:gd name="T15" fmla="*/ 2147483646 h 272"/>
              <a:gd name="T16" fmla="*/ 2147483646 w 684"/>
              <a:gd name="T17" fmla="*/ 2147483646 h 272"/>
              <a:gd name="T18" fmla="*/ 2147483646 w 684"/>
              <a:gd name="T19" fmla="*/ 2147483646 h 272"/>
              <a:gd name="T20" fmla="*/ 2147483646 w 684"/>
              <a:gd name="T21" fmla="*/ 2147483646 h 272"/>
              <a:gd name="T22" fmla="*/ 2147483646 w 684"/>
              <a:gd name="T23" fmla="*/ 2147483646 h 272"/>
              <a:gd name="T24" fmla="*/ 2147483646 w 684"/>
              <a:gd name="T25" fmla="*/ 2147483646 h 272"/>
              <a:gd name="T26" fmla="*/ 2147483646 w 684"/>
              <a:gd name="T27" fmla="*/ 2147483646 h 272"/>
              <a:gd name="T28" fmla="*/ 2147483646 w 684"/>
              <a:gd name="T29" fmla="*/ 2147483646 h 272"/>
              <a:gd name="T30" fmla="*/ 2147483646 w 684"/>
              <a:gd name="T31" fmla="*/ 2147483646 h 272"/>
              <a:gd name="T32" fmla="*/ 2147483646 w 684"/>
              <a:gd name="T33" fmla="*/ 2147483646 h 272"/>
              <a:gd name="T34" fmla="*/ 2147483646 w 684"/>
              <a:gd name="T35" fmla="*/ 2147483646 h 272"/>
              <a:gd name="T36" fmla="*/ 2147483646 w 684"/>
              <a:gd name="T37" fmla="*/ 2147483646 h 272"/>
              <a:gd name="T38" fmla="*/ 2147483646 w 684"/>
              <a:gd name="T39" fmla="*/ 2147483646 h 272"/>
              <a:gd name="T40" fmla="*/ 2147483646 w 684"/>
              <a:gd name="T41" fmla="*/ 2147483646 h 272"/>
              <a:gd name="T42" fmla="*/ 2147483646 w 684"/>
              <a:gd name="T43" fmla="*/ 2147483646 h 272"/>
              <a:gd name="T44" fmla="*/ 2147483646 w 684"/>
              <a:gd name="T45" fmla="*/ 2147483646 h 272"/>
              <a:gd name="T46" fmla="*/ 2147483646 w 684"/>
              <a:gd name="T47" fmla="*/ 2147483646 h 272"/>
              <a:gd name="T48" fmla="*/ 2147483646 w 684"/>
              <a:gd name="T49" fmla="*/ 2147483646 h 272"/>
              <a:gd name="T50" fmla="*/ 2147483646 w 684"/>
              <a:gd name="T51" fmla="*/ 2147483646 h 272"/>
              <a:gd name="T52" fmla="*/ 2147483646 w 684"/>
              <a:gd name="T53" fmla="*/ 2147483646 h 272"/>
              <a:gd name="T54" fmla="*/ 2147483646 w 684"/>
              <a:gd name="T55" fmla="*/ 2147483646 h 272"/>
              <a:gd name="T56" fmla="*/ 2147483646 w 684"/>
              <a:gd name="T57" fmla="*/ 2147483646 h 272"/>
              <a:gd name="T58" fmla="*/ 2147483646 w 684"/>
              <a:gd name="T59" fmla="*/ 2147483646 h 272"/>
              <a:gd name="T60" fmla="*/ 2147483646 w 684"/>
              <a:gd name="T61" fmla="*/ 2147483646 h 272"/>
              <a:gd name="T62" fmla="*/ 2147483646 w 684"/>
              <a:gd name="T63" fmla="*/ 2147483646 h 272"/>
              <a:gd name="T64" fmla="*/ 2147483646 w 684"/>
              <a:gd name="T65" fmla="*/ 2147483646 h 272"/>
              <a:gd name="T66" fmla="*/ 2147483646 w 684"/>
              <a:gd name="T67" fmla="*/ 2147483646 h 272"/>
              <a:gd name="T68" fmla="*/ 2147483646 w 684"/>
              <a:gd name="T69" fmla="*/ 2147483646 h 272"/>
              <a:gd name="T70" fmla="*/ 2147483646 w 684"/>
              <a:gd name="T71" fmla="*/ 2147483646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Freeform 21"/>
          <p:cNvSpPr>
            <a:spLocks/>
          </p:cNvSpPr>
          <p:nvPr/>
        </p:nvSpPr>
        <p:spPr bwMode="auto">
          <a:xfrm>
            <a:off x="5334000" y="1600200"/>
            <a:ext cx="1525588" cy="481013"/>
          </a:xfrm>
          <a:custGeom>
            <a:avLst/>
            <a:gdLst>
              <a:gd name="T0" fmla="*/ 2147483646 w 961"/>
              <a:gd name="T1" fmla="*/ 2147483646 h 303"/>
              <a:gd name="T2" fmla="*/ 2147483646 w 961"/>
              <a:gd name="T3" fmla="*/ 2147483646 h 303"/>
              <a:gd name="T4" fmla="*/ 2147483646 w 961"/>
              <a:gd name="T5" fmla="*/ 2147483646 h 303"/>
              <a:gd name="T6" fmla="*/ 2147483646 w 961"/>
              <a:gd name="T7" fmla="*/ 2147483646 h 303"/>
              <a:gd name="T8" fmla="*/ 2147483646 w 961"/>
              <a:gd name="T9" fmla="*/ 2147483646 h 303"/>
              <a:gd name="T10" fmla="*/ 2147483646 w 961"/>
              <a:gd name="T11" fmla="*/ 2147483646 h 303"/>
              <a:gd name="T12" fmla="*/ 2147483646 w 961"/>
              <a:gd name="T13" fmla="*/ 2147483646 h 303"/>
              <a:gd name="T14" fmla="*/ 2147483646 w 961"/>
              <a:gd name="T15" fmla="*/ 2147483646 h 303"/>
              <a:gd name="T16" fmla="*/ 2147483646 w 961"/>
              <a:gd name="T17" fmla="*/ 2147483646 h 303"/>
              <a:gd name="T18" fmla="*/ 2147483646 w 961"/>
              <a:gd name="T19" fmla="*/ 2147483646 h 303"/>
              <a:gd name="T20" fmla="*/ 2147483646 w 961"/>
              <a:gd name="T21" fmla="*/ 2147483646 h 303"/>
              <a:gd name="T22" fmla="*/ 2147483646 w 961"/>
              <a:gd name="T23" fmla="*/ 2147483646 h 303"/>
              <a:gd name="T24" fmla="*/ 2147483646 w 961"/>
              <a:gd name="T25" fmla="*/ 2147483646 h 303"/>
              <a:gd name="T26" fmla="*/ 2147483646 w 961"/>
              <a:gd name="T27" fmla="*/ 2147483646 h 303"/>
              <a:gd name="T28" fmla="*/ 2147483646 w 961"/>
              <a:gd name="T29" fmla="*/ 2147483646 h 303"/>
              <a:gd name="T30" fmla="*/ 2147483646 w 961"/>
              <a:gd name="T31" fmla="*/ 2147483646 h 303"/>
              <a:gd name="T32" fmla="*/ 2147483646 w 961"/>
              <a:gd name="T33" fmla="*/ 2147483646 h 303"/>
              <a:gd name="T34" fmla="*/ 2147483646 w 961"/>
              <a:gd name="T35" fmla="*/ 2147483646 h 303"/>
              <a:gd name="T36" fmla="*/ 2147483646 w 961"/>
              <a:gd name="T37" fmla="*/ 2147483646 h 303"/>
              <a:gd name="T38" fmla="*/ 2147483646 w 961"/>
              <a:gd name="T39" fmla="*/ 2147483646 h 303"/>
              <a:gd name="T40" fmla="*/ 2147483646 w 961"/>
              <a:gd name="T41" fmla="*/ 2147483646 h 303"/>
              <a:gd name="T42" fmla="*/ 2147483646 w 961"/>
              <a:gd name="T43" fmla="*/ 2147483646 h 303"/>
              <a:gd name="T44" fmla="*/ 2147483646 w 961"/>
              <a:gd name="T45" fmla="*/ 2147483646 h 303"/>
              <a:gd name="T46" fmla="*/ 2147483646 w 961"/>
              <a:gd name="T47" fmla="*/ 2147483646 h 303"/>
              <a:gd name="T48" fmla="*/ 2147483646 w 961"/>
              <a:gd name="T49" fmla="*/ 2147483646 h 303"/>
              <a:gd name="T50" fmla="*/ 2147483646 w 961"/>
              <a:gd name="T51" fmla="*/ 2147483646 h 303"/>
              <a:gd name="T52" fmla="*/ 2147483646 w 961"/>
              <a:gd name="T53" fmla="*/ 2147483646 h 303"/>
              <a:gd name="T54" fmla="*/ 2147483646 w 961"/>
              <a:gd name="T55" fmla="*/ 2147483646 h 303"/>
              <a:gd name="T56" fmla="*/ 2147483646 w 961"/>
              <a:gd name="T57" fmla="*/ 2147483646 h 303"/>
              <a:gd name="T58" fmla="*/ 2147483646 w 961"/>
              <a:gd name="T59" fmla="*/ 2147483646 h 303"/>
              <a:gd name="T60" fmla="*/ 2147483646 w 961"/>
              <a:gd name="T61" fmla="*/ 2147483646 h 303"/>
              <a:gd name="T62" fmla="*/ 2147483646 w 961"/>
              <a:gd name="T63" fmla="*/ 2147483646 h 303"/>
              <a:gd name="T64" fmla="*/ 2147483646 w 961"/>
              <a:gd name="T65" fmla="*/ 2147483646 h 303"/>
              <a:gd name="T66" fmla="*/ 2147483646 w 961"/>
              <a:gd name="T67" fmla="*/ 2147483646 h 303"/>
              <a:gd name="T68" fmla="*/ 2147483646 w 961"/>
              <a:gd name="T69" fmla="*/ 2147483646 h 303"/>
              <a:gd name="T70" fmla="*/ 2147483646 w 961"/>
              <a:gd name="T71" fmla="*/ 2147483646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Freeform 22"/>
          <p:cNvSpPr>
            <a:spLocks/>
          </p:cNvSpPr>
          <p:nvPr/>
        </p:nvSpPr>
        <p:spPr bwMode="auto">
          <a:xfrm>
            <a:off x="5734050" y="2740025"/>
            <a:ext cx="1284288" cy="431800"/>
          </a:xfrm>
          <a:custGeom>
            <a:avLst/>
            <a:gdLst>
              <a:gd name="T0" fmla="*/ 2147483646 w 809"/>
              <a:gd name="T1" fmla="*/ 2147483646 h 272"/>
              <a:gd name="T2" fmla="*/ 2147483646 w 809"/>
              <a:gd name="T3" fmla="*/ 0 h 272"/>
              <a:gd name="T4" fmla="*/ 0 w 809"/>
              <a:gd name="T5" fmla="*/ 0 h 272"/>
              <a:gd name="T6" fmla="*/ 0 w 809"/>
              <a:gd name="T7" fmla="*/ 2147483646 h 272"/>
              <a:gd name="T8" fmla="*/ 2147483646 w 809"/>
              <a:gd name="T9" fmla="*/ 2147483646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Freeform 23"/>
          <p:cNvSpPr>
            <a:spLocks/>
          </p:cNvSpPr>
          <p:nvPr/>
        </p:nvSpPr>
        <p:spPr bwMode="auto">
          <a:xfrm>
            <a:off x="7577138" y="2740025"/>
            <a:ext cx="1446212" cy="414338"/>
          </a:xfrm>
          <a:custGeom>
            <a:avLst/>
            <a:gdLst>
              <a:gd name="T0" fmla="*/ 2147483646 w 911"/>
              <a:gd name="T1" fmla="*/ 2147483646 h 261"/>
              <a:gd name="T2" fmla="*/ 2147483646 w 911"/>
              <a:gd name="T3" fmla="*/ 0 h 261"/>
              <a:gd name="T4" fmla="*/ 0 w 911"/>
              <a:gd name="T5" fmla="*/ 0 h 261"/>
              <a:gd name="T6" fmla="*/ 0 w 911"/>
              <a:gd name="T7" fmla="*/ 2147483646 h 261"/>
              <a:gd name="T8" fmla="*/ 2147483646 w 911"/>
              <a:gd name="T9" fmla="*/ 2147483646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Freeform 24"/>
          <p:cNvSpPr>
            <a:spLocks/>
          </p:cNvSpPr>
          <p:nvPr/>
        </p:nvSpPr>
        <p:spPr bwMode="auto">
          <a:xfrm>
            <a:off x="6975475" y="1727200"/>
            <a:ext cx="722313" cy="484188"/>
          </a:xfrm>
          <a:custGeom>
            <a:avLst/>
            <a:gdLst>
              <a:gd name="T0" fmla="*/ 2147483646 w 455"/>
              <a:gd name="T1" fmla="*/ 0 h 305"/>
              <a:gd name="T2" fmla="*/ 2147483646 w 455"/>
              <a:gd name="T3" fmla="*/ 2147483646 h 305"/>
              <a:gd name="T4" fmla="*/ 0 w 455"/>
              <a:gd name="T5" fmla="*/ 2147483646 h 305"/>
              <a:gd name="T6" fmla="*/ 214748364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7086600" y="1908175"/>
            <a:ext cx="477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5716588" y="2822575"/>
            <a:ext cx="13271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Hourly_Emps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824788" y="2128838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contractid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5407025" y="1673225"/>
            <a:ext cx="1397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hours_worked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 flipH="1">
            <a:off x="6389688" y="2195513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7415213" y="2195513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8383588" y="2516188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6076950" y="2078038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228600" y="3429000"/>
            <a:ext cx="8534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As in C++, attributes can be inherited.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>
              <a:latin typeface="Book Antiqua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If we declare A </a:t>
            </a:r>
            <a:r>
              <a:rPr lang="en-US" sz="2000" b="1">
                <a:solidFill>
                  <a:schemeClr val="accent2"/>
                </a:solidFill>
                <a:latin typeface="Book Antiqua" pitchFamily="18" charset="0"/>
              </a:rPr>
              <a:t>ISA</a:t>
            </a:r>
            <a:r>
              <a:rPr lang="en-US">
                <a:latin typeface="Book Antiqua" pitchFamily="18" charset="0"/>
              </a:rPr>
              <a:t> B, every A entity is also considered to be a B entity.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>
              <a:latin typeface="Book Antiqua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Upwards is generalization. Down is specialization</a:t>
            </a:r>
          </a:p>
        </p:txBody>
      </p:sp>
      <p:sp>
        <p:nvSpPr>
          <p:cNvPr id="79906" name="Line 35"/>
          <p:cNvSpPr>
            <a:spLocks noChangeShapeType="1"/>
          </p:cNvSpPr>
          <p:nvPr/>
        </p:nvSpPr>
        <p:spPr bwMode="auto">
          <a:xfrm flipV="1">
            <a:off x="7315200" y="1441450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0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 in ISA relation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400" i="1" smtClean="0"/>
              <a:t>Overlap constraints</a:t>
            </a:r>
            <a:r>
              <a:rPr lang="en-US" sz="2400" smtClean="0"/>
              <a:t>:  Can Joe be an Hourly_Emps as well as a Contract_Emps entity?  (</a:t>
            </a:r>
            <a:r>
              <a:rPr lang="en-US" sz="2400" i="1" smtClean="0"/>
              <a:t>Allowed/disallowed</a:t>
            </a:r>
            <a:r>
              <a:rPr lang="en-US" sz="24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i="1" smtClean="0"/>
              <a:t>Covering constraints</a:t>
            </a:r>
            <a:r>
              <a:rPr lang="en-US" sz="2400" smtClean="0"/>
              <a:t>:  Does every Employees entity also have to be an Hourly_Emps or a Contract_Emps entity?</a:t>
            </a:r>
            <a:r>
              <a:rPr lang="en-US" sz="2400" i="1" smtClean="0"/>
              <a:t> (Yes/no)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Reasons for using ISA: </a:t>
            </a:r>
          </a:p>
          <a:p>
            <a:pPr lvl="1" eaLnBrk="1" hangingPunct="1"/>
            <a:r>
              <a:rPr lang="en-US" sz="2000" smtClean="0"/>
              <a:t>To add descriptive attributes specific to a subclass.</a:t>
            </a:r>
          </a:p>
          <a:p>
            <a:pPr lvl="1" eaLnBrk="1" hangingPunct="1"/>
            <a:r>
              <a:rPr lang="en-US" sz="2000" smtClean="0"/>
              <a:t>To identify entitities that participate in 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2240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7463"/>
            <a:ext cx="4614863" cy="1104901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3352800" cy="5105400"/>
          </a:xfrm>
          <a:noFill/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Used when we have to model a relationship involving (entitity sets and) a </a:t>
            </a:r>
            <a:r>
              <a:rPr lang="en-US" sz="2400" i="1" smtClean="0"/>
              <a:t>relationship set</a:t>
            </a:r>
            <a:r>
              <a:rPr lang="en-US" sz="2400" smtClean="0"/>
              <a:t>.</a:t>
            </a:r>
          </a:p>
        </p:txBody>
      </p:sp>
      <p:sp>
        <p:nvSpPr>
          <p:cNvPr id="82950" name="Freeform 7"/>
          <p:cNvSpPr>
            <a:spLocks/>
          </p:cNvSpPr>
          <p:nvPr/>
        </p:nvSpPr>
        <p:spPr bwMode="auto">
          <a:xfrm>
            <a:off x="6518275" y="3297238"/>
            <a:ext cx="896938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0 h 240"/>
              <a:gd name="T18" fmla="*/ 2147483646 w 565"/>
              <a:gd name="T19" fmla="*/ 0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2147483646 h 240"/>
              <a:gd name="T54" fmla="*/ 2147483646 w 565"/>
              <a:gd name="T55" fmla="*/ 2147483646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Freeform 8"/>
          <p:cNvSpPr>
            <a:spLocks/>
          </p:cNvSpPr>
          <p:nvPr/>
        </p:nvSpPr>
        <p:spPr bwMode="auto">
          <a:xfrm>
            <a:off x="8164513" y="3297238"/>
            <a:ext cx="896937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2147483646 h 240"/>
              <a:gd name="T18" fmla="*/ 2147483646 w 565"/>
              <a:gd name="T19" fmla="*/ 2147483646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0 h 240"/>
              <a:gd name="T54" fmla="*/ 2147483646 w 565"/>
              <a:gd name="T55" fmla="*/ 0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7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69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8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59"/>
                </a:lnTo>
                <a:lnTo>
                  <a:pt x="513" y="50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5"/>
                </a:lnTo>
                <a:lnTo>
                  <a:pt x="401" y="11"/>
                </a:lnTo>
                <a:lnTo>
                  <a:pt x="378" y="6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Freeform 9"/>
          <p:cNvSpPr>
            <a:spLocks/>
          </p:cNvSpPr>
          <p:nvPr/>
        </p:nvSpPr>
        <p:spPr bwMode="auto">
          <a:xfrm>
            <a:off x="4198938" y="2924175"/>
            <a:ext cx="1169987" cy="366713"/>
          </a:xfrm>
          <a:custGeom>
            <a:avLst/>
            <a:gdLst>
              <a:gd name="T0" fmla="*/ 2147483646 w 737"/>
              <a:gd name="T1" fmla="*/ 2147483646 h 231"/>
              <a:gd name="T2" fmla="*/ 2147483646 w 737"/>
              <a:gd name="T3" fmla="*/ 2147483646 h 231"/>
              <a:gd name="T4" fmla="*/ 2147483646 w 737"/>
              <a:gd name="T5" fmla="*/ 2147483646 h 231"/>
              <a:gd name="T6" fmla="*/ 2147483646 w 737"/>
              <a:gd name="T7" fmla="*/ 2147483646 h 231"/>
              <a:gd name="T8" fmla="*/ 2147483646 w 737"/>
              <a:gd name="T9" fmla="*/ 2147483646 h 231"/>
              <a:gd name="T10" fmla="*/ 2147483646 w 737"/>
              <a:gd name="T11" fmla="*/ 2147483646 h 231"/>
              <a:gd name="T12" fmla="*/ 2147483646 w 737"/>
              <a:gd name="T13" fmla="*/ 2147483646 h 231"/>
              <a:gd name="T14" fmla="*/ 2147483646 w 737"/>
              <a:gd name="T15" fmla="*/ 2147483646 h 231"/>
              <a:gd name="T16" fmla="*/ 2147483646 w 737"/>
              <a:gd name="T17" fmla="*/ 0 h 231"/>
              <a:gd name="T18" fmla="*/ 2147483646 w 737"/>
              <a:gd name="T19" fmla="*/ 0 h 231"/>
              <a:gd name="T20" fmla="*/ 2147483646 w 737"/>
              <a:gd name="T21" fmla="*/ 2147483646 h 231"/>
              <a:gd name="T22" fmla="*/ 2147483646 w 737"/>
              <a:gd name="T23" fmla="*/ 2147483646 h 231"/>
              <a:gd name="T24" fmla="*/ 2147483646 w 737"/>
              <a:gd name="T25" fmla="*/ 2147483646 h 231"/>
              <a:gd name="T26" fmla="*/ 2147483646 w 737"/>
              <a:gd name="T27" fmla="*/ 2147483646 h 231"/>
              <a:gd name="T28" fmla="*/ 2147483646 w 737"/>
              <a:gd name="T29" fmla="*/ 2147483646 h 231"/>
              <a:gd name="T30" fmla="*/ 2147483646 w 737"/>
              <a:gd name="T31" fmla="*/ 2147483646 h 231"/>
              <a:gd name="T32" fmla="*/ 2147483646 w 737"/>
              <a:gd name="T33" fmla="*/ 2147483646 h 231"/>
              <a:gd name="T34" fmla="*/ 2147483646 w 737"/>
              <a:gd name="T35" fmla="*/ 2147483646 h 231"/>
              <a:gd name="T36" fmla="*/ 2147483646 w 737"/>
              <a:gd name="T37" fmla="*/ 2147483646 h 231"/>
              <a:gd name="T38" fmla="*/ 2147483646 w 737"/>
              <a:gd name="T39" fmla="*/ 2147483646 h 231"/>
              <a:gd name="T40" fmla="*/ 2147483646 w 737"/>
              <a:gd name="T41" fmla="*/ 2147483646 h 231"/>
              <a:gd name="T42" fmla="*/ 2147483646 w 737"/>
              <a:gd name="T43" fmla="*/ 2147483646 h 231"/>
              <a:gd name="T44" fmla="*/ 2147483646 w 737"/>
              <a:gd name="T45" fmla="*/ 2147483646 h 231"/>
              <a:gd name="T46" fmla="*/ 2147483646 w 737"/>
              <a:gd name="T47" fmla="*/ 2147483646 h 231"/>
              <a:gd name="T48" fmla="*/ 2147483646 w 737"/>
              <a:gd name="T49" fmla="*/ 2147483646 h 231"/>
              <a:gd name="T50" fmla="*/ 2147483646 w 737"/>
              <a:gd name="T51" fmla="*/ 2147483646 h 231"/>
              <a:gd name="T52" fmla="*/ 2147483646 w 737"/>
              <a:gd name="T53" fmla="*/ 2147483646 h 231"/>
              <a:gd name="T54" fmla="*/ 2147483646 w 737"/>
              <a:gd name="T55" fmla="*/ 2147483646 h 231"/>
              <a:gd name="T56" fmla="*/ 2147483646 w 737"/>
              <a:gd name="T57" fmla="*/ 2147483646 h 231"/>
              <a:gd name="T58" fmla="*/ 2147483646 w 737"/>
              <a:gd name="T59" fmla="*/ 2147483646 h 231"/>
              <a:gd name="T60" fmla="*/ 2147483646 w 737"/>
              <a:gd name="T61" fmla="*/ 2147483646 h 231"/>
              <a:gd name="T62" fmla="*/ 2147483646 w 737"/>
              <a:gd name="T63" fmla="*/ 2147483646 h 231"/>
              <a:gd name="T64" fmla="*/ 2147483646 w 737"/>
              <a:gd name="T65" fmla="*/ 2147483646 h 231"/>
              <a:gd name="T66" fmla="*/ 2147483646 w 737"/>
              <a:gd name="T67" fmla="*/ 2147483646 h 231"/>
              <a:gd name="T68" fmla="*/ 2147483646 w 737"/>
              <a:gd name="T69" fmla="*/ 2147483646 h 231"/>
              <a:gd name="T70" fmla="*/ 2147483646 w 737"/>
              <a:gd name="T71" fmla="*/ 2147483646 h 2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37" h="231">
                <a:moveTo>
                  <a:pt x="736" y="115"/>
                </a:moveTo>
                <a:lnTo>
                  <a:pt x="736" y="105"/>
                </a:lnTo>
                <a:lnTo>
                  <a:pt x="730" y="94"/>
                </a:lnTo>
                <a:lnTo>
                  <a:pt x="724" y="85"/>
                </a:lnTo>
                <a:lnTo>
                  <a:pt x="715" y="75"/>
                </a:lnTo>
                <a:lnTo>
                  <a:pt x="702" y="67"/>
                </a:lnTo>
                <a:lnTo>
                  <a:pt x="687" y="57"/>
                </a:lnTo>
                <a:lnTo>
                  <a:pt x="670" y="48"/>
                </a:lnTo>
                <a:lnTo>
                  <a:pt x="651" y="41"/>
                </a:lnTo>
                <a:lnTo>
                  <a:pt x="628" y="33"/>
                </a:lnTo>
                <a:lnTo>
                  <a:pt x="605" y="27"/>
                </a:lnTo>
                <a:lnTo>
                  <a:pt x="579" y="21"/>
                </a:lnTo>
                <a:lnTo>
                  <a:pt x="552" y="15"/>
                </a:lnTo>
                <a:lnTo>
                  <a:pt x="524" y="10"/>
                </a:lnTo>
                <a:lnTo>
                  <a:pt x="494" y="7"/>
                </a:lnTo>
                <a:lnTo>
                  <a:pt x="464" y="3"/>
                </a:lnTo>
                <a:lnTo>
                  <a:pt x="433" y="1"/>
                </a:lnTo>
                <a:lnTo>
                  <a:pt x="400" y="0"/>
                </a:lnTo>
                <a:lnTo>
                  <a:pt x="368" y="0"/>
                </a:lnTo>
                <a:lnTo>
                  <a:pt x="336" y="0"/>
                </a:lnTo>
                <a:lnTo>
                  <a:pt x="305" y="1"/>
                </a:lnTo>
                <a:lnTo>
                  <a:pt x="274" y="3"/>
                </a:lnTo>
                <a:lnTo>
                  <a:pt x="242" y="7"/>
                </a:lnTo>
                <a:lnTo>
                  <a:pt x="214" y="10"/>
                </a:lnTo>
                <a:lnTo>
                  <a:pt x="184" y="15"/>
                </a:lnTo>
                <a:lnTo>
                  <a:pt x="157" y="21"/>
                </a:lnTo>
                <a:lnTo>
                  <a:pt x="131" y="27"/>
                </a:lnTo>
                <a:lnTo>
                  <a:pt x="108" y="33"/>
                </a:lnTo>
                <a:lnTo>
                  <a:pt x="86" y="41"/>
                </a:lnTo>
                <a:lnTo>
                  <a:pt x="66" y="48"/>
                </a:lnTo>
                <a:lnTo>
                  <a:pt x="50" y="57"/>
                </a:lnTo>
                <a:lnTo>
                  <a:pt x="35" y="67"/>
                </a:lnTo>
                <a:lnTo>
                  <a:pt x="23" y="75"/>
                </a:lnTo>
                <a:lnTo>
                  <a:pt x="13" y="85"/>
                </a:lnTo>
                <a:lnTo>
                  <a:pt x="6" y="94"/>
                </a:lnTo>
                <a:lnTo>
                  <a:pt x="1" y="105"/>
                </a:lnTo>
                <a:lnTo>
                  <a:pt x="0" y="115"/>
                </a:lnTo>
                <a:lnTo>
                  <a:pt x="1" y="125"/>
                </a:lnTo>
                <a:lnTo>
                  <a:pt x="6" y="135"/>
                </a:lnTo>
                <a:lnTo>
                  <a:pt x="13" y="144"/>
                </a:lnTo>
                <a:lnTo>
                  <a:pt x="23" y="154"/>
                </a:lnTo>
                <a:lnTo>
                  <a:pt x="35" y="163"/>
                </a:lnTo>
                <a:lnTo>
                  <a:pt x="50" y="172"/>
                </a:lnTo>
                <a:lnTo>
                  <a:pt x="66" y="181"/>
                </a:lnTo>
                <a:lnTo>
                  <a:pt x="86" y="188"/>
                </a:lnTo>
                <a:lnTo>
                  <a:pt x="108" y="196"/>
                </a:lnTo>
                <a:lnTo>
                  <a:pt x="131" y="203"/>
                </a:lnTo>
                <a:lnTo>
                  <a:pt x="157" y="208"/>
                </a:lnTo>
                <a:lnTo>
                  <a:pt x="184" y="214"/>
                </a:lnTo>
                <a:lnTo>
                  <a:pt x="214" y="219"/>
                </a:lnTo>
                <a:lnTo>
                  <a:pt x="242" y="223"/>
                </a:lnTo>
                <a:lnTo>
                  <a:pt x="274" y="226"/>
                </a:lnTo>
                <a:lnTo>
                  <a:pt x="305" y="228"/>
                </a:lnTo>
                <a:lnTo>
                  <a:pt x="336" y="229"/>
                </a:lnTo>
                <a:lnTo>
                  <a:pt x="368" y="230"/>
                </a:lnTo>
                <a:lnTo>
                  <a:pt x="400" y="229"/>
                </a:lnTo>
                <a:lnTo>
                  <a:pt x="433" y="228"/>
                </a:lnTo>
                <a:lnTo>
                  <a:pt x="464" y="226"/>
                </a:lnTo>
                <a:lnTo>
                  <a:pt x="494" y="223"/>
                </a:lnTo>
                <a:lnTo>
                  <a:pt x="524" y="219"/>
                </a:lnTo>
                <a:lnTo>
                  <a:pt x="552" y="214"/>
                </a:lnTo>
                <a:lnTo>
                  <a:pt x="579" y="208"/>
                </a:lnTo>
                <a:lnTo>
                  <a:pt x="605" y="203"/>
                </a:lnTo>
                <a:lnTo>
                  <a:pt x="628" y="196"/>
                </a:lnTo>
                <a:lnTo>
                  <a:pt x="651" y="188"/>
                </a:lnTo>
                <a:lnTo>
                  <a:pt x="670" y="181"/>
                </a:lnTo>
                <a:lnTo>
                  <a:pt x="687" y="172"/>
                </a:lnTo>
                <a:lnTo>
                  <a:pt x="702" y="163"/>
                </a:lnTo>
                <a:lnTo>
                  <a:pt x="715" y="154"/>
                </a:lnTo>
                <a:lnTo>
                  <a:pt x="724" y="144"/>
                </a:lnTo>
                <a:lnTo>
                  <a:pt x="730" y="135"/>
                </a:lnTo>
                <a:lnTo>
                  <a:pt x="736" y="125"/>
                </a:lnTo>
                <a:lnTo>
                  <a:pt x="736" y="1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Freeform 10"/>
          <p:cNvSpPr>
            <a:spLocks/>
          </p:cNvSpPr>
          <p:nvPr/>
        </p:nvSpPr>
        <p:spPr bwMode="auto">
          <a:xfrm>
            <a:off x="3386138" y="3297238"/>
            <a:ext cx="896937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0 h 240"/>
              <a:gd name="T18" fmla="*/ 2147483646 w 565"/>
              <a:gd name="T19" fmla="*/ 0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2147483646 h 240"/>
              <a:gd name="T54" fmla="*/ 2147483646 w 565"/>
              <a:gd name="T55" fmla="*/ 2147483646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Freeform 11"/>
          <p:cNvSpPr>
            <a:spLocks/>
          </p:cNvSpPr>
          <p:nvPr/>
        </p:nvSpPr>
        <p:spPr bwMode="auto">
          <a:xfrm>
            <a:off x="5030788" y="3297238"/>
            <a:ext cx="1133475" cy="381000"/>
          </a:xfrm>
          <a:custGeom>
            <a:avLst/>
            <a:gdLst>
              <a:gd name="T0" fmla="*/ 2147483646 w 714"/>
              <a:gd name="T1" fmla="*/ 2147483646 h 240"/>
              <a:gd name="T2" fmla="*/ 2147483646 w 714"/>
              <a:gd name="T3" fmla="*/ 2147483646 h 240"/>
              <a:gd name="T4" fmla="*/ 2147483646 w 714"/>
              <a:gd name="T5" fmla="*/ 2147483646 h 240"/>
              <a:gd name="T6" fmla="*/ 2147483646 w 714"/>
              <a:gd name="T7" fmla="*/ 2147483646 h 240"/>
              <a:gd name="T8" fmla="*/ 2147483646 w 714"/>
              <a:gd name="T9" fmla="*/ 2147483646 h 240"/>
              <a:gd name="T10" fmla="*/ 2147483646 w 714"/>
              <a:gd name="T11" fmla="*/ 2147483646 h 240"/>
              <a:gd name="T12" fmla="*/ 2147483646 w 714"/>
              <a:gd name="T13" fmla="*/ 2147483646 h 240"/>
              <a:gd name="T14" fmla="*/ 2147483646 w 714"/>
              <a:gd name="T15" fmla="*/ 2147483646 h 240"/>
              <a:gd name="T16" fmla="*/ 2147483646 w 714"/>
              <a:gd name="T17" fmla="*/ 2147483646 h 240"/>
              <a:gd name="T18" fmla="*/ 2147483646 w 714"/>
              <a:gd name="T19" fmla="*/ 2147483646 h 240"/>
              <a:gd name="T20" fmla="*/ 2147483646 w 714"/>
              <a:gd name="T21" fmla="*/ 2147483646 h 240"/>
              <a:gd name="T22" fmla="*/ 2147483646 w 714"/>
              <a:gd name="T23" fmla="*/ 2147483646 h 240"/>
              <a:gd name="T24" fmla="*/ 2147483646 w 714"/>
              <a:gd name="T25" fmla="*/ 2147483646 h 240"/>
              <a:gd name="T26" fmla="*/ 2147483646 w 714"/>
              <a:gd name="T27" fmla="*/ 2147483646 h 240"/>
              <a:gd name="T28" fmla="*/ 2147483646 w 714"/>
              <a:gd name="T29" fmla="*/ 2147483646 h 240"/>
              <a:gd name="T30" fmla="*/ 2147483646 w 714"/>
              <a:gd name="T31" fmla="*/ 2147483646 h 240"/>
              <a:gd name="T32" fmla="*/ 2147483646 w 714"/>
              <a:gd name="T33" fmla="*/ 2147483646 h 240"/>
              <a:gd name="T34" fmla="*/ 2147483646 w 714"/>
              <a:gd name="T35" fmla="*/ 2147483646 h 240"/>
              <a:gd name="T36" fmla="*/ 2147483646 w 714"/>
              <a:gd name="T37" fmla="*/ 2147483646 h 240"/>
              <a:gd name="T38" fmla="*/ 2147483646 w 714"/>
              <a:gd name="T39" fmla="*/ 2147483646 h 240"/>
              <a:gd name="T40" fmla="*/ 2147483646 w 714"/>
              <a:gd name="T41" fmla="*/ 2147483646 h 240"/>
              <a:gd name="T42" fmla="*/ 2147483646 w 714"/>
              <a:gd name="T43" fmla="*/ 2147483646 h 240"/>
              <a:gd name="T44" fmla="*/ 2147483646 w 714"/>
              <a:gd name="T45" fmla="*/ 2147483646 h 240"/>
              <a:gd name="T46" fmla="*/ 2147483646 w 714"/>
              <a:gd name="T47" fmla="*/ 2147483646 h 240"/>
              <a:gd name="T48" fmla="*/ 2147483646 w 714"/>
              <a:gd name="T49" fmla="*/ 2147483646 h 240"/>
              <a:gd name="T50" fmla="*/ 2147483646 w 714"/>
              <a:gd name="T51" fmla="*/ 2147483646 h 240"/>
              <a:gd name="T52" fmla="*/ 2147483646 w 714"/>
              <a:gd name="T53" fmla="*/ 0 h 240"/>
              <a:gd name="T54" fmla="*/ 2147483646 w 714"/>
              <a:gd name="T55" fmla="*/ 0 h 240"/>
              <a:gd name="T56" fmla="*/ 2147483646 w 714"/>
              <a:gd name="T57" fmla="*/ 2147483646 h 240"/>
              <a:gd name="T58" fmla="*/ 2147483646 w 714"/>
              <a:gd name="T59" fmla="*/ 2147483646 h 240"/>
              <a:gd name="T60" fmla="*/ 2147483646 w 714"/>
              <a:gd name="T61" fmla="*/ 2147483646 h 240"/>
              <a:gd name="T62" fmla="*/ 2147483646 w 714"/>
              <a:gd name="T63" fmla="*/ 2147483646 h 240"/>
              <a:gd name="T64" fmla="*/ 2147483646 w 714"/>
              <a:gd name="T65" fmla="*/ 2147483646 h 240"/>
              <a:gd name="T66" fmla="*/ 2147483646 w 714"/>
              <a:gd name="T67" fmla="*/ 2147483646 h 240"/>
              <a:gd name="T68" fmla="*/ 2147483646 w 714"/>
              <a:gd name="T69" fmla="*/ 2147483646 h 240"/>
              <a:gd name="T70" fmla="*/ 2147483646 w 714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4" h="240">
                <a:moveTo>
                  <a:pt x="0" y="119"/>
                </a:moveTo>
                <a:lnTo>
                  <a:pt x="2" y="129"/>
                </a:lnTo>
                <a:lnTo>
                  <a:pt x="6" y="140"/>
                </a:lnTo>
                <a:lnTo>
                  <a:pt x="12" y="150"/>
                </a:lnTo>
                <a:lnTo>
                  <a:pt x="22" y="160"/>
                </a:lnTo>
                <a:lnTo>
                  <a:pt x="34" y="170"/>
                </a:lnTo>
                <a:lnTo>
                  <a:pt x="48" y="179"/>
                </a:lnTo>
                <a:lnTo>
                  <a:pt x="64" y="188"/>
                </a:lnTo>
                <a:lnTo>
                  <a:pt x="83" y="196"/>
                </a:lnTo>
                <a:lnTo>
                  <a:pt x="104" y="204"/>
                </a:lnTo>
                <a:lnTo>
                  <a:pt x="127" y="211"/>
                </a:lnTo>
                <a:lnTo>
                  <a:pt x="152" y="217"/>
                </a:lnTo>
                <a:lnTo>
                  <a:pt x="178" y="223"/>
                </a:lnTo>
                <a:lnTo>
                  <a:pt x="206" y="227"/>
                </a:lnTo>
                <a:lnTo>
                  <a:pt x="235" y="231"/>
                </a:lnTo>
                <a:lnTo>
                  <a:pt x="265" y="235"/>
                </a:lnTo>
                <a:lnTo>
                  <a:pt x="295" y="237"/>
                </a:lnTo>
                <a:lnTo>
                  <a:pt x="326" y="239"/>
                </a:lnTo>
                <a:lnTo>
                  <a:pt x="356" y="239"/>
                </a:lnTo>
                <a:lnTo>
                  <a:pt x="388" y="239"/>
                </a:lnTo>
                <a:lnTo>
                  <a:pt x="418" y="237"/>
                </a:lnTo>
                <a:lnTo>
                  <a:pt x="450" y="235"/>
                </a:lnTo>
                <a:lnTo>
                  <a:pt x="479" y="231"/>
                </a:lnTo>
                <a:lnTo>
                  <a:pt x="508" y="227"/>
                </a:lnTo>
                <a:lnTo>
                  <a:pt x="534" y="223"/>
                </a:lnTo>
                <a:lnTo>
                  <a:pt x="561" y="217"/>
                </a:lnTo>
                <a:lnTo>
                  <a:pt x="586" y="211"/>
                </a:lnTo>
                <a:lnTo>
                  <a:pt x="609" y="204"/>
                </a:lnTo>
                <a:lnTo>
                  <a:pt x="629" y="196"/>
                </a:lnTo>
                <a:lnTo>
                  <a:pt x="648" y="188"/>
                </a:lnTo>
                <a:lnTo>
                  <a:pt x="666" y="179"/>
                </a:lnTo>
                <a:lnTo>
                  <a:pt x="680" y="169"/>
                </a:lnTo>
                <a:lnTo>
                  <a:pt x="691" y="160"/>
                </a:lnTo>
                <a:lnTo>
                  <a:pt x="701" y="150"/>
                </a:lnTo>
                <a:lnTo>
                  <a:pt x="707" y="140"/>
                </a:lnTo>
                <a:lnTo>
                  <a:pt x="711" y="129"/>
                </a:lnTo>
                <a:lnTo>
                  <a:pt x="713" y="119"/>
                </a:lnTo>
                <a:lnTo>
                  <a:pt x="711" y="108"/>
                </a:lnTo>
                <a:lnTo>
                  <a:pt x="707" y="98"/>
                </a:lnTo>
                <a:lnTo>
                  <a:pt x="701" y="88"/>
                </a:lnTo>
                <a:lnTo>
                  <a:pt x="691" y="78"/>
                </a:lnTo>
                <a:lnTo>
                  <a:pt x="680" y="68"/>
                </a:lnTo>
                <a:lnTo>
                  <a:pt x="666" y="59"/>
                </a:lnTo>
                <a:lnTo>
                  <a:pt x="648" y="50"/>
                </a:lnTo>
                <a:lnTo>
                  <a:pt x="629" y="42"/>
                </a:lnTo>
                <a:lnTo>
                  <a:pt x="609" y="35"/>
                </a:lnTo>
                <a:lnTo>
                  <a:pt x="585" y="27"/>
                </a:lnTo>
                <a:lnTo>
                  <a:pt x="561" y="21"/>
                </a:lnTo>
                <a:lnTo>
                  <a:pt x="534" y="15"/>
                </a:lnTo>
                <a:lnTo>
                  <a:pt x="508" y="11"/>
                </a:lnTo>
                <a:lnTo>
                  <a:pt x="479" y="6"/>
                </a:lnTo>
                <a:lnTo>
                  <a:pt x="448" y="4"/>
                </a:lnTo>
                <a:lnTo>
                  <a:pt x="418" y="1"/>
                </a:lnTo>
                <a:lnTo>
                  <a:pt x="388" y="0"/>
                </a:lnTo>
                <a:lnTo>
                  <a:pt x="356" y="0"/>
                </a:lnTo>
                <a:lnTo>
                  <a:pt x="326" y="0"/>
                </a:lnTo>
                <a:lnTo>
                  <a:pt x="295" y="1"/>
                </a:lnTo>
                <a:lnTo>
                  <a:pt x="264" y="4"/>
                </a:lnTo>
                <a:lnTo>
                  <a:pt x="235" y="7"/>
                </a:lnTo>
                <a:lnTo>
                  <a:pt x="206" y="11"/>
                </a:lnTo>
                <a:lnTo>
                  <a:pt x="178" y="16"/>
                </a:lnTo>
                <a:lnTo>
                  <a:pt x="152" y="21"/>
                </a:lnTo>
                <a:lnTo>
                  <a:pt x="127" y="27"/>
                </a:lnTo>
                <a:lnTo>
                  <a:pt x="104" y="35"/>
                </a:lnTo>
                <a:lnTo>
                  <a:pt x="83" y="42"/>
                </a:lnTo>
                <a:lnTo>
                  <a:pt x="64" y="51"/>
                </a:lnTo>
                <a:lnTo>
                  <a:pt x="48" y="60"/>
                </a:lnTo>
                <a:lnTo>
                  <a:pt x="34" y="68"/>
                </a:lnTo>
                <a:lnTo>
                  <a:pt x="22" y="78"/>
                </a:lnTo>
                <a:lnTo>
                  <a:pt x="12" y="88"/>
                </a:lnTo>
                <a:lnTo>
                  <a:pt x="6" y="98"/>
                </a:lnTo>
                <a:lnTo>
                  <a:pt x="2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324725" y="3016250"/>
            <a:ext cx="896938" cy="382588"/>
          </a:xfrm>
          <a:custGeom>
            <a:avLst/>
            <a:gdLst>
              <a:gd name="T0" fmla="*/ 2147483646 w 565"/>
              <a:gd name="T1" fmla="*/ 2147483646 h 241"/>
              <a:gd name="T2" fmla="*/ 2147483646 w 565"/>
              <a:gd name="T3" fmla="*/ 2147483646 h 241"/>
              <a:gd name="T4" fmla="*/ 2147483646 w 565"/>
              <a:gd name="T5" fmla="*/ 2147483646 h 241"/>
              <a:gd name="T6" fmla="*/ 2147483646 w 565"/>
              <a:gd name="T7" fmla="*/ 2147483646 h 241"/>
              <a:gd name="T8" fmla="*/ 2147483646 w 565"/>
              <a:gd name="T9" fmla="*/ 2147483646 h 241"/>
              <a:gd name="T10" fmla="*/ 2147483646 w 565"/>
              <a:gd name="T11" fmla="*/ 2147483646 h 241"/>
              <a:gd name="T12" fmla="*/ 2147483646 w 565"/>
              <a:gd name="T13" fmla="*/ 2147483646 h 241"/>
              <a:gd name="T14" fmla="*/ 2147483646 w 565"/>
              <a:gd name="T15" fmla="*/ 2147483646 h 241"/>
              <a:gd name="T16" fmla="*/ 2147483646 w 565"/>
              <a:gd name="T17" fmla="*/ 2147483646 h 241"/>
              <a:gd name="T18" fmla="*/ 2147483646 w 565"/>
              <a:gd name="T19" fmla="*/ 2147483646 h 241"/>
              <a:gd name="T20" fmla="*/ 2147483646 w 565"/>
              <a:gd name="T21" fmla="*/ 2147483646 h 241"/>
              <a:gd name="T22" fmla="*/ 2147483646 w 565"/>
              <a:gd name="T23" fmla="*/ 2147483646 h 241"/>
              <a:gd name="T24" fmla="*/ 2147483646 w 565"/>
              <a:gd name="T25" fmla="*/ 2147483646 h 241"/>
              <a:gd name="T26" fmla="*/ 2147483646 w 565"/>
              <a:gd name="T27" fmla="*/ 2147483646 h 241"/>
              <a:gd name="T28" fmla="*/ 2147483646 w 565"/>
              <a:gd name="T29" fmla="*/ 2147483646 h 241"/>
              <a:gd name="T30" fmla="*/ 2147483646 w 565"/>
              <a:gd name="T31" fmla="*/ 2147483646 h 241"/>
              <a:gd name="T32" fmla="*/ 2147483646 w 565"/>
              <a:gd name="T33" fmla="*/ 2147483646 h 241"/>
              <a:gd name="T34" fmla="*/ 2147483646 w 565"/>
              <a:gd name="T35" fmla="*/ 2147483646 h 241"/>
              <a:gd name="T36" fmla="*/ 2147483646 w 565"/>
              <a:gd name="T37" fmla="*/ 2147483646 h 241"/>
              <a:gd name="T38" fmla="*/ 2147483646 w 565"/>
              <a:gd name="T39" fmla="*/ 2147483646 h 241"/>
              <a:gd name="T40" fmla="*/ 2147483646 w 565"/>
              <a:gd name="T41" fmla="*/ 2147483646 h 241"/>
              <a:gd name="T42" fmla="*/ 2147483646 w 565"/>
              <a:gd name="T43" fmla="*/ 2147483646 h 241"/>
              <a:gd name="T44" fmla="*/ 2147483646 w 565"/>
              <a:gd name="T45" fmla="*/ 2147483646 h 241"/>
              <a:gd name="T46" fmla="*/ 2147483646 w 565"/>
              <a:gd name="T47" fmla="*/ 2147483646 h 241"/>
              <a:gd name="T48" fmla="*/ 2147483646 w 565"/>
              <a:gd name="T49" fmla="*/ 2147483646 h 241"/>
              <a:gd name="T50" fmla="*/ 2147483646 w 565"/>
              <a:gd name="T51" fmla="*/ 2147483646 h 241"/>
              <a:gd name="T52" fmla="*/ 2147483646 w 565"/>
              <a:gd name="T53" fmla="*/ 2147483646 h 241"/>
              <a:gd name="T54" fmla="*/ 2147483646 w 565"/>
              <a:gd name="T55" fmla="*/ 2147483646 h 241"/>
              <a:gd name="T56" fmla="*/ 2147483646 w 565"/>
              <a:gd name="T57" fmla="*/ 2147483646 h 241"/>
              <a:gd name="T58" fmla="*/ 2147483646 w 565"/>
              <a:gd name="T59" fmla="*/ 2147483646 h 241"/>
              <a:gd name="T60" fmla="*/ 2147483646 w 565"/>
              <a:gd name="T61" fmla="*/ 2147483646 h 241"/>
              <a:gd name="T62" fmla="*/ 2147483646 w 565"/>
              <a:gd name="T63" fmla="*/ 2147483646 h 241"/>
              <a:gd name="T64" fmla="*/ 2147483646 w 565"/>
              <a:gd name="T65" fmla="*/ 2147483646 h 241"/>
              <a:gd name="T66" fmla="*/ 2147483646 w 565"/>
              <a:gd name="T67" fmla="*/ 2147483646 h 241"/>
              <a:gd name="T68" fmla="*/ 2147483646 w 565"/>
              <a:gd name="T69" fmla="*/ 2147483646 h 241"/>
              <a:gd name="T70" fmla="*/ 2147483646 w 565"/>
              <a:gd name="T71" fmla="*/ 2147483646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99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1"/>
                </a:lnTo>
                <a:lnTo>
                  <a:pt x="378" y="8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7" y="1"/>
                </a:lnTo>
                <a:lnTo>
                  <a:pt x="233" y="2"/>
                </a:lnTo>
                <a:lnTo>
                  <a:pt x="209" y="4"/>
                </a:lnTo>
                <a:lnTo>
                  <a:pt x="186" y="8"/>
                </a:lnTo>
                <a:lnTo>
                  <a:pt x="163" y="11"/>
                </a:lnTo>
                <a:lnTo>
                  <a:pt x="141" y="16"/>
                </a:lnTo>
                <a:lnTo>
                  <a:pt x="120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6" y="70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6" y="171"/>
                </a:lnTo>
                <a:lnTo>
                  <a:pt x="38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4"/>
                </a:lnTo>
                <a:lnTo>
                  <a:pt x="163" y="229"/>
                </a:lnTo>
                <a:lnTo>
                  <a:pt x="186" y="233"/>
                </a:lnTo>
                <a:lnTo>
                  <a:pt x="209" y="236"/>
                </a:lnTo>
                <a:lnTo>
                  <a:pt x="233" y="238"/>
                </a:lnTo>
                <a:lnTo>
                  <a:pt x="257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Freeform 13"/>
          <p:cNvSpPr>
            <a:spLocks/>
          </p:cNvSpPr>
          <p:nvPr/>
        </p:nvSpPr>
        <p:spPr bwMode="auto">
          <a:xfrm>
            <a:off x="6910388" y="1887538"/>
            <a:ext cx="898525" cy="382587"/>
          </a:xfrm>
          <a:custGeom>
            <a:avLst/>
            <a:gdLst>
              <a:gd name="T0" fmla="*/ 2147483646 w 566"/>
              <a:gd name="T1" fmla="*/ 2147483646 h 241"/>
              <a:gd name="T2" fmla="*/ 2147483646 w 566"/>
              <a:gd name="T3" fmla="*/ 2147483646 h 241"/>
              <a:gd name="T4" fmla="*/ 2147483646 w 566"/>
              <a:gd name="T5" fmla="*/ 2147483646 h 241"/>
              <a:gd name="T6" fmla="*/ 2147483646 w 566"/>
              <a:gd name="T7" fmla="*/ 2147483646 h 241"/>
              <a:gd name="T8" fmla="*/ 2147483646 w 566"/>
              <a:gd name="T9" fmla="*/ 2147483646 h 241"/>
              <a:gd name="T10" fmla="*/ 2147483646 w 566"/>
              <a:gd name="T11" fmla="*/ 2147483646 h 241"/>
              <a:gd name="T12" fmla="*/ 2147483646 w 566"/>
              <a:gd name="T13" fmla="*/ 2147483646 h 241"/>
              <a:gd name="T14" fmla="*/ 2147483646 w 566"/>
              <a:gd name="T15" fmla="*/ 2147483646 h 241"/>
              <a:gd name="T16" fmla="*/ 2147483646 w 566"/>
              <a:gd name="T17" fmla="*/ 2147483646 h 241"/>
              <a:gd name="T18" fmla="*/ 2147483646 w 566"/>
              <a:gd name="T19" fmla="*/ 2147483646 h 241"/>
              <a:gd name="T20" fmla="*/ 2147483646 w 566"/>
              <a:gd name="T21" fmla="*/ 2147483646 h 241"/>
              <a:gd name="T22" fmla="*/ 2147483646 w 566"/>
              <a:gd name="T23" fmla="*/ 2147483646 h 241"/>
              <a:gd name="T24" fmla="*/ 2147483646 w 566"/>
              <a:gd name="T25" fmla="*/ 2147483646 h 241"/>
              <a:gd name="T26" fmla="*/ 2147483646 w 566"/>
              <a:gd name="T27" fmla="*/ 2147483646 h 241"/>
              <a:gd name="T28" fmla="*/ 2147483646 w 566"/>
              <a:gd name="T29" fmla="*/ 2147483646 h 241"/>
              <a:gd name="T30" fmla="*/ 2147483646 w 566"/>
              <a:gd name="T31" fmla="*/ 2147483646 h 241"/>
              <a:gd name="T32" fmla="*/ 2147483646 w 566"/>
              <a:gd name="T33" fmla="*/ 2147483646 h 241"/>
              <a:gd name="T34" fmla="*/ 2147483646 w 566"/>
              <a:gd name="T35" fmla="*/ 2147483646 h 241"/>
              <a:gd name="T36" fmla="*/ 2147483646 w 566"/>
              <a:gd name="T37" fmla="*/ 2147483646 h 241"/>
              <a:gd name="T38" fmla="*/ 2147483646 w 566"/>
              <a:gd name="T39" fmla="*/ 2147483646 h 241"/>
              <a:gd name="T40" fmla="*/ 2147483646 w 566"/>
              <a:gd name="T41" fmla="*/ 2147483646 h 241"/>
              <a:gd name="T42" fmla="*/ 2147483646 w 566"/>
              <a:gd name="T43" fmla="*/ 2147483646 h 241"/>
              <a:gd name="T44" fmla="*/ 2147483646 w 566"/>
              <a:gd name="T45" fmla="*/ 2147483646 h 241"/>
              <a:gd name="T46" fmla="*/ 2147483646 w 566"/>
              <a:gd name="T47" fmla="*/ 2147483646 h 241"/>
              <a:gd name="T48" fmla="*/ 2147483646 w 566"/>
              <a:gd name="T49" fmla="*/ 2147483646 h 241"/>
              <a:gd name="T50" fmla="*/ 2147483646 w 566"/>
              <a:gd name="T51" fmla="*/ 2147483646 h 241"/>
              <a:gd name="T52" fmla="*/ 2147483646 w 566"/>
              <a:gd name="T53" fmla="*/ 2147483646 h 241"/>
              <a:gd name="T54" fmla="*/ 2147483646 w 566"/>
              <a:gd name="T55" fmla="*/ 2147483646 h 241"/>
              <a:gd name="T56" fmla="*/ 2147483646 w 566"/>
              <a:gd name="T57" fmla="*/ 2147483646 h 241"/>
              <a:gd name="T58" fmla="*/ 2147483646 w 566"/>
              <a:gd name="T59" fmla="*/ 2147483646 h 241"/>
              <a:gd name="T60" fmla="*/ 2147483646 w 566"/>
              <a:gd name="T61" fmla="*/ 2147483646 h 241"/>
              <a:gd name="T62" fmla="*/ 2147483646 w 566"/>
              <a:gd name="T63" fmla="*/ 2147483646 h 241"/>
              <a:gd name="T64" fmla="*/ 2147483646 w 566"/>
              <a:gd name="T65" fmla="*/ 2147483646 h 241"/>
              <a:gd name="T66" fmla="*/ 2147483646 w 566"/>
              <a:gd name="T67" fmla="*/ 2147483646 h 241"/>
              <a:gd name="T68" fmla="*/ 2147483646 w 566"/>
              <a:gd name="T69" fmla="*/ 2147483646 h 241"/>
              <a:gd name="T70" fmla="*/ 2147483646 w 566"/>
              <a:gd name="T71" fmla="*/ 2147483646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6" h="241">
                <a:moveTo>
                  <a:pt x="565" y="120"/>
                </a:moveTo>
                <a:lnTo>
                  <a:pt x="563" y="109"/>
                </a:lnTo>
                <a:lnTo>
                  <a:pt x="560" y="99"/>
                </a:lnTo>
                <a:lnTo>
                  <a:pt x="555" y="89"/>
                </a:lnTo>
                <a:lnTo>
                  <a:pt x="547" y="79"/>
                </a:lnTo>
                <a:lnTo>
                  <a:pt x="538" y="69"/>
                </a:lnTo>
                <a:lnTo>
                  <a:pt x="527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8"/>
                </a:lnTo>
                <a:lnTo>
                  <a:pt x="444" y="22"/>
                </a:lnTo>
                <a:lnTo>
                  <a:pt x="424" y="16"/>
                </a:lnTo>
                <a:lnTo>
                  <a:pt x="401" y="12"/>
                </a:lnTo>
                <a:lnTo>
                  <a:pt x="379" y="7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3" y="2"/>
                </a:lnTo>
                <a:lnTo>
                  <a:pt x="209" y="4"/>
                </a:lnTo>
                <a:lnTo>
                  <a:pt x="186" y="7"/>
                </a:lnTo>
                <a:lnTo>
                  <a:pt x="163" y="12"/>
                </a:lnTo>
                <a:lnTo>
                  <a:pt x="141" y="16"/>
                </a:lnTo>
                <a:lnTo>
                  <a:pt x="120" y="22"/>
                </a:lnTo>
                <a:lnTo>
                  <a:pt x="101" y="28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2" y="109"/>
                </a:lnTo>
                <a:lnTo>
                  <a:pt x="0" y="120"/>
                </a:lnTo>
                <a:lnTo>
                  <a:pt x="2" y="130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7" y="170"/>
                </a:lnTo>
                <a:lnTo>
                  <a:pt x="38" y="180"/>
                </a:lnTo>
                <a:lnTo>
                  <a:pt x="51" y="188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6" y="232"/>
                </a:lnTo>
                <a:lnTo>
                  <a:pt x="209" y="236"/>
                </a:lnTo>
                <a:lnTo>
                  <a:pt x="233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9" y="232"/>
                </a:lnTo>
                <a:lnTo>
                  <a:pt x="401" y="228"/>
                </a:lnTo>
                <a:lnTo>
                  <a:pt x="424" y="223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8"/>
                </a:lnTo>
                <a:lnTo>
                  <a:pt x="527" y="180"/>
                </a:lnTo>
                <a:lnTo>
                  <a:pt x="538" y="170"/>
                </a:lnTo>
                <a:lnTo>
                  <a:pt x="547" y="161"/>
                </a:lnTo>
                <a:lnTo>
                  <a:pt x="555" y="151"/>
                </a:lnTo>
                <a:lnTo>
                  <a:pt x="560" y="141"/>
                </a:lnTo>
                <a:lnTo>
                  <a:pt x="563" y="130"/>
                </a:lnTo>
                <a:lnTo>
                  <a:pt x="565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Freeform 14"/>
          <p:cNvSpPr>
            <a:spLocks/>
          </p:cNvSpPr>
          <p:nvPr/>
        </p:nvSpPr>
        <p:spPr bwMode="auto">
          <a:xfrm>
            <a:off x="7324725" y="3911600"/>
            <a:ext cx="1355725" cy="387350"/>
          </a:xfrm>
          <a:custGeom>
            <a:avLst/>
            <a:gdLst>
              <a:gd name="T0" fmla="*/ 2147483646 w 854"/>
              <a:gd name="T1" fmla="*/ 2147483646 h 244"/>
              <a:gd name="T2" fmla="*/ 2147483646 w 854"/>
              <a:gd name="T3" fmla="*/ 0 h 244"/>
              <a:gd name="T4" fmla="*/ 0 w 854"/>
              <a:gd name="T5" fmla="*/ 0 h 244"/>
              <a:gd name="T6" fmla="*/ 0 w 854"/>
              <a:gd name="T7" fmla="*/ 2147483646 h 244"/>
              <a:gd name="T8" fmla="*/ 2147483646 w 854"/>
              <a:gd name="T9" fmla="*/ 2147483646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4" h="244">
                <a:moveTo>
                  <a:pt x="853" y="243"/>
                </a:moveTo>
                <a:lnTo>
                  <a:pt x="853" y="0"/>
                </a:lnTo>
                <a:lnTo>
                  <a:pt x="0" y="0"/>
                </a:lnTo>
                <a:lnTo>
                  <a:pt x="0" y="243"/>
                </a:lnTo>
                <a:lnTo>
                  <a:pt x="853" y="2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" name="Freeform 15"/>
          <p:cNvSpPr>
            <a:spLocks/>
          </p:cNvSpPr>
          <p:nvPr/>
        </p:nvSpPr>
        <p:spPr bwMode="auto">
          <a:xfrm>
            <a:off x="4191000" y="3911600"/>
            <a:ext cx="896938" cy="392113"/>
          </a:xfrm>
          <a:custGeom>
            <a:avLst/>
            <a:gdLst>
              <a:gd name="T0" fmla="*/ 2147483646 w 565"/>
              <a:gd name="T1" fmla="*/ 2147483646 h 247"/>
              <a:gd name="T2" fmla="*/ 2147483646 w 565"/>
              <a:gd name="T3" fmla="*/ 0 h 247"/>
              <a:gd name="T4" fmla="*/ 0 w 565"/>
              <a:gd name="T5" fmla="*/ 0 h 247"/>
              <a:gd name="T6" fmla="*/ 0 w 565"/>
              <a:gd name="T7" fmla="*/ 2147483646 h 247"/>
              <a:gd name="T8" fmla="*/ 2147483646 w 565"/>
              <a:gd name="T9" fmla="*/ 2147483646 h 2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5" h="247">
                <a:moveTo>
                  <a:pt x="564" y="246"/>
                </a:moveTo>
                <a:lnTo>
                  <a:pt x="564" y="0"/>
                </a:lnTo>
                <a:lnTo>
                  <a:pt x="0" y="0"/>
                </a:lnTo>
                <a:lnTo>
                  <a:pt x="0" y="246"/>
                </a:lnTo>
                <a:lnTo>
                  <a:pt x="564" y="2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" name="Freeform 16"/>
          <p:cNvSpPr>
            <a:spLocks/>
          </p:cNvSpPr>
          <p:nvPr/>
        </p:nvSpPr>
        <p:spPr bwMode="auto">
          <a:xfrm>
            <a:off x="5434013" y="1754188"/>
            <a:ext cx="1276350" cy="627062"/>
          </a:xfrm>
          <a:custGeom>
            <a:avLst/>
            <a:gdLst>
              <a:gd name="T0" fmla="*/ 0 w 804"/>
              <a:gd name="T1" fmla="*/ 2147483646 h 395"/>
              <a:gd name="T2" fmla="*/ 2147483646 w 804"/>
              <a:gd name="T3" fmla="*/ 0 h 395"/>
              <a:gd name="T4" fmla="*/ 2147483646 w 804"/>
              <a:gd name="T5" fmla="*/ 2147483646 h 395"/>
              <a:gd name="T6" fmla="*/ 2147483646 w 804"/>
              <a:gd name="T7" fmla="*/ 2147483646 h 395"/>
              <a:gd name="T8" fmla="*/ 0 w 804"/>
              <a:gd name="T9" fmla="*/ 2147483646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4" h="395">
                <a:moveTo>
                  <a:pt x="0" y="197"/>
                </a:moveTo>
                <a:lnTo>
                  <a:pt x="396" y="0"/>
                </a:lnTo>
                <a:lnTo>
                  <a:pt x="803" y="204"/>
                </a:lnTo>
                <a:lnTo>
                  <a:pt x="396" y="394"/>
                </a:lnTo>
                <a:lnTo>
                  <a:pt x="0" y="19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Freeform 17"/>
          <p:cNvSpPr>
            <a:spLocks/>
          </p:cNvSpPr>
          <p:nvPr/>
        </p:nvSpPr>
        <p:spPr bwMode="auto">
          <a:xfrm>
            <a:off x="5715000" y="3733800"/>
            <a:ext cx="1371600" cy="658813"/>
          </a:xfrm>
          <a:custGeom>
            <a:avLst/>
            <a:gdLst>
              <a:gd name="T0" fmla="*/ 0 w 864"/>
              <a:gd name="T1" fmla="*/ 2147483646 h 415"/>
              <a:gd name="T2" fmla="*/ 2147483646 w 864"/>
              <a:gd name="T3" fmla="*/ 0 h 415"/>
              <a:gd name="T4" fmla="*/ 2147483646 w 864"/>
              <a:gd name="T5" fmla="*/ 2147483646 h 415"/>
              <a:gd name="T6" fmla="*/ 2147483646 w 864"/>
              <a:gd name="T7" fmla="*/ 2147483646 h 415"/>
              <a:gd name="T8" fmla="*/ 0 w 864"/>
              <a:gd name="T9" fmla="*/ 2147483646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415">
                <a:moveTo>
                  <a:pt x="0" y="208"/>
                </a:moveTo>
                <a:lnTo>
                  <a:pt x="426" y="0"/>
                </a:lnTo>
                <a:lnTo>
                  <a:pt x="863" y="214"/>
                </a:lnTo>
                <a:lnTo>
                  <a:pt x="426" y="414"/>
                </a:lnTo>
                <a:lnTo>
                  <a:pt x="0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1" name="Rectangle 18"/>
          <p:cNvSpPr>
            <a:spLocks noChangeArrowheads="1"/>
          </p:cNvSpPr>
          <p:nvPr/>
        </p:nvSpPr>
        <p:spPr bwMode="auto">
          <a:xfrm>
            <a:off x="8183563" y="3324225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82962" name="Rectangle 19"/>
          <p:cNvSpPr>
            <a:spLocks noChangeArrowheads="1"/>
          </p:cNvSpPr>
          <p:nvPr/>
        </p:nvSpPr>
        <p:spPr bwMode="auto">
          <a:xfrm>
            <a:off x="6667500" y="3306763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82963" name="Rectangle 20"/>
          <p:cNvSpPr>
            <a:spLocks noChangeArrowheads="1"/>
          </p:cNvSpPr>
          <p:nvPr/>
        </p:nvSpPr>
        <p:spPr bwMode="auto">
          <a:xfrm>
            <a:off x="3633788" y="3286125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pid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4171950" y="2922588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started_on</a:t>
            </a:r>
          </a:p>
        </p:txBody>
      </p:sp>
      <p:sp>
        <p:nvSpPr>
          <p:cNvPr id="82965" name="Rectangle 22"/>
          <p:cNvSpPr>
            <a:spLocks noChangeArrowheads="1"/>
          </p:cNvSpPr>
          <p:nvPr/>
        </p:nvSpPr>
        <p:spPr bwMode="auto">
          <a:xfrm>
            <a:off x="5157788" y="3295650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pbudget</a:t>
            </a:r>
          </a:p>
        </p:txBody>
      </p:sp>
      <p:sp>
        <p:nvSpPr>
          <p:cNvPr id="82966" name="Rectangle 23"/>
          <p:cNvSpPr>
            <a:spLocks noChangeArrowheads="1"/>
          </p:cNvSpPr>
          <p:nvPr/>
        </p:nvSpPr>
        <p:spPr bwMode="auto">
          <a:xfrm>
            <a:off x="7359650" y="3041650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82967" name="Rectangle 24"/>
          <p:cNvSpPr>
            <a:spLocks noChangeArrowheads="1"/>
          </p:cNvSpPr>
          <p:nvPr/>
        </p:nvSpPr>
        <p:spPr bwMode="auto">
          <a:xfrm>
            <a:off x="7042150" y="1908175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until</a:t>
            </a:r>
          </a:p>
        </p:txBody>
      </p:sp>
      <p:sp>
        <p:nvSpPr>
          <p:cNvPr id="82968" name="Rectangle 25"/>
          <p:cNvSpPr>
            <a:spLocks noChangeArrowheads="1"/>
          </p:cNvSpPr>
          <p:nvPr/>
        </p:nvSpPr>
        <p:spPr bwMode="auto">
          <a:xfrm>
            <a:off x="7239000" y="392430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82969" name="Rectangle 26"/>
          <p:cNvSpPr>
            <a:spLocks noChangeArrowheads="1"/>
          </p:cNvSpPr>
          <p:nvPr/>
        </p:nvSpPr>
        <p:spPr bwMode="auto">
          <a:xfrm>
            <a:off x="4138613" y="3941763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Projects</a:t>
            </a:r>
          </a:p>
        </p:txBody>
      </p:sp>
      <p:sp>
        <p:nvSpPr>
          <p:cNvPr id="82970" name="Rectangle 27"/>
          <p:cNvSpPr>
            <a:spLocks noChangeArrowheads="1"/>
          </p:cNvSpPr>
          <p:nvPr/>
        </p:nvSpPr>
        <p:spPr bwMode="auto">
          <a:xfrm>
            <a:off x="5810250" y="3900488"/>
            <a:ext cx="1117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Sponsors</a:t>
            </a:r>
          </a:p>
        </p:txBody>
      </p:sp>
      <p:grpSp>
        <p:nvGrpSpPr>
          <p:cNvPr id="82971" name="Group 30"/>
          <p:cNvGrpSpPr>
            <a:grpSpLocks/>
          </p:cNvGrpSpPr>
          <p:nvPr/>
        </p:nvGrpSpPr>
        <p:grpSpPr bwMode="auto">
          <a:xfrm>
            <a:off x="5453063" y="982663"/>
            <a:ext cx="1333500" cy="403225"/>
            <a:chOff x="3435" y="619"/>
            <a:chExt cx="840" cy="254"/>
          </a:xfrm>
        </p:grpSpPr>
        <p:sp>
          <p:nvSpPr>
            <p:cNvPr id="82999" name="Freeform 28"/>
            <p:cNvSpPr>
              <a:spLocks/>
            </p:cNvSpPr>
            <p:nvPr/>
          </p:nvSpPr>
          <p:spPr bwMode="auto">
            <a:xfrm>
              <a:off x="3435" y="626"/>
              <a:ext cx="840" cy="247"/>
            </a:xfrm>
            <a:custGeom>
              <a:avLst/>
              <a:gdLst>
                <a:gd name="T0" fmla="*/ 839 w 840"/>
                <a:gd name="T1" fmla="*/ 246 h 247"/>
                <a:gd name="T2" fmla="*/ 839 w 840"/>
                <a:gd name="T3" fmla="*/ 0 h 247"/>
                <a:gd name="T4" fmla="*/ 0 w 840"/>
                <a:gd name="T5" fmla="*/ 0 h 247"/>
                <a:gd name="T6" fmla="*/ 0 w 840"/>
                <a:gd name="T7" fmla="*/ 246 h 247"/>
                <a:gd name="T8" fmla="*/ 839 w 840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247">
                  <a:moveTo>
                    <a:pt x="839" y="246"/>
                  </a:moveTo>
                  <a:lnTo>
                    <a:pt x="839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839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0" name="Rectangle 29"/>
            <p:cNvSpPr>
              <a:spLocks noChangeArrowheads="1"/>
            </p:cNvSpPr>
            <p:nvPr/>
          </p:nvSpPr>
          <p:spPr bwMode="auto">
            <a:xfrm>
              <a:off x="3471" y="61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</p:grpSp>
      <p:sp>
        <p:nvSpPr>
          <p:cNvPr id="82972" name="Rectangle 31"/>
          <p:cNvSpPr>
            <a:spLocks noChangeArrowheads="1"/>
          </p:cNvSpPr>
          <p:nvPr/>
        </p:nvSpPr>
        <p:spPr bwMode="auto">
          <a:xfrm>
            <a:off x="5546725" y="1874838"/>
            <a:ext cx="1038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Monitors</a:t>
            </a:r>
          </a:p>
        </p:txBody>
      </p:sp>
      <p:sp>
        <p:nvSpPr>
          <p:cNvPr id="82973" name="Rectangle 32"/>
          <p:cNvSpPr>
            <a:spLocks noChangeArrowheads="1"/>
          </p:cNvSpPr>
          <p:nvPr/>
        </p:nvSpPr>
        <p:spPr bwMode="auto">
          <a:xfrm>
            <a:off x="3319463" y="2771775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974" name="Line 33"/>
          <p:cNvSpPr>
            <a:spLocks noChangeShapeType="1"/>
          </p:cNvSpPr>
          <p:nvPr/>
        </p:nvSpPr>
        <p:spPr bwMode="auto">
          <a:xfrm>
            <a:off x="3832225" y="3694113"/>
            <a:ext cx="6111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Line 34"/>
          <p:cNvSpPr>
            <a:spLocks noChangeShapeType="1"/>
          </p:cNvSpPr>
          <p:nvPr/>
        </p:nvSpPr>
        <p:spPr bwMode="auto">
          <a:xfrm>
            <a:off x="4721225" y="3294063"/>
            <a:ext cx="9525" cy="593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6" name="Line 35"/>
          <p:cNvSpPr>
            <a:spLocks noChangeShapeType="1"/>
          </p:cNvSpPr>
          <p:nvPr/>
        </p:nvSpPr>
        <p:spPr bwMode="auto">
          <a:xfrm flipH="1">
            <a:off x="4946650" y="3694113"/>
            <a:ext cx="6064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Line 36"/>
          <p:cNvSpPr>
            <a:spLocks noChangeShapeType="1"/>
          </p:cNvSpPr>
          <p:nvPr/>
        </p:nvSpPr>
        <p:spPr bwMode="auto">
          <a:xfrm>
            <a:off x="6970713" y="3679825"/>
            <a:ext cx="490537" cy="230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8" name="Line 37"/>
          <p:cNvSpPr>
            <a:spLocks noChangeShapeType="1"/>
          </p:cNvSpPr>
          <p:nvPr/>
        </p:nvSpPr>
        <p:spPr bwMode="auto">
          <a:xfrm>
            <a:off x="7756525" y="3405188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9" name="Line 38"/>
          <p:cNvSpPr>
            <a:spLocks noChangeShapeType="1"/>
          </p:cNvSpPr>
          <p:nvPr/>
        </p:nvSpPr>
        <p:spPr bwMode="auto">
          <a:xfrm flipH="1">
            <a:off x="8147050" y="3694113"/>
            <a:ext cx="347663" cy="231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0" name="Line 39"/>
          <p:cNvSpPr>
            <a:spLocks noChangeShapeType="1"/>
          </p:cNvSpPr>
          <p:nvPr/>
        </p:nvSpPr>
        <p:spPr bwMode="auto">
          <a:xfrm>
            <a:off x="6064250" y="2398713"/>
            <a:ext cx="0" cy="354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1" name="Line 40"/>
          <p:cNvSpPr>
            <a:spLocks noChangeShapeType="1"/>
          </p:cNvSpPr>
          <p:nvPr/>
        </p:nvSpPr>
        <p:spPr bwMode="auto">
          <a:xfrm>
            <a:off x="6711950" y="2073275"/>
            <a:ext cx="200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2" name="Line 41"/>
          <p:cNvSpPr>
            <a:spLocks noChangeShapeType="1"/>
          </p:cNvSpPr>
          <p:nvPr/>
        </p:nvSpPr>
        <p:spPr bwMode="auto">
          <a:xfrm flipV="1">
            <a:off x="6062663" y="1381125"/>
            <a:ext cx="0" cy="361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3" name="Freeform 42"/>
          <p:cNvSpPr>
            <a:spLocks/>
          </p:cNvSpPr>
          <p:nvPr/>
        </p:nvSpPr>
        <p:spPr bwMode="auto">
          <a:xfrm>
            <a:off x="6445250" y="379413"/>
            <a:ext cx="896938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2147483646 h 240"/>
              <a:gd name="T18" fmla="*/ 2147483646 w 565"/>
              <a:gd name="T19" fmla="*/ 2147483646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0 h 240"/>
              <a:gd name="T54" fmla="*/ 2147483646 w 565"/>
              <a:gd name="T55" fmla="*/ 0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7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8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70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9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6"/>
                </a:lnTo>
                <a:lnTo>
                  <a:pt x="401" y="11"/>
                </a:lnTo>
                <a:lnTo>
                  <a:pt x="378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4" name="Freeform 43"/>
          <p:cNvSpPr>
            <a:spLocks/>
          </p:cNvSpPr>
          <p:nvPr/>
        </p:nvSpPr>
        <p:spPr bwMode="auto">
          <a:xfrm>
            <a:off x="4800600" y="379413"/>
            <a:ext cx="896938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0 h 240"/>
              <a:gd name="T18" fmla="*/ 2147483646 w 565"/>
              <a:gd name="T19" fmla="*/ 0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2147483646 h 240"/>
              <a:gd name="T54" fmla="*/ 2147483646 w 565"/>
              <a:gd name="T55" fmla="*/ 2147483646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5" name="Freeform 44"/>
          <p:cNvSpPr>
            <a:spLocks/>
          </p:cNvSpPr>
          <p:nvPr/>
        </p:nvSpPr>
        <p:spPr bwMode="auto">
          <a:xfrm>
            <a:off x="5605463" y="98425"/>
            <a:ext cx="896937" cy="382588"/>
          </a:xfrm>
          <a:custGeom>
            <a:avLst/>
            <a:gdLst>
              <a:gd name="T0" fmla="*/ 2147483646 w 565"/>
              <a:gd name="T1" fmla="*/ 2147483646 h 241"/>
              <a:gd name="T2" fmla="*/ 2147483646 w 565"/>
              <a:gd name="T3" fmla="*/ 2147483646 h 241"/>
              <a:gd name="T4" fmla="*/ 2147483646 w 565"/>
              <a:gd name="T5" fmla="*/ 2147483646 h 241"/>
              <a:gd name="T6" fmla="*/ 2147483646 w 565"/>
              <a:gd name="T7" fmla="*/ 2147483646 h 241"/>
              <a:gd name="T8" fmla="*/ 2147483646 w 565"/>
              <a:gd name="T9" fmla="*/ 2147483646 h 241"/>
              <a:gd name="T10" fmla="*/ 2147483646 w 565"/>
              <a:gd name="T11" fmla="*/ 2147483646 h 241"/>
              <a:gd name="T12" fmla="*/ 2147483646 w 565"/>
              <a:gd name="T13" fmla="*/ 2147483646 h 241"/>
              <a:gd name="T14" fmla="*/ 2147483646 w 565"/>
              <a:gd name="T15" fmla="*/ 2147483646 h 241"/>
              <a:gd name="T16" fmla="*/ 2147483646 w 565"/>
              <a:gd name="T17" fmla="*/ 2147483646 h 241"/>
              <a:gd name="T18" fmla="*/ 2147483646 w 565"/>
              <a:gd name="T19" fmla="*/ 2147483646 h 241"/>
              <a:gd name="T20" fmla="*/ 2147483646 w 565"/>
              <a:gd name="T21" fmla="*/ 2147483646 h 241"/>
              <a:gd name="T22" fmla="*/ 2147483646 w 565"/>
              <a:gd name="T23" fmla="*/ 2147483646 h 241"/>
              <a:gd name="T24" fmla="*/ 2147483646 w 565"/>
              <a:gd name="T25" fmla="*/ 2147483646 h 241"/>
              <a:gd name="T26" fmla="*/ 2147483646 w 565"/>
              <a:gd name="T27" fmla="*/ 2147483646 h 241"/>
              <a:gd name="T28" fmla="*/ 2147483646 w 565"/>
              <a:gd name="T29" fmla="*/ 2147483646 h 241"/>
              <a:gd name="T30" fmla="*/ 2147483646 w 565"/>
              <a:gd name="T31" fmla="*/ 2147483646 h 241"/>
              <a:gd name="T32" fmla="*/ 2147483646 w 565"/>
              <a:gd name="T33" fmla="*/ 2147483646 h 241"/>
              <a:gd name="T34" fmla="*/ 2147483646 w 565"/>
              <a:gd name="T35" fmla="*/ 2147483646 h 241"/>
              <a:gd name="T36" fmla="*/ 2147483646 w 565"/>
              <a:gd name="T37" fmla="*/ 2147483646 h 241"/>
              <a:gd name="T38" fmla="*/ 2147483646 w 565"/>
              <a:gd name="T39" fmla="*/ 2147483646 h 241"/>
              <a:gd name="T40" fmla="*/ 2147483646 w 565"/>
              <a:gd name="T41" fmla="*/ 2147483646 h 241"/>
              <a:gd name="T42" fmla="*/ 2147483646 w 565"/>
              <a:gd name="T43" fmla="*/ 2147483646 h 241"/>
              <a:gd name="T44" fmla="*/ 2147483646 w 565"/>
              <a:gd name="T45" fmla="*/ 2147483646 h 241"/>
              <a:gd name="T46" fmla="*/ 2147483646 w 565"/>
              <a:gd name="T47" fmla="*/ 2147483646 h 241"/>
              <a:gd name="T48" fmla="*/ 2147483646 w 565"/>
              <a:gd name="T49" fmla="*/ 2147483646 h 241"/>
              <a:gd name="T50" fmla="*/ 2147483646 w 565"/>
              <a:gd name="T51" fmla="*/ 2147483646 h 241"/>
              <a:gd name="T52" fmla="*/ 2147483646 w 565"/>
              <a:gd name="T53" fmla="*/ 2147483646 h 241"/>
              <a:gd name="T54" fmla="*/ 2147483646 w 565"/>
              <a:gd name="T55" fmla="*/ 2147483646 h 241"/>
              <a:gd name="T56" fmla="*/ 2147483646 w 565"/>
              <a:gd name="T57" fmla="*/ 2147483646 h 241"/>
              <a:gd name="T58" fmla="*/ 2147483646 w 565"/>
              <a:gd name="T59" fmla="*/ 2147483646 h 241"/>
              <a:gd name="T60" fmla="*/ 2147483646 w 565"/>
              <a:gd name="T61" fmla="*/ 2147483646 h 241"/>
              <a:gd name="T62" fmla="*/ 2147483646 w 565"/>
              <a:gd name="T63" fmla="*/ 2147483646 h 241"/>
              <a:gd name="T64" fmla="*/ 2147483646 w 565"/>
              <a:gd name="T65" fmla="*/ 2147483646 h 241"/>
              <a:gd name="T66" fmla="*/ 2147483646 w 565"/>
              <a:gd name="T67" fmla="*/ 2147483646 h 241"/>
              <a:gd name="T68" fmla="*/ 2147483646 w 565"/>
              <a:gd name="T69" fmla="*/ 2147483646 h 241"/>
              <a:gd name="T70" fmla="*/ 2147483646 w 565"/>
              <a:gd name="T71" fmla="*/ 2147483646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100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2"/>
                </a:lnTo>
                <a:lnTo>
                  <a:pt x="378" y="8"/>
                </a:lnTo>
                <a:lnTo>
                  <a:pt x="355" y="5"/>
                </a:lnTo>
                <a:lnTo>
                  <a:pt x="332" y="3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4" y="3"/>
                </a:lnTo>
                <a:lnTo>
                  <a:pt x="210" y="5"/>
                </a:lnTo>
                <a:lnTo>
                  <a:pt x="186" y="8"/>
                </a:lnTo>
                <a:lnTo>
                  <a:pt x="164" y="12"/>
                </a:lnTo>
                <a:lnTo>
                  <a:pt x="141" y="16"/>
                </a:lnTo>
                <a:lnTo>
                  <a:pt x="121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9" y="60"/>
                </a:lnTo>
                <a:lnTo>
                  <a:pt x="27" y="70"/>
                </a:lnTo>
                <a:lnTo>
                  <a:pt x="18" y="79"/>
                </a:lnTo>
                <a:lnTo>
                  <a:pt x="10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5" y="141"/>
                </a:lnTo>
                <a:lnTo>
                  <a:pt x="10" y="151"/>
                </a:lnTo>
                <a:lnTo>
                  <a:pt x="18" y="161"/>
                </a:lnTo>
                <a:lnTo>
                  <a:pt x="27" y="171"/>
                </a:lnTo>
                <a:lnTo>
                  <a:pt x="39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1" y="218"/>
                </a:lnTo>
                <a:lnTo>
                  <a:pt x="141" y="224"/>
                </a:lnTo>
                <a:lnTo>
                  <a:pt x="164" y="229"/>
                </a:lnTo>
                <a:lnTo>
                  <a:pt x="186" y="233"/>
                </a:lnTo>
                <a:lnTo>
                  <a:pt x="210" y="236"/>
                </a:lnTo>
                <a:lnTo>
                  <a:pt x="234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2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6" name="Rectangle 45"/>
          <p:cNvSpPr>
            <a:spLocks noChangeArrowheads="1"/>
          </p:cNvSpPr>
          <p:nvPr/>
        </p:nvSpPr>
        <p:spPr bwMode="auto">
          <a:xfrm>
            <a:off x="6638925" y="37782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82987" name="Rectangle 46"/>
          <p:cNvSpPr>
            <a:spLocks noChangeArrowheads="1"/>
          </p:cNvSpPr>
          <p:nvPr/>
        </p:nvSpPr>
        <p:spPr bwMode="auto">
          <a:xfrm>
            <a:off x="5732463" y="15240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82988" name="Rectangle 47"/>
          <p:cNvSpPr>
            <a:spLocks noChangeArrowheads="1"/>
          </p:cNvSpPr>
          <p:nvPr/>
        </p:nvSpPr>
        <p:spPr bwMode="auto">
          <a:xfrm>
            <a:off x="4949825" y="368300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82989" name="Line 48"/>
          <p:cNvSpPr>
            <a:spLocks noChangeShapeType="1"/>
          </p:cNvSpPr>
          <p:nvPr/>
        </p:nvSpPr>
        <p:spPr bwMode="auto">
          <a:xfrm>
            <a:off x="5248275" y="784225"/>
            <a:ext cx="5524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0" name="Line 49"/>
          <p:cNvSpPr>
            <a:spLocks noChangeShapeType="1"/>
          </p:cNvSpPr>
          <p:nvPr/>
        </p:nvSpPr>
        <p:spPr bwMode="auto">
          <a:xfrm>
            <a:off x="6065838" y="479425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1" name="Line 50"/>
          <p:cNvSpPr>
            <a:spLocks noChangeShapeType="1"/>
          </p:cNvSpPr>
          <p:nvPr/>
        </p:nvSpPr>
        <p:spPr bwMode="auto">
          <a:xfrm flipH="1">
            <a:off x="6364288" y="768350"/>
            <a:ext cx="5302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2" name="Line 51"/>
          <p:cNvSpPr>
            <a:spLocks noChangeShapeType="1"/>
          </p:cNvSpPr>
          <p:nvPr/>
        </p:nvSpPr>
        <p:spPr bwMode="auto">
          <a:xfrm flipH="1">
            <a:off x="5070475" y="4083050"/>
            <a:ext cx="658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3" name="Line 52"/>
          <p:cNvSpPr>
            <a:spLocks noChangeShapeType="1"/>
          </p:cNvSpPr>
          <p:nvPr/>
        </p:nvSpPr>
        <p:spPr bwMode="auto">
          <a:xfrm>
            <a:off x="7048500" y="4090988"/>
            <a:ext cx="23971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4" name="Freeform 53"/>
          <p:cNvSpPr>
            <a:spLocks/>
          </p:cNvSpPr>
          <p:nvPr/>
        </p:nvSpPr>
        <p:spPr bwMode="auto">
          <a:xfrm>
            <a:off x="5943600" y="2895600"/>
            <a:ext cx="896938" cy="381000"/>
          </a:xfrm>
          <a:custGeom>
            <a:avLst/>
            <a:gdLst>
              <a:gd name="T0" fmla="*/ 2147483646 w 565"/>
              <a:gd name="T1" fmla="*/ 2147483646 h 240"/>
              <a:gd name="T2" fmla="*/ 2147483646 w 565"/>
              <a:gd name="T3" fmla="*/ 2147483646 h 240"/>
              <a:gd name="T4" fmla="*/ 2147483646 w 565"/>
              <a:gd name="T5" fmla="*/ 2147483646 h 240"/>
              <a:gd name="T6" fmla="*/ 2147483646 w 565"/>
              <a:gd name="T7" fmla="*/ 2147483646 h 240"/>
              <a:gd name="T8" fmla="*/ 2147483646 w 565"/>
              <a:gd name="T9" fmla="*/ 2147483646 h 240"/>
              <a:gd name="T10" fmla="*/ 2147483646 w 565"/>
              <a:gd name="T11" fmla="*/ 2147483646 h 240"/>
              <a:gd name="T12" fmla="*/ 2147483646 w 565"/>
              <a:gd name="T13" fmla="*/ 2147483646 h 240"/>
              <a:gd name="T14" fmla="*/ 2147483646 w 565"/>
              <a:gd name="T15" fmla="*/ 2147483646 h 240"/>
              <a:gd name="T16" fmla="*/ 2147483646 w 565"/>
              <a:gd name="T17" fmla="*/ 0 h 240"/>
              <a:gd name="T18" fmla="*/ 2147483646 w 565"/>
              <a:gd name="T19" fmla="*/ 0 h 240"/>
              <a:gd name="T20" fmla="*/ 2147483646 w 565"/>
              <a:gd name="T21" fmla="*/ 2147483646 h 240"/>
              <a:gd name="T22" fmla="*/ 2147483646 w 565"/>
              <a:gd name="T23" fmla="*/ 2147483646 h 240"/>
              <a:gd name="T24" fmla="*/ 2147483646 w 565"/>
              <a:gd name="T25" fmla="*/ 2147483646 h 240"/>
              <a:gd name="T26" fmla="*/ 2147483646 w 565"/>
              <a:gd name="T27" fmla="*/ 2147483646 h 240"/>
              <a:gd name="T28" fmla="*/ 2147483646 w 565"/>
              <a:gd name="T29" fmla="*/ 2147483646 h 240"/>
              <a:gd name="T30" fmla="*/ 2147483646 w 565"/>
              <a:gd name="T31" fmla="*/ 2147483646 h 240"/>
              <a:gd name="T32" fmla="*/ 2147483646 w 565"/>
              <a:gd name="T33" fmla="*/ 2147483646 h 240"/>
              <a:gd name="T34" fmla="*/ 2147483646 w 565"/>
              <a:gd name="T35" fmla="*/ 2147483646 h 240"/>
              <a:gd name="T36" fmla="*/ 2147483646 w 565"/>
              <a:gd name="T37" fmla="*/ 2147483646 h 240"/>
              <a:gd name="T38" fmla="*/ 2147483646 w 565"/>
              <a:gd name="T39" fmla="*/ 2147483646 h 240"/>
              <a:gd name="T40" fmla="*/ 2147483646 w 565"/>
              <a:gd name="T41" fmla="*/ 2147483646 h 240"/>
              <a:gd name="T42" fmla="*/ 2147483646 w 565"/>
              <a:gd name="T43" fmla="*/ 2147483646 h 240"/>
              <a:gd name="T44" fmla="*/ 2147483646 w 565"/>
              <a:gd name="T45" fmla="*/ 2147483646 h 240"/>
              <a:gd name="T46" fmla="*/ 2147483646 w 565"/>
              <a:gd name="T47" fmla="*/ 2147483646 h 240"/>
              <a:gd name="T48" fmla="*/ 2147483646 w 565"/>
              <a:gd name="T49" fmla="*/ 2147483646 h 240"/>
              <a:gd name="T50" fmla="*/ 2147483646 w 565"/>
              <a:gd name="T51" fmla="*/ 2147483646 h 240"/>
              <a:gd name="T52" fmla="*/ 2147483646 w 565"/>
              <a:gd name="T53" fmla="*/ 2147483646 h 240"/>
              <a:gd name="T54" fmla="*/ 2147483646 w 565"/>
              <a:gd name="T55" fmla="*/ 2147483646 h 240"/>
              <a:gd name="T56" fmla="*/ 2147483646 w 565"/>
              <a:gd name="T57" fmla="*/ 2147483646 h 240"/>
              <a:gd name="T58" fmla="*/ 2147483646 w 565"/>
              <a:gd name="T59" fmla="*/ 2147483646 h 240"/>
              <a:gd name="T60" fmla="*/ 2147483646 w 565"/>
              <a:gd name="T61" fmla="*/ 2147483646 h 240"/>
              <a:gd name="T62" fmla="*/ 2147483646 w 565"/>
              <a:gd name="T63" fmla="*/ 2147483646 h 240"/>
              <a:gd name="T64" fmla="*/ 2147483646 w 565"/>
              <a:gd name="T65" fmla="*/ 2147483646 h 240"/>
              <a:gd name="T66" fmla="*/ 2147483646 w 565"/>
              <a:gd name="T67" fmla="*/ 2147483646 h 240"/>
              <a:gd name="T68" fmla="*/ 2147483646 w 565"/>
              <a:gd name="T69" fmla="*/ 2147483646 h 240"/>
              <a:gd name="T70" fmla="*/ 2147483646 w 565"/>
              <a:gd name="T71" fmla="*/ 2147483646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5" name="Rectangle 54"/>
          <p:cNvSpPr>
            <a:spLocks noChangeArrowheads="1"/>
          </p:cNvSpPr>
          <p:nvPr/>
        </p:nvSpPr>
        <p:spPr bwMode="auto">
          <a:xfrm>
            <a:off x="6019800" y="2895600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82996" name="Line 55"/>
          <p:cNvSpPr>
            <a:spLocks noChangeShapeType="1"/>
          </p:cNvSpPr>
          <p:nvPr/>
        </p:nvSpPr>
        <p:spPr bwMode="auto">
          <a:xfrm flipV="1">
            <a:off x="6400800" y="32766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Text Box 56"/>
          <p:cNvSpPr txBox="1">
            <a:spLocks noChangeArrowheads="1"/>
          </p:cNvSpPr>
          <p:nvPr/>
        </p:nvSpPr>
        <p:spPr bwMode="auto">
          <a:xfrm>
            <a:off x="212725" y="4689475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82998" name="Text Box 57"/>
          <p:cNvSpPr txBox="1">
            <a:spLocks noChangeArrowheads="1"/>
          </p:cNvSpPr>
          <p:nvPr/>
        </p:nvSpPr>
        <p:spPr bwMode="auto">
          <a:xfrm>
            <a:off x="457200" y="5105400"/>
            <a:ext cx="7543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45720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i="1" u="sng">
                <a:solidFill>
                  <a:schemeClr val="accent2"/>
                </a:solidFill>
              </a:rPr>
              <a:t>Aggregation</a:t>
            </a:r>
            <a:r>
              <a:rPr lang="en-US" sz="2400"/>
              <a:t> allows us to treat a relationship set as an entity set   for purposes of participation in (other) relationships.</a:t>
            </a:r>
          </a:p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8784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Aggregation vs. ternary relationship: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Monitors in last example is a distinct relationship, with a descriptive attribute.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 Also, can say that each sponsorship is monitored by at most one employee.</a:t>
            </a:r>
          </a:p>
        </p:txBody>
      </p:sp>
    </p:spTree>
    <p:extLst>
      <p:ext uri="{BB962C8B-B14F-4D97-AF65-F5344CB8AC3E}">
        <p14:creationId xmlns:p14="http://schemas.microsoft.com/office/powerpoint/2010/main" val="1892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During Conceptual Design of database we decide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What are the </a:t>
            </a:r>
            <a:r>
              <a:rPr lang="en-US" i="1" dirty="0" smtClean="0">
                <a:solidFill>
                  <a:schemeClr val="accent2"/>
                </a:solidFill>
              </a:rPr>
              <a:t>entities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2"/>
                </a:solidFill>
              </a:rPr>
              <a:t>relationships</a:t>
            </a:r>
            <a:r>
              <a:rPr lang="en-US" dirty="0" smtClean="0"/>
              <a:t> in the enterprise?</a:t>
            </a:r>
          </a:p>
          <a:p>
            <a:pPr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What information about these entities and relationships should we store in the database?</a:t>
            </a:r>
          </a:p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What are the </a:t>
            </a:r>
            <a:r>
              <a:rPr lang="en-US" i="1" dirty="0" smtClean="0"/>
              <a:t>integrity constraints </a:t>
            </a:r>
            <a:r>
              <a:rPr lang="en-US" dirty="0" smtClean="0"/>
              <a:t>or </a:t>
            </a:r>
            <a:r>
              <a:rPr lang="en-US" i="1" dirty="0" smtClean="0"/>
              <a:t>business rules </a:t>
            </a:r>
            <a:r>
              <a:rPr lang="en-US" dirty="0" smtClean="0"/>
              <a:t>that hold? </a:t>
            </a:r>
          </a:p>
          <a:p>
            <a:pPr algn="just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Conceptual Design Using the ER Model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8534400" cy="4114800"/>
          </a:xfrm>
          <a:noFill/>
        </p:spPr>
        <p:txBody>
          <a:bodyPr/>
          <a:lstStyle/>
          <a:p>
            <a:pPr eaLnBrk="1" hangingPunct="1"/>
            <a:r>
              <a:rPr lang="en-US" sz="2400" u="sng" smtClean="0">
                <a:solidFill>
                  <a:schemeClr val="accent2"/>
                </a:solidFill>
              </a:rPr>
              <a:t>Design choices:</a:t>
            </a:r>
            <a:endParaRPr lang="en-US" sz="2400" smtClean="0">
              <a:solidFill>
                <a:schemeClr val="accent2"/>
              </a:solidFill>
            </a:endParaRPr>
          </a:p>
          <a:p>
            <a:pPr lvl="1" eaLnBrk="1" hangingPunct="1">
              <a:buSzPct val="75000"/>
            </a:pPr>
            <a:r>
              <a:rPr lang="en-US" sz="2400" smtClean="0"/>
              <a:t>Should a concept be modeled as an entity or a relationship?</a:t>
            </a:r>
          </a:p>
          <a:p>
            <a:pPr lvl="1" eaLnBrk="1" hangingPunct="1">
              <a:buSzPct val="75000"/>
            </a:pPr>
            <a:r>
              <a:rPr lang="en-US" sz="2400" smtClean="0"/>
              <a:t>Identifying relationships: Binary or ternary? Aggregation?</a:t>
            </a:r>
          </a:p>
          <a:p>
            <a:pPr eaLnBrk="1" hangingPunct="1"/>
            <a:r>
              <a:rPr lang="en-US" sz="2400" smtClean="0"/>
              <a:t>Constraints in the ER Model:</a:t>
            </a:r>
          </a:p>
          <a:p>
            <a:pPr lvl="1" eaLnBrk="1" hangingPunct="1">
              <a:buSzPct val="75000"/>
            </a:pPr>
            <a:r>
              <a:rPr lang="en-US" sz="2400" smtClean="0"/>
              <a:t>A lot of data semantics can (and should) be captured.</a:t>
            </a:r>
          </a:p>
          <a:p>
            <a:pPr lvl="1" eaLnBrk="1" hangingPunct="1">
              <a:buSzPct val="75000"/>
            </a:pPr>
            <a:r>
              <a:rPr lang="en-US" sz="2400" smtClean="0"/>
              <a:t>But some constraints cannot be captured in ER diagrams.</a:t>
            </a:r>
          </a:p>
        </p:txBody>
      </p:sp>
    </p:spTree>
    <p:extLst>
      <p:ext uri="{BB962C8B-B14F-4D97-AF65-F5344CB8AC3E}">
        <p14:creationId xmlns:p14="http://schemas.microsoft.com/office/powerpoint/2010/main" val="35193538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Entity vs. Attribute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810000"/>
          </a:xfrm>
          <a:noFill/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sz="2400" dirty="0" smtClean="0"/>
              <a:t>Should </a:t>
            </a:r>
            <a:r>
              <a:rPr lang="en-US" sz="2400" i="1" dirty="0" smtClean="0">
                <a:solidFill>
                  <a:schemeClr val="accent2"/>
                </a:solidFill>
              </a:rPr>
              <a:t>address</a:t>
            </a:r>
            <a:r>
              <a:rPr lang="en-US" sz="2400" i="1" dirty="0" smtClean="0"/>
              <a:t> </a:t>
            </a:r>
            <a:r>
              <a:rPr lang="en-US" sz="2400" dirty="0" smtClean="0"/>
              <a:t>be an attribute of Employees or an entity (connected to Employees by a relationship)?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Depends upon the use we want to make of address information, and the semantics of the data:</a:t>
            </a:r>
          </a:p>
          <a:p>
            <a:pPr lvl="2" algn="just" eaLnBrk="1" hangingPunct="1"/>
            <a:r>
              <a:rPr lang="en-US" dirty="0" smtClean="0"/>
              <a:t>If we have several addresses per employee, </a:t>
            </a:r>
            <a:r>
              <a:rPr lang="en-US" i="1" dirty="0" smtClean="0"/>
              <a:t>address</a:t>
            </a:r>
            <a:r>
              <a:rPr lang="en-US" dirty="0" smtClean="0"/>
              <a:t> must be an entity (since attributes cannot be set-valued). </a:t>
            </a:r>
          </a:p>
          <a:p>
            <a:pPr lvl="2" algn="just" eaLnBrk="1" hangingPunct="1"/>
            <a:r>
              <a:rPr lang="en-US" dirty="0" smtClean="0"/>
              <a:t>If the structure (city, street, etc.) is important, e.g., we want to retrieve employees in a given city, </a:t>
            </a:r>
            <a:r>
              <a:rPr lang="en-US" i="1" dirty="0" smtClean="0"/>
              <a:t>address</a:t>
            </a:r>
            <a:r>
              <a:rPr lang="en-US" dirty="0" smtClean="0"/>
              <a:t> must be modeled as an entity (since attribute values are atomic). </a:t>
            </a:r>
          </a:p>
        </p:txBody>
      </p:sp>
    </p:spTree>
    <p:extLst>
      <p:ext uri="{BB962C8B-B14F-4D97-AF65-F5344CB8AC3E}">
        <p14:creationId xmlns:p14="http://schemas.microsoft.com/office/powerpoint/2010/main" val="21707838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049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Entity vs. Attribute (Contd.)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52600"/>
            <a:ext cx="3262313" cy="5486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Works_In4 does not     allow an employee to   work in a department       for two or more periods.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Similar to the problem   of wanting to record several addresses for an employee:  We want to record </a:t>
            </a:r>
            <a:r>
              <a:rPr lang="en-US" sz="2000" i="1" smtClean="0">
                <a:solidFill>
                  <a:schemeClr val="accent2"/>
                </a:solidFill>
              </a:rPr>
              <a:t>several values of the descriptive attributes for each instance of this relationship. </a:t>
            </a:r>
            <a:r>
              <a:rPr lang="en-US" sz="2000" smtClean="0"/>
              <a:t>Accomplished by introducing new entity set, Duration. </a:t>
            </a:r>
          </a:p>
        </p:txBody>
      </p:sp>
      <p:grpSp>
        <p:nvGrpSpPr>
          <p:cNvPr id="90118" name="Group 18"/>
          <p:cNvGrpSpPr>
            <a:grpSpLocks/>
          </p:cNvGrpSpPr>
          <p:nvPr/>
        </p:nvGrpSpPr>
        <p:grpSpPr bwMode="auto">
          <a:xfrm>
            <a:off x="3267075" y="1458913"/>
            <a:ext cx="2278063" cy="1190625"/>
            <a:chOff x="2058" y="919"/>
            <a:chExt cx="1435" cy="750"/>
          </a:xfrm>
        </p:grpSpPr>
        <p:sp>
          <p:nvSpPr>
            <p:cNvPr id="90178" name="Freeform 6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Freeform 7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0" name="Freeform 8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1" name="Freeform 9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2" name="Rectangle 10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0183" name="Rectangle 11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90184" name="Rectangle 12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0185" name="Rectangle 13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0186" name="Line 14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Line 15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Line 16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Line 17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9" name="Freeform 19"/>
          <p:cNvSpPr>
            <a:spLocks/>
          </p:cNvSpPr>
          <p:nvPr/>
        </p:nvSpPr>
        <p:spPr bwMode="auto">
          <a:xfrm>
            <a:off x="5368925" y="2190750"/>
            <a:ext cx="1566863" cy="569913"/>
          </a:xfrm>
          <a:custGeom>
            <a:avLst/>
            <a:gdLst>
              <a:gd name="T0" fmla="*/ 0 w 987"/>
              <a:gd name="T1" fmla="*/ 2147483646 h 359"/>
              <a:gd name="T2" fmla="*/ 2147483646 w 987"/>
              <a:gd name="T3" fmla="*/ 0 h 359"/>
              <a:gd name="T4" fmla="*/ 2147483646 w 987"/>
              <a:gd name="T5" fmla="*/ 2147483646 h 359"/>
              <a:gd name="T6" fmla="*/ 2147483646 w 987"/>
              <a:gd name="T7" fmla="*/ 2147483646 h 359"/>
              <a:gd name="T8" fmla="*/ 0 w 987"/>
              <a:gd name="T9" fmla="*/ 2147483646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Rectangle 20"/>
          <p:cNvSpPr>
            <a:spLocks noChangeArrowheads="1"/>
          </p:cNvSpPr>
          <p:nvPr/>
        </p:nvSpPr>
        <p:spPr bwMode="auto">
          <a:xfrm>
            <a:off x="5514975" y="2312988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Works_In4</a:t>
            </a:r>
          </a:p>
        </p:txBody>
      </p:sp>
      <p:sp>
        <p:nvSpPr>
          <p:cNvPr id="90121" name="Freeform 21"/>
          <p:cNvSpPr>
            <a:spLocks/>
          </p:cNvSpPr>
          <p:nvPr/>
        </p:nvSpPr>
        <p:spPr bwMode="auto">
          <a:xfrm>
            <a:off x="5294313" y="1336675"/>
            <a:ext cx="804862" cy="339725"/>
          </a:xfrm>
          <a:custGeom>
            <a:avLst/>
            <a:gdLst>
              <a:gd name="T0" fmla="*/ 2147483646 w 507"/>
              <a:gd name="T1" fmla="*/ 2147483646 h 214"/>
              <a:gd name="T2" fmla="*/ 2147483646 w 507"/>
              <a:gd name="T3" fmla="*/ 2147483646 h 214"/>
              <a:gd name="T4" fmla="*/ 2147483646 w 507"/>
              <a:gd name="T5" fmla="*/ 2147483646 h 214"/>
              <a:gd name="T6" fmla="*/ 2147483646 w 507"/>
              <a:gd name="T7" fmla="*/ 2147483646 h 214"/>
              <a:gd name="T8" fmla="*/ 2147483646 w 507"/>
              <a:gd name="T9" fmla="*/ 2147483646 h 214"/>
              <a:gd name="T10" fmla="*/ 2147483646 w 507"/>
              <a:gd name="T11" fmla="*/ 2147483646 h 214"/>
              <a:gd name="T12" fmla="*/ 2147483646 w 507"/>
              <a:gd name="T13" fmla="*/ 2147483646 h 214"/>
              <a:gd name="T14" fmla="*/ 2147483646 w 507"/>
              <a:gd name="T15" fmla="*/ 2147483646 h 214"/>
              <a:gd name="T16" fmla="*/ 2147483646 w 507"/>
              <a:gd name="T17" fmla="*/ 2147483646 h 214"/>
              <a:gd name="T18" fmla="*/ 2147483646 w 507"/>
              <a:gd name="T19" fmla="*/ 2147483646 h 214"/>
              <a:gd name="T20" fmla="*/ 2147483646 w 507"/>
              <a:gd name="T21" fmla="*/ 2147483646 h 214"/>
              <a:gd name="T22" fmla="*/ 2147483646 w 507"/>
              <a:gd name="T23" fmla="*/ 2147483646 h 214"/>
              <a:gd name="T24" fmla="*/ 2147483646 w 507"/>
              <a:gd name="T25" fmla="*/ 2147483646 h 214"/>
              <a:gd name="T26" fmla="*/ 2147483646 w 507"/>
              <a:gd name="T27" fmla="*/ 2147483646 h 214"/>
              <a:gd name="T28" fmla="*/ 2147483646 w 507"/>
              <a:gd name="T29" fmla="*/ 2147483646 h 214"/>
              <a:gd name="T30" fmla="*/ 2147483646 w 507"/>
              <a:gd name="T31" fmla="*/ 2147483646 h 214"/>
              <a:gd name="T32" fmla="*/ 2147483646 w 507"/>
              <a:gd name="T33" fmla="*/ 2147483646 h 214"/>
              <a:gd name="T34" fmla="*/ 2147483646 w 507"/>
              <a:gd name="T35" fmla="*/ 2147483646 h 214"/>
              <a:gd name="T36" fmla="*/ 2147483646 w 507"/>
              <a:gd name="T37" fmla="*/ 2147483646 h 214"/>
              <a:gd name="T38" fmla="*/ 2147483646 w 507"/>
              <a:gd name="T39" fmla="*/ 2147483646 h 214"/>
              <a:gd name="T40" fmla="*/ 2147483646 w 507"/>
              <a:gd name="T41" fmla="*/ 2147483646 h 214"/>
              <a:gd name="T42" fmla="*/ 2147483646 w 507"/>
              <a:gd name="T43" fmla="*/ 2147483646 h 214"/>
              <a:gd name="T44" fmla="*/ 2147483646 w 507"/>
              <a:gd name="T45" fmla="*/ 2147483646 h 214"/>
              <a:gd name="T46" fmla="*/ 2147483646 w 507"/>
              <a:gd name="T47" fmla="*/ 2147483646 h 214"/>
              <a:gd name="T48" fmla="*/ 2147483646 w 507"/>
              <a:gd name="T49" fmla="*/ 2147483646 h 214"/>
              <a:gd name="T50" fmla="*/ 2147483646 w 507"/>
              <a:gd name="T51" fmla="*/ 2147483646 h 214"/>
              <a:gd name="T52" fmla="*/ 2147483646 w 507"/>
              <a:gd name="T53" fmla="*/ 0 h 214"/>
              <a:gd name="T54" fmla="*/ 2147483646 w 507"/>
              <a:gd name="T55" fmla="*/ 0 h 214"/>
              <a:gd name="T56" fmla="*/ 2147483646 w 507"/>
              <a:gd name="T57" fmla="*/ 2147483646 h 214"/>
              <a:gd name="T58" fmla="*/ 2147483646 w 507"/>
              <a:gd name="T59" fmla="*/ 2147483646 h 214"/>
              <a:gd name="T60" fmla="*/ 2147483646 w 507"/>
              <a:gd name="T61" fmla="*/ 2147483646 h 214"/>
              <a:gd name="T62" fmla="*/ 2147483646 w 507"/>
              <a:gd name="T63" fmla="*/ 2147483646 h 214"/>
              <a:gd name="T64" fmla="*/ 2147483646 w 507"/>
              <a:gd name="T65" fmla="*/ 2147483646 h 214"/>
              <a:gd name="T66" fmla="*/ 2147483646 w 507"/>
              <a:gd name="T67" fmla="*/ 2147483646 h 214"/>
              <a:gd name="T68" fmla="*/ 2147483646 w 507"/>
              <a:gd name="T69" fmla="*/ 2147483646 h 214"/>
              <a:gd name="T70" fmla="*/ 2147483646 w 507"/>
              <a:gd name="T71" fmla="*/ 2147483646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22"/>
          <p:cNvSpPr>
            <a:spLocks/>
          </p:cNvSpPr>
          <p:nvPr/>
        </p:nvSpPr>
        <p:spPr bwMode="auto">
          <a:xfrm>
            <a:off x="6197600" y="1336675"/>
            <a:ext cx="803275" cy="339725"/>
          </a:xfrm>
          <a:custGeom>
            <a:avLst/>
            <a:gdLst>
              <a:gd name="T0" fmla="*/ 2147483646 w 506"/>
              <a:gd name="T1" fmla="*/ 2147483646 h 214"/>
              <a:gd name="T2" fmla="*/ 2147483646 w 506"/>
              <a:gd name="T3" fmla="*/ 2147483646 h 214"/>
              <a:gd name="T4" fmla="*/ 2147483646 w 506"/>
              <a:gd name="T5" fmla="*/ 2147483646 h 214"/>
              <a:gd name="T6" fmla="*/ 2147483646 w 506"/>
              <a:gd name="T7" fmla="*/ 2147483646 h 214"/>
              <a:gd name="T8" fmla="*/ 2147483646 w 506"/>
              <a:gd name="T9" fmla="*/ 2147483646 h 214"/>
              <a:gd name="T10" fmla="*/ 2147483646 w 506"/>
              <a:gd name="T11" fmla="*/ 2147483646 h 214"/>
              <a:gd name="T12" fmla="*/ 2147483646 w 506"/>
              <a:gd name="T13" fmla="*/ 2147483646 h 214"/>
              <a:gd name="T14" fmla="*/ 2147483646 w 506"/>
              <a:gd name="T15" fmla="*/ 2147483646 h 214"/>
              <a:gd name="T16" fmla="*/ 2147483646 w 506"/>
              <a:gd name="T17" fmla="*/ 2147483646 h 214"/>
              <a:gd name="T18" fmla="*/ 2147483646 w 506"/>
              <a:gd name="T19" fmla="*/ 2147483646 h 214"/>
              <a:gd name="T20" fmla="*/ 2147483646 w 506"/>
              <a:gd name="T21" fmla="*/ 2147483646 h 214"/>
              <a:gd name="T22" fmla="*/ 2147483646 w 506"/>
              <a:gd name="T23" fmla="*/ 2147483646 h 214"/>
              <a:gd name="T24" fmla="*/ 2147483646 w 506"/>
              <a:gd name="T25" fmla="*/ 2147483646 h 214"/>
              <a:gd name="T26" fmla="*/ 2147483646 w 506"/>
              <a:gd name="T27" fmla="*/ 2147483646 h 214"/>
              <a:gd name="T28" fmla="*/ 2147483646 w 506"/>
              <a:gd name="T29" fmla="*/ 2147483646 h 214"/>
              <a:gd name="T30" fmla="*/ 2147483646 w 506"/>
              <a:gd name="T31" fmla="*/ 2147483646 h 214"/>
              <a:gd name="T32" fmla="*/ 2147483646 w 506"/>
              <a:gd name="T33" fmla="*/ 2147483646 h 214"/>
              <a:gd name="T34" fmla="*/ 2147483646 w 506"/>
              <a:gd name="T35" fmla="*/ 2147483646 h 214"/>
              <a:gd name="T36" fmla="*/ 2147483646 w 506"/>
              <a:gd name="T37" fmla="*/ 2147483646 h 214"/>
              <a:gd name="T38" fmla="*/ 2147483646 w 506"/>
              <a:gd name="T39" fmla="*/ 2147483646 h 214"/>
              <a:gd name="T40" fmla="*/ 2147483646 w 506"/>
              <a:gd name="T41" fmla="*/ 2147483646 h 214"/>
              <a:gd name="T42" fmla="*/ 2147483646 w 506"/>
              <a:gd name="T43" fmla="*/ 2147483646 h 214"/>
              <a:gd name="T44" fmla="*/ 2147483646 w 506"/>
              <a:gd name="T45" fmla="*/ 2147483646 h 214"/>
              <a:gd name="T46" fmla="*/ 2147483646 w 506"/>
              <a:gd name="T47" fmla="*/ 2147483646 h 214"/>
              <a:gd name="T48" fmla="*/ 2147483646 w 506"/>
              <a:gd name="T49" fmla="*/ 2147483646 h 214"/>
              <a:gd name="T50" fmla="*/ 2147483646 w 506"/>
              <a:gd name="T51" fmla="*/ 2147483646 h 214"/>
              <a:gd name="T52" fmla="*/ 2147483646 w 506"/>
              <a:gd name="T53" fmla="*/ 0 h 214"/>
              <a:gd name="T54" fmla="*/ 2147483646 w 506"/>
              <a:gd name="T55" fmla="*/ 0 h 214"/>
              <a:gd name="T56" fmla="*/ 2147483646 w 506"/>
              <a:gd name="T57" fmla="*/ 2147483646 h 214"/>
              <a:gd name="T58" fmla="*/ 2147483646 w 506"/>
              <a:gd name="T59" fmla="*/ 2147483646 h 214"/>
              <a:gd name="T60" fmla="*/ 2147483646 w 506"/>
              <a:gd name="T61" fmla="*/ 2147483646 h 214"/>
              <a:gd name="T62" fmla="*/ 2147483646 w 506"/>
              <a:gd name="T63" fmla="*/ 2147483646 h 214"/>
              <a:gd name="T64" fmla="*/ 2147483646 w 506"/>
              <a:gd name="T65" fmla="*/ 2147483646 h 214"/>
              <a:gd name="T66" fmla="*/ 2147483646 w 506"/>
              <a:gd name="T67" fmla="*/ 2147483646 h 214"/>
              <a:gd name="T68" fmla="*/ 2147483646 w 506"/>
              <a:gd name="T69" fmla="*/ 2147483646 h 214"/>
              <a:gd name="T70" fmla="*/ 2147483646 w 506"/>
              <a:gd name="T71" fmla="*/ 2147483646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Rectangle 23"/>
          <p:cNvSpPr>
            <a:spLocks noChangeArrowheads="1"/>
          </p:cNvSpPr>
          <p:nvPr/>
        </p:nvSpPr>
        <p:spPr bwMode="auto">
          <a:xfrm>
            <a:off x="5399088" y="1308100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90124" name="Rectangle 24"/>
          <p:cNvSpPr>
            <a:spLocks noChangeArrowheads="1"/>
          </p:cNvSpPr>
          <p:nvPr/>
        </p:nvSpPr>
        <p:spPr bwMode="auto">
          <a:xfrm>
            <a:off x="6435725" y="1287463"/>
            <a:ext cx="373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90125" name="Line 25"/>
          <p:cNvSpPr>
            <a:spLocks noChangeShapeType="1"/>
          </p:cNvSpPr>
          <p:nvPr/>
        </p:nvSpPr>
        <p:spPr bwMode="auto">
          <a:xfrm flipH="1">
            <a:off x="6424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Freeform 26"/>
          <p:cNvSpPr>
            <a:spLocks/>
          </p:cNvSpPr>
          <p:nvPr/>
        </p:nvSpPr>
        <p:spPr bwMode="auto">
          <a:xfrm>
            <a:off x="8178800" y="1782763"/>
            <a:ext cx="803275" cy="339725"/>
          </a:xfrm>
          <a:custGeom>
            <a:avLst/>
            <a:gdLst>
              <a:gd name="T0" fmla="*/ 2147483646 w 506"/>
              <a:gd name="T1" fmla="*/ 2147483646 h 214"/>
              <a:gd name="T2" fmla="*/ 2147483646 w 506"/>
              <a:gd name="T3" fmla="*/ 2147483646 h 214"/>
              <a:gd name="T4" fmla="*/ 2147483646 w 506"/>
              <a:gd name="T5" fmla="*/ 2147483646 h 214"/>
              <a:gd name="T6" fmla="*/ 2147483646 w 506"/>
              <a:gd name="T7" fmla="*/ 2147483646 h 214"/>
              <a:gd name="T8" fmla="*/ 2147483646 w 506"/>
              <a:gd name="T9" fmla="*/ 2147483646 h 214"/>
              <a:gd name="T10" fmla="*/ 2147483646 w 506"/>
              <a:gd name="T11" fmla="*/ 2147483646 h 214"/>
              <a:gd name="T12" fmla="*/ 2147483646 w 506"/>
              <a:gd name="T13" fmla="*/ 2147483646 h 214"/>
              <a:gd name="T14" fmla="*/ 2147483646 w 506"/>
              <a:gd name="T15" fmla="*/ 2147483646 h 214"/>
              <a:gd name="T16" fmla="*/ 2147483646 w 506"/>
              <a:gd name="T17" fmla="*/ 2147483646 h 214"/>
              <a:gd name="T18" fmla="*/ 2147483646 w 506"/>
              <a:gd name="T19" fmla="*/ 2147483646 h 214"/>
              <a:gd name="T20" fmla="*/ 2147483646 w 506"/>
              <a:gd name="T21" fmla="*/ 2147483646 h 214"/>
              <a:gd name="T22" fmla="*/ 2147483646 w 506"/>
              <a:gd name="T23" fmla="*/ 2147483646 h 214"/>
              <a:gd name="T24" fmla="*/ 2147483646 w 506"/>
              <a:gd name="T25" fmla="*/ 2147483646 h 214"/>
              <a:gd name="T26" fmla="*/ 2147483646 w 506"/>
              <a:gd name="T27" fmla="*/ 2147483646 h 214"/>
              <a:gd name="T28" fmla="*/ 2147483646 w 506"/>
              <a:gd name="T29" fmla="*/ 2147483646 h 214"/>
              <a:gd name="T30" fmla="*/ 2147483646 w 506"/>
              <a:gd name="T31" fmla="*/ 2147483646 h 214"/>
              <a:gd name="T32" fmla="*/ 2147483646 w 506"/>
              <a:gd name="T33" fmla="*/ 2147483646 h 214"/>
              <a:gd name="T34" fmla="*/ 2147483646 w 506"/>
              <a:gd name="T35" fmla="*/ 2147483646 h 214"/>
              <a:gd name="T36" fmla="*/ 2147483646 w 506"/>
              <a:gd name="T37" fmla="*/ 2147483646 h 214"/>
              <a:gd name="T38" fmla="*/ 2147483646 w 506"/>
              <a:gd name="T39" fmla="*/ 2147483646 h 214"/>
              <a:gd name="T40" fmla="*/ 2147483646 w 506"/>
              <a:gd name="T41" fmla="*/ 2147483646 h 214"/>
              <a:gd name="T42" fmla="*/ 2147483646 w 506"/>
              <a:gd name="T43" fmla="*/ 2147483646 h 214"/>
              <a:gd name="T44" fmla="*/ 2147483646 w 506"/>
              <a:gd name="T45" fmla="*/ 2147483646 h 214"/>
              <a:gd name="T46" fmla="*/ 2147483646 w 506"/>
              <a:gd name="T47" fmla="*/ 2147483646 h 214"/>
              <a:gd name="T48" fmla="*/ 2147483646 w 506"/>
              <a:gd name="T49" fmla="*/ 2147483646 h 214"/>
              <a:gd name="T50" fmla="*/ 2147483646 w 506"/>
              <a:gd name="T51" fmla="*/ 2147483646 h 214"/>
              <a:gd name="T52" fmla="*/ 2147483646 w 506"/>
              <a:gd name="T53" fmla="*/ 0 h 214"/>
              <a:gd name="T54" fmla="*/ 2147483646 w 506"/>
              <a:gd name="T55" fmla="*/ 0 h 214"/>
              <a:gd name="T56" fmla="*/ 2147483646 w 506"/>
              <a:gd name="T57" fmla="*/ 2147483646 h 214"/>
              <a:gd name="T58" fmla="*/ 2147483646 w 506"/>
              <a:gd name="T59" fmla="*/ 2147483646 h 214"/>
              <a:gd name="T60" fmla="*/ 2147483646 w 506"/>
              <a:gd name="T61" fmla="*/ 2147483646 h 214"/>
              <a:gd name="T62" fmla="*/ 2147483646 w 506"/>
              <a:gd name="T63" fmla="*/ 2147483646 h 214"/>
              <a:gd name="T64" fmla="*/ 2147483646 w 506"/>
              <a:gd name="T65" fmla="*/ 2147483646 h 214"/>
              <a:gd name="T66" fmla="*/ 2147483646 w 506"/>
              <a:gd name="T67" fmla="*/ 2147483646 h 214"/>
              <a:gd name="T68" fmla="*/ 2147483646 w 506"/>
              <a:gd name="T69" fmla="*/ 2147483646 h 214"/>
              <a:gd name="T70" fmla="*/ 2147483646 w 506"/>
              <a:gd name="T71" fmla="*/ 2147483646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7" name="Freeform 27"/>
          <p:cNvSpPr>
            <a:spLocks/>
          </p:cNvSpPr>
          <p:nvPr/>
        </p:nvSpPr>
        <p:spPr bwMode="auto">
          <a:xfrm>
            <a:off x="7273925" y="2330450"/>
            <a:ext cx="1411288" cy="368300"/>
          </a:xfrm>
          <a:custGeom>
            <a:avLst/>
            <a:gdLst>
              <a:gd name="T0" fmla="*/ 2147483646 w 889"/>
              <a:gd name="T1" fmla="*/ 2147483646 h 232"/>
              <a:gd name="T2" fmla="*/ 2147483646 w 889"/>
              <a:gd name="T3" fmla="*/ 0 h 232"/>
              <a:gd name="T4" fmla="*/ 0 w 889"/>
              <a:gd name="T5" fmla="*/ 0 h 232"/>
              <a:gd name="T6" fmla="*/ 0 w 889"/>
              <a:gd name="T7" fmla="*/ 2147483646 h 232"/>
              <a:gd name="T8" fmla="*/ 2147483646 w 889"/>
              <a:gd name="T9" fmla="*/ 2147483646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28" name="Group 30"/>
          <p:cNvGrpSpPr>
            <a:grpSpLocks/>
          </p:cNvGrpSpPr>
          <p:nvPr/>
        </p:nvGrpSpPr>
        <p:grpSpPr bwMode="auto">
          <a:xfrm>
            <a:off x="7350125" y="1533525"/>
            <a:ext cx="979488" cy="342900"/>
            <a:chOff x="4630" y="966"/>
            <a:chExt cx="617" cy="216"/>
          </a:xfrm>
        </p:grpSpPr>
        <p:sp>
          <p:nvSpPr>
            <p:cNvPr id="90176" name="Freeform 28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29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</p:grpSp>
      <p:sp>
        <p:nvSpPr>
          <p:cNvPr id="90129" name="Rectangle 31"/>
          <p:cNvSpPr>
            <a:spLocks noChangeArrowheads="1"/>
          </p:cNvSpPr>
          <p:nvPr/>
        </p:nvSpPr>
        <p:spPr bwMode="auto">
          <a:xfrm>
            <a:off x="8154988" y="1803400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grpSp>
        <p:nvGrpSpPr>
          <p:cNvPr id="90130" name="Group 34"/>
          <p:cNvGrpSpPr>
            <a:grpSpLocks/>
          </p:cNvGrpSpPr>
          <p:nvPr/>
        </p:nvGrpSpPr>
        <p:grpSpPr bwMode="auto">
          <a:xfrm>
            <a:off x="6704013" y="1746250"/>
            <a:ext cx="803275" cy="376238"/>
            <a:chOff x="4223" y="1100"/>
            <a:chExt cx="506" cy="237"/>
          </a:xfrm>
        </p:grpSpPr>
        <p:sp>
          <p:nvSpPr>
            <p:cNvPr id="90174" name="Freeform 32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5" name="Rectangle 33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90131" name="Rectangle 35"/>
          <p:cNvSpPr>
            <a:spLocks noChangeArrowheads="1"/>
          </p:cNvSpPr>
          <p:nvPr/>
        </p:nvSpPr>
        <p:spPr bwMode="auto">
          <a:xfrm>
            <a:off x="7323138" y="229393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0132" name="Line 36"/>
          <p:cNvSpPr>
            <a:spLocks noChangeShapeType="1"/>
          </p:cNvSpPr>
          <p:nvPr/>
        </p:nvSpPr>
        <p:spPr bwMode="auto">
          <a:xfrm>
            <a:off x="6975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3" name="Line 37"/>
          <p:cNvSpPr>
            <a:spLocks noChangeShapeType="1"/>
          </p:cNvSpPr>
          <p:nvPr/>
        </p:nvSpPr>
        <p:spPr bwMode="auto">
          <a:xfrm flipH="1">
            <a:off x="8177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Freeform 38"/>
          <p:cNvSpPr>
            <a:spLocks/>
          </p:cNvSpPr>
          <p:nvPr/>
        </p:nvSpPr>
        <p:spPr bwMode="auto">
          <a:xfrm>
            <a:off x="4365625" y="4121150"/>
            <a:ext cx="782638" cy="331788"/>
          </a:xfrm>
          <a:custGeom>
            <a:avLst/>
            <a:gdLst>
              <a:gd name="T0" fmla="*/ 2147483646 w 493"/>
              <a:gd name="T1" fmla="*/ 2147483646 h 209"/>
              <a:gd name="T2" fmla="*/ 2147483646 w 493"/>
              <a:gd name="T3" fmla="*/ 2147483646 h 209"/>
              <a:gd name="T4" fmla="*/ 2147483646 w 493"/>
              <a:gd name="T5" fmla="*/ 2147483646 h 209"/>
              <a:gd name="T6" fmla="*/ 2147483646 w 493"/>
              <a:gd name="T7" fmla="*/ 2147483646 h 209"/>
              <a:gd name="T8" fmla="*/ 2147483646 w 493"/>
              <a:gd name="T9" fmla="*/ 2147483646 h 209"/>
              <a:gd name="T10" fmla="*/ 2147483646 w 493"/>
              <a:gd name="T11" fmla="*/ 2147483646 h 209"/>
              <a:gd name="T12" fmla="*/ 2147483646 w 493"/>
              <a:gd name="T13" fmla="*/ 2147483646 h 209"/>
              <a:gd name="T14" fmla="*/ 2147483646 w 493"/>
              <a:gd name="T15" fmla="*/ 2147483646 h 209"/>
              <a:gd name="T16" fmla="*/ 2147483646 w 493"/>
              <a:gd name="T17" fmla="*/ 0 h 209"/>
              <a:gd name="T18" fmla="*/ 2147483646 w 493"/>
              <a:gd name="T19" fmla="*/ 0 h 209"/>
              <a:gd name="T20" fmla="*/ 2147483646 w 493"/>
              <a:gd name="T21" fmla="*/ 2147483646 h 209"/>
              <a:gd name="T22" fmla="*/ 2147483646 w 493"/>
              <a:gd name="T23" fmla="*/ 2147483646 h 209"/>
              <a:gd name="T24" fmla="*/ 2147483646 w 493"/>
              <a:gd name="T25" fmla="*/ 2147483646 h 209"/>
              <a:gd name="T26" fmla="*/ 2147483646 w 493"/>
              <a:gd name="T27" fmla="*/ 2147483646 h 209"/>
              <a:gd name="T28" fmla="*/ 2147483646 w 493"/>
              <a:gd name="T29" fmla="*/ 2147483646 h 209"/>
              <a:gd name="T30" fmla="*/ 2147483646 w 493"/>
              <a:gd name="T31" fmla="*/ 2147483646 h 209"/>
              <a:gd name="T32" fmla="*/ 2147483646 w 493"/>
              <a:gd name="T33" fmla="*/ 2147483646 h 209"/>
              <a:gd name="T34" fmla="*/ 2147483646 w 493"/>
              <a:gd name="T35" fmla="*/ 2147483646 h 209"/>
              <a:gd name="T36" fmla="*/ 2147483646 w 493"/>
              <a:gd name="T37" fmla="*/ 2147483646 h 209"/>
              <a:gd name="T38" fmla="*/ 2147483646 w 493"/>
              <a:gd name="T39" fmla="*/ 2147483646 h 209"/>
              <a:gd name="T40" fmla="*/ 2147483646 w 493"/>
              <a:gd name="T41" fmla="*/ 2147483646 h 209"/>
              <a:gd name="T42" fmla="*/ 2147483646 w 493"/>
              <a:gd name="T43" fmla="*/ 2147483646 h 209"/>
              <a:gd name="T44" fmla="*/ 2147483646 w 493"/>
              <a:gd name="T45" fmla="*/ 2147483646 h 209"/>
              <a:gd name="T46" fmla="*/ 2147483646 w 493"/>
              <a:gd name="T47" fmla="*/ 2147483646 h 209"/>
              <a:gd name="T48" fmla="*/ 2147483646 w 493"/>
              <a:gd name="T49" fmla="*/ 2147483646 h 209"/>
              <a:gd name="T50" fmla="*/ 2147483646 w 493"/>
              <a:gd name="T51" fmla="*/ 2147483646 h 209"/>
              <a:gd name="T52" fmla="*/ 2147483646 w 493"/>
              <a:gd name="T53" fmla="*/ 2147483646 h 209"/>
              <a:gd name="T54" fmla="*/ 2147483646 w 493"/>
              <a:gd name="T55" fmla="*/ 2147483646 h 209"/>
              <a:gd name="T56" fmla="*/ 2147483646 w 493"/>
              <a:gd name="T57" fmla="*/ 2147483646 h 209"/>
              <a:gd name="T58" fmla="*/ 2147483646 w 493"/>
              <a:gd name="T59" fmla="*/ 2147483646 h 209"/>
              <a:gd name="T60" fmla="*/ 2147483646 w 493"/>
              <a:gd name="T61" fmla="*/ 2147483646 h 209"/>
              <a:gd name="T62" fmla="*/ 2147483646 w 493"/>
              <a:gd name="T63" fmla="*/ 2147483646 h 209"/>
              <a:gd name="T64" fmla="*/ 2147483646 w 493"/>
              <a:gd name="T65" fmla="*/ 2147483646 h 209"/>
              <a:gd name="T66" fmla="*/ 2147483646 w 493"/>
              <a:gd name="T67" fmla="*/ 2147483646 h 209"/>
              <a:gd name="T68" fmla="*/ 2147483646 w 493"/>
              <a:gd name="T69" fmla="*/ 2147483646 h 209"/>
              <a:gd name="T70" fmla="*/ 2147483646 w 493"/>
              <a:gd name="T71" fmla="*/ 2147483646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Freeform 39"/>
          <p:cNvSpPr>
            <a:spLocks/>
          </p:cNvSpPr>
          <p:nvPr/>
        </p:nvSpPr>
        <p:spPr bwMode="auto">
          <a:xfrm>
            <a:off x="3663950" y="4364038"/>
            <a:ext cx="781050" cy="331787"/>
          </a:xfrm>
          <a:custGeom>
            <a:avLst/>
            <a:gdLst>
              <a:gd name="T0" fmla="*/ 2147483646 w 492"/>
              <a:gd name="T1" fmla="*/ 2147483646 h 209"/>
              <a:gd name="T2" fmla="*/ 2147483646 w 492"/>
              <a:gd name="T3" fmla="*/ 2147483646 h 209"/>
              <a:gd name="T4" fmla="*/ 2147483646 w 492"/>
              <a:gd name="T5" fmla="*/ 2147483646 h 209"/>
              <a:gd name="T6" fmla="*/ 2147483646 w 492"/>
              <a:gd name="T7" fmla="*/ 2147483646 h 209"/>
              <a:gd name="T8" fmla="*/ 2147483646 w 492"/>
              <a:gd name="T9" fmla="*/ 2147483646 h 209"/>
              <a:gd name="T10" fmla="*/ 2147483646 w 492"/>
              <a:gd name="T11" fmla="*/ 2147483646 h 209"/>
              <a:gd name="T12" fmla="*/ 2147483646 w 492"/>
              <a:gd name="T13" fmla="*/ 2147483646 h 209"/>
              <a:gd name="T14" fmla="*/ 2147483646 w 492"/>
              <a:gd name="T15" fmla="*/ 2147483646 h 209"/>
              <a:gd name="T16" fmla="*/ 2147483646 w 492"/>
              <a:gd name="T17" fmla="*/ 0 h 209"/>
              <a:gd name="T18" fmla="*/ 2147483646 w 492"/>
              <a:gd name="T19" fmla="*/ 0 h 209"/>
              <a:gd name="T20" fmla="*/ 2147483646 w 492"/>
              <a:gd name="T21" fmla="*/ 2147483646 h 209"/>
              <a:gd name="T22" fmla="*/ 2147483646 w 492"/>
              <a:gd name="T23" fmla="*/ 2147483646 h 209"/>
              <a:gd name="T24" fmla="*/ 2147483646 w 492"/>
              <a:gd name="T25" fmla="*/ 2147483646 h 209"/>
              <a:gd name="T26" fmla="*/ 2147483646 w 492"/>
              <a:gd name="T27" fmla="*/ 2147483646 h 209"/>
              <a:gd name="T28" fmla="*/ 2147483646 w 492"/>
              <a:gd name="T29" fmla="*/ 2147483646 h 209"/>
              <a:gd name="T30" fmla="*/ 2147483646 w 492"/>
              <a:gd name="T31" fmla="*/ 2147483646 h 209"/>
              <a:gd name="T32" fmla="*/ 2147483646 w 492"/>
              <a:gd name="T33" fmla="*/ 2147483646 h 209"/>
              <a:gd name="T34" fmla="*/ 2147483646 w 492"/>
              <a:gd name="T35" fmla="*/ 2147483646 h 209"/>
              <a:gd name="T36" fmla="*/ 2147483646 w 492"/>
              <a:gd name="T37" fmla="*/ 2147483646 h 209"/>
              <a:gd name="T38" fmla="*/ 2147483646 w 492"/>
              <a:gd name="T39" fmla="*/ 2147483646 h 209"/>
              <a:gd name="T40" fmla="*/ 2147483646 w 492"/>
              <a:gd name="T41" fmla="*/ 2147483646 h 209"/>
              <a:gd name="T42" fmla="*/ 2147483646 w 492"/>
              <a:gd name="T43" fmla="*/ 2147483646 h 209"/>
              <a:gd name="T44" fmla="*/ 2147483646 w 492"/>
              <a:gd name="T45" fmla="*/ 2147483646 h 209"/>
              <a:gd name="T46" fmla="*/ 2147483646 w 492"/>
              <a:gd name="T47" fmla="*/ 2147483646 h 209"/>
              <a:gd name="T48" fmla="*/ 2147483646 w 492"/>
              <a:gd name="T49" fmla="*/ 2147483646 h 209"/>
              <a:gd name="T50" fmla="*/ 2147483646 w 492"/>
              <a:gd name="T51" fmla="*/ 2147483646 h 209"/>
              <a:gd name="T52" fmla="*/ 2147483646 w 492"/>
              <a:gd name="T53" fmla="*/ 2147483646 h 209"/>
              <a:gd name="T54" fmla="*/ 2147483646 w 492"/>
              <a:gd name="T55" fmla="*/ 2147483646 h 209"/>
              <a:gd name="T56" fmla="*/ 2147483646 w 492"/>
              <a:gd name="T57" fmla="*/ 2147483646 h 209"/>
              <a:gd name="T58" fmla="*/ 2147483646 w 492"/>
              <a:gd name="T59" fmla="*/ 2147483646 h 209"/>
              <a:gd name="T60" fmla="*/ 2147483646 w 492"/>
              <a:gd name="T61" fmla="*/ 2147483646 h 209"/>
              <a:gd name="T62" fmla="*/ 2147483646 w 492"/>
              <a:gd name="T63" fmla="*/ 2147483646 h 209"/>
              <a:gd name="T64" fmla="*/ 2147483646 w 492"/>
              <a:gd name="T65" fmla="*/ 2147483646 h 209"/>
              <a:gd name="T66" fmla="*/ 2147483646 w 492"/>
              <a:gd name="T67" fmla="*/ 2147483646 h 209"/>
              <a:gd name="T68" fmla="*/ 2147483646 w 492"/>
              <a:gd name="T69" fmla="*/ 2147483646 h 209"/>
              <a:gd name="T70" fmla="*/ 2147483646 w 492"/>
              <a:gd name="T71" fmla="*/ 2147483646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Freeform 40"/>
          <p:cNvSpPr>
            <a:spLocks/>
          </p:cNvSpPr>
          <p:nvPr/>
        </p:nvSpPr>
        <p:spPr bwMode="auto">
          <a:xfrm>
            <a:off x="5097463" y="4364038"/>
            <a:ext cx="781050" cy="331787"/>
          </a:xfrm>
          <a:custGeom>
            <a:avLst/>
            <a:gdLst>
              <a:gd name="T0" fmla="*/ 2147483646 w 492"/>
              <a:gd name="T1" fmla="*/ 2147483646 h 209"/>
              <a:gd name="T2" fmla="*/ 2147483646 w 492"/>
              <a:gd name="T3" fmla="*/ 2147483646 h 209"/>
              <a:gd name="T4" fmla="*/ 2147483646 w 492"/>
              <a:gd name="T5" fmla="*/ 2147483646 h 209"/>
              <a:gd name="T6" fmla="*/ 2147483646 w 492"/>
              <a:gd name="T7" fmla="*/ 2147483646 h 209"/>
              <a:gd name="T8" fmla="*/ 2147483646 w 492"/>
              <a:gd name="T9" fmla="*/ 2147483646 h 209"/>
              <a:gd name="T10" fmla="*/ 2147483646 w 492"/>
              <a:gd name="T11" fmla="*/ 2147483646 h 209"/>
              <a:gd name="T12" fmla="*/ 2147483646 w 492"/>
              <a:gd name="T13" fmla="*/ 2147483646 h 209"/>
              <a:gd name="T14" fmla="*/ 2147483646 w 492"/>
              <a:gd name="T15" fmla="*/ 2147483646 h 209"/>
              <a:gd name="T16" fmla="*/ 2147483646 w 492"/>
              <a:gd name="T17" fmla="*/ 2147483646 h 209"/>
              <a:gd name="T18" fmla="*/ 2147483646 w 492"/>
              <a:gd name="T19" fmla="*/ 2147483646 h 209"/>
              <a:gd name="T20" fmla="*/ 2147483646 w 492"/>
              <a:gd name="T21" fmla="*/ 2147483646 h 209"/>
              <a:gd name="T22" fmla="*/ 2147483646 w 492"/>
              <a:gd name="T23" fmla="*/ 2147483646 h 209"/>
              <a:gd name="T24" fmla="*/ 2147483646 w 492"/>
              <a:gd name="T25" fmla="*/ 2147483646 h 209"/>
              <a:gd name="T26" fmla="*/ 2147483646 w 492"/>
              <a:gd name="T27" fmla="*/ 2147483646 h 209"/>
              <a:gd name="T28" fmla="*/ 2147483646 w 492"/>
              <a:gd name="T29" fmla="*/ 2147483646 h 209"/>
              <a:gd name="T30" fmla="*/ 2147483646 w 492"/>
              <a:gd name="T31" fmla="*/ 2147483646 h 209"/>
              <a:gd name="T32" fmla="*/ 2147483646 w 492"/>
              <a:gd name="T33" fmla="*/ 2147483646 h 209"/>
              <a:gd name="T34" fmla="*/ 2147483646 w 492"/>
              <a:gd name="T35" fmla="*/ 2147483646 h 209"/>
              <a:gd name="T36" fmla="*/ 2147483646 w 492"/>
              <a:gd name="T37" fmla="*/ 2147483646 h 209"/>
              <a:gd name="T38" fmla="*/ 2147483646 w 492"/>
              <a:gd name="T39" fmla="*/ 2147483646 h 209"/>
              <a:gd name="T40" fmla="*/ 2147483646 w 492"/>
              <a:gd name="T41" fmla="*/ 2147483646 h 209"/>
              <a:gd name="T42" fmla="*/ 2147483646 w 492"/>
              <a:gd name="T43" fmla="*/ 2147483646 h 209"/>
              <a:gd name="T44" fmla="*/ 2147483646 w 492"/>
              <a:gd name="T45" fmla="*/ 2147483646 h 209"/>
              <a:gd name="T46" fmla="*/ 2147483646 w 492"/>
              <a:gd name="T47" fmla="*/ 2147483646 h 209"/>
              <a:gd name="T48" fmla="*/ 2147483646 w 492"/>
              <a:gd name="T49" fmla="*/ 2147483646 h 209"/>
              <a:gd name="T50" fmla="*/ 2147483646 w 492"/>
              <a:gd name="T51" fmla="*/ 2147483646 h 209"/>
              <a:gd name="T52" fmla="*/ 2147483646 w 492"/>
              <a:gd name="T53" fmla="*/ 0 h 209"/>
              <a:gd name="T54" fmla="*/ 2147483646 w 492"/>
              <a:gd name="T55" fmla="*/ 0 h 209"/>
              <a:gd name="T56" fmla="*/ 2147483646 w 492"/>
              <a:gd name="T57" fmla="*/ 2147483646 h 209"/>
              <a:gd name="T58" fmla="*/ 2147483646 w 492"/>
              <a:gd name="T59" fmla="*/ 2147483646 h 209"/>
              <a:gd name="T60" fmla="*/ 2147483646 w 492"/>
              <a:gd name="T61" fmla="*/ 2147483646 h 209"/>
              <a:gd name="T62" fmla="*/ 2147483646 w 492"/>
              <a:gd name="T63" fmla="*/ 2147483646 h 209"/>
              <a:gd name="T64" fmla="*/ 2147483646 w 492"/>
              <a:gd name="T65" fmla="*/ 2147483646 h 209"/>
              <a:gd name="T66" fmla="*/ 2147483646 w 492"/>
              <a:gd name="T67" fmla="*/ 2147483646 h 209"/>
              <a:gd name="T68" fmla="*/ 2147483646 w 492"/>
              <a:gd name="T69" fmla="*/ 2147483646 h 209"/>
              <a:gd name="T70" fmla="*/ 2147483646 w 492"/>
              <a:gd name="T71" fmla="*/ 2147483646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Freeform 41"/>
          <p:cNvSpPr>
            <a:spLocks/>
          </p:cNvSpPr>
          <p:nvPr/>
        </p:nvSpPr>
        <p:spPr bwMode="auto">
          <a:xfrm>
            <a:off x="5721350" y="4648200"/>
            <a:ext cx="1476375" cy="717550"/>
          </a:xfrm>
          <a:custGeom>
            <a:avLst/>
            <a:gdLst>
              <a:gd name="T0" fmla="*/ 0 w 930"/>
              <a:gd name="T1" fmla="*/ 2147483646 h 452"/>
              <a:gd name="T2" fmla="*/ 2147483646 w 930"/>
              <a:gd name="T3" fmla="*/ 0 h 452"/>
              <a:gd name="T4" fmla="*/ 2147483646 w 930"/>
              <a:gd name="T5" fmla="*/ 2147483646 h 452"/>
              <a:gd name="T6" fmla="*/ 2147483646 w 930"/>
              <a:gd name="T7" fmla="*/ 2147483646 h 452"/>
              <a:gd name="T8" fmla="*/ 0 w 930"/>
              <a:gd name="T9" fmla="*/ 2147483646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Freeform 42"/>
          <p:cNvSpPr>
            <a:spLocks/>
          </p:cNvSpPr>
          <p:nvPr/>
        </p:nvSpPr>
        <p:spPr bwMode="auto">
          <a:xfrm>
            <a:off x="7486650" y="4906963"/>
            <a:ext cx="1416050" cy="336550"/>
          </a:xfrm>
          <a:custGeom>
            <a:avLst/>
            <a:gdLst>
              <a:gd name="T0" fmla="*/ 2147483646 w 892"/>
              <a:gd name="T1" fmla="*/ 2147483646 h 212"/>
              <a:gd name="T2" fmla="*/ 2147483646 w 892"/>
              <a:gd name="T3" fmla="*/ 0 h 212"/>
              <a:gd name="T4" fmla="*/ 0 w 892"/>
              <a:gd name="T5" fmla="*/ 0 h 212"/>
              <a:gd name="T6" fmla="*/ 0 w 892"/>
              <a:gd name="T7" fmla="*/ 2147483646 h 212"/>
              <a:gd name="T8" fmla="*/ 2147483646 w 892"/>
              <a:gd name="T9" fmla="*/ 2147483646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Freeform 43"/>
          <p:cNvSpPr>
            <a:spLocks/>
          </p:cNvSpPr>
          <p:nvPr/>
        </p:nvSpPr>
        <p:spPr bwMode="auto">
          <a:xfrm>
            <a:off x="4140200" y="4897438"/>
            <a:ext cx="1287463" cy="346075"/>
          </a:xfrm>
          <a:custGeom>
            <a:avLst/>
            <a:gdLst>
              <a:gd name="T0" fmla="*/ 2147483646 w 811"/>
              <a:gd name="T1" fmla="*/ 2147483646 h 218"/>
              <a:gd name="T2" fmla="*/ 2147483646 w 811"/>
              <a:gd name="T3" fmla="*/ 0 h 218"/>
              <a:gd name="T4" fmla="*/ 0 w 811"/>
              <a:gd name="T5" fmla="*/ 0 h 218"/>
              <a:gd name="T6" fmla="*/ 0 w 811"/>
              <a:gd name="T7" fmla="*/ 2147483646 h 218"/>
              <a:gd name="T8" fmla="*/ 2147483646 w 811"/>
              <a:gd name="T9" fmla="*/ 2147483646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40" name="Group 50"/>
          <p:cNvGrpSpPr>
            <a:grpSpLocks/>
          </p:cNvGrpSpPr>
          <p:nvPr/>
        </p:nvGrpSpPr>
        <p:grpSpPr bwMode="auto">
          <a:xfrm>
            <a:off x="6861175" y="4130675"/>
            <a:ext cx="2230438" cy="588963"/>
            <a:chOff x="4322" y="2602"/>
            <a:chExt cx="1405" cy="371"/>
          </a:xfrm>
        </p:grpSpPr>
        <p:sp>
          <p:nvSpPr>
            <p:cNvPr id="90168" name="Freeform 44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Freeform 45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Freeform 46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1" name="Rectangle 47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dname</a:t>
              </a:r>
            </a:p>
          </p:txBody>
        </p:sp>
        <p:sp>
          <p:nvSpPr>
            <p:cNvPr id="90172" name="Rectangle 48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budget</a:t>
              </a:r>
            </a:p>
          </p:txBody>
        </p:sp>
        <p:sp>
          <p:nvSpPr>
            <p:cNvPr id="90173" name="Rectangle 49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did</a:t>
              </a:r>
            </a:p>
          </p:txBody>
        </p:sp>
      </p:grpSp>
      <p:sp>
        <p:nvSpPr>
          <p:cNvPr id="90141" name="Rectangle 51"/>
          <p:cNvSpPr>
            <a:spLocks noChangeArrowheads="1"/>
          </p:cNvSpPr>
          <p:nvPr/>
        </p:nvSpPr>
        <p:spPr bwMode="auto">
          <a:xfrm>
            <a:off x="4411663" y="4116388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90142" name="Rectangle 52"/>
          <p:cNvSpPr>
            <a:spLocks noChangeArrowheads="1"/>
          </p:cNvSpPr>
          <p:nvPr/>
        </p:nvSpPr>
        <p:spPr bwMode="auto">
          <a:xfrm>
            <a:off x="7532688" y="486568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0143" name="Rectangle 53"/>
          <p:cNvSpPr>
            <a:spLocks noChangeArrowheads="1"/>
          </p:cNvSpPr>
          <p:nvPr/>
        </p:nvSpPr>
        <p:spPr bwMode="auto">
          <a:xfrm>
            <a:off x="3846513" y="4322763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90144" name="Rectangle 54"/>
          <p:cNvSpPr>
            <a:spLocks noChangeArrowheads="1"/>
          </p:cNvSpPr>
          <p:nvPr/>
        </p:nvSpPr>
        <p:spPr bwMode="auto">
          <a:xfrm>
            <a:off x="5319713" y="4330700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90145" name="Rectangle 55"/>
          <p:cNvSpPr>
            <a:spLocks noChangeArrowheads="1"/>
          </p:cNvSpPr>
          <p:nvPr/>
        </p:nvSpPr>
        <p:spPr bwMode="auto">
          <a:xfrm>
            <a:off x="4164013" y="4919663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90146" name="Rectangle 56"/>
          <p:cNvSpPr>
            <a:spLocks noChangeArrowheads="1"/>
          </p:cNvSpPr>
          <p:nvPr/>
        </p:nvSpPr>
        <p:spPr bwMode="auto">
          <a:xfrm>
            <a:off x="5864225" y="4860925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Works_In4</a:t>
            </a:r>
          </a:p>
        </p:txBody>
      </p:sp>
      <p:sp>
        <p:nvSpPr>
          <p:cNvPr id="90147" name="Line 57"/>
          <p:cNvSpPr>
            <a:spLocks noChangeShapeType="1"/>
          </p:cNvSpPr>
          <p:nvPr/>
        </p:nvSpPr>
        <p:spPr bwMode="auto">
          <a:xfrm flipH="1">
            <a:off x="5403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8" name="Line 58"/>
          <p:cNvSpPr>
            <a:spLocks noChangeShapeType="1"/>
          </p:cNvSpPr>
          <p:nvPr/>
        </p:nvSpPr>
        <p:spPr bwMode="auto">
          <a:xfrm>
            <a:off x="7177088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9" name="Line 59"/>
          <p:cNvSpPr>
            <a:spLocks noChangeShapeType="1"/>
          </p:cNvSpPr>
          <p:nvPr/>
        </p:nvSpPr>
        <p:spPr bwMode="auto">
          <a:xfrm>
            <a:off x="4060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0" name="Line 60"/>
          <p:cNvSpPr>
            <a:spLocks noChangeShapeType="1"/>
          </p:cNvSpPr>
          <p:nvPr/>
        </p:nvSpPr>
        <p:spPr bwMode="auto">
          <a:xfrm>
            <a:off x="4754563" y="4456113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1" name="Line 61"/>
          <p:cNvSpPr>
            <a:spLocks noChangeShapeType="1"/>
          </p:cNvSpPr>
          <p:nvPr/>
        </p:nvSpPr>
        <p:spPr bwMode="auto">
          <a:xfrm flipH="1">
            <a:off x="5191125" y="4700588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52" name="Group 70"/>
          <p:cNvGrpSpPr>
            <a:grpSpLocks/>
          </p:cNvGrpSpPr>
          <p:nvPr/>
        </p:nvGrpSpPr>
        <p:grpSpPr bwMode="auto">
          <a:xfrm>
            <a:off x="4979988" y="5667375"/>
            <a:ext cx="2994025" cy="384175"/>
            <a:chOff x="3137" y="3570"/>
            <a:chExt cx="1886" cy="242"/>
          </a:xfrm>
        </p:grpSpPr>
        <p:sp>
          <p:nvSpPr>
            <p:cNvPr id="90160" name="Freeform 62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Freeform 63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Rectangle 64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Duration</a:t>
              </a:r>
            </a:p>
          </p:txBody>
        </p:sp>
        <p:sp>
          <p:nvSpPr>
            <p:cNvPr id="90163" name="Freeform 65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4" name="Rectangle 66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from</a:t>
              </a:r>
            </a:p>
          </p:txBody>
        </p:sp>
        <p:sp>
          <p:nvSpPr>
            <p:cNvPr id="90165" name="Rectangle 67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to</a:t>
              </a:r>
            </a:p>
          </p:txBody>
        </p:sp>
        <p:sp>
          <p:nvSpPr>
            <p:cNvPr id="90166" name="Line 68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Line 69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53" name="Line 71"/>
          <p:cNvSpPr>
            <a:spLocks noChangeShapeType="1"/>
          </p:cNvSpPr>
          <p:nvPr/>
        </p:nvSpPr>
        <p:spPr bwMode="auto">
          <a:xfrm>
            <a:off x="5797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4" name="Line 72"/>
          <p:cNvSpPr>
            <a:spLocks noChangeShapeType="1"/>
          </p:cNvSpPr>
          <p:nvPr/>
        </p:nvSpPr>
        <p:spPr bwMode="auto">
          <a:xfrm>
            <a:off x="7848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5" name="Line 73"/>
          <p:cNvSpPr>
            <a:spLocks noChangeShapeType="1"/>
          </p:cNvSpPr>
          <p:nvPr/>
        </p:nvSpPr>
        <p:spPr bwMode="auto">
          <a:xfrm>
            <a:off x="7321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6" name="Line 74"/>
          <p:cNvSpPr>
            <a:spLocks noChangeShapeType="1"/>
          </p:cNvSpPr>
          <p:nvPr/>
        </p:nvSpPr>
        <p:spPr bwMode="auto">
          <a:xfrm>
            <a:off x="7550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7" name="Line 75"/>
          <p:cNvSpPr>
            <a:spLocks noChangeShapeType="1"/>
          </p:cNvSpPr>
          <p:nvPr/>
        </p:nvSpPr>
        <p:spPr bwMode="auto">
          <a:xfrm flipH="1">
            <a:off x="8299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8" name="Line 76"/>
          <p:cNvSpPr>
            <a:spLocks noChangeShapeType="1"/>
          </p:cNvSpPr>
          <p:nvPr/>
        </p:nvSpPr>
        <p:spPr bwMode="auto">
          <a:xfrm>
            <a:off x="8001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9" name="Line 77"/>
          <p:cNvSpPr>
            <a:spLocks noChangeShapeType="1"/>
          </p:cNvSpPr>
          <p:nvPr/>
        </p:nvSpPr>
        <p:spPr bwMode="auto">
          <a:xfrm>
            <a:off x="6477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75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049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Entity vs. Relationship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52800"/>
            <a:ext cx="8839200" cy="30480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ER diagram OK if a manager gets a separate discretionary budget for each dept.</a:t>
            </a:r>
          </a:p>
          <a:p>
            <a:pPr eaLnBrk="1" hangingPunct="1"/>
            <a:r>
              <a:rPr lang="en-US" sz="2400" smtClean="0"/>
              <a:t>What if a manager gets a discretionary    budget that covers      </a:t>
            </a:r>
            <a:r>
              <a:rPr lang="en-US" sz="2400" i="1" smtClean="0"/>
              <a:t>all </a:t>
            </a:r>
            <a:r>
              <a:rPr lang="en-US" sz="2400" smtClean="0"/>
              <a:t>managed depts?</a:t>
            </a:r>
          </a:p>
          <a:p>
            <a:pPr lvl="1" eaLnBrk="1" hangingPunct="1">
              <a:buSzPct val="75000"/>
            </a:pPr>
            <a:r>
              <a:rPr lang="en-US" sz="2000" smtClean="0">
                <a:solidFill>
                  <a:schemeClr val="accent2"/>
                </a:solidFill>
              </a:rPr>
              <a:t>Redundancy: </a:t>
            </a:r>
            <a:r>
              <a:rPr lang="en-US" sz="2000" i="1" smtClean="0"/>
              <a:t>dbudget </a:t>
            </a:r>
            <a:r>
              <a:rPr lang="en-US" sz="2000" smtClean="0"/>
              <a:t>stored for each dept managed by manager.</a:t>
            </a:r>
          </a:p>
          <a:p>
            <a:pPr lvl="1" eaLnBrk="1" hangingPunct="1">
              <a:buSzPct val="75000"/>
            </a:pPr>
            <a:r>
              <a:rPr lang="en-US" sz="2000" smtClean="0">
                <a:solidFill>
                  <a:schemeClr val="accent2"/>
                </a:solidFill>
              </a:rPr>
              <a:t>Misleading:</a:t>
            </a:r>
            <a:r>
              <a:rPr lang="en-US" sz="2000" smtClean="0"/>
              <a:t> Suggests </a:t>
            </a:r>
            <a:r>
              <a:rPr lang="en-US" sz="2000" i="1" smtClean="0"/>
              <a:t>dbudget</a:t>
            </a:r>
            <a:r>
              <a:rPr lang="en-US" sz="2000" smtClean="0"/>
              <a:t> associated with department-mgr combination.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smtClean="0"/>
          </a:p>
        </p:txBody>
      </p:sp>
      <p:sp>
        <p:nvSpPr>
          <p:cNvPr id="92166" name="Freeform 6"/>
          <p:cNvSpPr>
            <a:spLocks/>
          </p:cNvSpPr>
          <p:nvPr/>
        </p:nvSpPr>
        <p:spPr bwMode="auto">
          <a:xfrm>
            <a:off x="2227263" y="1720850"/>
            <a:ext cx="835025" cy="352425"/>
          </a:xfrm>
          <a:custGeom>
            <a:avLst/>
            <a:gdLst>
              <a:gd name="T0" fmla="*/ 2147483646 w 526"/>
              <a:gd name="T1" fmla="*/ 2147483646 h 222"/>
              <a:gd name="T2" fmla="*/ 2147483646 w 526"/>
              <a:gd name="T3" fmla="*/ 2147483646 h 222"/>
              <a:gd name="T4" fmla="*/ 2147483646 w 526"/>
              <a:gd name="T5" fmla="*/ 2147483646 h 222"/>
              <a:gd name="T6" fmla="*/ 2147483646 w 526"/>
              <a:gd name="T7" fmla="*/ 2147483646 h 222"/>
              <a:gd name="T8" fmla="*/ 2147483646 w 526"/>
              <a:gd name="T9" fmla="*/ 2147483646 h 222"/>
              <a:gd name="T10" fmla="*/ 2147483646 w 526"/>
              <a:gd name="T11" fmla="*/ 2147483646 h 222"/>
              <a:gd name="T12" fmla="*/ 2147483646 w 526"/>
              <a:gd name="T13" fmla="*/ 2147483646 h 222"/>
              <a:gd name="T14" fmla="*/ 2147483646 w 526"/>
              <a:gd name="T15" fmla="*/ 2147483646 h 222"/>
              <a:gd name="T16" fmla="*/ 2147483646 w 526"/>
              <a:gd name="T17" fmla="*/ 0 h 222"/>
              <a:gd name="T18" fmla="*/ 2147483646 w 526"/>
              <a:gd name="T19" fmla="*/ 0 h 222"/>
              <a:gd name="T20" fmla="*/ 2147483646 w 526"/>
              <a:gd name="T21" fmla="*/ 2147483646 h 222"/>
              <a:gd name="T22" fmla="*/ 2147483646 w 526"/>
              <a:gd name="T23" fmla="*/ 2147483646 h 222"/>
              <a:gd name="T24" fmla="*/ 2147483646 w 526"/>
              <a:gd name="T25" fmla="*/ 2147483646 h 222"/>
              <a:gd name="T26" fmla="*/ 2147483646 w 526"/>
              <a:gd name="T27" fmla="*/ 2147483646 h 222"/>
              <a:gd name="T28" fmla="*/ 2147483646 w 526"/>
              <a:gd name="T29" fmla="*/ 2147483646 h 222"/>
              <a:gd name="T30" fmla="*/ 2147483646 w 526"/>
              <a:gd name="T31" fmla="*/ 2147483646 h 222"/>
              <a:gd name="T32" fmla="*/ 2147483646 w 526"/>
              <a:gd name="T33" fmla="*/ 2147483646 h 222"/>
              <a:gd name="T34" fmla="*/ 2147483646 w 526"/>
              <a:gd name="T35" fmla="*/ 2147483646 h 222"/>
              <a:gd name="T36" fmla="*/ 2147483646 w 526"/>
              <a:gd name="T37" fmla="*/ 2147483646 h 222"/>
              <a:gd name="T38" fmla="*/ 2147483646 w 526"/>
              <a:gd name="T39" fmla="*/ 2147483646 h 222"/>
              <a:gd name="T40" fmla="*/ 2147483646 w 526"/>
              <a:gd name="T41" fmla="*/ 2147483646 h 222"/>
              <a:gd name="T42" fmla="*/ 2147483646 w 526"/>
              <a:gd name="T43" fmla="*/ 2147483646 h 222"/>
              <a:gd name="T44" fmla="*/ 2147483646 w 526"/>
              <a:gd name="T45" fmla="*/ 2147483646 h 222"/>
              <a:gd name="T46" fmla="*/ 2147483646 w 526"/>
              <a:gd name="T47" fmla="*/ 2147483646 h 222"/>
              <a:gd name="T48" fmla="*/ 2147483646 w 526"/>
              <a:gd name="T49" fmla="*/ 2147483646 h 222"/>
              <a:gd name="T50" fmla="*/ 2147483646 w 526"/>
              <a:gd name="T51" fmla="*/ 2147483646 h 222"/>
              <a:gd name="T52" fmla="*/ 2147483646 w 526"/>
              <a:gd name="T53" fmla="*/ 2147483646 h 222"/>
              <a:gd name="T54" fmla="*/ 2147483646 w 526"/>
              <a:gd name="T55" fmla="*/ 2147483646 h 222"/>
              <a:gd name="T56" fmla="*/ 2147483646 w 526"/>
              <a:gd name="T57" fmla="*/ 2147483646 h 222"/>
              <a:gd name="T58" fmla="*/ 2147483646 w 526"/>
              <a:gd name="T59" fmla="*/ 2147483646 h 222"/>
              <a:gd name="T60" fmla="*/ 2147483646 w 526"/>
              <a:gd name="T61" fmla="*/ 2147483646 h 222"/>
              <a:gd name="T62" fmla="*/ 2147483646 w 526"/>
              <a:gd name="T63" fmla="*/ 2147483646 h 222"/>
              <a:gd name="T64" fmla="*/ 2147483646 w 526"/>
              <a:gd name="T65" fmla="*/ 2147483646 h 222"/>
              <a:gd name="T66" fmla="*/ 2147483646 w 526"/>
              <a:gd name="T67" fmla="*/ 2147483646 h 222"/>
              <a:gd name="T68" fmla="*/ 2147483646 w 526"/>
              <a:gd name="T69" fmla="*/ 2147483646 h 222"/>
              <a:gd name="T70" fmla="*/ 2147483646 w 526"/>
              <a:gd name="T71" fmla="*/ 2147483646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Freeform 7"/>
          <p:cNvSpPr>
            <a:spLocks/>
          </p:cNvSpPr>
          <p:nvPr/>
        </p:nvSpPr>
        <p:spPr bwMode="auto">
          <a:xfrm>
            <a:off x="4810125" y="1989138"/>
            <a:ext cx="835025" cy="354012"/>
          </a:xfrm>
          <a:custGeom>
            <a:avLst/>
            <a:gdLst>
              <a:gd name="T0" fmla="*/ 2147483646 w 526"/>
              <a:gd name="T1" fmla="*/ 2147483646 h 223"/>
              <a:gd name="T2" fmla="*/ 2147483646 w 526"/>
              <a:gd name="T3" fmla="*/ 2147483646 h 223"/>
              <a:gd name="T4" fmla="*/ 2147483646 w 526"/>
              <a:gd name="T5" fmla="*/ 2147483646 h 223"/>
              <a:gd name="T6" fmla="*/ 2147483646 w 526"/>
              <a:gd name="T7" fmla="*/ 2147483646 h 223"/>
              <a:gd name="T8" fmla="*/ 2147483646 w 526"/>
              <a:gd name="T9" fmla="*/ 2147483646 h 223"/>
              <a:gd name="T10" fmla="*/ 2147483646 w 526"/>
              <a:gd name="T11" fmla="*/ 2147483646 h 223"/>
              <a:gd name="T12" fmla="*/ 2147483646 w 526"/>
              <a:gd name="T13" fmla="*/ 2147483646 h 223"/>
              <a:gd name="T14" fmla="*/ 2147483646 w 526"/>
              <a:gd name="T15" fmla="*/ 2147483646 h 223"/>
              <a:gd name="T16" fmla="*/ 2147483646 w 526"/>
              <a:gd name="T17" fmla="*/ 0 h 223"/>
              <a:gd name="T18" fmla="*/ 2147483646 w 526"/>
              <a:gd name="T19" fmla="*/ 0 h 223"/>
              <a:gd name="T20" fmla="*/ 2147483646 w 526"/>
              <a:gd name="T21" fmla="*/ 2147483646 h 223"/>
              <a:gd name="T22" fmla="*/ 2147483646 w 526"/>
              <a:gd name="T23" fmla="*/ 2147483646 h 223"/>
              <a:gd name="T24" fmla="*/ 2147483646 w 526"/>
              <a:gd name="T25" fmla="*/ 2147483646 h 223"/>
              <a:gd name="T26" fmla="*/ 2147483646 w 526"/>
              <a:gd name="T27" fmla="*/ 2147483646 h 223"/>
              <a:gd name="T28" fmla="*/ 2147483646 w 526"/>
              <a:gd name="T29" fmla="*/ 2147483646 h 223"/>
              <a:gd name="T30" fmla="*/ 2147483646 w 526"/>
              <a:gd name="T31" fmla="*/ 2147483646 h 223"/>
              <a:gd name="T32" fmla="*/ 2147483646 w 526"/>
              <a:gd name="T33" fmla="*/ 2147483646 h 223"/>
              <a:gd name="T34" fmla="*/ 2147483646 w 526"/>
              <a:gd name="T35" fmla="*/ 2147483646 h 223"/>
              <a:gd name="T36" fmla="*/ 2147483646 w 526"/>
              <a:gd name="T37" fmla="*/ 2147483646 h 223"/>
              <a:gd name="T38" fmla="*/ 2147483646 w 526"/>
              <a:gd name="T39" fmla="*/ 2147483646 h 223"/>
              <a:gd name="T40" fmla="*/ 2147483646 w 526"/>
              <a:gd name="T41" fmla="*/ 2147483646 h 223"/>
              <a:gd name="T42" fmla="*/ 2147483646 w 526"/>
              <a:gd name="T43" fmla="*/ 2147483646 h 223"/>
              <a:gd name="T44" fmla="*/ 2147483646 w 526"/>
              <a:gd name="T45" fmla="*/ 2147483646 h 223"/>
              <a:gd name="T46" fmla="*/ 2147483646 w 526"/>
              <a:gd name="T47" fmla="*/ 2147483646 h 223"/>
              <a:gd name="T48" fmla="*/ 2147483646 w 526"/>
              <a:gd name="T49" fmla="*/ 2147483646 h 223"/>
              <a:gd name="T50" fmla="*/ 2147483646 w 526"/>
              <a:gd name="T51" fmla="*/ 2147483646 h 223"/>
              <a:gd name="T52" fmla="*/ 2147483646 w 526"/>
              <a:gd name="T53" fmla="*/ 2147483646 h 223"/>
              <a:gd name="T54" fmla="*/ 2147483646 w 526"/>
              <a:gd name="T55" fmla="*/ 2147483646 h 223"/>
              <a:gd name="T56" fmla="*/ 2147483646 w 526"/>
              <a:gd name="T57" fmla="*/ 2147483646 h 223"/>
              <a:gd name="T58" fmla="*/ 2147483646 w 526"/>
              <a:gd name="T59" fmla="*/ 2147483646 h 223"/>
              <a:gd name="T60" fmla="*/ 2147483646 w 526"/>
              <a:gd name="T61" fmla="*/ 2147483646 h 223"/>
              <a:gd name="T62" fmla="*/ 2147483646 w 526"/>
              <a:gd name="T63" fmla="*/ 2147483646 h 223"/>
              <a:gd name="T64" fmla="*/ 2147483646 w 526"/>
              <a:gd name="T65" fmla="*/ 2147483646 h 223"/>
              <a:gd name="T66" fmla="*/ 2147483646 w 526"/>
              <a:gd name="T67" fmla="*/ 2147483646 h 223"/>
              <a:gd name="T68" fmla="*/ 2147483646 w 526"/>
              <a:gd name="T69" fmla="*/ 2147483646 h 223"/>
              <a:gd name="T70" fmla="*/ 2147483646 w 526"/>
              <a:gd name="T71" fmla="*/ 2147483646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Freeform 8"/>
          <p:cNvSpPr>
            <a:spLocks/>
          </p:cNvSpPr>
          <p:nvPr/>
        </p:nvSpPr>
        <p:spPr bwMode="auto">
          <a:xfrm>
            <a:off x="6342063" y="1989138"/>
            <a:ext cx="835025" cy="354012"/>
          </a:xfrm>
          <a:custGeom>
            <a:avLst/>
            <a:gdLst>
              <a:gd name="T0" fmla="*/ 2147483646 w 526"/>
              <a:gd name="T1" fmla="*/ 2147483646 h 223"/>
              <a:gd name="T2" fmla="*/ 2147483646 w 526"/>
              <a:gd name="T3" fmla="*/ 2147483646 h 223"/>
              <a:gd name="T4" fmla="*/ 2147483646 w 526"/>
              <a:gd name="T5" fmla="*/ 2147483646 h 223"/>
              <a:gd name="T6" fmla="*/ 2147483646 w 526"/>
              <a:gd name="T7" fmla="*/ 2147483646 h 223"/>
              <a:gd name="T8" fmla="*/ 2147483646 w 526"/>
              <a:gd name="T9" fmla="*/ 2147483646 h 223"/>
              <a:gd name="T10" fmla="*/ 2147483646 w 526"/>
              <a:gd name="T11" fmla="*/ 2147483646 h 223"/>
              <a:gd name="T12" fmla="*/ 2147483646 w 526"/>
              <a:gd name="T13" fmla="*/ 2147483646 h 223"/>
              <a:gd name="T14" fmla="*/ 2147483646 w 526"/>
              <a:gd name="T15" fmla="*/ 2147483646 h 223"/>
              <a:gd name="T16" fmla="*/ 2147483646 w 526"/>
              <a:gd name="T17" fmla="*/ 2147483646 h 223"/>
              <a:gd name="T18" fmla="*/ 2147483646 w 526"/>
              <a:gd name="T19" fmla="*/ 2147483646 h 223"/>
              <a:gd name="T20" fmla="*/ 2147483646 w 526"/>
              <a:gd name="T21" fmla="*/ 2147483646 h 223"/>
              <a:gd name="T22" fmla="*/ 2147483646 w 526"/>
              <a:gd name="T23" fmla="*/ 2147483646 h 223"/>
              <a:gd name="T24" fmla="*/ 2147483646 w 526"/>
              <a:gd name="T25" fmla="*/ 2147483646 h 223"/>
              <a:gd name="T26" fmla="*/ 2147483646 w 526"/>
              <a:gd name="T27" fmla="*/ 2147483646 h 223"/>
              <a:gd name="T28" fmla="*/ 2147483646 w 526"/>
              <a:gd name="T29" fmla="*/ 2147483646 h 223"/>
              <a:gd name="T30" fmla="*/ 2147483646 w 526"/>
              <a:gd name="T31" fmla="*/ 2147483646 h 223"/>
              <a:gd name="T32" fmla="*/ 2147483646 w 526"/>
              <a:gd name="T33" fmla="*/ 2147483646 h 223"/>
              <a:gd name="T34" fmla="*/ 2147483646 w 526"/>
              <a:gd name="T35" fmla="*/ 2147483646 h 223"/>
              <a:gd name="T36" fmla="*/ 2147483646 w 526"/>
              <a:gd name="T37" fmla="*/ 2147483646 h 223"/>
              <a:gd name="T38" fmla="*/ 2147483646 w 526"/>
              <a:gd name="T39" fmla="*/ 2147483646 h 223"/>
              <a:gd name="T40" fmla="*/ 2147483646 w 526"/>
              <a:gd name="T41" fmla="*/ 2147483646 h 223"/>
              <a:gd name="T42" fmla="*/ 2147483646 w 526"/>
              <a:gd name="T43" fmla="*/ 2147483646 h 223"/>
              <a:gd name="T44" fmla="*/ 2147483646 w 526"/>
              <a:gd name="T45" fmla="*/ 2147483646 h 223"/>
              <a:gd name="T46" fmla="*/ 2147483646 w 526"/>
              <a:gd name="T47" fmla="*/ 2147483646 h 223"/>
              <a:gd name="T48" fmla="*/ 2147483646 w 526"/>
              <a:gd name="T49" fmla="*/ 2147483646 h 223"/>
              <a:gd name="T50" fmla="*/ 2147483646 w 526"/>
              <a:gd name="T51" fmla="*/ 2147483646 h 223"/>
              <a:gd name="T52" fmla="*/ 2147483646 w 526"/>
              <a:gd name="T53" fmla="*/ 0 h 223"/>
              <a:gd name="T54" fmla="*/ 2147483646 w 526"/>
              <a:gd name="T55" fmla="*/ 0 h 223"/>
              <a:gd name="T56" fmla="*/ 2147483646 w 526"/>
              <a:gd name="T57" fmla="*/ 2147483646 h 223"/>
              <a:gd name="T58" fmla="*/ 2147483646 w 526"/>
              <a:gd name="T59" fmla="*/ 2147483646 h 223"/>
              <a:gd name="T60" fmla="*/ 2147483646 w 526"/>
              <a:gd name="T61" fmla="*/ 2147483646 h 223"/>
              <a:gd name="T62" fmla="*/ 2147483646 w 526"/>
              <a:gd name="T63" fmla="*/ 2147483646 h 223"/>
              <a:gd name="T64" fmla="*/ 2147483646 w 526"/>
              <a:gd name="T65" fmla="*/ 2147483646 h 223"/>
              <a:gd name="T66" fmla="*/ 2147483646 w 526"/>
              <a:gd name="T67" fmla="*/ 2147483646 h 223"/>
              <a:gd name="T68" fmla="*/ 2147483646 w 526"/>
              <a:gd name="T69" fmla="*/ 2147483646 h 223"/>
              <a:gd name="T70" fmla="*/ 2147483646 w 526"/>
              <a:gd name="T71" fmla="*/ 2147483646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Freeform 9"/>
          <p:cNvSpPr>
            <a:spLocks/>
          </p:cNvSpPr>
          <p:nvPr/>
        </p:nvSpPr>
        <p:spPr bwMode="auto">
          <a:xfrm>
            <a:off x="1476375" y="1979613"/>
            <a:ext cx="835025" cy="352425"/>
          </a:xfrm>
          <a:custGeom>
            <a:avLst/>
            <a:gdLst>
              <a:gd name="T0" fmla="*/ 2147483646 w 526"/>
              <a:gd name="T1" fmla="*/ 2147483646 h 222"/>
              <a:gd name="T2" fmla="*/ 2147483646 w 526"/>
              <a:gd name="T3" fmla="*/ 2147483646 h 222"/>
              <a:gd name="T4" fmla="*/ 2147483646 w 526"/>
              <a:gd name="T5" fmla="*/ 2147483646 h 222"/>
              <a:gd name="T6" fmla="*/ 2147483646 w 526"/>
              <a:gd name="T7" fmla="*/ 2147483646 h 222"/>
              <a:gd name="T8" fmla="*/ 2147483646 w 526"/>
              <a:gd name="T9" fmla="*/ 2147483646 h 222"/>
              <a:gd name="T10" fmla="*/ 2147483646 w 526"/>
              <a:gd name="T11" fmla="*/ 2147483646 h 222"/>
              <a:gd name="T12" fmla="*/ 2147483646 w 526"/>
              <a:gd name="T13" fmla="*/ 2147483646 h 222"/>
              <a:gd name="T14" fmla="*/ 2147483646 w 526"/>
              <a:gd name="T15" fmla="*/ 2147483646 h 222"/>
              <a:gd name="T16" fmla="*/ 2147483646 w 526"/>
              <a:gd name="T17" fmla="*/ 0 h 222"/>
              <a:gd name="T18" fmla="*/ 2147483646 w 526"/>
              <a:gd name="T19" fmla="*/ 0 h 222"/>
              <a:gd name="T20" fmla="*/ 2147483646 w 526"/>
              <a:gd name="T21" fmla="*/ 2147483646 h 222"/>
              <a:gd name="T22" fmla="*/ 2147483646 w 526"/>
              <a:gd name="T23" fmla="*/ 2147483646 h 222"/>
              <a:gd name="T24" fmla="*/ 2147483646 w 526"/>
              <a:gd name="T25" fmla="*/ 2147483646 h 222"/>
              <a:gd name="T26" fmla="*/ 2147483646 w 526"/>
              <a:gd name="T27" fmla="*/ 2147483646 h 222"/>
              <a:gd name="T28" fmla="*/ 2147483646 w 526"/>
              <a:gd name="T29" fmla="*/ 2147483646 h 222"/>
              <a:gd name="T30" fmla="*/ 2147483646 w 526"/>
              <a:gd name="T31" fmla="*/ 2147483646 h 222"/>
              <a:gd name="T32" fmla="*/ 2147483646 w 526"/>
              <a:gd name="T33" fmla="*/ 2147483646 h 222"/>
              <a:gd name="T34" fmla="*/ 2147483646 w 526"/>
              <a:gd name="T35" fmla="*/ 2147483646 h 222"/>
              <a:gd name="T36" fmla="*/ 2147483646 w 526"/>
              <a:gd name="T37" fmla="*/ 2147483646 h 222"/>
              <a:gd name="T38" fmla="*/ 2147483646 w 526"/>
              <a:gd name="T39" fmla="*/ 2147483646 h 222"/>
              <a:gd name="T40" fmla="*/ 2147483646 w 526"/>
              <a:gd name="T41" fmla="*/ 2147483646 h 222"/>
              <a:gd name="T42" fmla="*/ 2147483646 w 526"/>
              <a:gd name="T43" fmla="*/ 2147483646 h 222"/>
              <a:gd name="T44" fmla="*/ 2147483646 w 526"/>
              <a:gd name="T45" fmla="*/ 2147483646 h 222"/>
              <a:gd name="T46" fmla="*/ 2147483646 w 526"/>
              <a:gd name="T47" fmla="*/ 2147483646 h 222"/>
              <a:gd name="T48" fmla="*/ 2147483646 w 526"/>
              <a:gd name="T49" fmla="*/ 2147483646 h 222"/>
              <a:gd name="T50" fmla="*/ 2147483646 w 526"/>
              <a:gd name="T51" fmla="*/ 2147483646 h 222"/>
              <a:gd name="T52" fmla="*/ 2147483646 w 526"/>
              <a:gd name="T53" fmla="*/ 2147483646 h 222"/>
              <a:gd name="T54" fmla="*/ 2147483646 w 526"/>
              <a:gd name="T55" fmla="*/ 2147483646 h 222"/>
              <a:gd name="T56" fmla="*/ 2147483646 w 526"/>
              <a:gd name="T57" fmla="*/ 2147483646 h 222"/>
              <a:gd name="T58" fmla="*/ 2147483646 w 526"/>
              <a:gd name="T59" fmla="*/ 2147483646 h 222"/>
              <a:gd name="T60" fmla="*/ 2147483646 w 526"/>
              <a:gd name="T61" fmla="*/ 2147483646 h 222"/>
              <a:gd name="T62" fmla="*/ 2147483646 w 526"/>
              <a:gd name="T63" fmla="*/ 2147483646 h 222"/>
              <a:gd name="T64" fmla="*/ 2147483646 w 526"/>
              <a:gd name="T65" fmla="*/ 2147483646 h 222"/>
              <a:gd name="T66" fmla="*/ 2147483646 w 526"/>
              <a:gd name="T67" fmla="*/ 2147483646 h 222"/>
              <a:gd name="T68" fmla="*/ 2147483646 w 526"/>
              <a:gd name="T69" fmla="*/ 2147483646 h 222"/>
              <a:gd name="T70" fmla="*/ 2147483646 w 526"/>
              <a:gd name="T71" fmla="*/ 2147483646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Freeform 10"/>
          <p:cNvSpPr>
            <a:spLocks/>
          </p:cNvSpPr>
          <p:nvPr/>
        </p:nvSpPr>
        <p:spPr bwMode="auto">
          <a:xfrm>
            <a:off x="3008313" y="1979613"/>
            <a:ext cx="835025" cy="352425"/>
          </a:xfrm>
          <a:custGeom>
            <a:avLst/>
            <a:gdLst>
              <a:gd name="T0" fmla="*/ 2147483646 w 526"/>
              <a:gd name="T1" fmla="*/ 2147483646 h 222"/>
              <a:gd name="T2" fmla="*/ 2147483646 w 526"/>
              <a:gd name="T3" fmla="*/ 2147483646 h 222"/>
              <a:gd name="T4" fmla="*/ 2147483646 w 526"/>
              <a:gd name="T5" fmla="*/ 2147483646 h 222"/>
              <a:gd name="T6" fmla="*/ 2147483646 w 526"/>
              <a:gd name="T7" fmla="*/ 2147483646 h 222"/>
              <a:gd name="T8" fmla="*/ 2147483646 w 526"/>
              <a:gd name="T9" fmla="*/ 2147483646 h 222"/>
              <a:gd name="T10" fmla="*/ 2147483646 w 526"/>
              <a:gd name="T11" fmla="*/ 2147483646 h 222"/>
              <a:gd name="T12" fmla="*/ 2147483646 w 526"/>
              <a:gd name="T13" fmla="*/ 2147483646 h 222"/>
              <a:gd name="T14" fmla="*/ 2147483646 w 526"/>
              <a:gd name="T15" fmla="*/ 2147483646 h 222"/>
              <a:gd name="T16" fmla="*/ 2147483646 w 526"/>
              <a:gd name="T17" fmla="*/ 2147483646 h 222"/>
              <a:gd name="T18" fmla="*/ 2147483646 w 526"/>
              <a:gd name="T19" fmla="*/ 2147483646 h 222"/>
              <a:gd name="T20" fmla="*/ 2147483646 w 526"/>
              <a:gd name="T21" fmla="*/ 2147483646 h 222"/>
              <a:gd name="T22" fmla="*/ 2147483646 w 526"/>
              <a:gd name="T23" fmla="*/ 2147483646 h 222"/>
              <a:gd name="T24" fmla="*/ 2147483646 w 526"/>
              <a:gd name="T25" fmla="*/ 2147483646 h 222"/>
              <a:gd name="T26" fmla="*/ 2147483646 w 526"/>
              <a:gd name="T27" fmla="*/ 2147483646 h 222"/>
              <a:gd name="T28" fmla="*/ 2147483646 w 526"/>
              <a:gd name="T29" fmla="*/ 2147483646 h 222"/>
              <a:gd name="T30" fmla="*/ 2147483646 w 526"/>
              <a:gd name="T31" fmla="*/ 2147483646 h 222"/>
              <a:gd name="T32" fmla="*/ 2147483646 w 526"/>
              <a:gd name="T33" fmla="*/ 2147483646 h 222"/>
              <a:gd name="T34" fmla="*/ 2147483646 w 526"/>
              <a:gd name="T35" fmla="*/ 2147483646 h 222"/>
              <a:gd name="T36" fmla="*/ 2147483646 w 526"/>
              <a:gd name="T37" fmla="*/ 2147483646 h 222"/>
              <a:gd name="T38" fmla="*/ 2147483646 w 526"/>
              <a:gd name="T39" fmla="*/ 2147483646 h 222"/>
              <a:gd name="T40" fmla="*/ 2147483646 w 526"/>
              <a:gd name="T41" fmla="*/ 2147483646 h 222"/>
              <a:gd name="T42" fmla="*/ 2147483646 w 526"/>
              <a:gd name="T43" fmla="*/ 2147483646 h 222"/>
              <a:gd name="T44" fmla="*/ 2147483646 w 526"/>
              <a:gd name="T45" fmla="*/ 2147483646 h 222"/>
              <a:gd name="T46" fmla="*/ 2147483646 w 526"/>
              <a:gd name="T47" fmla="*/ 2147483646 h 222"/>
              <a:gd name="T48" fmla="*/ 2147483646 w 526"/>
              <a:gd name="T49" fmla="*/ 2147483646 h 222"/>
              <a:gd name="T50" fmla="*/ 2147483646 w 526"/>
              <a:gd name="T51" fmla="*/ 2147483646 h 222"/>
              <a:gd name="T52" fmla="*/ 2147483646 w 526"/>
              <a:gd name="T53" fmla="*/ 0 h 222"/>
              <a:gd name="T54" fmla="*/ 2147483646 w 526"/>
              <a:gd name="T55" fmla="*/ 0 h 222"/>
              <a:gd name="T56" fmla="*/ 2147483646 w 526"/>
              <a:gd name="T57" fmla="*/ 2147483646 h 222"/>
              <a:gd name="T58" fmla="*/ 2147483646 w 526"/>
              <a:gd name="T59" fmla="*/ 2147483646 h 222"/>
              <a:gd name="T60" fmla="*/ 2147483646 w 526"/>
              <a:gd name="T61" fmla="*/ 2147483646 h 222"/>
              <a:gd name="T62" fmla="*/ 2147483646 w 526"/>
              <a:gd name="T63" fmla="*/ 2147483646 h 222"/>
              <a:gd name="T64" fmla="*/ 2147483646 w 526"/>
              <a:gd name="T65" fmla="*/ 2147483646 h 222"/>
              <a:gd name="T66" fmla="*/ 2147483646 w 526"/>
              <a:gd name="T67" fmla="*/ 2147483646 h 222"/>
              <a:gd name="T68" fmla="*/ 2147483646 w 526"/>
              <a:gd name="T69" fmla="*/ 2147483646 h 222"/>
              <a:gd name="T70" fmla="*/ 2147483646 w 526"/>
              <a:gd name="T71" fmla="*/ 2147483646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Freeform 11"/>
          <p:cNvSpPr>
            <a:spLocks/>
          </p:cNvSpPr>
          <p:nvPr/>
        </p:nvSpPr>
        <p:spPr bwMode="auto">
          <a:xfrm>
            <a:off x="3425825" y="1525588"/>
            <a:ext cx="835025" cy="352425"/>
          </a:xfrm>
          <a:custGeom>
            <a:avLst/>
            <a:gdLst>
              <a:gd name="T0" fmla="*/ 2147483646 w 526"/>
              <a:gd name="T1" fmla="*/ 2147483646 h 222"/>
              <a:gd name="T2" fmla="*/ 2147483646 w 526"/>
              <a:gd name="T3" fmla="*/ 2147483646 h 222"/>
              <a:gd name="T4" fmla="*/ 2147483646 w 526"/>
              <a:gd name="T5" fmla="*/ 2147483646 h 222"/>
              <a:gd name="T6" fmla="*/ 2147483646 w 526"/>
              <a:gd name="T7" fmla="*/ 2147483646 h 222"/>
              <a:gd name="T8" fmla="*/ 2147483646 w 526"/>
              <a:gd name="T9" fmla="*/ 2147483646 h 222"/>
              <a:gd name="T10" fmla="*/ 2147483646 w 526"/>
              <a:gd name="T11" fmla="*/ 2147483646 h 222"/>
              <a:gd name="T12" fmla="*/ 2147483646 w 526"/>
              <a:gd name="T13" fmla="*/ 2147483646 h 222"/>
              <a:gd name="T14" fmla="*/ 2147483646 w 526"/>
              <a:gd name="T15" fmla="*/ 2147483646 h 222"/>
              <a:gd name="T16" fmla="*/ 2147483646 w 526"/>
              <a:gd name="T17" fmla="*/ 2147483646 h 222"/>
              <a:gd name="T18" fmla="*/ 2147483646 w 526"/>
              <a:gd name="T19" fmla="*/ 2147483646 h 222"/>
              <a:gd name="T20" fmla="*/ 2147483646 w 526"/>
              <a:gd name="T21" fmla="*/ 2147483646 h 222"/>
              <a:gd name="T22" fmla="*/ 2147483646 w 526"/>
              <a:gd name="T23" fmla="*/ 2147483646 h 222"/>
              <a:gd name="T24" fmla="*/ 2147483646 w 526"/>
              <a:gd name="T25" fmla="*/ 2147483646 h 222"/>
              <a:gd name="T26" fmla="*/ 2147483646 w 526"/>
              <a:gd name="T27" fmla="*/ 2147483646 h 222"/>
              <a:gd name="T28" fmla="*/ 2147483646 w 526"/>
              <a:gd name="T29" fmla="*/ 2147483646 h 222"/>
              <a:gd name="T30" fmla="*/ 2147483646 w 526"/>
              <a:gd name="T31" fmla="*/ 2147483646 h 222"/>
              <a:gd name="T32" fmla="*/ 2147483646 w 526"/>
              <a:gd name="T33" fmla="*/ 2147483646 h 222"/>
              <a:gd name="T34" fmla="*/ 2147483646 w 526"/>
              <a:gd name="T35" fmla="*/ 2147483646 h 222"/>
              <a:gd name="T36" fmla="*/ 2147483646 w 526"/>
              <a:gd name="T37" fmla="*/ 2147483646 h 222"/>
              <a:gd name="T38" fmla="*/ 2147483646 w 526"/>
              <a:gd name="T39" fmla="*/ 2147483646 h 222"/>
              <a:gd name="T40" fmla="*/ 2147483646 w 526"/>
              <a:gd name="T41" fmla="*/ 2147483646 h 222"/>
              <a:gd name="T42" fmla="*/ 2147483646 w 526"/>
              <a:gd name="T43" fmla="*/ 2147483646 h 222"/>
              <a:gd name="T44" fmla="*/ 2147483646 w 526"/>
              <a:gd name="T45" fmla="*/ 2147483646 h 222"/>
              <a:gd name="T46" fmla="*/ 2147483646 w 526"/>
              <a:gd name="T47" fmla="*/ 2147483646 h 222"/>
              <a:gd name="T48" fmla="*/ 2147483646 w 526"/>
              <a:gd name="T49" fmla="*/ 2147483646 h 222"/>
              <a:gd name="T50" fmla="*/ 2147483646 w 526"/>
              <a:gd name="T51" fmla="*/ 2147483646 h 222"/>
              <a:gd name="T52" fmla="*/ 2147483646 w 526"/>
              <a:gd name="T53" fmla="*/ 0 h 222"/>
              <a:gd name="T54" fmla="*/ 2147483646 w 526"/>
              <a:gd name="T55" fmla="*/ 0 h 222"/>
              <a:gd name="T56" fmla="*/ 2147483646 w 526"/>
              <a:gd name="T57" fmla="*/ 2147483646 h 222"/>
              <a:gd name="T58" fmla="*/ 2147483646 w 526"/>
              <a:gd name="T59" fmla="*/ 2147483646 h 222"/>
              <a:gd name="T60" fmla="*/ 2147483646 w 526"/>
              <a:gd name="T61" fmla="*/ 2147483646 h 222"/>
              <a:gd name="T62" fmla="*/ 2147483646 w 526"/>
              <a:gd name="T63" fmla="*/ 2147483646 h 222"/>
              <a:gd name="T64" fmla="*/ 2147483646 w 526"/>
              <a:gd name="T65" fmla="*/ 2147483646 h 222"/>
              <a:gd name="T66" fmla="*/ 2147483646 w 526"/>
              <a:gd name="T67" fmla="*/ 2147483646 h 222"/>
              <a:gd name="T68" fmla="*/ 2147483646 w 526"/>
              <a:gd name="T69" fmla="*/ 2147483646 h 222"/>
              <a:gd name="T70" fmla="*/ 2147483646 w 526"/>
              <a:gd name="T71" fmla="*/ 2147483646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Freeform 12"/>
          <p:cNvSpPr>
            <a:spLocks/>
          </p:cNvSpPr>
          <p:nvPr/>
        </p:nvSpPr>
        <p:spPr bwMode="auto">
          <a:xfrm>
            <a:off x="4362450" y="1535113"/>
            <a:ext cx="911225" cy="352425"/>
          </a:xfrm>
          <a:custGeom>
            <a:avLst/>
            <a:gdLst>
              <a:gd name="T0" fmla="*/ 2147483646 w 574"/>
              <a:gd name="T1" fmla="*/ 2147483646 h 222"/>
              <a:gd name="T2" fmla="*/ 2147483646 w 574"/>
              <a:gd name="T3" fmla="*/ 2147483646 h 222"/>
              <a:gd name="T4" fmla="*/ 2147483646 w 574"/>
              <a:gd name="T5" fmla="*/ 2147483646 h 222"/>
              <a:gd name="T6" fmla="*/ 2147483646 w 574"/>
              <a:gd name="T7" fmla="*/ 2147483646 h 222"/>
              <a:gd name="T8" fmla="*/ 2147483646 w 574"/>
              <a:gd name="T9" fmla="*/ 2147483646 h 222"/>
              <a:gd name="T10" fmla="*/ 2147483646 w 574"/>
              <a:gd name="T11" fmla="*/ 2147483646 h 222"/>
              <a:gd name="T12" fmla="*/ 2147483646 w 574"/>
              <a:gd name="T13" fmla="*/ 2147483646 h 222"/>
              <a:gd name="T14" fmla="*/ 2147483646 w 574"/>
              <a:gd name="T15" fmla="*/ 2147483646 h 222"/>
              <a:gd name="T16" fmla="*/ 2147483646 w 574"/>
              <a:gd name="T17" fmla="*/ 2147483646 h 222"/>
              <a:gd name="T18" fmla="*/ 2147483646 w 574"/>
              <a:gd name="T19" fmla="*/ 2147483646 h 222"/>
              <a:gd name="T20" fmla="*/ 2147483646 w 574"/>
              <a:gd name="T21" fmla="*/ 2147483646 h 222"/>
              <a:gd name="T22" fmla="*/ 2147483646 w 574"/>
              <a:gd name="T23" fmla="*/ 2147483646 h 222"/>
              <a:gd name="T24" fmla="*/ 2147483646 w 574"/>
              <a:gd name="T25" fmla="*/ 2147483646 h 222"/>
              <a:gd name="T26" fmla="*/ 2147483646 w 574"/>
              <a:gd name="T27" fmla="*/ 2147483646 h 222"/>
              <a:gd name="T28" fmla="*/ 2147483646 w 574"/>
              <a:gd name="T29" fmla="*/ 2147483646 h 222"/>
              <a:gd name="T30" fmla="*/ 2147483646 w 574"/>
              <a:gd name="T31" fmla="*/ 2147483646 h 222"/>
              <a:gd name="T32" fmla="*/ 2147483646 w 574"/>
              <a:gd name="T33" fmla="*/ 2147483646 h 222"/>
              <a:gd name="T34" fmla="*/ 2147483646 w 574"/>
              <a:gd name="T35" fmla="*/ 2147483646 h 222"/>
              <a:gd name="T36" fmla="*/ 2147483646 w 574"/>
              <a:gd name="T37" fmla="*/ 2147483646 h 222"/>
              <a:gd name="T38" fmla="*/ 2147483646 w 574"/>
              <a:gd name="T39" fmla="*/ 2147483646 h 222"/>
              <a:gd name="T40" fmla="*/ 2147483646 w 574"/>
              <a:gd name="T41" fmla="*/ 2147483646 h 222"/>
              <a:gd name="T42" fmla="*/ 2147483646 w 574"/>
              <a:gd name="T43" fmla="*/ 2147483646 h 222"/>
              <a:gd name="T44" fmla="*/ 2147483646 w 574"/>
              <a:gd name="T45" fmla="*/ 2147483646 h 222"/>
              <a:gd name="T46" fmla="*/ 2147483646 w 574"/>
              <a:gd name="T47" fmla="*/ 2147483646 h 222"/>
              <a:gd name="T48" fmla="*/ 2147483646 w 574"/>
              <a:gd name="T49" fmla="*/ 2147483646 h 222"/>
              <a:gd name="T50" fmla="*/ 2147483646 w 574"/>
              <a:gd name="T51" fmla="*/ 2147483646 h 222"/>
              <a:gd name="T52" fmla="*/ 2147483646 w 574"/>
              <a:gd name="T53" fmla="*/ 0 h 222"/>
              <a:gd name="T54" fmla="*/ 2147483646 w 574"/>
              <a:gd name="T55" fmla="*/ 0 h 222"/>
              <a:gd name="T56" fmla="*/ 2147483646 w 574"/>
              <a:gd name="T57" fmla="*/ 2147483646 h 222"/>
              <a:gd name="T58" fmla="*/ 2147483646 w 574"/>
              <a:gd name="T59" fmla="*/ 2147483646 h 222"/>
              <a:gd name="T60" fmla="*/ 2147483646 w 574"/>
              <a:gd name="T61" fmla="*/ 2147483646 h 222"/>
              <a:gd name="T62" fmla="*/ 2147483646 w 574"/>
              <a:gd name="T63" fmla="*/ 2147483646 h 222"/>
              <a:gd name="T64" fmla="*/ 2147483646 w 574"/>
              <a:gd name="T65" fmla="*/ 2147483646 h 222"/>
              <a:gd name="T66" fmla="*/ 2147483646 w 574"/>
              <a:gd name="T67" fmla="*/ 2147483646 h 222"/>
              <a:gd name="T68" fmla="*/ 2147483646 w 574"/>
              <a:gd name="T69" fmla="*/ 2147483646 h 222"/>
              <a:gd name="T70" fmla="*/ 2147483646 w 574"/>
              <a:gd name="T71" fmla="*/ 2147483646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Freeform 13"/>
          <p:cNvSpPr>
            <a:spLocks/>
          </p:cNvSpPr>
          <p:nvPr/>
        </p:nvSpPr>
        <p:spPr bwMode="auto">
          <a:xfrm>
            <a:off x="3706813" y="2413000"/>
            <a:ext cx="1409700" cy="581025"/>
          </a:xfrm>
          <a:custGeom>
            <a:avLst/>
            <a:gdLst>
              <a:gd name="T0" fmla="*/ 0 w 888"/>
              <a:gd name="T1" fmla="*/ 2147483646 h 366"/>
              <a:gd name="T2" fmla="*/ 2147483646 w 888"/>
              <a:gd name="T3" fmla="*/ 0 h 366"/>
              <a:gd name="T4" fmla="*/ 2147483646 w 888"/>
              <a:gd name="T5" fmla="*/ 2147483646 h 366"/>
              <a:gd name="T6" fmla="*/ 2147483646 w 888"/>
              <a:gd name="T7" fmla="*/ 2147483646 h 366"/>
              <a:gd name="T8" fmla="*/ 0 w 888"/>
              <a:gd name="T9" fmla="*/ 2147483646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4" name="Freeform 14"/>
          <p:cNvSpPr>
            <a:spLocks/>
          </p:cNvSpPr>
          <p:nvPr/>
        </p:nvSpPr>
        <p:spPr bwMode="auto">
          <a:xfrm>
            <a:off x="5559425" y="2559050"/>
            <a:ext cx="1387475" cy="409575"/>
          </a:xfrm>
          <a:custGeom>
            <a:avLst/>
            <a:gdLst>
              <a:gd name="T0" fmla="*/ 2147483646 w 874"/>
              <a:gd name="T1" fmla="*/ 2147483646 h 258"/>
              <a:gd name="T2" fmla="*/ 2147483646 w 874"/>
              <a:gd name="T3" fmla="*/ 0 h 258"/>
              <a:gd name="T4" fmla="*/ 0 w 874"/>
              <a:gd name="T5" fmla="*/ 0 h 258"/>
              <a:gd name="T6" fmla="*/ 0 w 874"/>
              <a:gd name="T7" fmla="*/ 2147483646 h 258"/>
              <a:gd name="T8" fmla="*/ 2147483646 w 874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5" name="Freeform 15"/>
          <p:cNvSpPr>
            <a:spLocks/>
          </p:cNvSpPr>
          <p:nvPr/>
        </p:nvSpPr>
        <p:spPr bwMode="auto">
          <a:xfrm>
            <a:off x="2084388" y="2547938"/>
            <a:ext cx="1143000" cy="358775"/>
          </a:xfrm>
          <a:custGeom>
            <a:avLst/>
            <a:gdLst>
              <a:gd name="T0" fmla="*/ 2147483646 w 720"/>
              <a:gd name="T1" fmla="*/ 2147483646 h 226"/>
              <a:gd name="T2" fmla="*/ 2147483646 w 720"/>
              <a:gd name="T3" fmla="*/ 0 h 226"/>
              <a:gd name="T4" fmla="*/ 0 w 720"/>
              <a:gd name="T5" fmla="*/ 0 h 226"/>
              <a:gd name="T6" fmla="*/ 0 w 720"/>
              <a:gd name="T7" fmla="*/ 2147483646 h 226"/>
              <a:gd name="T8" fmla="*/ 2147483646 w 720"/>
              <a:gd name="T9" fmla="*/ 2147483646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559425" y="1730375"/>
            <a:ext cx="835025" cy="354013"/>
          </a:xfrm>
          <a:custGeom>
            <a:avLst/>
            <a:gdLst>
              <a:gd name="T0" fmla="*/ 2147483646 w 526"/>
              <a:gd name="T1" fmla="*/ 2147483646 h 223"/>
              <a:gd name="T2" fmla="*/ 2147483646 w 526"/>
              <a:gd name="T3" fmla="*/ 2147483646 h 223"/>
              <a:gd name="T4" fmla="*/ 2147483646 w 526"/>
              <a:gd name="T5" fmla="*/ 2147483646 h 223"/>
              <a:gd name="T6" fmla="*/ 2147483646 w 526"/>
              <a:gd name="T7" fmla="*/ 2147483646 h 223"/>
              <a:gd name="T8" fmla="*/ 2147483646 w 526"/>
              <a:gd name="T9" fmla="*/ 2147483646 h 223"/>
              <a:gd name="T10" fmla="*/ 2147483646 w 526"/>
              <a:gd name="T11" fmla="*/ 2147483646 h 223"/>
              <a:gd name="T12" fmla="*/ 2147483646 w 526"/>
              <a:gd name="T13" fmla="*/ 2147483646 h 223"/>
              <a:gd name="T14" fmla="*/ 2147483646 w 526"/>
              <a:gd name="T15" fmla="*/ 2147483646 h 223"/>
              <a:gd name="T16" fmla="*/ 2147483646 w 526"/>
              <a:gd name="T17" fmla="*/ 2147483646 h 223"/>
              <a:gd name="T18" fmla="*/ 2147483646 w 526"/>
              <a:gd name="T19" fmla="*/ 2147483646 h 223"/>
              <a:gd name="T20" fmla="*/ 2147483646 w 526"/>
              <a:gd name="T21" fmla="*/ 2147483646 h 223"/>
              <a:gd name="T22" fmla="*/ 2147483646 w 526"/>
              <a:gd name="T23" fmla="*/ 2147483646 h 223"/>
              <a:gd name="T24" fmla="*/ 2147483646 w 526"/>
              <a:gd name="T25" fmla="*/ 2147483646 h 223"/>
              <a:gd name="T26" fmla="*/ 2147483646 w 526"/>
              <a:gd name="T27" fmla="*/ 2147483646 h 223"/>
              <a:gd name="T28" fmla="*/ 2147483646 w 526"/>
              <a:gd name="T29" fmla="*/ 2147483646 h 223"/>
              <a:gd name="T30" fmla="*/ 2147483646 w 526"/>
              <a:gd name="T31" fmla="*/ 2147483646 h 223"/>
              <a:gd name="T32" fmla="*/ 2147483646 w 526"/>
              <a:gd name="T33" fmla="*/ 2147483646 h 223"/>
              <a:gd name="T34" fmla="*/ 2147483646 w 526"/>
              <a:gd name="T35" fmla="*/ 2147483646 h 223"/>
              <a:gd name="T36" fmla="*/ 2147483646 w 526"/>
              <a:gd name="T37" fmla="*/ 2147483646 h 223"/>
              <a:gd name="T38" fmla="*/ 2147483646 w 526"/>
              <a:gd name="T39" fmla="*/ 2147483646 h 223"/>
              <a:gd name="T40" fmla="*/ 2147483646 w 526"/>
              <a:gd name="T41" fmla="*/ 2147483646 h 223"/>
              <a:gd name="T42" fmla="*/ 2147483646 w 526"/>
              <a:gd name="T43" fmla="*/ 2147483646 h 223"/>
              <a:gd name="T44" fmla="*/ 2147483646 w 526"/>
              <a:gd name="T45" fmla="*/ 2147483646 h 223"/>
              <a:gd name="T46" fmla="*/ 2147483646 w 526"/>
              <a:gd name="T47" fmla="*/ 2147483646 h 223"/>
              <a:gd name="T48" fmla="*/ 2147483646 w 526"/>
              <a:gd name="T49" fmla="*/ 2147483646 h 223"/>
              <a:gd name="T50" fmla="*/ 2147483646 w 526"/>
              <a:gd name="T51" fmla="*/ 2147483646 h 223"/>
              <a:gd name="T52" fmla="*/ 2147483646 w 526"/>
              <a:gd name="T53" fmla="*/ 2147483646 h 223"/>
              <a:gd name="T54" fmla="*/ 2147483646 w 526"/>
              <a:gd name="T55" fmla="*/ 2147483646 h 223"/>
              <a:gd name="T56" fmla="*/ 2147483646 w 526"/>
              <a:gd name="T57" fmla="*/ 2147483646 h 223"/>
              <a:gd name="T58" fmla="*/ 2147483646 w 526"/>
              <a:gd name="T59" fmla="*/ 2147483646 h 223"/>
              <a:gd name="T60" fmla="*/ 2147483646 w 526"/>
              <a:gd name="T61" fmla="*/ 2147483646 h 223"/>
              <a:gd name="T62" fmla="*/ 2147483646 w 526"/>
              <a:gd name="T63" fmla="*/ 2147483646 h 223"/>
              <a:gd name="T64" fmla="*/ 2147483646 w 526"/>
              <a:gd name="T65" fmla="*/ 2147483646 h 223"/>
              <a:gd name="T66" fmla="*/ 2147483646 w 526"/>
              <a:gd name="T67" fmla="*/ 2147483646 h 223"/>
              <a:gd name="T68" fmla="*/ 2147483646 w 526"/>
              <a:gd name="T69" fmla="*/ 2147483646 h 223"/>
              <a:gd name="T70" fmla="*/ 2147483646 w 526"/>
              <a:gd name="T71" fmla="*/ 2147483646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3832225" y="2551113"/>
            <a:ext cx="1163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Manages2</a:t>
            </a: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241550" y="171450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5543550" y="1739900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327775" y="1992313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5032375" y="1960563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2041525" y="2525713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5564188" y="2519363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1677988" y="1952625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3251200" y="1960563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4298950" y="1557338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dbudget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3505200" y="1524000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1882775" y="2355850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2613025" y="2097088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2997200" y="2371725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3848100" y="1914525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H="1">
            <a:off x="4613275" y="1914525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5219700" y="2355850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 flipH="1">
            <a:off x="5953125" y="2097088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 flipH="1">
            <a:off x="6380163" y="2355850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 flipH="1">
            <a:off x="3241675" y="2700338"/>
            <a:ext cx="488950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7" name="Line 37"/>
          <p:cNvSpPr>
            <a:spLocks noChangeShapeType="1"/>
          </p:cNvSpPr>
          <p:nvPr/>
        </p:nvSpPr>
        <p:spPr bwMode="auto">
          <a:xfrm>
            <a:off x="5146675" y="2700338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25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This fixes the problem!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382000" cy="129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94212" name="Freeform 4"/>
          <p:cNvSpPr>
            <a:spLocks/>
          </p:cNvSpPr>
          <p:nvPr/>
        </p:nvSpPr>
        <p:spPr bwMode="auto">
          <a:xfrm>
            <a:off x="5910263" y="2255838"/>
            <a:ext cx="857250" cy="363537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0 h 229"/>
              <a:gd name="T18" fmla="*/ 2147483646 w 540"/>
              <a:gd name="T19" fmla="*/ 0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2147483646 h 229"/>
              <a:gd name="T54" fmla="*/ 2147483646 w 540"/>
              <a:gd name="T55" fmla="*/ 2147483646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Freeform 5"/>
          <p:cNvSpPr>
            <a:spLocks/>
          </p:cNvSpPr>
          <p:nvPr/>
        </p:nvSpPr>
        <p:spPr bwMode="auto">
          <a:xfrm>
            <a:off x="5140325" y="2520950"/>
            <a:ext cx="857250" cy="363538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0 h 229"/>
              <a:gd name="T18" fmla="*/ 2147483646 w 540"/>
              <a:gd name="T19" fmla="*/ 0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2147483646 h 229"/>
              <a:gd name="T54" fmla="*/ 2147483646 w 540"/>
              <a:gd name="T55" fmla="*/ 2147483646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Freeform 6"/>
          <p:cNvSpPr>
            <a:spLocks/>
          </p:cNvSpPr>
          <p:nvPr/>
        </p:nvSpPr>
        <p:spPr bwMode="auto">
          <a:xfrm>
            <a:off x="3911600" y="2976563"/>
            <a:ext cx="1611313" cy="609600"/>
          </a:xfrm>
          <a:custGeom>
            <a:avLst/>
            <a:gdLst>
              <a:gd name="T0" fmla="*/ 0 w 1015"/>
              <a:gd name="T1" fmla="*/ 2147483646 h 384"/>
              <a:gd name="T2" fmla="*/ 2147483646 w 1015"/>
              <a:gd name="T3" fmla="*/ 0 h 384"/>
              <a:gd name="T4" fmla="*/ 2147483646 w 1015"/>
              <a:gd name="T5" fmla="*/ 2147483646 h 384"/>
              <a:gd name="T6" fmla="*/ 2147483646 w 1015"/>
              <a:gd name="T7" fmla="*/ 2147483646 h 384"/>
              <a:gd name="T8" fmla="*/ 0 w 1015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5" name="Freeform 7"/>
          <p:cNvSpPr>
            <a:spLocks/>
          </p:cNvSpPr>
          <p:nvPr/>
        </p:nvSpPr>
        <p:spPr bwMode="auto">
          <a:xfrm>
            <a:off x="5910263" y="3106738"/>
            <a:ext cx="1385887" cy="420687"/>
          </a:xfrm>
          <a:custGeom>
            <a:avLst/>
            <a:gdLst>
              <a:gd name="T0" fmla="*/ 2147483646 w 873"/>
              <a:gd name="T1" fmla="*/ 2147483646 h 265"/>
              <a:gd name="T2" fmla="*/ 2147483646 w 873"/>
              <a:gd name="T3" fmla="*/ 0 h 265"/>
              <a:gd name="T4" fmla="*/ 0 w 873"/>
              <a:gd name="T5" fmla="*/ 0 h 265"/>
              <a:gd name="T6" fmla="*/ 0 w 873"/>
              <a:gd name="T7" fmla="*/ 2147483646 h 265"/>
              <a:gd name="T8" fmla="*/ 2147483646 w 873"/>
              <a:gd name="T9" fmla="*/ 2147483646 h 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3" h="265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5926138" y="2270125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dname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673850" y="2530475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budget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5373688" y="2498725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918200" y="307340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127500" y="3081338"/>
            <a:ext cx="1162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Manages2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322513" y="2524125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94222" name="Freeform 14"/>
          <p:cNvSpPr>
            <a:spLocks/>
          </p:cNvSpPr>
          <p:nvPr/>
        </p:nvSpPr>
        <p:spPr bwMode="auto">
          <a:xfrm>
            <a:off x="2543175" y="1673225"/>
            <a:ext cx="857250" cy="363538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0 h 229"/>
              <a:gd name="T18" fmla="*/ 2147483646 w 540"/>
              <a:gd name="T19" fmla="*/ 0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2147483646 h 229"/>
              <a:gd name="T54" fmla="*/ 2147483646 w 540"/>
              <a:gd name="T55" fmla="*/ 2147483646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3" name="Freeform 15"/>
          <p:cNvSpPr>
            <a:spLocks/>
          </p:cNvSpPr>
          <p:nvPr/>
        </p:nvSpPr>
        <p:spPr bwMode="auto">
          <a:xfrm>
            <a:off x="3344863" y="1939925"/>
            <a:ext cx="857250" cy="363538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2147483646 h 229"/>
              <a:gd name="T18" fmla="*/ 2147483646 w 540"/>
              <a:gd name="T19" fmla="*/ 2147483646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0 h 229"/>
              <a:gd name="T54" fmla="*/ 2147483646 w 540"/>
              <a:gd name="T55" fmla="*/ 0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Freeform 16"/>
          <p:cNvSpPr>
            <a:spLocks/>
          </p:cNvSpPr>
          <p:nvPr/>
        </p:nvSpPr>
        <p:spPr bwMode="auto">
          <a:xfrm>
            <a:off x="2363788" y="2524125"/>
            <a:ext cx="1206500" cy="369888"/>
          </a:xfrm>
          <a:custGeom>
            <a:avLst/>
            <a:gdLst>
              <a:gd name="T0" fmla="*/ 2147483646 w 760"/>
              <a:gd name="T1" fmla="*/ 2147483646 h 233"/>
              <a:gd name="T2" fmla="*/ 2147483646 w 760"/>
              <a:gd name="T3" fmla="*/ 0 h 233"/>
              <a:gd name="T4" fmla="*/ 0 w 760"/>
              <a:gd name="T5" fmla="*/ 0 h 233"/>
              <a:gd name="T6" fmla="*/ 0 w 760"/>
              <a:gd name="T7" fmla="*/ 2147483646 h 233"/>
              <a:gd name="T8" fmla="*/ 2147483646 w 760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233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2616200" y="1681163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1854200" y="1985963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3598863" y="192722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>
            <a:off x="2173288" y="2319338"/>
            <a:ext cx="520700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>
            <a:off x="2974975" y="2060575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 flipH="1">
            <a:off x="3365500" y="2319338"/>
            <a:ext cx="407988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 flipV="1">
            <a:off x="2916238" y="2892425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5421313" y="3265488"/>
            <a:ext cx="481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>
            <a:off x="3759200" y="4043363"/>
            <a:ext cx="1025525" cy="363537"/>
          </a:xfrm>
          <a:custGeom>
            <a:avLst/>
            <a:gdLst>
              <a:gd name="T0" fmla="*/ 2147483646 w 646"/>
              <a:gd name="T1" fmla="*/ 2147483646 h 229"/>
              <a:gd name="T2" fmla="*/ 2147483646 w 646"/>
              <a:gd name="T3" fmla="*/ 2147483646 h 229"/>
              <a:gd name="T4" fmla="*/ 2147483646 w 646"/>
              <a:gd name="T5" fmla="*/ 2147483646 h 229"/>
              <a:gd name="T6" fmla="*/ 2147483646 w 646"/>
              <a:gd name="T7" fmla="*/ 2147483646 h 229"/>
              <a:gd name="T8" fmla="*/ 2147483646 w 646"/>
              <a:gd name="T9" fmla="*/ 2147483646 h 229"/>
              <a:gd name="T10" fmla="*/ 2147483646 w 646"/>
              <a:gd name="T11" fmla="*/ 2147483646 h 229"/>
              <a:gd name="T12" fmla="*/ 2147483646 w 646"/>
              <a:gd name="T13" fmla="*/ 2147483646 h 229"/>
              <a:gd name="T14" fmla="*/ 2147483646 w 646"/>
              <a:gd name="T15" fmla="*/ 2147483646 h 229"/>
              <a:gd name="T16" fmla="*/ 2147483646 w 646"/>
              <a:gd name="T17" fmla="*/ 2147483646 h 229"/>
              <a:gd name="T18" fmla="*/ 2147483646 w 646"/>
              <a:gd name="T19" fmla="*/ 2147483646 h 229"/>
              <a:gd name="T20" fmla="*/ 2147483646 w 646"/>
              <a:gd name="T21" fmla="*/ 2147483646 h 229"/>
              <a:gd name="T22" fmla="*/ 2147483646 w 646"/>
              <a:gd name="T23" fmla="*/ 2147483646 h 229"/>
              <a:gd name="T24" fmla="*/ 2147483646 w 646"/>
              <a:gd name="T25" fmla="*/ 2147483646 h 229"/>
              <a:gd name="T26" fmla="*/ 2147483646 w 646"/>
              <a:gd name="T27" fmla="*/ 2147483646 h 229"/>
              <a:gd name="T28" fmla="*/ 2147483646 w 646"/>
              <a:gd name="T29" fmla="*/ 2147483646 h 229"/>
              <a:gd name="T30" fmla="*/ 2147483646 w 646"/>
              <a:gd name="T31" fmla="*/ 2147483646 h 229"/>
              <a:gd name="T32" fmla="*/ 2147483646 w 646"/>
              <a:gd name="T33" fmla="*/ 2147483646 h 229"/>
              <a:gd name="T34" fmla="*/ 2147483646 w 646"/>
              <a:gd name="T35" fmla="*/ 2147483646 h 229"/>
              <a:gd name="T36" fmla="*/ 2147483646 w 646"/>
              <a:gd name="T37" fmla="*/ 2147483646 h 229"/>
              <a:gd name="T38" fmla="*/ 2147483646 w 646"/>
              <a:gd name="T39" fmla="*/ 2147483646 h 229"/>
              <a:gd name="T40" fmla="*/ 2147483646 w 646"/>
              <a:gd name="T41" fmla="*/ 2147483646 h 229"/>
              <a:gd name="T42" fmla="*/ 2147483646 w 646"/>
              <a:gd name="T43" fmla="*/ 2147483646 h 229"/>
              <a:gd name="T44" fmla="*/ 2147483646 w 646"/>
              <a:gd name="T45" fmla="*/ 2147483646 h 229"/>
              <a:gd name="T46" fmla="*/ 2147483646 w 646"/>
              <a:gd name="T47" fmla="*/ 2147483646 h 229"/>
              <a:gd name="T48" fmla="*/ 2147483646 w 646"/>
              <a:gd name="T49" fmla="*/ 2147483646 h 229"/>
              <a:gd name="T50" fmla="*/ 2147483646 w 646"/>
              <a:gd name="T51" fmla="*/ 2147483646 h 229"/>
              <a:gd name="T52" fmla="*/ 2147483646 w 646"/>
              <a:gd name="T53" fmla="*/ 0 h 229"/>
              <a:gd name="T54" fmla="*/ 2147483646 w 646"/>
              <a:gd name="T55" fmla="*/ 0 h 229"/>
              <a:gd name="T56" fmla="*/ 2147483646 w 646"/>
              <a:gd name="T57" fmla="*/ 2147483646 h 229"/>
              <a:gd name="T58" fmla="*/ 2147483646 w 646"/>
              <a:gd name="T59" fmla="*/ 2147483646 h 229"/>
              <a:gd name="T60" fmla="*/ 2147483646 w 646"/>
              <a:gd name="T61" fmla="*/ 2147483646 h 229"/>
              <a:gd name="T62" fmla="*/ 2147483646 w 646"/>
              <a:gd name="T63" fmla="*/ 2147483646 h 229"/>
              <a:gd name="T64" fmla="*/ 2147483646 w 646"/>
              <a:gd name="T65" fmla="*/ 2147483646 h 229"/>
              <a:gd name="T66" fmla="*/ 2147483646 w 646"/>
              <a:gd name="T67" fmla="*/ 2147483646 h 229"/>
              <a:gd name="T68" fmla="*/ 2147483646 w 646"/>
              <a:gd name="T69" fmla="*/ 2147483646 h 229"/>
              <a:gd name="T70" fmla="*/ 2147483646 w 646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4216400" y="2290763"/>
            <a:ext cx="857250" cy="363537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2147483646 h 229"/>
              <a:gd name="T18" fmla="*/ 2147483646 w 540"/>
              <a:gd name="T19" fmla="*/ 2147483646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0 h 229"/>
              <a:gd name="T54" fmla="*/ 2147483646 w 540"/>
              <a:gd name="T55" fmla="*/ 0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4292600" y="2290763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94236" name="Freeform 28"/>
          <p:cNvSpPr>
            <a:spLocks/>
          </p:cNvSpPr>
          <p:nvPr/>
        </p:nvSpPr>
        <p:spPr bwMode="auto">
          <a:xfrm>
            <a:off x="2284413" y="3984625"/>
            <a:ext cx="1241425" cy="409575"/>
          </a:xfrm>
          <a:custGeom>
            <a:avLst/>
            <a:gdLst>
              <a:gd name="T0" fmla="*/ 2147483646 w 782"/>
              <a:gd name="T1" fmla="*/ 2147483646 h 258"/>
              <a:gd name="T2" fmla="*/ 2147483646 w 782"/>
              <a:gd name="T3" fmla="*/ 0 h 258"/>
              <a:gd name="T4" fmla="*/ 0 w 782"/>
              <a:gd name="T5" fmla="*/ 0 h 258"/>
              <a:gd name="T6" fmla="*/ 0 w 782"/>
              <a:gd name="T7" fmla="*/ 2147483646 h 258"/>
              <a:gd name="T8" fmla="*/ 2147483646 w 782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2" h="258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2311400" y="4043363"/>
            <a:ext cx="11287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Managers</a:t>
            </a: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3759200" y="4043363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dbudget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4656138" y="2671763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3530600" y="4195763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564188" y="2890838"/>
            <a:ext cx="458787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6350000" y="2632075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 flipH="1">
            <a:off x="6784975" y="2906713"/>
            <a:ext cx="3492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H="1">
            <a:off x="3530600" y="3586163"/>
            <a:ext cx="1143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5" name="AutoShape 37"/>
          <p:cNvSpPr>
            <a:spLocks noChangeArrowheads="1"/>
          </p:cNvSpPr>
          <p:nvPr/>
        </p:nvSpPr>
        <p:spPr bwMode="auto">
          <a:xfrm>
            <a:off x="2609850" y="3043238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2671763" y="3086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94247" name="Rectangle 39"/>
          <p:cNvSpPr>
            <a:spLocks noChangeArrowheads="1"/>
          </p:cNvSpPr>
          <p:nvPr/>
        </p:nvSpPr>
        <p:spPr bwMode="auto">
          <a:xfrm>
            <a:off x="2667000" y="3276600"/>
            <a:ext cx="477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400" b="1">
                <a:solidFill>
                  <a:schemeClr val="accent2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94248" name="Line 40"/>
          <p:cNvSpPr>
            <a:spLocks noChangeShapeType="1"/>
          </p:cNvSpPr>
          <p:nvPr/>
        </p:nvSpPr>
        <p:spPr bwMode="auto">
          <a:xfrm>
            <a:off x="2921000" y="3586163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9" name="Freeform 42"/>
          <p:cNvSpPr>
            <a:spLocks/>
          </p:cNvSpPr>
          <p:nvPr/>
        </p:nvSpPr>
        <p:spPr bwMode="auto">
          <a:xfrm>
            <a:off x="1752600" y="1981200"/>
            <a:ext cx="857250" cy="363538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0 h 229"/>
              <a:gd name="T18" fmla="*/ 2147483646 w 540"/>
              <a:gd name="T19" fmla="*/ 0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2147483646 h 229"/>
              <a:gd name="T54" fmla="*/ 2147483646 w 540"/>
              <a:gd name="T55" fmla="*/ 2147483646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0" name="Freeform 44"/>
          <p:cNvSpPr>
            <a:spLocks/>
          </p:cNvSpPr>
          <p:nvPr/>
        </p:nvSpPr>
        <p:spPr bwMode="auto">
          <a:xfrm>
            <a:off x="6705600" y="2514600"/>
            <a:ext cx="857250" cy="363538"/>
          </a:xfrm>
          <a:custGeom>
            <a:avLst/>
            <a:gdLst>
              <a:gd name="T0" fmla="*/ 2147483646 w 540"/>
              <a:gd name="T1" fmla="*/ 2147483646 h 229"/>
              <a:gd name="T2" fmla="*/ 2147483646 w 540"/>
              <a:gd name="T3" fmla="*/ 2147483646 h 229"/>
              <a:gd name="T4" fmla="*/ 2147483646 w 540"/>
              <a:gd name="T5" fmla="*/ 2147483646 h 229"/>
              <a:gd name="T6" fmla="*/ 2147483646 w 540"/>
              <a:gd name="T7" fmla="*/ 2147483646 h 229"/>
              <a:gd name="T8" fmla="*/ 2147483646 w 540"/>
              <a:gd name="T9" fmla="*/ 2147483646 h 229"/>
              <a:gd name="T10" fmla="*/ 2147483646 w 540"/>
              <a:gd name="T11" fmla="*/ 2147483646 h 229"/>
              <a:gd name="T12" fmla="*/ 2147483646 w 540"/>
              <a:gd name="T13" fmla="*/ 2147483646 h 229"/>
              <a:gd name="T14" fmla="*/ 2147483646 w 540"/>
              <a:gd name="T15" fmla="*/ 2147483646 h 229"/>
              <a:gd name="T16" fmla="*/ 2147483646 w 540"/>
              <a:gd name="T17" fmla="*/ 0 h 229"/>
              <a:gd name="T18" fmla="*/ 2147483646 w 540"/>
              <a:gd name="T19" fmla="*/ 0 h 229"/>
              <a:gd name="T20" fmla="*/ 2147483646 w 540"/>
              <a:gd name="T21" fmla="*/ 2147483646 h 229"/>
              <a:gd name="T22" fmla="*/ 2147483646 w 540"/>
              <a:gd name="T23" fmla="*/ 2147483646 h 229"/>
              <a:gd name="T24" fmla="*/ 2147483646 w 540"/>
              <a:gd name="T25" fmla="*/ 2147483646 h 229"/>
              <a:gd name="T26" fmla="*/ 2147483646 w 540"/>
              <a:gd name="T27" fmla="*/ 2147483646 h 229"/>
              <a:gd name="T28" fmla="*/ 2147483646 w 540"/>
              <a:gd name="T29" fmla="*/ 2147483646 h 229"/>
              <a:gd name="T30" fmla="*/ 2147483646 w 540"/>
              <a:gd name="T31" fmla="*/ 2147483646 h 229"/>
              <a:gd name="T32" fmla="*/ 2147483646 w 540"/>
              <a:gd name="T33" fmla="*/ 2147483646 h 229"/>
              <a:gd name="T34" fmla="*/ 2147483646 w 540"/>
              <a:gd name="T35" fmla="*/ 2147483646 h 229"/>
              <a:gd name="T36" fmla="*/ 2147483646 w 540"/>
              <a:gd name="T37" fmla="*/ 2147483646 h 229"/>
              <a:gd name="T38" fmla="*/ 2147483646 w 540"/>
              <a:gd name="T39" fmla="*/ 2147483646 h 229"/>
              <a:gd name="T40" fmla="*/ 2147483646 w 540"/>
              <a:gd name="T41" fmla="*/ 2147483646 h 229"/>
              <a:gd name="T42" fmla="*/ 2147483646 w 540"/>
              <a:gd name="T43" fmla="*/ 2147483646 h 229"/>
              <a:gd name="T44" fmla="*/ 2147483646 w 540"/>
              <a:gd name="T45" fmla="*/ 2147483646 h 229"/>
              <a:gd name="T46" fmla="*/ 2147483646 w 540"/>
              <a:gd name="T47" fmla="*/ 2147483646 h 229"/>
              <a:gd name="T48" fmla="*/ 2147483646 w 540"/>
              <a:gd name="T49" fmla="*/ 2147483646 h 229"/>
              <a:gd name="T50" fmla="*/ 2147483646 w 540"/>
              <a:gd name="T51" fmla="*/ 2147483646 h 229"/>
              <a:gd name="T52" fmla="*/ 2147483646 w 540"/>
              <a:gd name="T53" fmla="*/ 2147483646 h 229"/>
              <a:gd name="T54" fmla="*/ 2147483646 w 540"/>
              <a:gd name="T55" fmla="*/ 2147483646 h 229"/>
              <a:gd name="T56" fmla="*/ 2147483646 w 540"/>
              <a:gd name="T57" fmla="*/ 2147483646 h 229"/>
              <a:gd name="T58" fmla="*/ 2147483646 w 540"/>
              <a:gd name="T59" fmla="*/ 2147483646 h 229"/>
              <a:gd name="T60" fmla="*/ 2147483646 w 540"/>
              <a:gd name="T61" fmla="*/ 2147483646 h 229"/>
              <a:gd name="T62" fmla="*/ 2147483646 w 540"/>
              <a:gd name="T63" fmla="*/ 2147483646 h 229"/>
              <a:gd name="T64" fmla="*/ 2147483646 w 540"/>
              <a:gd name="T65" fmla="*/ 2147483646 h 229"/>
              <a:gd name="T66" fmla="*/ 2147483646 w 540"/>
              <a:gd name="T67" fmla="*/ 2147483646 h 229"/>
              <a:gd name="T68" fmla="*/ 2147483646 w 540"/>
              <a:gd name="T69" fmla="*/ 2147483646 h 229"/>
              <a:gd name="T70" fmla="*/ 2147483646 w 540"/>
              <a:gd name="T71" fmla="*/ 2147483646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Binary vs. Ternary Relationships</a:t>
            </a:r>
          </a:p>
        </p:txBody>
      </p:sp>
      <p:sp>
        <p:nvSpPr>
          <p:cNvPr id="952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9144000" cy="2514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If each policy is owned by just 1 employee, and each dependent is tied to the covering policy, first diagram is inaccurate.</a:t>
            </a:r>
          </a:p>
          <a:p>
            <a:pPr eaLnBrk="1" hangingPunct="1"/>
            <a:r>
              <a:rPr lang="en-US" smtClean="0"/>
              <a:t>What are the additional constraints do we need?</a:t>
            </a:r>
          </a:p>
        </p:txBody>
      </p:sp>
      <p:sp>
        <p:nvSpPr>
          <p:cNvPr id="95237" name="Freeform 6"/>
          <p:cNvSpPr>
            <a:spLocks/>
          </p:cNvSpPr>
          <p:nvPr/>
        </p:nvSpPr>
        <p:spPr bwMode="auto">
          <a:xfrm>
            <a:off x="6975475" y="1447800"/>
            <a:ext cx="865188" cy="314325"/>
          </a:xfrm>
          <a:custGeom>
            <a:avLst/>
            <a:gdLst>
              <a:gd name="T0" fmla="*/ 2147483646 w 545"/>
              <a:gd name="T1" fmla="*/ 2147483646 h 198"/>
              <a:gd name="T2" fmla="*/ 2147483646 w 545"/>
              <a:gd name="T3" fmla="*/ 2147483646 h 198"/>
              <a:gd name="T4" fmla="*/ 2147483646 w 545"/>
              <a:gd name="T5" fmla="*/ 2147483646 h 198"/>
              <a:gd name="T6" fmla="*/ 2147483646 w 545"/>
              <a:gd name="T7" fmla="*/ 2147483646 h 198"/>
              <a:gd name="T8" fmla="*/ 2147483646 w 545"/>
              <a:gd name="T9" fmla="*/ 2147483646 h 198"/>
              <a:gd name="T10" fmla="*/ 2147483646 w 545"/>
              <a:gd name="T11" fmla="*/ 2147483646 h 198"/>
              <a:gd name="T12" fmla="*/ 2147483646 w 545"/>
              <a:gd name="T13" fmla="*/ 2147483646 h 198"/>
              <a:gd name="T14" fmla="*/ 2147483646 w 545"/>
              <a:gd name="T15" fmla="*/ 2147483646 h 198"/>
              <a:gd name="T16" fmla="*/ 2147483646 w 545"/>
              <a:gd name="T17" fmla="*/ 2147483646 h 198"/>
              <a:gd name="T18" fmla="*/ 2147483646 w 545"/>
              <a:gd name="T19" fmla="*/ 2147483646 h 198"/>
              <a:gd name="T20" fmla="*/ 2147483646 w 545"/>
              <a:gd name="T21" fmla="*/ 2147483646 h 198"/>
              <a:gd name="T22" fmla="*/ 2147483646 w 545"/>
              <a:gd name="T23" fmla="*/ 2147483646 h 198"/>
              <a:gd name="T24" fmla="*/ 2147483646 w 545"/>
              <a:gd name="T25" fmla="*/ 2147483646 h 198"/>
              <a:gd name="T26" fmla="*/ 2147483646 w 545"/>
              <a:gd name="T27" fmla="*/ 2147483646 h 198"/>
              <a:gd name="T28" fmla="*/ 2147483646 w 545"/>
              <a:gd name="T29" fmla="*/ 2147483646 h 198"/>
              <a:gd name="T30" fmla="*/ 2147483646 w 545"/>
              <a:gd name="T31" fmla="*/ 2147483646 h 198"/>
              <a:gd name="T32" fmla="*/ 2147483646 w 545"/>
              <a:gd name="T33" fmla="*/ 2147483646 h 198"/>
              <a:gd name="T34" fmla="*/ 2147483646 w 545"/>
              <a:gd name="T35" fmla="*/ 2147483646 h 198"/>
              <a:gd name="T36" fmla="*/ 2147483646 w 545"/>
              <a:gd name="T37" fmla="*/ 2147483646 h 198"/>
              <a:gd name="T38" fmla="*/ 2147483646 w 545"/>
              <a:gd name="T39" fmla="*/ 2147483646 h 198"/>
              <a:gd name="T40" fmla="*/ 2147483646 w 545"/>
              <a:gd name="T41" fmla="*/ 2147483646 h 198"/>
              <a:gd name="T42" fmla="*/ 2147483646 w 545"/>
              <a:gd name="T43" fmla="*/ 2147483646 h 198"/>
              <a:gd name="T44" fmla="*/ 2147483646 w 545"/>
              <a:gd name="T45" fmla="*/ 2147483646 h 198"/>
              <a:gd name="T46" fmla="*/ 2147483646 w 545"/>
              <a:gd name="T47" fmla="*/ 2147483646 h 198"/>
              <a:gd name="T48" fmla="*/ 2147483646 w 545"/>
              <a:gd name="T49" fmla="*/ 2147483646 h 198"/>
              <a:gd name="T50" fmla="*/ 2147483646 w 545"/>
              <a:gd name="T51" fmla="*/ 2147483646 h 198"/>
              <a:gd name="T52" fmla="*/ 2147483646 w 545"/>
              <a:gd name="T53" fmla="*/ 2147483646 h 198"/>
              <a:gd name="T54" fmla="*/ 2147483646 w 545"/>
              <a:gd name="T55" fmla="*/ 2147483646 h 198"/>
              <a:gd name="T56" fmla="*/ 2147483646 w 545"/>
              <a:gd name="T57" fmla="*/ 2147483646 h 198"/>
              <a:gd name="T58" fmla="*/ 2147483646 w 545"/>
              <a:gd name="T59" fmla="*/ 2147483646 h 198"/>
              <a:gd name="T60" fmla="*/ 2147483646 w 545"/>
              <a:gd name="T61" fmla="*/ 2147483646 h 198"/>
              <a:gd name="T62" fmla="*/ 2147483646 w 545"/>
              <a:gd name="T63" fmla="*/ 2147483646 h 198"/>
              <a:gd name="T64" fmla="*/ 2147483646 w 545"/>
              <a:gd name="T65" fmla="*/ 2147483646 h 198"/>
              <a:gd name="T66" fmla="*/ 2147483646 w 545"/>
              <a:gd name="T67" fmla="*/ 2147483646 h 198"/>
              <a:gd name="T68" fmla="*/ 2147483646 w 545"/>
              <a:gd name="T69" fmla="*/ 2147483646 h 198"/>
              <a:gd name="T70" fmla="*/ 2147483646 w 545"/>
              <a:gd name="T71" fmla="*/ 2147483646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Freeform 7"/>
          <p:cNvSpPr>
            <a:spLocks/>
          </p:cNvSpPr>
          <p:nvPr/>
        </p:nvSpPr>
        <p:spPr bwMode="auto">
          <a:xfrm>
            <a:off x="8034338" y="1457325"/>
            <a:ext cx="865187" cy="314325"/>
          </a:xfrm>
          <a:custGeom>
            <a:avLst/>
            <a:gdLst>
              <a:gd name="T0" fmla="*/ 2147483646 w 545"/>
              <a:gd name="T1" fmla="*/ 2147483646 h 198"/>
              <a:gd name="T2" fmla="*/ 2147483646 w 545"/>
              <a:gd name="T3" fmla="*/ 2147483646 h 198"/>
              <a:gd name="T4" fmla="*/ 2147483646 w 545"/>
              <a:gd name="T5" fmla="*/ 2147483646 h 198"/>
              <a:gd name="T6" fmla="*/ 2147483646 w 545"/>
              <a:gd name="T7" fmla="*/ 2147483646 h 198"/>
              <a:gd name="T8" fmla="*/ 2147483646 w 545"/>
              <a:gd name="T9" fmla="*/ 2147483646 h 198"/>
              <a:gd name="T10" fmla="*/ 2147483646 w 545"/>
              <a:gd name="T11" fmla="*/ 2147483646 h 198"/>
              <a:gd name="T12" fmla="*/ 2147483646 w 545"/>
              <a:gd name="T13" fmla="*/ 2147483646 h 198"/>
              <a:gd name="T14" fmla="*/ 2147483646 w 545"/>
              <a:gd name="T15" fmla="*/ 2147483646 h 198"/>
              <a:gd name="T16" fmla="*/ 2147483646 w 545"/>
              <a:gd name="T17" fmla="*/ 2147483646 h 198"/>
              <a:gd name="T18" fmla="*/ 2147483646 w 545"/>
              <a:gd name="T19" fmla="*/ 2147483646 h 198"/>
              <a:gd name="T20" fmla="*/ 2147483646 w 545"/>
              <a:gd name="T21" fmla="*/ 2147483646 h 198"/>
              <a:gd name="T22" fmla="*/ 2147483646 w 545"/>
              <a:gd name="T23" fmla="*/ 2147483646 h 198"/>
              <a:gd name="T24" fmla="*/ 2147483646 w 545"/>
              <a:gd name="T25" fmla="*/ 2147483646 h 198"/>
              <a:gd name="T26" fmla="*/ 2147483646 w 545"/>
              <a:gd name="T27" fmla="*/ 2147483646 h 198"/>
              <a:gd name="T28" fmla="*/ 2147483646 w 545"/>
              <a:gd name="T29" fmla="*/ 2147483646 h 198"/>
              <a:gd name="T30" fmla="*/ 2147483646 w 545"/>
              <a:gd name="T31" fmla="*/ 2147483646 h 198"/>
              <a:gd name="T32" fmla="*/ 2147483646 w 545"/>
              <a:gd name="T33" fmla="*/ 2147483646 h 198"/>
              <a:gd name="T34" fmla="*/ 2147483646 w 545"/>
              <a:gd name="T35" fmla="*/ 2147483646 h 198"/>
              <a:gd name="T36" fmla="*/ 2147483646 w 545"/>
              <a:gd name="T37" fmla="*/ 2147483646 h 198"/>
              <a:gd name="T38" fmla="*/ 2147483646 w 545"/>
              <a:gd name="T39" fmla="*/ 2147483646 h 198"/>
              <a:gd name="T40" fmla="*/ 2147483646 w 545"/>
              <a:gd name="T41" fmla="*/ 2147483646 h 198"/>
              <a:gd name="T42" fmla="*/ 2147483646 w 545"/>
              <a:gd name="T43" fmla="*/ 2147483646 h 198"/>
              <a:gd name="T44" fmla="*/ 2147483646 w 545"/>
              <a:gd name="T45" fmla="*/ 2147483646 h 198"/>
              <a:gd name="T46" fmla="*/ 2147483646 w 545"/>
              <a:gd name="T47" fmla="*/ 2147483646 h 198"/>
              <a:gd name="T48" fmla="*/ 2147483646 w 545"/>
              <a:gd name="T49" fmla="*/ 2147483646 h 198"/>
              <a:gd name="T50" fmla="*/ 2147483646 w 545"/>
              <a:gd name="T51" fmla="*/ 2147483646 h 198"/>
              <a:gd name="T52" fmla="*/ 2147483646 w 545"/>
              <a:gd name="T53" fmla="*/ 2147483646 h 198"/>
              <a:gd name="T54" fmla="*/ 2147483646 w 545"/>
              <a:gd name="T55" fmla="*/ 2147483646 h 198"/>
              <a:gd name="T56" fmla="*/ 2147483646 w 545"/>
              <a:gd name="T57" fmla="*/ 2147483646 h 198"/>
              <a:gd name="T58" fmla="*/ 2147483646 w 545"/>
              <a:gd name="T59" fmla="*/ 2147483646 h 198"/>
              <a:gd name="T60" fmla="*/ 2147483646 w 545"/>
              <a:gd name="T61" fmla="*/ 2147483646 h 198"/>
              <a:gd name="T62" fmla="*/ 2147483646 w 545"/>
              <a:gd name="T63" fmla="*/ 2147483646 h 198"/>
              <a:gd name="T64" fmla="*/ 2147483646 w 545"/>
              <a:gd name="T65" fmla="*/ 2147483646 h 198"/>
              <a:gd name="T66" fmla="*/ 2147483646 w 545"/>
              <a:gd name="T67" fmla="*/ 2147483646 h 198"/>
              <a:gd name="T68" fmla="*/ 2147483646 w 545"/>
              <a:gd name="T69" fmla="*/ 2147483646 h 198"/>
              <a:gd name="T70" fmla="*/ 2147483646 w 545"/>
              <a:gd name="T71" fmla="*/ 2147483646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Freeform 8"/>
          <p:cNvSpPr>
            <a:spLocks/>
          </p:cNvSpPr>
          <p:nvPr/>
        </p:nvSpPr>
        <p:spPr bwMode="auto">
          <a:xfrm>
            <a:off x="5638800" y="1752600"/>
            <a:ext cx="1068388" cy="687388"/>
          </a:xfrm>
          <a:custGeom>
            <a:avLst/>
            <a:gdLst>
              <a:gd name="T0" fmla="*/ 0 w 673"/>
              <a:gd name="T1" fmla="*/ 2147483646 h 433"/>
              <a:gd name="T2" fmla="*/ 2147483646 w 673"/>
              <a:gd name="T3" fmla="*/ 0 h 433"/>
              <a:gd name="T4" fmla="*/ 2147483646 w 673"/>
              <a:gd name="T5" fmla="*/ 2147483646 h 433"/>
              <a:gd name="T6" fmla="*/ 2147483646 w 673"/>
              <a:gd name="T7" fmla="*/ 2147483646 h 433"/>
              <a:gd name="T8" fmla="*/ 0 w 673"/>
              <a:gd name="T9" fmla="*/ 2147483646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Freeform 9"/>
          <p:cNvSpPr>
            <a:spLocks/>
          </p:cNvSpPr>
          <p:nvPr/>
        </p:nvSpPr>
        <p:spPr bwMode="auto">
          <a:xfrm>
            <a:off x="7515225" y="1981200"/>
            <a:ext cx="1339850" cy="293688"/>
          </a:xfrm>
          <a:custGeom>
            <a:avLst/>
            <a:gdLst>
              <a:gd name="T0" fmla="*/ 2147483646 w 844"/>
              <a:gd name="T1" fmla="*/ 2147483646 h 185"/>
              <a:gd name="T2" fmla="*/ 2147483646 w 844"/>
              <a:gd name="T3" fmla="*/ 0 h 185"/>
              <a:gd name="T4" fmla="*/ 0 w 844"/>
              <a:gd name="T5" fmla="*/ 0 h 185"/>
              <a:gd name="T6" fmla="*/ 0 w 844"/>
              <a:gd name="T7" fmla="*/ 2147483646 h 185"/>
              <a:gd name="T8" fmla="*/ 2147483646 w 844"/>
              <a:gd name="T9" fmla="*/ 214748364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Rectangle 10"/>
          <p:cNvSpPr>
            <a:spLocks noChangeArrowheads="1"/>
          </p:cNvSpPr>
          <p:nvPr/>
        </p:nvSpPr>
        <p:spPr bwMode="auto">
          <a:xfrm>
            <a:off x="8151813" y="1457325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6964363" y="1430338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7559675" y="1931988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5754688" y="1962150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Covers</a:t>
            </a:r>
          </a:p>
        </p:txBody>
      </p:sp>
      <p:grpSp>
        <p:nvGrpSpPr>
          <p:cNvPr id="95245" name="Group 25"/>
          <p:cNvGrpSpPr>
            <a:grpSpLocks/>
          </p:cNvGrpSpPr>
          <p:nvPr/>
        </p:nvGrpSpPr>
        <p:grpSpPr bwMode="auto">
          <a:xfrm>
            <a:off x="2900363" y="1219200"/>
            <a:ext cx="2454275" cy="1055688"/>
            <a:chOff x="1827" y="768"/>
            <a:chExt cx="1546" cy="665"/>
          </a:xfrm>
        </p:grpSpPr>
        <p:sp>
          <p:nvSpPr>
            <p:cNvPr id="95262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5267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95268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5269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5270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1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2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46" name="Line 26"/>
          <p:cNvSpPr>
            <a:spLocks noChangeShapeType="1"/>
          </p:cNvSpPr>
          <p:nvPr/>
        </p:nvSpPr>
        <p:spPr bwMode="auto">
          <a:xfrm>
            <a:off x="6696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27"/>
          <p:cNvSpPr>
            <a:spLocks noChangeShapeType="1"/>
          </p:cNvSpPr>
          <p:nvPr/>
        </p:nvSpPr>
        <p:spPr bwMode="auto">
          <a:xfrm>
            <a:off x="7413625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28"/>
          <p:cNvSpPr>
            <a:spLocks noChangeShapeType="1"/>
          </p:cNvSpPr>
          <p:nvPr/>
        </p:nvSpPr>
        <p:spPr bwMode="auto">
          <a:xfrm flipH="1">
            <a:off x="8223250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Line 29"/>
          <p:cNvSpPr>
            <a:spLocks noChangeShapeType="1"/>
          </p:cNvSpPr>
          <p:nvPr/>
        </p:nvSpPr>
        <p:spPr bwMode="auto">
          <a:xfrm>
            <a:off x="7029450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5250" name="Group 38"/>
          <p:cNvGrpSpPr>
            <a:grpSpLocks/>
          </p:cNvGrpSpPr>
          <p:nvPr/>
        </p:nvGrpSpPr>
        <p:grpSpPr bwMode="auto">
          <a:xfrm>
            <a:off x="4954588" y="2630488"/>
            <a:ext cx="2227262" cy="850900"/>
            <a:chOff x="3121" y="1657"/>
            <a:chExt cx="1403" cy="536"/>
          </a:xfrm>
        </p:grpSpPr>
        <p:sp>
          <p:nvSpPr>
            <p:cNvPr id="95254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Policies</a:t>
              </a:r>
            </a:p>
          </p:txBody>
        </p:sp>
        <p:sp>
          <p:nvSpPr>
            <p:cNvPr id="95258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policyid</a:t>
              </a:r>
            </a:p>
          </p:txBody>
        </p:sp>
        <p:sp>
          <p:nvSpPr>
            <p:cNvPr id="95259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95260" name="Line 36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51" name="Line 60"/>
          <p:cNvSpPr>
            <a:spLocks noChangeShapeType="1"/>
          </p:cNvSpPr>
          <p:nvPr/>
        </p:nvSpPr>
        <p:spPr bwMode="auto">
          <a:xfrm>
            <a:off x="6172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Line 79"/>
          <p:cNvSpPr>
            <a:spLocks noChangeShapeType="1"/>
          </p:cNvSpPr>
          <p:nvPr/>
        </p:nvSpPr>
        <p:spPr bwMode="auto">
          <a:xfrm flipH="1">
            <a:off x="4946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3" name="Rectangle 80"/>
          <p:cNvSpPr>
            <a:spLocks noChangeArrowheads="1"/>
          </p:cNvSpPr>
          <p:nvPr/>
        </p:nvSpPr>
        <p:spPr bwMode="auto">
          <a:xfrm>
            <a:off x="3255963" y="2417763"/>
            <a:ext cx="1679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Bad design</a:t>
            </a:r>
          </a:p>
        </p:txBody>
      </p:sp>
    </p:spTree>
    <p:extLst>
      <p:ext uri="{BB962C8B-B14F-4D97-AF65-F5344CB8AC3E}">
        <p14:creationId xmlns:p14="http://schemas.microsoft.com/office/powerpoint/2010/main" val="41824767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F0E30"/>
                </a:solidFill>
              </a:rPr>
              <a:t>Better design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1857375" y="40782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97284" name="Group 5"/>
          <p:cNvGrpSpPr>
            <a:grpSpLocks/>
          </p:cNvGrpSpPr>
          <p:nvPr/>
        </p:nvGrpSpPr>
        <p:grpSpPr bwMode="auto">
          <a:xfrm>
            <a:off x="5514975" y="2706688"/>
            <a:ext cx="1557338" cy="584200"/>
            <a:chOff x="4272" y="3072"/>
            <a:chExt cx="981" cy="368"/>
          </a:xfrm>
        </p:grpSpPr>
        <p:sp>
          <p:nvSpPr>
            <p:cNvPr id="97322" name="Freeform 6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3" name="Rectangle 7"/>
            <p:cNvSpPr>
              <a:spLocks noChangeArrowheads="1"/>
            </p:cNvSpPr>
            <p:nvPr/>
          </p:nvSpPr>
          <p:spPr bwMode="auto">
            <a:xfrm>
              <a:off x="4367" y="3133"/>
              <a:ext cx="8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Beneficiary</a:t>
              </a:r>
            </a:p>
          </p:txBody>
        </p:sp>
      </p:grpSp>
      <p:sp>
        <p:nvSpPr>
          <p:cNvPr id="97285" name="Freeform 8"/>
          <p:cNvSpPr>
            <a:spLocks/>
          </p:cNvSpPr>
          <p:nvPr/>
        </p:nvSpPr>
        <p:spPr bwMode="auto">
          <a:xfrm>
            <a:off x="5743575" y="1411288"/>
            <a:ext cx="965200" cy="382587"/>
          </a:xfrm>
          <a:custGeom>
            <a:avLst/>
            <a:gdLst>
              <a:gd name="T0" fmla="*/ 2147483646 w 608"/>
              <a:gd name="T1" fmla="*/ 2147483646 h 241"/>
              <a:gd name="T2" fmla="*/ 2147483646 w 608"/>
              <a:gd name="T3" fmla="*/ 2147483646 h 241"/>
              <a:gd name="T4" fmla="*/ 2147483646 w 608"/>
              <a:gd name="T5" fmla="*/ 2147483646 h 241"/>
              <a:gd name="T6" fmla="*/ 2147483646 w 608"/>
              <a:gd name="T7" fmla="*/ 2147483646 h 241"/>
              <a:gd name="T8" fmla="*/ 2147483646 w 608"/>
              <a:gd name="T9" fmla="*/ 2147483646 h 241"/>
              <a:gd name="T10" fmla="*/ 2147483646 w 608"/>
              <a:gd name="T11" fmla="*/ 2147483646 h 241"/>
              <a:gd name="T12" fmla="*/ 2147483646 w 608"/>
              <a:gd name="T13" fmla="*/ 2147483646 h 241"/>
              <a:gd name="T14" fmla="*/ 2147483646 w 608"/>
              <a:gd name="T15" fmla="*/ 2147483646 h 241"/>
              <a:gd name="T16" fmla="*/ 2147483646 w 608"/>
              <a:gd name="T17" fmla="*/ 2147483646 h 241"/>
              <a:gd name="T18" fmla="*/ 2147483646 w 608"/>
              <a:gd name="T19" fmla="*/ 2147483646 h 241"/>
              <a:gd name="T20" fmla="*/ 2147483646 w 608"/>
              <a:gd name="T21" fmla="*/ 2147483646 h 241"/>
              <a:gd name="T22" fmla="*/ 2147483646 w 608"/>
              <a:gd name="T23" fmla="*/ 2147483646 h 241"/>
              <a:gd name="T24" fmla="*/ 2147483646 w 608"/>
              <a:gd name="T25" fmla="*/ 2147483646 h 241"/>
              <a:gd name="T26" fmla="*/ 2147483646 w 608"/>
              <a:gd name="T27" fmla="*/ 2147483646 h 241"/>
              <a:gd name="T28" fmla="*/ 2147483646 w 608"/>
              <a:gd name="T29" fmla="*/ 2147483646 h 241"/>
              <a:gd name="T30" fmla="*/ 2147483646 w 608"/>
              <a:gd name="T31" fmla="*/ 2147483646 h 241"/>
              <a:gd name="T32" fmla="*/ 2147483646 w 608"/>
              <a:gd name="T33" fmla="*/ 2147483646 h 241"/>
              <a:gd name="T34" fmla="*/ 2147483646 w 608"/>
              <a:gd name="T35" fmla="*/ 2147483646 h 241"/>
              <a:gd name="T36" fmla="*/ 2147483646 w 608"/>
              <a:gd name="T37" fmla="*/ 2147483646 h 241"/>
              <a:gd name="T38" fmla="*/ 2147483646 w 608"/>
              <a:gd name="T39" fmla="*/ 2147483646 h 241"/>
              <a:gd name="T40" fmla="*/ 2147483646 w 608"/>
              <a:gd name="T41" fmla="*/ 2147483646 h 241"/>
              <a:gd name="T42" fmla="*/ 2147483646 w 608"/>
              <a:gd name="T43" fmla="*/ 2147483646 h 241"/>
              <a:gd name="T44" fmla="*/ 2147483646 w 608"/>
              <a:gd name="T45" fmla="*/ 2147483646 h 241"/>
              <a:gd name="T46" fmla="*/ 2147483646 w 608"/>
              <a:gd name="T47" fmla="*/ 2147483646 h 241"/>
              <a:gd name="T48" fmla="*/ 2147483646 w 608"/>
              <a:gd name="T49" fmla="*/ 2147483646 h 241"/>
              <a:gd name="T50" fmla="*/ 2147483646 w 608"/>
              <a:gd name="T51" fmla="*/ 2147483646 h 241"/>
              <a:gd name="T52" fmla="*/ 2147483646 w 608"/>
              <a:gd name="T53" fmla="*/ 2147483646 h 241"/>
              <a:gd name="T54" fmla="*/ 2147483646 w 608"/>
              <a:gd name="T55" fmla="*/ 2147483646 h 241"/>
              <a:gd name="T56" fmla="*/ 2147483646 w 608"/>
              <a:gd name="T57" fmla="*/ 2147483646 h 241"/>
              <a:gd name="T58" fmla="*/ 2147483646 w 608"/>
              <a:gd name="T59" fmla="*/ 2147483646 h 241"/>
              <a:gd name="T60" fmla="*/ 2147483646 w 608"/>
              <a:gd name="T61" fmla="*/ 2147483646 h 241"/>
              <a:gd name="T62" fmla="*/ 2147483646 w 608"/>
              <a:gd name="T63" fmla="*/ 2147483646 h 241"/>
              <a:gd name="T64" fmla="*/ 2147483646 w 608"/>
              <a:gd name="T65" fmla="*/ 2147483646 h 241"/>
              <a:gd name="T66" fmla="*/ 2147483646 w 608"/>
              <a:gd name="T67" fmla="*/ 2147483646 h 241"/>
              <a:gd name="T68" fmla="*/ 2147483646 w 608"/>
              <a:gd name="T69" fmla="*/ 2147483646 h 241"/>
              <a:gd name="T70" fmla="*/ 2147483646 w 608"/>
              <a:gd name="T71" fmla="*/ 2147483646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Freeform 9"/>
          <p:cNvSpPr>
            <a:spLocks/>
          </p:cNvSpPr>
          <p:nvPr/>
        </p:nvSpPr>
        <p:spPr bwMode="auto">
          <a:xfrm>
            <a:off x="6886575" y="1487488"/>
            <a:ext cx="795338" cy="300037"/>
          </a:xfrm>
          <a:custGeom>
            <a:avLst/>
            <a:gdLst>
              <a:gd name="T0" fmla="*/ 2147483646 w 501"/>
              <a:gd name="T1" fmla="*/ 2147483646 h 189"/>
              <a:gd name="T2" fmla="*/ 2147483646 w 501"/>
              <a:gd name="T3" fmla="*/ 2147483646 h 189"/>
              <a:gd name="T4" fmla="*/ 2147483646 w 501"/>
              <a:gd name="T5" fmla="*/ 2147483646 h 189"/>
              <a:gd name="T6" fmla="*/ 2147483646 w 501"/>
              <a:gd name="T7" fmla="*/ 2147483646 h 189"/>
              <a:gd name="T8" fmla="*/ 2147483646 w 501"/>
              <a:gd name="T9" fmla="*/ 2147483646 h 189"/>
              <a:gd name="T10" fmla="*/ 2147483646 w 501"/>
              <a:gd name="T11" fmla="*/ 2147483646 h 189"/>
              <a:gd name="T12" fmla="*/ 2147483646 w 501"/>
              <a:gd name="T13" fmla="*/ 2147483646 h 189"/>
              <a:gd name="T14" fmla="*/ 2147483646 w 501"/>
              <a:gd name="T15" fmla="*/ 2147483646 h 189"/>
              <a:gd name="T16" fmla="*/ 2147483646 w 501"/>
              <a:gd name="T17" fmla="*/ 2147483646 h 189"/>
              <a:gd name="T18" fmla="*/ 2147483646 w 501"/>
              <a:gd name="T19" fmla="*/ 2147483646 h 189"/>
              <a:gd name="T20" fmla="*/ 2147483646 w 501"/>
              <a:gd name="T21" fmla="*/ 2147483646 h 189"/>
              <a:gd name="T22" fmla="*/ 2147483646 w 501"/>
              <a:gd name="T23" fmla="*/ 2147483646 h 189"/>
              <a:gd name="T24" fmla="*/ 2147483646 w 501"/>
              <a:gd name="T25" fmla="*/ 2147483646 h 189"/>
              <a:gd name="T26" fmla="*/ 2147483646 w 501"/>
              <a:gd name="T27" fmla="*/ 2147483646 h 189"/>
              <a:gd name="T28" fmla="*/ 2147483646 w 501"/>
              <a:gd name="T29" fmla="*/ 2147483646 h 189"/>
              <a:gd name="T30" fmla="*/ 2147483646 w 501"/>
              <a:gd name="T31" fmla="*/ 2147483646 h 189"/>
              <a:gd name="T32" fmla="*/ 2147483646 w 501"/>
              <a:gd name="T33" fmla="*/ 2147483646 h 189"/>
              <a:gd name="T34" fmla="*/ 2147483646 w 501"/>
              <a:gd name="T35" fmla="*/ 2147483646 h 189"/>
              <a:gd name="T36" fmla="*/ 2147483646 w 501"/>
              <a:gd name="T37" fmla="*/ 2147483646 h 189"/>
              <a:gd name="T38" fmla="*/ 2147483646 w 501"/>
              <a:gd name="T39" fmla="*/ 2147483646 h 189"/>
              <a:gd name="T40" fmla="*/ 2147483646 w 501"/>
              <a:gd name="T41" fmla="*/ 2147483646 h 189"/>
              <a:gd name="T42" fmla="*/ 2147483646 w 501"/>
              <a:gd name="T43" fmla="*/ 2147483646 h 189"/>
              <a:gd name="T44" fmla="*/ 2147483646 w 501"/>
              <a:gd name="T45" fmla="*/ 2147483646 h 189"/>
              <a:gd name="T46" fmla="*/ 2147483646 w 501"/>
              <a:gd name="T47" fmla="*/ 2147483646 h 189"/>
              <a:gd name="T48" fmla="*/ 2147483646 w 501"/>
              <a:gd name="T49" fmla="*/ 2147483646 h 189"/>
              <a:gd name="T50" fmla="*/ 2147483646 w 501"/>
              <a:gd name="T51" fmla="*/ 2147483646 h 189"/>
              <a:gd name="T52" fmla="*/ 2147483646 w 501"/>
              <a:gd name="T53" fmla="*/ 0 h 189"/>
              <a:gd name="T54" fmla="*/ 2147483646 w 501"/>
              <a:gd name="T55" fmla="*/ 0 h 189"/>
              <a:gd name="T56" fmla="*/ 2147483646 w 501"/>
              <a:gd name="T57" fmla="*/ 2147483646 h 189"/>
              <a:gd name="T58" fmla="*/ 2147483646 w 501"/>
              <a:gd name="T59" fmla="*/ 2147483646 h 189"/>
              <a:gd name="T60" fmla="*/ 2147483646 w 501"/>
              <a:gd name="T61" fmla="*/ 2147483646 h 189"/>
              <a:gd name="T62" fmla="*/ 2147483646 w 501"/>
              <a:gd name="T63" fmla="*/ 2147483646 h 189"/>
              <a:gd name="T64" fmla="*/ 2147483646 w 501"/>
              <a:gd name="T65" fmla="*/ 2147483646 h 189"/>
              <a:gd name="T66" fmla="*/ 2147483646 w 501"/>
              <a:gd name="T67" fmla="*/ 2147483646 h 189"/>
              <a:gd name="T68" fmla="*/ 2147483646 w 501"/>
              <a:gd name="T69" fmla="*/ 2147483646 h 189"/>
              <a:gd name="T70" fmla="*/ 2147483646 w 501"/>
              <a:gd name="T71" fmla="*/ 2147483646 h 1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Freeform 10"/>
          <p:cNvSpPr>
            <a:spLocks/>
          </p:cNvSpPr>
          <p:nvPr/>
        </p:nvSpPr>
        <p:spPr bwMode="auto">
          <a:xfrm>
            <a:off x="6408738" y="1987550"/>
            <a:ext cx="1343025" cy="279400"/>
          </a:xfrm>
          <a:custGeom>
            <a:avLst/>
            <a:gdLst>
              <a:gd name="T0" fmla="*/ 2147483646 w 846"/>
              <a:gd name="T1" fmla="*/ 2147483646 h 176"/>
              <a:gd name="T2" fmla="*/ 2147483646 w 846"/>
              <a:gd name="T3" fmla="*/ 0 h 176"/>
              <a:gd name="T4" fmla="*/ 0 w 846"/>
              <a:gd name="T5" fmla="*/ 0 h 176"/>
              <a:gd name="T6" fmla="*/ 0 w 846"/>
              <a:gd name="T7" fmla="*/ 2147483646 h 176"/>
              <a:gd name="T8" fmla="*/ 2147483646 w 846"/>
              <a:gd name="T9" fmla="*/ 214748364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8" name="Rectangle 11"/>
          <p:cNvSpPr>
            <a:spLocks noChangeArrowheads="1"/>
          </p:cNvSpPr>
          <p:nvPr/>
        </p:nvSpPr>
        <p:spPr bwMode="auto">
          <a:xfrm>
            <a:off x="7050088" y="1436688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age</a:t>
            </a:r>
          </a:p>
        </p:txBody>
      </p: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5813425" y="1384300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pname</a:t>
            </a:r>
          </a:p>
        </p:txBody>
      </p:sp>
      <p:sp>
        <p:nvSpPr>
          <p:cNvPr id="97290" name="Rectangle 13"/>
          <p:cNvSpPr>
            <a:spLocks noChangeArrowheads="1"/>
          </p:cNvSpPr>
          <p:nvPr/>
        </p:nvSpPr>
        <p:spPr bwMode="auto">
          <a:xfrm>
            <a:off x="6399213" y="1960563"/>
            <a:ext cx="13414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Dependents</a:t>
            </a:r>
          </a:p>
        </p:txBody>
      </p:sp>
      <p:sp>
        <p:nvSpPr>
          <p:cNvPr id="97291" name="Line 14"/>
          <p:cNvSpPr>
            <a:spLocks noChangeShapeType="1"/>
          </p:cNvSpPr>
          <p:nvPr/>
        </p:nvSpPr>
        <p:spPr bwMode="auto">
          <a:xfrm>
            <a:off x="6007100" y="1643063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2" name="Line 15"/>
          <p:cNvSpPr>
            <a:spLocks noChangeShapeType="1"/>
          </p:cNvSpPr>
          <p:nvPr/>
        </p:nvSpPr>
        <p:spPr bwMode="auto">
          <a:xfrm>
            <a:off x="6359525" y="1782763"/>
            <a:ext cx="2921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Line 16"/>
          <p:cNvSpPr>
            <a:spLocks noChangeShapeType="1"/>
          </p:cNvSpPr>
          <p:nvPr/>
        </p:nvSpPr>
        <p:spPr bwMode="auto">
          <a:xfrm flipH="1">
            <a:off x="7185025" y="1798638"/>
            <a:ext cx="1190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294" name="Group 17"/>
          <p:cNvGrpSpPr>
            <a:grpSpLocks/>
          </p:cNvGrpSpPr>
          <p:nvPr/>
        </p:nvGrpSpPr>
        <p:grpSpPr bwMode="auto">
          <a:xfrm>
            <a:off x="4448175" y="3621088"/>
            <a:ext cx="2265363" cy="898525"/>
            <a:chOff x="3600" y="3648"/>
            <a:chExt cx="1427" cy="566"/>
          </a:xfrm>
        </p:grpSpPr>
        <p:sp>
          <p:nvSpPr>
            <p:cNvPr id="97314" name="Freeform 18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5" name="Freeform 19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6" name="Freeform 20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7" name="Rectangle 21"/>
            <p:cNvSpPr>
              <a:spLocks noChangeArrowheads="1"/>
            </p:cNvSpPr>
            <p:nvPr/>
          </p:nvSpPr>
          <p:spPr bwMode="auto">
            <a:xfrm>
              <a:off x="3683" y="398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policyid</a:t>
              </a:r>
            </a:p>
          </p:txBody>
        </p:sp>
        <p:sp>
          <p:nvSpPr>
            <p:cNvPr id="97318" name="Rectangle 22"/>
            <p:cNvSpPr>
              <a:spLocks noChangeArrowheads="1"/>
            </p:cNvSpPr>
            <p:nvPr/>
          </p:nvSpPr>
          <p:spPr bwMode="auto">
            <a:xfrm>
              <a:off x="4571" y="3998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97319" name="Rectangle 23"/>
            <p:cNvSpPr>
              <a:spLocks noChangeArrowheads="1"/>
            </p:cNvSpPr>
            <p:nvPr/>
          </p:nvSpPr>
          <p:spPr bwMode="auto">
            <a:xfrm>
              <a:off x="4168" y="364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Policies</a:t>
              </a:r>
            </a:p>
          </p:txBody>
        </p:sp>
        <p:sp>
          <p:nvSpPr>
            <p:cNvPr id="97320" name="Line 24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1" name="Line 25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95" name="Rectangle 26"/>
          <p:cNvSpPr>
            <a:spLocks noChangeArrowheads="1"/>
          </p:cNvSpPr>
          <p:nvPr/>
        </p:nvSpPr>
        <p:spPr bwMode="auto">
          <a:xfrm>
            <a:off x="3278188" y="2698750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Purchaser</a:t>
            </a:r>
          </a:p>
        </p:txBody>
      </p:sp>
      <p:sp>
        <p:nvSpPr>
          <p:cNvPr id="97296" name="Freeform 27"/>
          <p:cNvSpPr>
            <a:spLocks/>
          </p:cNvSpPr>
          <p:nvPr/>
        </p:nvSpPr>
        <p:spPr bwMode="auto">
          <a:xfrm>
            <a:off x="3205163" y="2579688"/>
            <a:ext cx="1293812" cy="600075"/>
          </a:xfrm>
          <a:custGeom>
            <a:avLst/>
            <a:gdLst>
              <a:gd name="T0" fmla="*/ 0 w 815"/>
              <a:gd name="T1" fmla="*/ 2147483646 h 378"/>
              <a:gd name="T2" fmla="*/ 2147483646 w 815"/>
              <a:gd name="T3" fmla="*/ 0 h 378"/>
              <a:gd name="T4" fmla="*/ 2147483646 w 815"/>
              <a:gd name="T5" fmla="*/ 2147483646 h 378"/>
              <a:gd name="T6" fmla="*/ 2147483646 w 815"/>
              <a:gd name="T7" fmla="*/ 2147483646 h 378"/>
              <a:gd name="T8" fmla="*/ 0 w 815"/>
              <a:gd name="T9" fmla="*/ 2147483646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297" name="Group 28"/>
          <p:cNvGrpSpPr>
            <a:grpSpLocks/>
          </p:cNvGrpSpPr>
          <p:nvPr/>
        </p:nvGrpSpPr>
        <p:grpSpPr bwMode="auto">
          <a:xfrm>
            <a:off x="1447800" y="1371600"/>
            <a:ext cx="2257425" cy="1076325"/>
            <a:chOff x="1710" y="2231"/>
            <a:chExt cx="1422" cy="678"/>
          </a:xfrm>
        </p:grpSpPr>
        <p:sp>
          <p:nvSpPr>
            <p:cNvPr id="97303" name="Freeform 29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Freeform 30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Freeform 31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Rectangle 32"/>
            <p:cNvSpPr>
              <a:spLocks noChangeArrowheads="1"/>
            </p:cNvSpPr>
            <p:nvPr/>
          </p:nvSpPr>
          <p:spPr bwMode="auto">
            <a:xfrm>
              <a:off x="2213" y="2231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97307" name="Rectangle 33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Employees</a:t>
              </a:r>
            </a:p>
          </p:txBody>
        </p:sp>
        <p:sp>
          <p:nvSpPr>
            <p:cNvPr id="97308" name="Rectangle 34"/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u="sng">
                  <a:solidFill>
                    <a:srgbClr val="000000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97309" name="Rectangle 35"/>
            <p:cNvSpPr>
              <a:spLocks noChangeArrowheads="1"/>
            </p:cNvSpPr>
            <p:nvPr/>
          </p:nvSpPr>
          <p:spPr bwMode="auto">
            <a:xfrm>
              <a:off x="2782" y="2359"/>
              <a:ext cx="2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97310" name="Freeform 36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1" name="Line 37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2" name="Line 38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3" name="Line 39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98" name="Line 40"/>
          <p:cNvSpPr>
            <a:spLocks noChangeShapeType="1"/>
          </p:cNvSpPr>
          <p:nvPr/>
        </p:nvSpPr>
        <p:spPr bwMode="auto">
          <a:xfrm flipH="1" flipV="1">
            <a:off x="4143375" y="3011488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9" name="Line 41"/>
          <p:cNvSpPr>
            <a:spLocks noChangeShapeType="1"/>
          </p:cNvSpPr>
          <p:nvPr/>
        </p:nvSpPr>
        <p:spPr bwMode="auto">
          <a:xfrm flipH="1">
            <a:off x="6276975" y="2274888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0" name="Line 42"/>
          <p:cNvSpPr>
            <a:spLocks noChangeShapeType="1"/>
          </p:cNvSpPr>
          <p:nvPr/>
        </p:nvSpPr>
        <p:spPr bwMode="auto">
          <a:xfrm flipV="1">
            <a:off x="5819775" y="3316288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1" name="Line 43"/>
          <p:cNvSpPr>
            <a:spLocks noChangeShapeType="1"/>
          </p:cNvSpPr>
          <p:nvPr/>
        </p:nvSpPr>
        <p:spPr bwMode="auto">
          <a:xfrm>
            <a:off x="2701925" y="2408238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2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93738" y="5029200"/>
            <a:ext cx="7772400" cy="15621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Define the Key constraint </a:t>
            </a:r>
          </a:p>
          <a:p>
            <a:pPr eaLnBrk="1" hangingPunct="1"/>
            <a:r>
              <a:rPr lang="en-US" dirty="0" smtClean="0"/>
              <a:t>Total participation of policies in purchaser relationship</a:t>
            </a:r>
          </a:p>
          <a:p>
            <a:pPr eaLnBrk="1" hangingPunct="1"/>
            <a:r>
              <a:rPr lang="en-US" dirty="0" smtClean="0"/>
              <a:t>The ternary relationships are break down into binary relationships again.</a:t>
            </a:r>
          </a:p>
        </p:txBody>
      </p:sp>
    </p:spTree>
    <p:extLst>
      <p:ext uri="{BB962C8B-B14F-4D97-AF65-F5344CB8AC3E}">
        <p14:creationId xmlns:p14="http://schemas.microsoft.com/office/powerpoint/2010/main" val="35646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Summary of ER (Contd.)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2884"/>
            <a:ext cx="8153400" cy="4800600"/>
          </a:xfrm>
          <a:noFill/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800" dirty="0" smtClean="0"/>
              <a:t>Several kinds of integrity constraints can be expressed in the ER model:  </a:t>
            </a:r>
            <a:r>
              <a:rPr lang="en-US" sz="2800" i="1" dirty="0" smtClean="0"/>
              <a:t>key constraints</a:t>
            </a:r>
            <a:r>
              <a:rPr lang="en-US" sz="2800" dirty="0" smtClean="0"/>
              <a:t>, </a:t>
            </a:r>
            <a:r>
              <a:rPr lang="en-US" sz="2800" i="1" dirty="0" smtClean="0"/>
              <a:t>participation</a:t>
            </a:r>
            <a:r>
              <a:rPr lang="en-US" sz="2800" dirty="0" smtClean="0"/>
              <a:t> </a:t>
            </a:r>
            <a:r>
              <a:rPr lang="en-US" sz="2800" i="1" dirty="0" smtClean="0"/>
              <a:t>constraints</a:t>
            </a:r>
            <a:r>
              <a:rPr lang="en-US" sz="2800" dirty="0" smtClean="0"/>
              <a:t>, and </a:t>
            </a:r>
            <a:r>
              <a:rPr lang="en-US" sz="2800" i="1" dirty="0" smtClean="0"/>
              <a:t>overlap/covering constraints</a:t>
            </a:r>
            <a:r>
              <a:rPr lang="en-US" sz="2800" dirty="0" smtClean="0"/>
              <a:t> for ISA hierarchies.  Some </a:t>
            </a:r>
            <a:r>
              <a:rPr lang="en-US" sz="2800" i="1" dirty="0" smtClean="0"/>
              <a:t>foreign key constraints </a:t>
            </a:r>
            <a:r>
              <a:rPr lang="en-US" sz="2800" dirty="0" smtClean="0"/>
              <a:t>are also implicit in the definition of a relationship set.</a:t>
            </a:r>
          </a:p>
          <a:p>
            <a:pPr lvl="1" algn="just" eaLnBrk="1" hangingPunct="1">
              <a:buSzPct val="75000"/>
            </a:pPr>
            <a:r>
              <a:rPr lang="en-US" dirty="0" smtClean="0"/>
              <a:t>Some constraints (notably, </a:t>
            </a:r>
            <a:r>
              <a:rPr lang="en-US" i="1" dirty="0" smtClean="0"/>
              <a:t>functional dependencies</a:t>
            </a:r>
            <a:r>
              <a:rPr lang="en-US" dirty="0" smtClean="0"/>
              <a:t>) cannot be expressed in the ER model.</a:t>
            </a:r>
          </a:p>
          <a:p>
            <a:pPr lvl="1" algn="just" eaLnBrk="1" hangingPunct="1">
              <a:buSzPct val="75000"/>
            </a:pPr>
            <a:r>
              <a:rPr lang="en-US" dirty="0" smtClean="0"/>
              <a:t>Constraints play an important role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3289958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Summary of ER (Contd.)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ER design is </a:t>
            </a:r>
            <a:r>
              <a:rPr lang="en-US" sz="2400" i="1" dirty="0" smtClean="0"/>
              <a:t>subjective</a:t>
            </a:r>
            <a:r>
              <a:rPr lang="en-US" sz="2400" dirty="0" smtClean="0"/>
              <a:t>.  There are often many ways to model a given scenario! Analyzing alternatives can be tricky, especially for a large enterprise.  Common choices include: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 smtClean="0"/>
          </a:p>
          <a:p>
            <a:pPr lvl="1" algn="just" eaLnBrk="1" hangingPunct="1">
              <a:lnSpc>
                <a:spcPct val="90000"/>
              </a:lnSpc>
              <a:buSzPct val="75000"/>
            </a:pPr>
            <a:r>
              <a:rPr lang="en-US" sz="2400" dirty="0" smtClean="0"/>
              <a:t>Entity vs. attribute, entity vs. relationship, binary or n-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relationship, whether or not to use ISA hierarchies, and whether or not to use aggregation.</a:t>
            </a:r>
          </a:p>
          <a:p>
            <a:pPr lvl="1" algn="just" eaLnBrk="1" hangingPunct="1">
              <a:lnSpc>
                <a:spcPct val="90000"/>
              </a:lnSpc>
              <a:buSzPct val="75000"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Ensuring good database design: resulting relational schema should be analyzed and refined further. FD information and normalization techniques are especially useful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7890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examples of ER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Entity Relationship Diagram (ERD) is a visual representation of </a:t>
            </a:r>
            <a:r>
              <a:rPr lang="en-US" sz="2400" b="1" dirty="0"/>
              <a:t>different entities within a system and how they relate to each other</a:t>
            </a:r>
            <a:r>
              <a:rPr lang="en-US" sz="2400" dirty="0"/>
              <a:t>. For example, the elements writer, novel, and a consumer may be described using ER diagrams the following way: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46052"/>
            <a:ext cx="3657600" cy="332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2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A database `schema’ in the ER Model can be represented pictorially (</a:t>
            </a:r>
            <a:r>
              <a:rPr lang="en-US" i="1" dirty="0" smtClean="0"/>
              <a:t>ER diagrams</a:t>
            </a:r>
            <a:r>
              <a:rPr lang="en-US" dirty="0" smtClean="0"/>
              <a:t>).</a:t>
            </a:r>
          </a:p>
          <a:p>
            <a:pPr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Can map an ER diagram into a relational schema.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ER diagram is just an approximate description of the data, constructed through a subjective evaluation of the information collected during requirements analysis.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For example, an inventory software used in a retail shop will have a database that monitors elements such as purchases, item, item type, item source and item price. Rendering this information through an ER diagram would be something like this: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31216"/>
            <a:ext cx="3429000" cy="33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9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Draw ER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Identify all the entities</a:t>
            </a:r>
            <a:r>
              <a:rPr lang="en-US" dirty="0"/>
              <a:t> in the system. An entity should appear only once in a particular diagram. Create rectangles for all entities and name them properly.</a:t>
            </a:r>
          </a:p>
          <a:p>
            <a:pPr algn="just"/>
            <a:r>
              <a:rPr lang="en-US" b="1" dirty="0"/>
              <a:t>Identify relationships</a:t>
            </a:r>
            <a:r>
              <a:rPr lang="en-US" dirty="0"/>
              <a:t> between entities. Connect them using a line and add a diamond in the middle describing the relationship.</a:t>
            </a:r>
          </a:p>
          <a:p>
            <a:pPr algn="just"/>
            <a:r>
              <a:rPr lang="en-US" b="1" dirty="0"/>
              <a:t>Add attributes</a:t>
            </a:r>
            <a:r>
              <a:rPr lang="en-US" dirty="0"/>
              <a:t> for entities. Give meaningful attribute names so they can be understood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Provide </a:t>
            </a:r>
            <a:r>
              <a:rPr lang="en-US" dirty="0"/>
              <a:t>a precise and appropriate name for each entity, attribute, and relationship in the diagram. Terms that are simple and familiar always beats vague, technical-sounding words.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naming entities, remember to use singular nouns. However, adjectives may be used to distinguish entities belonging to the same class (part-time employee and full-time employee, for example). Meanwhile attribute names must be meaningful, unique, system-independent, and easily understandable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Remove vague, redundant or unnecessary relationships between entities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Never connect a relationship to another relationship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Make effective use of colors. You can use colors to classify similar entities or to highlight key areas in your diagrams.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en-US" dirty="0"/>
              <a:t>In a University  , there are several departments and each department has a head of department who belongs to Faculty. Department have a name , phone extension , specific mailing address and Students that belong to the department. Students can belong to only one Department at a time and Department can have more than one or no </a:t>
            </a:r>
            <a:r>
              <a:rPr lang="en-US" dirty="0" smtClean="0"/>
              <a:t>Student</a:t>
            </a:r>
          </a:p>
          <a:p>
            <a:pPr algn="just" fontAlgn="base"/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Students and faculty have names and unique identification numbers , with address , age , gender and other information. Student studies different Courses offered by University 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Faculty </a:t>
            </a:r>
            <a:r>
              <a:rPr lang="en-US" dirty="0"/>
              <a:t>teaches these </a:t>
            </a:r>
            <a:r>
              <a:rPr lang="en-US" i="1" dirty="0"/>
              <a:t>Courses </a:t>
            </a:r>
            <a:r>
              <a:rPr lang="en-US" dirty="0"/>
              <a:t>. In each semester one student can take more than one course and Faculty can teach more than one courses . Faculty members can teach in multiple Departments. Each course can be taught by many faculty members or no one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ERD Case Study :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Faculty </a:t>
            </a:r>
            <a:r>
              <a:rPr lang="en-US" dirty="0"/>
              <a:t>members are also working on multiple research projects. These projects are funded by government and university. 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One </a:t>
            </a:r>
            <a:r>
              <a:rPr lang="en-US" dirty="0"/>
              <a:t>project can have more than one faculty member and one faculty member can work on more than one </a:t>
            </a:r>
            <a:r>
              <a:rPr lang="en-US" dirty="0" smtClean="0"/>
              <a:t>project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Huff , Looks like a long </a:t>
            </a:r>
            <a:r>
              <a:rPr lang="en-US" dirty="0" smtClean="0"/>
              <a:t>task.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Lets apply our four steps on this requirement. Think of them and study this requirement again.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ERD Case Study :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In a </a:t>
            </a:r>
            <a:r>
              <a:rPr lang="en-US" sz="2400" b="1" dirty="0"/>
              <a:t>University </a:t>
            </a:r>
            <a:r>
              <a:rPr lang="en-US" sz="2400" dirty="0"/>
              <a:t> , there are several </a:t>
            </a:r>
            <a:r>
              <a:rPr lang="en-US" sz="2400" b="1" dirty="0"/>
              <a:t>departments</a:t>
            </a:r>
            <a:r>
              <a:rPr lang="en-US" sz="2400" dirty="0"/>
              <a:t> and each </a:t>
            </a:r>
            <a:r>
              <a:rPr lang="en-US" sz="2400" b="1" dirty="0"/>
              <a:t>department</a:t>
            </a:r>
            <a:r>
              <a:rPr lang="en-US" sz="2400" dirty="0"/>
              <a:t> has a head of department who belongs to </a:t>
            </a:r>
            <a:r>
              <a:rPr lang="en-US" sz="2400" b="1" dirty="0"/>
              <a:t>Faculty</a:t>
            </a:r>
            <a:r>
              <a:rPr lang="en-US" sz="2400" dirty="0"/>
              <a:t>. </a:t>
            </a:r>
            <a:r>
              <a:rPr lang="en-US" sz="2400" b="1" dirty="0"/>
              <a:t>Department</a:t>
            </a:r>
            <a:r>
              <a:rPr lang="en-US" sz="2400" dirty="0"/>
              <a:t> have a name , phone extension , specific mailing address and Students that belong to the department. </a:t>
            </a:r>
            <a:r>
              <a:rPr lang="en-US" sz="2400" b="1" dirty="0"/>
              <a:t>Students</a:t>
            </a:r>
            <a:r>
              <a:rPr lang="en-US" sz="2400" dirty="0"/>
              <a:t> can belong to only one </a:t>
            </a:r>
            <a:r>
              <a:rPr lang="en-US" sz="2400" b="1" dirty="0"/>
              <a:t>Department</a:t>
            </a:r>
            <a:r>
              <a:rPr lang="en-US" sz="2400" dirty="0"/>
              <a:t> at a time and Department can have more than one or no </a:t>
            </a:r>
            <a:r>
              <a:rPr lang="en-US" sz="2400" dirty="0" smtClean="0"/>
              <a:t>Student.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Students</a:t>
            </a:r>
            <a:r>
              <a:rPr lang="en-US" sz="2400" dirty="0"/>
              <a:t> and </a:t>
            </a:r>
            <a:r>
              <a:rPr lang="en-US" sz="2400" b="1" dirty="0"/>
              <a:t>faculty</a:t>
            </a:r>
            <a:r>
              <a:rPr lang="en-US" sz="2400" dirty="0"/>
              <a:t> have names and unique identification numbers , with address , age , gender and other information. Student studies different </a:t>
            </a:r>
            <a:endParaRPr lang="en-US" sz="2400" dirty="0" smtClean="0"/>
          </a:p>
          <a:p>
            <a:pPr algn="just"/>
            <a:r>
              <a:rPr lang="en-US" sz="2400" dirty="0" smtClean="0"/>
              <a:t>Courses </a:t>
            </a:r>
            <a:r>
              <a:rPr lang="en-US" sz="2400" dirty="0"/>
              <a:t>offered by </a:t>
            </a:r>
            <a:r>
              <a:rPr lang="en-US" sz="2400" b="1" dirty="0"/>
              <a:t>University</a:t>
            </a:r>
            <a:r>
              <a:rPr lang="en-US" sz="2400" dirty="0"/>
              <a:t> 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Faculty </a:t>
            </a:r>
            <a:r>
              <a:rPr lang="en-US" sz="2400" dirty="0"/>
              <a:t>teaches these </a:t>
            </a:r>
            <a:r>
              <a:rPr lang="en-US" sz="2400" b="1" i="1" dirty="0"/>
              <a:t>Courses </a:t>
            </a:r>
            <a:r>
              <a:rPr lang="en-US" sz="2400" dirty="0"/>
              <a:t>. In each semester one student can take more than one course and Faculty can teach more than one courses . Faculty members can teach in multiple </a:t>
            </a:r>
            <a:r>
              <a:rPr lang="en-US" sz="2400" b="1" dirty="0"/>
              <a:t>Departments</a:t>
            </a:r>
            <a:r>
              <a:rPr lang="en-US" sz="2400" dirty="0"/>
              <a:t>. Each course can be taught by many faculty members or no one</a:t>
            </a:r>
          </a:p>
        </p:txBody>
      </p:sp>
    </p:spTree>
    <p:extLst>
      <p:ext uri="{BB962C8B-B14F-4D97-AF65-F5344CB8AC3E}">
        <p14:creationId xmlns:p14="http://schemas.microsoft.com/office/powerpoint/2010/main" val="1629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Faculty members are also working on multiple</a:t>
            </a:r>
            <a:r>
              <a:rPr lang="en-US" sz="2400" b="1" dirty="0"/>
              <a:t> research projects</a:t>
            </a:r>
            <a:r>
              <a:rPr lang="en-US" sz="2400" dirty="0"/>
              <a:t>. These projects are funded by government and university. One project can have more than one faculty member and one faculty member can work on more than one </a:t>
            </a:r>
            <a:r>
              <a:rPr lang="en-US" sz="2400" dirty="0" smtClean="0"/>
              <a:t>project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Decide the relationships, cardinality and degree of relationships. (Different software packages denote various notations of ER diagrams)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Draw entities and attributes.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7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A primary key is a must attribute for  every entity 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Student </a:t>
            </a:r>
            <a:r>
              <a:rPr lang="en-US" dirty="0"/>
              <a:t>have Name , age , gender , address , phone Number , Roll Number , Semester , </a:t>
            </a:r>
            <a:r>
              <a:rPr lang="en-US" dirty="0" err="1"/>
              <a:t>Course_ID</a:t>
            </a:r>
            <a:r>
              <a:rPr lang="en-US" dirty="0"/>
              <a:t> and </a:t>
            </a:r>
            <a:r>
              <a:rPr lang="en-US" dirty="0" err="1"/>
              <a:t>Student_ID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Faculty</a:t>
            </a:r>
            <a:r>
              <a:rPr lang="en-US" b="1" dirty="0"/>
              <a:t> </a:t>
            </a:r>
            <a:r>
              <a:rPr lang="en-US" dirty="0"/>
              <a:t>have Name , age , gender , address , phone Number ,  Semester , </a:t>
            </a:r>
            <a:r>
              <a:rPr lang="en-US" dirty="0" err="1"/>
              <a:t>Course_ID</a:t>
            </a:r>
            <a:r>
              <a:rPr lang="en-US" dirty="0"/>
              <a:t>, Grade , Salary , </a:t>
            </a:r>
            <a:r>
              <a:rPr lang="en-US" dirty="0" err="1"/>
              <a:t>Faculty_ID</a:t>
            </a:r>
            <a:r>
              <a:rPr lang="en-US" dirty="0"/>
              <a:t> and designation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Course</a:t>
            </a:r>
            <a:r>
              <a:rPr lang="en-US" b="1" dirty="0"/>
              <a:t> </a:t>
            </a:r>
            <a:r>
              <a:rPr lang="en-US" dirty="0"/>
              <a:t>have Name , Code , </a:t>
            </a:r>
            <a:r>
              <a:rPr lang="en-US" dirty="0" err="1"/>
              <a:t>Student_ID</a:t>
            </a:r>
            <a:r>
              <a:rPr lang="en-US" dirty="0"/>
              <a:t> , </a:t>
            </a:r>
            <a:r>
              <a:rPr lang="en-US" dirty="0" err="1"/>
              <a:t>Faculty_ID</a:t>
            </a:r>
            <a:r>
              <a:rPr lang="en-US" dirty="0"/>
              <a:t> , </a:t>
            </a:r>
            <a:r>
              <a:rPr lang="en-US" dirty="0" err="1"/>
              <a:t>Department_ID</a:t>
            </a:r>
            <a:r>
              <a:rPr lang="en-US" dirty="0"/>
              <a:t> and </a:t>
            </a:r>
            <a:r>
              <a:rPr lang="en-US" dirty="0" err="1"/>
              <a:t>Course_ID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Department</a:t>
            </a:r>
            <a:r>
              <a:rPr lang="en-US" dirty="0"/>
              <a:t> have Name , </a:t>
            </a:r>
            <a:r>
              <a:rPr lang="en-US" dirty="0" err="1"/>
              <a:t>Student_ID</a:t>
            </a:r>
            <a:r>
              <a:rPr lang="en-US" dirty="0"/>
              <a:t> , </a:t>
            </a:r>
            <a:r>
              <a:rPr lang="en-US" dirty="0" err="1"/>
              <a:t>Faculty_ID</a:t>
            </a:r>
            <a:r>
              <a:rPr lang="en-US" dirty="0"/>
              <a:t> and </a:t>
            </a:r>
            <a:r>
              <a:rPr lang="en-US" dirty="0" err="1"/>
              <a:t>Department_ID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Research </a:t>
            </a:r>
            <a:r>
              <a:rPr lang="en-US" b="1" dirty="0"/>
              <a:t>Project</a:t>
            </a:r>
            <a:r>
              <a:rPr lang="en-US" dirty="0"/>
              <a:t> – </a:t>
            </a:r>
            <a:r>
              <a:rPr lang="en-US" dirty="0" err="1"/>
              <a:t>Project_ID</a:t>
            </a:r>
            <a:r>
              <a:rPr lang="en-US" dirty="0"/>
              <a:t>, </a:t>
            </a:r>
            <a:r>
              <a:rPr lang="en-US" dirty="0" err="1"/>
              <a:t>Faculty_ID</a:t>
            </a:r>
            <a:r>
              <a:rPr lang="en-US" dirty="0"/>
              <a:t> , Name , Duration.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ER diagram may look like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4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2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we add student enrolled and Researchers , faculty courses information the final ER diagram may be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7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-31750" y="436563"/>
            <a:ext cx="4984750" cy="838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ER Model Basics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720975"/>
            <a:ext cx="8435975" cy="4137025"/>
          </a:xfrm>
          <a:noFill/>
        </p:spPr>
        <p:txBody>
          <a:bodyPr/>
          <a:lstStyle/>
          <a:p>
            <a:pPr eaLnBrk="1" hangingPunct="1"/>
            <a:r>
              <a:rPr lang="en-US" sz="2400" i="1" u="sng" dirty="0" smtClean="0">
                <a:solidFill>
                  <a:schemeClr val="accent2"/>
                </a:solidFill>
              </a:rPr>
              <a:t>Entity</a:t>
            </a:r>
            <a:r>
              <a:rPr lang="en-US" sz="2400" i="1" dirty="0" smtClean="0">
                <a:solidFill>
                  <a:schemeClr val="accent2"/>
                </a:solidFill>
              </a:rPr>
              <a:t>:  </a:t>
            </a:r>
            <a:r>
              <a:rPr lang="en-US" sz="2400" dirty="0" smtClean="0"/>
              <a:t>Real-world object distinguishable from other objects. An entity is described using a set of </a:t>
            </a:r>
            <a:r>
              <a:rPr lang="en-US" sz="2400" i="1" u="sng" dirty="0" smtClean="0">
                <a:solidFill>
                  <a:schemeClr val="accent2"/>
                </a:solidFill>
              </a:rPr>
              <a:t>attributes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Each attribute has a </a:t>
            </a:r>
            <a:r>
              <a:rPr lang="en-US" sz="2400" i="1" dirty="0" smtClean="0">
                <a:solidFill>
                  <a:schemeClr val="accent2"/>
                </a:solidFill>
              </a:rPr>
              <a:t>domain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</a:p>
          <a:p>
            <a:pPr eaLnBrk="1" hangingPunct="1"/>
            <a:r>
              <a:rPr lang="en-US" sz="2400" i="1" u="sng" dirty="0" smtClean="0">
                <a:solidFill>
                  <a:schemeClr val="accent2"/>
                </a:solidFill>
              </a:rPr>
              <a:t>Entity Set</a:t>
            </a:r>
            <a:r>
              <a:rPr lang="en-US" sz="2400" dirty="0" smtClean="0">
                <a:solidFill>
                  <a:schemeClr val="accent2"/>
                </a:solidFill>
              </a:rPr>
              <a:t>:  </a:t>
            </a:r>
            <a:r>
              <a:rPr lang="en-US" sz="2400" dirty="0" smtClean="0"/>
              <a:t>A collection of similar entities.  E.g., all employees.  </a:t>
            </a:r>
          </a:p>
          <a:p>
            <a:pPr lvl="1" eaLnBrk="1" hangingPunct="1">
              <a:buSzPct val="75000"/>
            </a:pPr>
            <a:r>
              <a:rPr lang="en-US" sz="2000" dirty="0" smtClean="0"/>
              <a:t>All entities in an entity set have the same set of attributes.  (Until we consider ISA hierarchies, anyway!)</a:t>
            </a:r>
          </a:p>
          <a:p>
            <a:pPr lvl="1" eaLnBrk="1" hangingPunct="1">
              <a:buSzPct val="75000"/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buSzPct val="75000"/>
            </a:pPr>
            <a:r>
              <a:rPr lang="en-US" sz="2000" dirty="0" smtClean="0"/>
              <a:t>Each entity set has a </a:t>
            </a:r>
            <a:r>
              <a:rPr lang="en-US" sz="2000" i="1" dirty="0" smtClean="0">
                <a:solidFill>
                  <a:schemeClr val="accent2"/>
                </a:solidFill>
              </a:rPr>
              <a:t>key</a:t>
            </a:r>
            <a:r>
              <a:rPr lang="en-US" sz="2000" dirty="0" smtClean="0"/>
              <a:t>.</a:t>
            </a:r>
          </a:p>
        </p:txBody>
      </p:sp>
      <p:grpSp>
        <p:nvGrpSpPr>
          <p:cNvPr id="60422" name="Group 18"/>
          <p:cNvGrpSpPr>
            <a:grpSpLocks/>
          </p:cNvGrpSpPr>
          <p:nvPr/>
        </p:nvGrpSpPr>
        <p:grpSpPr bwMode="auto">
          <a:xfrm>
            <a:off x="5562600" y="152400"/>
            <a:ext cx="3560763" cy="2366963"/>
            <a:chOff x="2836" y="196"/>
            <a:chExt cx="2776" cy="1048"/>
          </a:xfrm>
        </p:grpSpPr>
        <p:grpSp>
          <p:nvGrpSpPr>
            <p:cNvPr id="60424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60434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435" name="Rectangle 7"/>
              <p:cNvSpPr>
                <a:spLocks noChangeArrowheads="1"/>
              </p:cNvSpPr>
              <p:nvPr/>
            </p:nvSpPr>
            <p:spPr bwMode="auto">
              <a:xfrm>
                <a:off x="3709" y="974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chemeClr val="tx2"/>
                    </a:solidFill>
                    <a:latin typeface="Arial" pitchFamily="34" charset="0"/>
                  </a:rPr>
                  <a:t>Employees</a:t>
                </a:r>
              </a:p>
            </p:txBody>
          </p:sp>
        </p:grpSp>
        <p:sp>
          <p:nvSpPr>
            <p:cNvPr id="60425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2000" b="1" u="sng">
                  <a:solidFill>
                    <a:schemeClr val="tx2"/>
                  </a:solidFill>
                  <a:latin typeface="Arial" pitchFamily="34" charset="0"/>
                </a:rPr>
                <a:t>ssn</a:t>
              </a:r>
            </a:p>
          </p:txBody>
        </p:sp>
        <p:sp>
          <p:nvSpPr>
            <p:cNvPr id="60427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name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0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chemeClr val="tx2"/>
                  </a:solidFill>
                  <a:latin typeface="Arial" pitchFamily="34" charset="0"/>
                </a:rPr>
                <a:t>lot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0410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1475"/>
            <a:ext cx="7772400" cy="2514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Two classes of entities are there:</a:t>
            </a:r>
          </a:p>
          <a:p>
            <a:pPr lvl="1">
              <a:defRPr/>
            </a:pPr>
            <a:r>
              <a:rPr lang="en-US" dirty="0" smtClean="0"/>
              <a:t>Regular Entity or Strong Entity</a:t>
            </a:r>
          </a:p>
          <a:p>
            <a:pPr lvl="1">
              <a:defRPr/>
            </a:pPr>
            <a:r>
              <a:rPr lang="en-US" dirty="0" smtClean="0"/>
              <a:t>Weak Entity</a:t>
            </a:r>
            <a:endParaRPr lang="en-US" dirty="0"/>
          </a:p>
          <a:p>
            <a:pPr lvl="1"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 smtClean="0"/>
          </a:p>
          <a:p>
            <a:pPr marL="457200" lvl="1" indent="0">
              <a:buNone/>
              <a:defRPr/>
            </a:pPr>
            <a:r>
              <a:rPr lang="en-US" dirty="0"/>
              <a:t>Attribute</a:t>
            </a:r>
          </a:p>
          <a:p>
            <a:pPr marL="457200" lvl="1" indent="0">
              <a:buFontTx/>
              <a:buNone/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4F455D-15D1-4BD2-9E9A-1057D57CF73C}" type="slidenum">
              <a:rPr lang="en-US" sz="1400"/>
              <a:pPr/>
              <a:t>5</a:t>
            </a:fld>
            <a:endParaRPr lang="en-US" sz="1400"/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28" y="1219200"/>
            <a:ext cx="259794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22238" y="3446462"/>
            <a:ext cx="7696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 Narrow" pitchFamily="34" charset="0"/>
              </a:rPr>
              <a:t>Properties/characteristics which describe entities are called attributes.</a:t>
            </a:r>
          </a:p>
          <a:p>
            <a:endParaRPr lang="en-US" dirty="0">
              <a:latin typeface="Arial Narrow" pitchFamily="34" charset="0"/>
            </a:endParaRPr>
          </a:p>
          <a:p>
            <a:r>
              <a:rPr lang="en-US" dirty="0">
                <a:latin typeface="Arial Narrow" pitchFamily="34" charset="0"/>
              </a:rPr>
              <a:t>Key Attribute</a:t>
            </a:r>
          </a:p>
          <a:p>
            <a:r>
              <a:rPr lang="en-US" dirty="0"/>
              <a:t>                                                 </a:t>
            </a:r>
          </a:p>
          <a:p>
            <a:r>
              <a:rPr lang="en-US" dirty="0"/>
              <a:t>                                             </a:t>
            </a:r>
            <a:r>
              <a:rPr lang="en-US" dirty="0" smtClean="0"/>
              <a:t>         </a:t>
            </a:r>
            <a:r>
              <a:rPr lang="en-US" dirty="0"/>
              <a:t>Multivalued Attributes</a:t>
            </a:r>
          </a:p>
        </p:txBody>
      </p:sp>
      <p:pic>
        <p:nvPicPr>
          <p:cNvPr id="6247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92" y="2714625"/>
            <a:ext cx="2590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" y="4400549"/>
            <a:ext cx="266945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351313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69" y="381000"/>
            <a:ext cx="25812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9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0862" y="1381918"/>
            <a:ext cx="3513138" cy="1203325"/>
          </a:xfrm>
        </p:spPr>
      </p:pic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02CBFD-A3EF-41DB-89E4-4EDB560B3268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762000" y="1752600"/>
            <a:ext cx="472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Derived </a:t>
            </a:r>
            <a:r>
              <a:rPr lang="en-US" sz="2400" dirty="0" smtClean="0"/>
              <a:t>Attribute: which can be derived from a given value</a:t>
            </a:r>
            <a:endParaRPr lang="en-US" sz="2400" dirty="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04800" y="4098747"/>
            <a:ext cx="604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 Narrow,Bold"/>
              </a:rPr>
              <a:t>Relationships</a:t>
            </a:r>
          </a:p>
          <a:p>
            <a:r>
              <a:rPr lang="en-US" dirty="0">
                <a:latin typeface="Arial Narrow" pitchFamily="34" charset="0"/>
              </a:rPr>
              <a:t>Associations between entities are called relationships</a:t>
            </a:r>
            <a:endParaRPr lang="en-US" dirty="0"/>
          </a:p>
        </p:txBody>
      </p:sp>
      <p:pic>
        <p:nvPicPr>
          <p:cNvPr id="634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38463"/>
            <a:ext cx="2297113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attributes of an entity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Multivalued attributes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5029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0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4333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relationship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Recursive Relationship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00748"/>
            <a:ext cx="7162800" cy="128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1326"/>
            <a:ext cx="3067050" cy="230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8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1775</Words>
  <Application>Microsoft Office PowerPoint</Application>
  <PresentationFormat>On-screen Show (4:3)</PresentationFormat>
  <Paragraphs>366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E-R Modeling and E-R Diagram</vt:lpstr>
      <vt:lpstr>PowerPoint Presentation</vt:lpstr>
      <vt:lpstr>PowerPoint Presentation</vt:lpstr>
      <vt:lpstr>ER Model Basics</vt:lpstr>
      <vt:lpstr>PowerPoint Presentation</vt:lpstr>
      <vt:lpstr>PowerPoint Presentation</vt:lpstr>
      <vt:lpstr>Examples of attributes</vt:lpstr>
      <vt:lpstr>PowerPoint Presentation</vt:lpstr>
      <vt:lpstr>Examples of Relationship</vt:lpstr>
      <vt:lpstr>ER Model Basics (Contd.)</vt:lpstr>
      <vt:lpstr>Cardinality of a Relationship </vt:lpstr>
      <vt:lpstr>Examples</vt:lpstr>
      <vt:lpstr>Degree of a Relationship </vt:lpstr>
      <vt:lpstr>Participation Constraints</vt:lpstr>
      <vt:lpstr>Weak Entities</vt:lpstr>
      <vt:lpstr>ISA (`is a’) Hierarchies</vt:lpstr>
      <vt:lpstr>Constraints in ISA relation</vt:lpstr>
      <vt:lpstr>Aggregation</vt:lpstr>
      <vt:lpstr>Aggregation vs. ternary relationship:</vt:lpstr>
      <vt:lpstr>Conceptual Design Using the ER Model</vt:lpstr>
      <vt:lpstr>Entity vs. Attribute</vt:lpstr>
      <vt:lpstr>Entity vs. Attribute (Contd.)</vt:lpstr>
      <vt:lpstr>Entity vs. Relationship</vt:lpstr>
      <vt:lpstr>This fixes the problem!</vt:lpstr>
      <vt:lpstr>Binary vs. Ternary Relationships</vt:lpstr>
      <vt:lpstr>Better design</vt:lpstr>
      <vt:lpstr>Summary of ER (Contd.)</vt:lpstr>
      <vt:lpstr>Summary of ER (Contd.)</vt:lpstr>
      <vt:lpstr>Some more examples of ER Diagrams</vt:lpstr>
      <vt:lpstr>PowerPoint Presentation</vt:lpstr>
      <vt:lpstr>How to Draw ER Diagrams </vt:lpstr>
      <vt:lpstr>ER Diagram best practices</vt:lpstr>
      <vt:lpstr>ERD Case Study : </vt:lpstr>
      <vt:lpstr>ERD Case Study : </vt:lpstr>
      <vt:lpstr>PowerPoint Presentation</vt:lpstr>
      <vt:lpstr>PowerPoint Presentation</vt:lpstr>
      <vt:lpstr>PowerPoint Presentation</vt:lpstr>
      <vt:lpstr>Final ER diagram may look like this:</vt:lpstr>
      <vt:lpstr>If we add student enrolled and Researchers , faculty courses information the final ER diagram may 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Modeling and E-R Diagram</dc:title>
  <dc:creator>P SRINIVAS</dc:creator>
  <cp:lastModifiedBy>P SRINIVAS</cp:lastModifiedBy>
  <cp:revision>9</cp:revision>
  <dcterms:created xsi:type="dcterms:W3CDTF">2020-03-12T16:51:44Z</dcterms:created>
  <dcterms:modified xsi:type="dcterms:W3CDTF">2020-03-12T17:27:48Z</dcterms:modified>
</cp:coreProperties>
</file>