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62" r:id="rId4"/>
    <p:sldId id="258" r:id="rId5"/>
    <p:sldId id="259" r:id="rId6"/>
    <p:sldId id="264" r:id="rId7"/>
    <p:sldId id="263" r:id="rId8"/>
    <p:sldId id="261" r:id="rId9"/>
    <p:sldId id="265" r:id="rId10"/>
    <p:sldId id="266" r:id="rId11"/>
    <p:sldId id="269" r:id="rId12"/>
    <p:sldId id="268" r:id="rId13"/>
    <p:sldId id="272" r:id="rId14"/>
    <p:sldId id="273" r:id="rId15"/>
    <p:sldId id="277" r:id="rId16"/>
    <p:sldId id="278" r:id="rId17"/>
    <p:sldId id="279" r:id="rId18"/>
    <p:sldId id="280" r:id="rId19"/>
    <p:sldId id="281" r:id="rId20"/>
    <p:sldId id="282" r:id="rId21"/>
    <p:sldId id="283" r:id="rId22"/>
    <p:sldId id="274" r:id="rId23"/>
    <p:sldId id="275" r:id="rId24"/>
    <p:sldId id="276" r:id="rId25"/>
    <p:sldId id="270"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2"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Feedback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Feedback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Feedback</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2"/>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2"/>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2"/>
    <dgm:cxn modelId="{2B45B9E7-1D02-4974-B8CC-BAA1B0F1B4B8}" type="presOf" srcId="{5AB450A8-D3B3-4794-8D64-AC8E998BA2AE}" destId="{2ACA4B79-A1D0-4D2A-AF26-5DD772C94C7A}" srcOrd="0" destOrd="0" presId="urn:microsoft.com/office/officeart/2005/8/layout/pList1#2"/>
    <dgm:cxn modelId="{387AC00B-54BB-4DD5-A26D-C615A0AF9FE7}" type="presOf" srcId="{6A4C5589-C362-4B72-9BF7-485EF1B860E6}" destId="{AC4AF204-8587-4FB2-9DCB-A0967B194FD6}" srcOrd="0" destOrd="0" presId="urn:microsoft.com/office/officeart/2005/8/layout/pList1#2"/>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2"/>
    <dgm:cxn modelId="{7A6D30B3-ACA9-4AB4-892D-3DD81FD9795B}" type="presOf" srcId="{114ED664-B360-49B1-A708-BB4F100E50C6}" destId="{FE64801E-2BC0-4804-83A0-5704EFFF7258}" srcOrd="0" destOrd="0" presId="urn:microsoft.com/office/officeart/2005/8/layout/pList1#2"/>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2"/>
    <dgm:cxn modelId="{125A7F45-7AD9-42EA-86CB-9624DC8D218C}" type="presOf" srcId="{7141F728-0956-47F8-BC33-2BDDC4739419}" destId="{B31CCF77-A941-449E-895F-29628667A553}" srcOrd="0" destOrd="0" presId="urn:microsoft.com/office/officeart/2005/8/layout/pList1#2"/>
    <dgm:cxn modelId="{7F91F868-4FCC-44E5-BFBB-BC49C3FF422F}" type="presOf" srcId="{F8DDDF5F-D1CB-4E34-B065-0291043D749A}" destId="{DF4D0825-285F-4F61-B90E-3849784C22A5}" srcOrd="0" destOrd="0" presId="urn:microsoft.com/office/officeart/2005/8/layout/pList1#2"/>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2"/>
    <dgm:cxn modelId="{F262AB78-F05E-49EF-BC6C-A304D28F8032}" type="presOf" srcId="{2B758CB9-4987-45CF-8564-6F9311133035}" destId="{E3BB7490-7059-4D51-AED9-1E5FD3C13638}" srcOrd="0" destOrd="0" presId="urn:microsoft.com/office/officeart/2005/8/layout/pList1#2"/>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2"/>
    <dgm:cxn modelId="{290B8E59-84F2-4505-8D35-411EA246134E}" type="presParOf" srcId="{9D15CD82-9214-488A-8ECA-90532745F384}" destId="{8D2141B3-1484-482D-A600-98934361663E}" srcOrd="0" destOrd="0" presId="urn:microsoft.com/office/officeart/2005/8/layout/pList1#2"/>
    <dgm:cxn modelId="{321B5610-BBE9-403B-9A46-976F63036957}" type="presParOf" srcId="{9D15CD82-9214-488A-8ECA-90532745F384}" destId="{AAD60625-DF95-4812-BDCA-1D1454074B43}" srcOrd="1" destOrd="0" presId="urn:microsoft.com/office/officeart/2005/8/layout/pList1#2"/>
    <dgm:cxn modelId="{313C985A-D049-4195-ABC4-CDB96C72D453}" type="presParOf" srcId="{674C8BBF-C822-436B-A0AE-28128444B4EC}" destId="{A9823F57-3C05-4D89-96AF-F4468731EED2}" srcOrd="1" destOrd="0" presId="urn:microsoft.com/office/officeart/2005/8/layout/pList1#2"/>
    <dgm:cxn modelId="{7CE5E390-46BD-4422-BA77-E603BD3FCD63}" type="presParOf" srcId="{674C8BBF-C822-436B-A0AE-28128444B4EC}" destId="{B060A1E4-9B54-49BF-A4A2-6B2EEF5AE53C}" srcOrd="2" destOrd="0" presId="urn:microsoft.com/office/officeart/2005/8/layout/pList1#2"/>
    <dgm:cxn modelId="{57AF01AB-5996-46E7-A691-D44425C6D80E}" type="presParOf" srcId="{B060A1E4-9B54-49BF-A4A2-6B2EEF5AE53C}" destId="{925AF46F-BF3A-477A-A6A4-B47AE179854C}" srcOrd="0" destOrd="0" presId="urn:microsoft.com/office/officeart/2005/8/layout/pList1#2"/>
    <dgm:cxn modelId="{057BCC96-47A2-4D0C-A347-F0FA15A7F558}" type="presParOf" srcId="{B060A1E4-9B54-49BF-A4A2-6B2EEF5AE53C}" destId="{C7F88B65-966B-4E8C-A32A-46B4FE48CC97}" srcOrd="1" destOrd="0" presId="urn:microsoft.com/office/officeart/2005/8/layout/pList1#2"/>
    <dgm:cxn modelId="{AFA7F616-158A-4C69-B974-5D85BDDE807C}" type="presParOf" srcId="{674C8BBF-C822-436B-A0AE-28128444B4EC}" destId="{B31CCF77-A941-449E-895F-29628667A553}" srcOrd="3" destOrd="0" presId="urn:microsoft.com/office/officeart/2005/8/layout/pList1#2"/>
    <dgm:cxn modelId="{19C4773B-A20C-47CD-847C-AA973C53EA03}" type="presParOf" srcId="{674C8BBF-C822-436B-A0AE-28128444B4EC}" destId="{F2B2100E-3ED2-4549-BD31-2586EC58FA93}" srcOrd="4" destOrd="0" presId="urn:microsoft.com/office/officeart/2005/8/layout/pList1#2"/>
    <dgm:cxn modelId="{CAE0C9D3-41E7-4A40-B38B-80262EE964A1}" type="presParOf" srcId="{F2B2100E-3ED2-4549-BD31-2586EC58FA93}" destId="{0DA907F7-AFF0-46CB-B592-5DAF2CCCAE95}" srcOrd="0" destOrd="0" presId="urn:microsoft.com/office/officeart/2005/8/layout/pList1#2"/>
    <dgm:cxn modelId="{E8DA6216-BFD1-47BF-A477-24A217369D7F}" type="presParOf" srcId="{F2B2100E-3ED2-4549-BD31-2586EC58FA93}" destId="{2ACA4B79-A1D0-4D2A-AF26-5DD772C94C7A}" srcOrd="1" destOrd="0" presId="urn:microsoft.com/office/officeart/2005/8/layout/pList1#2"/>
    <dgm:cxn modelId="{C401983A-FD70-4759-B538-D6BB7F2D96E2}" type="presParOf" srcId="{674C8BBF-C822-436B-A0AE-28128444B4EC}" destId="{FE64801E-2BC0-4804-83A0-5704EFFF7258}" srcOrd="5" destOrd="0" presId="urn:microsoft.com/office/officeart/2005/8/layout/pList1#2"/>
    <dgm:cxn modelId="{A5AB8FDD-402E-4781-A11C-DE32CE21C5D0}" type="presParOf" srcId="{674C8BBF-C822-436B-A0AE-28128444B4EC}" destId="{D1B6C1CA-3D96-4591-8A27-CC991A008A52}" srcOrd="6" destOrd="0" presId="urn:microsoft.com/office/officeart/2005/8/layout/pList1#2"/>
    <dgm:cxn modelId="{F7CE111A-299B-46B3-B526-AB7C6CB9ED76}" type="presParOf" srcId="{D1B6C1CA-3D96-4591-8A27-CC991A008A52}" destId="{DFD27D65-BB59-4A3A-98AC-8150C4BC0ABC}" srcOrd="0" destOrd="0" presId="urn:microsoft.com/office/officeart/2005/8/layout/pList1#2"/>
    <dgm:cxn modelId="{18613AD5-69D1-47DE-97D1-9B1B0A9DBA99}" type="presParOf" srcId="{D1B6C1CA-3D96-4591-8A27-CC991A008A52}" destId="{AC4AF204-8587-4FB2-9DCB-A0967B194FD6}" srcOrd="1" destOrd="0" presId="urn:microsoft.com/office/officeart/2005/8/layout/pList1#2"/>
    <dgm:cxn modelId="{9A7059A6-EF53-4ED8-BB28-A61B57AC098D}" type="presParOf" srcId="{674C8BBF-C822-436B-A0AE-28128444B4EC}" destId="{E3BB7490-7059-4D51-AED9-1E5FD3C13638}" srcOrd="7" destOrd="0" presId="urn:microsoft.com/office/officeart/2005/8/layout/pList1#2"/>
    <dgm:cxn modelId="{65CD7E37-C123-4012-B9C6-FEA40EE41744}" type="presParOf" srcId="{674C8BBF-C822-436B-A0AE-28128444B4EC}" destId="{91FB22D2-2C6C-4A75-A397-E8F7FD1E7599}" srcOrd="8" destOrd="0" presId="urn:microsoft.com/office/officeart/2005/8/layout/pList1#2"/>
    <dgm:cxn modelId="{0E20A81F-6CDD-4F1C-ADDB-98212FD558BA}" type="presParOf" srcId="{91FB22D2-2C6C-4A75-A397-E8F7FD1E7599}" destId="{35F317AE-4F09-40DF-A7FB-E38F93381865}" srcOrd="0" destOrd="0" presId="urn:microsoft.com/office/officeart/2005/8/layout/pList1#2"/>
    <dgm:cxn modelId="{66BE2053-43EC-4131-BD17-0B540EE4192A}" type="presParOf" srcId="{91FB22D2-2C6C-4A75-A397-E8F7FD1E7599}" destId="{4B61C367-C592-4116-8F63-8702012DEC65}" srcOrd="1" destOrd="0" presId="urn:microsoft.com/office/officeart/2005/8/layout/pList1#2"/>
    <dgm:cxn modelId="{D8EB7E88-0423-4DC3-AA64-C6D32DF86623}" type="presParOf" srcId="{674C8BBF-C822-436B-A0AE-28128444B4EC}" destId="{98404CA9-9B6F-467F-8BA0-33EEA3E815DB}" srcOrd="9" destOrd="0" presId="urn:microsoft.com/office/officeart/2005/8/layout/pList1#2"/>
    <dgm:cxn modelId="{002C77C0-6361-4EAF-9806-697B56F570D4}" type="presParOf" srcId="{674C8BBF-C822-436B-A0AE-28128444B4EC}" destId="{E12F05EE-E7FC-4687-BC8C-979B99E26358}" srcOrd="10" destOrd="0" presId="urn:microsoft.com/office/officeart/2005/8/layout/pList1#2"/>
    <dgm:cxn modelId="{A487861B-229B-48EC-85A9-F401DEBB1F45}" type="presParOf" srcId="{E12F05EE-E7FC-4687-BC8C-979B99E26358}" destId="{0984BAB1-9720-4850-9A45-5D937532FF8E}" srcOrd="0" destOrd="0" presId="urn:microsoft.com/office/officeart/2005/8/layout/pList1#2"/>
    <dgm:cxn modelId="{F4B5E871-E28A-45E5-99F0-9EB043AC89FA}" type="presParOf" srcId="{E12F05EE-E7FC-4687-BC8C-979B99E26358}" destId="{DF4D0825-285F-4F61-B90E-3849784C22A5}" srcOrd="1" destOrd="0" presId="urn:microsoft.com/office/officeart/2005/8/layout/p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Google Authentication</a:t>
          </a:r>
          <a:endParaRPr lang="en-US" sz="14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Credit Points</a:t>
          </a:r>
          <a:endParaRPr lang="en-US" sz="14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Payment Request/ Response</a:t>
          </a:r>
          <a:endParaRPr lang="en-US" sz="14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Creating Feedback and Sending</a:t>
          </a:r>
          <a:endParaRPr lang="en-US" sz="14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Feedback Collection </a:t>
          </a:r>
          <a:endParaRPr lang="en-US" sz="14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Visualization of Feedback</a:t>
          </a:r>
          <a:endParaRPr lang="en-US" sz="14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DC57A-FD5E-4472-B98B-0EB4FB522451}" type="datetimeFigureOut">
              <a:rPr lang="en-IN" smtClean="0"/>
              <a:t>17-11-2019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D7584-62B1-45EE-8265-CF5C21A0700C}" type="slidenum">
              <a:rPr lang="en-IN" smtClean="0"/>
              <a:t>‹#›</a:t>
            </a:fld>
            <a:endParaRPr lang="en-IN"/>
          </a:p>
        </p:txBody>
      </p:sp>
    </p:spTree>
    <p:extLst>
      <p:ext uri="{BB962C8B-B14F-4D97-AF65-F5344CB8AC3E}">
        <p14:creationId xmlns:p14="http://schemas.microsoft.com/office/powerpoint/2010/main" val="13808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54713b4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54713b4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2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heltered-reef-50053.herokuapp.com/survey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sendgrid.com/docs/for-developers/" TargetMode="External"/><Relationship Id="rId3" Type="http://schemas.openxmlformats.org/officeDocument/2006/relationships/hyperlink" Target="https://www.w3schools.com/react/" TargetMode="External"/><Relationship Id="rId7" Type="http://schemas.openxmlformats.org/officeDocument/2006/relationships/hyperlink" Target="https://devcenter.heroku.com/categories/nodejs-support" TargetMode="External"/><Relationship Id="rId2" Type="http://schemas.openxmlformats.org/officeDocument/2006/relationships/hyperlink" Target="https://reactjs.org/tutorial/tutorial.html" TargetMode="External"/><Relationship Id="rId1" Type="http://schemas.openxmlformats.org/officeDocument/2006/relationships/slideLayout" Target="../slideLayouts/slideLayout2.xml"/><Relationship Id="rId6" Type="http://schemas.openxmlformats.org/officeDocument/2006/relationships/hyperlink" Target="https://stripe.com/docs/api" TargetMode="External"/><Relationship Id="rId5" Type="http://schemas.openxmlformats.org/officeDocument/2006/relationships/hyperlink" Target="https://developers.google.com/identity/protocols/OAuth2" TargetMode="External"/><Relationship Id="rId10" Type="http://schemas.openxmlformats.org/officeDocument/2006/relationships/hyperlink" Target="https://docs.mongodb.com/cloud/" TargetMode="External"/><Relationship Id="rId4" Type="http://schemas.openxmlformats.org/officeDocument/2006/relationships/hyperlink" Target="https://www.npmjs.com/" TargetMode="External"/><Relationship Id="rId9" Type="http://schemas.openxmlformats.org/officeDocument/2006/relationships/hyperlink" Target="https://www.edx.org/"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134" y="2351315"/>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6720" y="5129348"/>
            <a:ext cx="11512731" cy="1550125"/>
          </a:xfrm>
        </p:spPr>
        <p:txBody>
          <a:bodyPr>
            <a:normAutofit/>
          </a:bodyPr>
          <a:lstStyle/>
          <a:p>
            <a:r>
              <a:rPr lang="en-IN" sz="2000" dirty="0" smtClean="0">
                <a:solidFill>
                  <a:schemeClr val="tx1"/>
                </a:solidFill>
              </a:rPr>
              <a:t>Guide Name: Dr. Veena S								</a:t>
            </a:r>
            <a:r>
              <a:rPr lang="en-IN" sz="2000" dirty="0">
                <a:solidFill>
                  <a:schemeClr val="tx1"/>
                </a:solidFill>
              </a:rPr>
              <a:t>	</a:t>
            </a:r>
            <a:r>
              <a:rPr lang="en-IN" sz="2000" dirty="0" smtClean="0">
                <a:solidFill>
                  <a:schemeClr val="tx1"/>
                </a:solidFill>
              </a:rPr>
              <a:t>Vijaykumar R Pai	–  PES1201702013</a:t>
            </a:r>
          </a:p>
          <a:p>
            <a:r>
              <a:rPr lang="en-IN" sz="2000" dirty="0">
                <a:solidFill>
                  <a:schemeClr val="tx1"/>
                </a:solidFill>
              </a:rPr>
              <a:t>	</a:t>
            </a:r>
            <a:r>
              <a:rPr lang="en-IN" sz="2000" dirty="0" smtClean="0">
                <a:solidFill>
                  <a:schemeClr val="tx1"/>
                </a:solidFill>
              </a:rPr>
              <a:t>		  </a:t>
            </a:r>
            <a:r>
              <a:rPr lang="en-IN" sz="2000" dirty="0">
                <a:solidFill>
                  <a:schemeClr val="tx1"/>
                </a:solidFill>
              </a:rPr>
              <a:t> </a:t>
            </a:r>
            <a:r>
              <a:rPr lang="en-IN" sz="2000" dirty="0" smtClean="0">
                <a:solidFill>
                  <a:schemeClr val="tx1"/>
                </a:solidFill>
              </a:rPr>
              <a:t>  Chairperson, Dept. of CA					Ayush Pratyay	–  PES1201702164</a:t>
            </a:r>
          </a:p>
          <a:p>
            <a:r>
              <a:rPr lang="en-IN" sz="2000" dirty="0">
                <a:solidFill>
                  <a:schemeClr val="tx1"/>
                </a:solidFill>
              </a:rPr>
              <a:t>	</a:t>
            </a:r>
            <a:r>
              <a:rPr lang="en-IN" sz="2000" dirty="0" smtClean="0">
                <a:solidFill>
                  <a:schemeClr val="tx1"/>
                </a:solidFill>
              </a:rPr>
              <a:t>		     PES University								Subham Singh	–  PES1201801830</a:t>
            </a:r>
            <a:endParaRPr lang="en-IN" sz="2000" dirty="0">
              <a:solidFill>
                <a:schemeClr val="tx1"/>
              </a:solidFill>
            </a:endParaRPr>
          </a:p>
        </p:txBody>
      </p:sp>
    </p:spTree>
    <p:extLst>
      <p:ext uri="{BB962C8B-B14F-4D97-AF65-F5344CB8AC3E}">
        <p14:creationId xmlns:p14="http://schemas.microsoft.com/office/powerpoint/2010/main" val="1355072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038" y="249642"/>
            <a:ext cx="6662646" cy="690885"/>
          </a:xfrm>
        </p:spPr>
        <p:txBody>
          <a:bodyPr/>
          <a:lstStyle/>
          <a:p>
            <a:pPr algn="ctr"/>
            <a:r>
              <a:rPr lang="en-IN" b="1" dirty="0" smtClean="0">
                <a:latin typeface="Times New Roman" panose="02020603050405020304" pitchFamily="18" charset="0"/>
                <a:cs typeface="Times New Roman" panose="02020603050405020304" pitchFamily="18" charset="0"/>
              </a:rPr>
              <a:t>Google Oauth Flow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8663" y="1325719"/>
            <a:ext cx="6461761" cy="5178270"/>
          </a:xfrm>
        </p:spPr>
      </p:pic>
    </p:spTree>
    <p:extLst>
      <p:ext uri="{BB962C8B-B14F-4D97-AF65-F5344CB8AC3E}">
        <p14:creationId xmlns:p14="http://schemas.microsoft.com/office/powerpoint/2010/main" val="2150654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021" y="182880"/>
            <a:ext cx="8911687" cy="734427"/>
          </a:xfrm>
        </p:spPr>
        <p:txBody>
          <a:bodyPr/>
          <a:lstStyle/>
          <a:p>
            <a:pPr algn="ctr"/>
            <a:r>
              <a:rPr lang="en-US" b="1" dirty="0" smtClean="0">
                <a:latin typeface="Times New Roman" panose="02020603050405020304" pitchFamily="18" charset="0"/>
                <a:cs typeface="Times New Roman" panose="02020603050405020304" pitchFamily="18" charset="0"/>
              </a:rPr>
              <a:t>Flow Diagram Of System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154" y="1210491"/>
            <a:ext cx="7010400" cy="5355771"/>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2" y="253995"/>
            <a:ext cx="8911687" cy="642987"/>
          </a:xfrm>
        </p:spPr>
        <p:txBody>
          <a:bodyPr/>
          <a:lstStyle/>
          <a:p>
            <a:pPr algn="ct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290" y="1637211"/>
            <a:ext cx="7206532" cy="44326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654713b4da_0_0"/>
          <p:cNvSpPr txBox="1">
            <a:spLocks noGrp="1"/>
          </p:cNvSpPr>
          <p:nvPr>
            <p:ph type="title"/>
          </p:nvPr>
        </p:nvSpPr>
        <p:spPr>
          <a:xfrm>
            <a:off x="3126901" y="301259"/>
            <a:ext cx="5604349" cy="741986"/>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Document Structure</a:t>
            </a:r>
            <a:endParaRPr b="1" dirty="0">
              <a:latin typeface="Times New Roman" panose="02020603050405020304" pitchFamily="18" charset="0"/>
              <a:cs typeface="Times New Roman" panose="02020603050405020304" pitchFamily="18" charset="0"/>
            </a:endParaRPr>
          </a:p>
        </p:txBody>
      </p:sp>
      <p:sp>
        <p:nvSpPr>
          <p:cNvPr id="213" name="Google Shape;213;g654713b4da_0_0"/>
          <p:cNvSpPr txBox="1">
            <a:spLocks noGrp="1"/>
          </p:cNvSpPr>
          <p:nvPr>
            <p:ph type="body" idx="1"/>
          </p:nvPr>
        </p:nvSpPr>
        <p:spPr>
          <a:xfrm>
            <a:off x="1686035" y="1313761"/>
            <a:ext cx="2760000" cy="3026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"user":{</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googleId : "String Type",</a:t>
            </a:r>
            <a:endParaRPr dirty="0"/>
          </a:p>
          <a:p>
            <a:pPr marL="0" lvl="0" indent="0" algn="l" rtl="0">
              <a:spcBef>
                <a:spcPts val="1000"/>
              </a:spcBef>
              <a:spcAft>
                <a:spcPts val="0"/>
              </a:spcAft>
              <a:buNone/>
            </a:pPr>
            <a:r>
              <a:rPr lang="en-IN" dirty="0"/>
              <a:t>    __v : "Integer Type",</a:t>
            </a:r>
            <a:endParaRPr dirty="0"/>
          </a:p>
          <a:p>
            <a:pPr marL="0" lvl="0" indent="0" algn="l" rtl="0">
              <a:spcBef>
                <a:spcPts val="1000"/>
              </a:spcBef>
              <a:spcAft>
                <a:spcPts val="0"/>
              </a:spcAft>
              <a:buNone/>
            </a:pPr>
            <a:r>
              <a:rPr lang="en-IN" dirty="0"/>
              <a:t>    credit : "Integer Type"</a:t>
            </a:r>
            <a:endParaRPr dirty="0"/>
          </a:p>
          <a:p>
            <a:pPr marL="0" lvl="0" indent="0" algn="l" rtl="0">
              <a:spcBef>
                <a:spcPts val="1000"/>
              </a:spcBef>
              <a:spcAft>
                <a:spcPts val="0"/>
              </a:spcAft>
              <a:buClr>
                <a:schemeClr val="dk1"/>
              </a:buClr>
              <a:buSzPts val="1100"/>
              <a:buFont typeface="Arial"/>
              <a:buNone/>
            </a:pPr>
            <a:r>
              <a:rPr lang="en-IN" dirty="0"/>
              <a:t>}</a:t>
            </a:r>
            <a:endParaRPr dirty="0"/>
          </a:p>
          <a:p>
            <a:pPr marL="0" lvl="0" indent="0" algn="l" rtl="0">
              <a:spcBef>
                <a:spcPts val="1000"/>
              </a:spcBef>
              <a:spcAft>
                <a:spcPts val="0"/>
              </a:spcAft>
              <a:buNone/>
            </a:pPr>
            <a:endParaRPr dirty="0"/>
          </a:p>
        </p:txBody>
      </p:sp>
      <p:sp>
        <p:nvSpPr>
          <p:cNvPr id="214" name="Google Shape;214;g654713b4da_0_0"/>
          <p:cNvSpPr txBox="1">
            <a:spLocks noGrp="1"/>
          </p:cNvSpPr>
          <p:nvPr>
            <p:ph type="body" idx="1"/>
          </p:nvPr>
        </p:nvSpPr>
        <p:spPr>
          <a:xfrm>
            <a:off x="4446985" y="1420411"/>
            <a:ext cx="4014300" cy="522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smtClean="0"/>
              <a:t>“feedback":{</a:t>
            </a:r>
            <a:endParaRPr dirty="0"/>
          </a:p>
          <a:p>
            <a:pPr marL="0" lvl="0" indent="0" algn="l" rtl="0">
              <a:spcBef>
                <a:spcPts val="1000"/>
              </a:spcBef>
              <a:spcAft>
                <a:spcPts val="0"/>
              </a:spcAft>
              <a:buNone/>
            </a:pPr>
            <a:r>
              <a:rPr lang="en-IN" dirty="0"/>
              <a:t>    _id: ObjectId(""),</a:t>
            </a:r>
            <a:endParaRPr dirty="0"/>
          </a:p>
          <a:p>
            <a:pPr marL="0" lvl="0" indent="0" algn="l" rtl="0">
              <a:spcBef>
                <a:spcPts val="1000"/>
              </a:spcBef>
              <a:spcAft>
                <a:spcPts val="0"/>
              </a:spcAft>
              <a:buNone/>
            </a:pPr>
            <a:r>
              <a:rPr lang="en-IN" dirty="0"/>
              <a:t>    yes: "Integer Type",</a:t>
            </a:r>
            <a:endParaRPr dirty="0"/>
          </a:p>
          <a:p>
            <a:pPr marL="0" lvl="0" indent="0" algn="l" rtl="0">
              <a:spcBef>
                <a:spcPts val="1000"/>
              </a:spcBef>
              <a:spcAft>
                <a:spcPts val="0"/>
              </a:spcAft>
              <a:buNone/>
            </a:pPr>
            <a:r>
              <a:rPr lang="en-IN" dirty="0"/>
              <a:t>    no : "Integer Type",</a:t>
            </a:r>
            <a:endParaRPr dirty="0"/>
          </a:p>
          <a:p>
            <a:pPr marL="0" lvl="0" indent="0" algn="l" rtl="0">
              <a:spcBef>
                <a:spcPts val="1000"/>
              </a:spcBef>
              <a:spcAft>
                <a:spcPts val="0"/>
              </a:spcAft>
              <a:buNone/>
            </a:pPr>
            <a:r>
              <a:rPr lang="en-IN" dirty="0"/>
              <a:t>    title : "String Type",</a:t>
            </a:r>
            <a:endParaRPr dirty="0"/>
          </a:p>
          <a:p>
            <a:pPr marL="0" lvl="0" indent="0" algn="l" rtl="0">
              <a:spcBef>
                <a:spcPts val="1000"/>
              </a:spcBef>
              <a:spcAft>
                <a:spcPts val="0"/>
              </a:spcAft>
              <a:buNone/>
            </a:pPr>
            <a:r>
              <a:rPr lang="en-IN" dirty="0"/>
              <a:t>    subject : "String Type",</a:t>
            </a:r>
            <a:endParaRPr dirty="0"/>
          </a:p>
          <a:p>
            <a:pPr marL="0" lvl="0" indent="0" algn="l" rtl="0">
              <a:spcBef>
                <a:spcPts val="1000"/>
              </a:spcBef>
              <a:spcAft>
                <a:spcPts val="0"/>
              </a:spcAft>
              <a:buNone/>
            </a:pPr>
            <a:r>
              <a:rPr lang="en-IN" dirty="0"/>
              <a:t>    body : "String Type",</a:t>
            </a:r>
            <a:endParaRPr dirty="0"/>
          </a:p>
          <a:p>
            <a:pPr marL="0" lvl="0" indent="0" algn="l" rtl="0">
              <a:spcBef>
                <a:spcPts val="1000"/>
              </a:spcBef>
              <a:spcAft>
                <a:spcPts val="0"/>
              </a:spcAft>
              <a:buNone/>
            </a:pPr>
            <a:r>
              <a:rPr lang="en-IN" dirty="0"/>
              <a:t>    recipients: "String Array Type" {</a:t>
            </a:r>
            <a:endParaRPr dirty="0"/>
          </a:p>
          <a:p>
            <a:pPr marL="0" lvl="0" indent="0" algn="l" rtl="0">
              <a:spcBef>
                <a:spcPts val="1000"/>
              </a:spcBef>
              <a:spcAft>
                <a:spcPts val="0"/>
              </a:spcAft>
              <a:buNone/>
            </a:pPr>
            <a:r>
              <a:rPr lang="en-IN" dirty="0"/>
              <a:t>        index : "Integer Type",</a:t>
            </a:r>
            <a:endParaRPr dirty="0"/>
          </a:p>
          <a:p>
            <a:pPr marL="0" lvl="0" indent="0" algn="l" rtl="0">
              <a:spcBef>
                <a:spcPts val="1000"/>
              </a:spcBef>
              <a:spcAft>
                <a:spcPts val="0"/>
              </a:spcAft>
              <a:buNone/>
            </a:pPr>
            <a:r>
              <a:rPr lang="en-IN" dirty="0"/>
              <a:t>        responded : "Boolean Type",</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email : "String Type"</a:t>
            </a:r>
            <a:endParaRPr dirty="0"/>
          </a:p>
          <a:p>
            <a:pPr marL="0" lvl="0" indent="0" algn="l" rtl="0">
              <a:spcBef>
                <a:spcPts val="1000"/>
              </a:spcBef>
              <a:spcAft>
                <a:spcPts val="0"/>
              </a:spcAft>
              <a:buNone/>
            </a:pPr>
            <a:r>
              <a:rPr lang="en-IN" dirty="0"/>
              <a:t>    },</a:t>
            </a:r>
            <a:endParaRPr dirty="0"/>
          </a:p>
        </p:txBody>
      </p:sp>
      <p:sp>
        <p:nvSpPr>
          <p:cNvPr id="215" name="Google Shape;215;g654713b4da_0_0"/>
          <p:cNvSpPr txBox="1">
            <a:spLocks noGrp="1"/>
          </p:cNvSpPr>
          <p:nvPr>
            <p:ph type="body" idx="1"/>
          </p:nvPr>
        </p:nvSpPr>
        <p:spPr>
          <a:xfrm>
            <a:off x="1686035" y="4710386"/>
            <a:ext cx="27600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"recipient" : {</a:t>
            </a:r>
            <a:endParaRPr/>
          </a:p>
          <a:p>
            <a:pPr marL="0" lvl="0" indent="0" algn="l" rtl="0">
              <a:spcBef>
                <a:spcPts val="1000"/>
              </a:spcBef>
              <a:spcAft>
                <a:spcPts val="0"/>
              </a:spcAft>
              <a:buNone/>
            </a:pPr>
            <a:r>
              <a:rPr lang="en-IN"/>
              <a:t>    email : "String Type",</a:t>
            </a:r>
            <a:endParaRPr/>
          </a:p>
          <a:p>
            <a:pPr marL="0" lvl="0" indent="0" algn="l" rtl="0">
              <a:spcBef>
                <a:spcPts val="1000"/>
              </a:spcBef>
              <a:spcAft>
                <a:spcPts val="0"/>
              </a:spcAft>
              <a:buNone/>
            </a:pPr>
            <a:r>
              <a:rPr lang="en-IN"/>
              <a:t>    responded : "Boolean Type"</a:t>
            </a:r>
            <a:endParaRPr/>
          </a:p>
          <a:p>
            <a:pPr marL="0" lvl="0" indent="0" algn="l" rtl="0">
              <a:spcBef>
                <a:spcPts val="1000"/>
              </a:spcBef>
              <a:spcAft>
                <a:spcPts val="0"/>
              </a:spcAft>
              <a:buNone/>
            </a:pPr>
            <a:r>
              <a:rPr lang="en-IN"/>
              <a:t>}</a:t>
            </a:r>
            <a:endParaRPr/>
          </a:p>
        </p:txBody>
      </p:sp>
      <p:sp>
        <p:nvSpPr>
          <p:cNvPr id="216" name="Google Shape;216;g654713b4da_0_0"/>
          <p:cNvSpPr txBox="1"/>
          <p:nvPr/>
        </p:nvSpPr>
        <p:spPr>
          <a:xfrm>
            <a:off x="8545060" y="1326811"/>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_user : ObjectId(""),</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dateSent : "Date Time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__v : “Integer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endParaRPr sz="1800" dirty="0">
              <a:solidFill>
                <a:srgbClr val="3F3F3F"/>
              </a:solidFill>
              <a:latin typeface="Century Gothic"/>
              <a:ea typeface="Century Gothic"/>
              <a:cs typeface="Century Gothic"/>
              <a:sym typeface="Century Gothic"/>
            </a:endParaRPr>
          </a:p>
        </p:txBody>
      </p:sp>
      <p:cxnSp>
        <p:nvCxnSpPr>
          <p:cNvPr id="217" name="Google Shape;217;g654713b4da_0_0"/>
          <p:cNvCxnSpPr/>
          <p:nvPr/>
        </p:nvCxnSpPr>
        <p:spPr>
          <a:xfrm>
            <a:off x="1753985" y="4574336"/>
            <a:ext cx="2308200" cy="7500"/>
          </a:xfrm>
          <a:prstGeom prst="straightConnector1">
            <a:avLst/>
          </a:prstGeom>
          <a:noFill/>
          <a:ln w="38100" cap="flat" cmpd="sng">
            <a:solidFill>
              <a:srgbClr val="000000"/>
            </a:solidFill>
            <a:prstDash val="solid"/>
            <a:round/>
            <a:headEnd type="none" w="med" len="med"/>
            <a:tailEnd type="none" w="med" len="med"/>
          </a:ln>
        </p:spPr>
      </p:cxnSp>
      <p:cxnSp>
        <p:nvCxnSpPr>
          <p:cNvPr id="218" name="Google Shape;218;g654713b4da_0_0"/>
          <p:cNvCxnSpPr/>
          <p:nvPr/>
        </p:nvCxnSpPr>
        <p:spPr>
          <a:xfrm>
            <a:off x="4313185" y="1537486"/>
            <a:ext cx="0" cy="5085000"/>
          </a:xfrm>
          <a:prstGeom prst="straightConnector1">
            <a:avLst/>
          </a:prstGeom>
          <a:noFill/>
          <a:ln w="38100"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71061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502" y="75470"/>
            <a:ext cx="2700246" cy="760553"/>
          </a:xfrm>
        </p:spPr>
        <p:txBody>
          <a:bodyPr/>
          <a:lstStyle/>
          <a:p>
            <a:pPr algn="ctr"/>
            <a:r>
              <a:rPr lang="en-IN" b="1" dirty="0" smtClean="0">
                <a:latin typeface="Times New Roman" panose="02020603050405020304" pitchFamily="18" charset="0"/>
                <a:cs typeface="Times New Roman" panose="02020603050405020304" pitchFamily="18" charset="0"/>
              </a:rPr>
              <a:t>Testing</a:t>
            </a:r>
            <a:endParaRPr lang="en-IN"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59228150"/>
              </p:ext>
            </p:extLst>
          </p:nvPr>
        </p:nvGraphicFramePr>
        <p:xfrm>
          <a:off x="1709646" y="779417"/>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3791616821"/>
                    </a:ext>
                  </a:extLst>
                </a:gridCol>
                <a:gridCol w="907710">
                  <a:extLst>
                    <a:ext uri="{9D8B030D-6E8A-4147-A177-3AD203B41FA5}">
                      <a16:colId xmlns:a16="http://schemas.microsoft.com/office/drawing/2014/main" val="1747463375"/>
                    </a:ext>
                  </a:extLst>
                </a:gridCol>
                <a:gridCol w="1329593">
                  <a:extLst>
                    <a:ext uri="{9D8B030D-6E8A-4147-A177-3AD203B41FA5}">
                      <a16:colId xmlns:a16="http://schemas.microsoft.com/office/drawing/2014/main" val="2338825311"/>
                    </a:ext>
                  </a:extLst>
                </a:gridCol>
                <a:gridCol w="550506">
                  <a:extLst>
                    <a:ext uri="{9D8B030D-6E8A-4147-A177-3AD203B41FA5}">
                      <a16:colId xmlns:a16="http://schemas.microsoft.com/office/drawing/2014/main" val="3980087585"/>
                    </a:ext>
                  </a:extLst>
                </a:gridCol>
                <a:gridCol w="920204">
                  <a:extLst>
                    <a:ext uri="{9D8B030D-6E8A-4147-A177-3AD203B41FA5}">
                      <a16:colId xmlns:a16="http://schemas.microsoft.com/office/drawing/2014/main" val="3655719277"/>
                    </a:ext>
                  </a:extLst>
                </a:gridCol>
                <a:gridCol w="923145">
                  <a:extLst>
                    <a:ext uri="{9D8B030D-6E8A-4147-A177-3AD203B41FA5}">
                      <a16:colId xmlns:a16="http://schemas.microsoft.com/office/drawing/2014/main" val="585048189"/>
                    </a:ext>
                  </a:extLst>
                </a:gridCol>
                <a:gridCol w="184482">
                  <a:extLst>
                    <a:ext uri="{9D8B030D-6E8A-4147-A177-3AD203B41FA5}">
                      <a16:colId xmlns:a16="http://schemas.microsoft.com/office/drawing/2014/main" val="374416771"/>
                    </a:ext>
                  </a:extLst>
                </a:gridCol>
                <a:gridCol w="108778">
                  <a:extLst>
                    <a:ext uri="{9D8B030D-6E8A-4147-A177-3AD203B41FA5}">
                      <a16:colId xmlns:a16="http://schemas.microsoft.com/office/drawing/2014/main" val="1870884574"/>
                    </a:ext>
                  </a:extLst>
                </a:gridCol>
                <a:gridCol w="108778">
                  <a:extLst>
                    <a:ext uri="{9D8B030D-6E8A-4147-A177-3AD203B41FA5}">
                      <a16:colId xmlns:a16="http://schemas.microsoft.com/office/drawing/2014/main" val="1093139772"/>
                    </a:ext>
                  </a:extLst>
                </a:gridCol>
                <a:gridCol w="937109">
                  <a:extLst>
                    <a:ext uri="{9D8B030D-6E8A-4147-A177-3AD203B41FA5}">
                      <a16:colId xmlns:a16="http://schemas.microsoft.com/office/drawing/2014/main" val="1097943176"/>
                    </a:ext>
                  </a:extLst>
                </a:gridCol>
                <a:gridCol w="670309">
                  <a:extLst>
                    <a:ext uri="{9D8B030D-6E8A-4147-A177-3AD203B41FA5}">
                      <a16:colId xmlns:a16="http://schemas.microsoft.com/office/drawing/2014/main" val="805488716"/>
                    </a:ext>
                  </a:extLst>
                </a:gridCol>
                <a:gridCol w="108778">
                  <a:extLst>
                    <a:ext uri="{9D8B030D-6E8A-4147-A177-3AD203B41FA5}">
                      <a16:colId xmlns:a16="http://schemas.microsoft.com/office/drawing/2014/main" val="1187262926"/>
                    </a:ext>
                  </a:extLst>
                </a:gridCol>
                <a:gridCol w="1225960">
                  <a:extLst>
                    <a:ext uri="{9D8B030D-6E8A-4147-A177-3AD203B41FA5}">
                      <a16:colId xmlns:a16="http://schemas.microsoft.com/office/drawing/2014/main" val="3137827663"/>
                    </a:ext>
                  </a:extLst>
                </a:gridCol>
              </a:tblGrid>
              <a:tr h="187178">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dirty="0">
                          <a:effectLst/>
                        </a:rPr>
                        <a:t>PES_001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dirty="0">
                          <a:effectLst/>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Login Functionality in login screen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63060488"/>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5352247"/>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309313439"/>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44930867"/>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3427334698"/>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601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9736273"/>
              </p:ext>
            </p:extLst>
          </p:nvPr>
        </p:nvGraphicFramePr>
        <p:xfrm>
          <a:off x="1709647" y="2772693"/>
          <a:ext cx="8915400" cy="3461681"/>
        </p:xfrm>
        <a:graphic>
          <a:graphicData uri="http://schemas.openxmlformats.org/drawingml/2006/table">
            <a:tbl>
              <a:tblPr firstRow="1" firstCol="1" bandRow="1">
                <a:tableStyleId>{5C22544A-7EE6-4342-B048-85BDC9FD1C3A}</a:tableStyleId>
              </a:tblPr>
              <a:tblGrid>
                <a:gridCol w="1110754">
                  <a:extLst>
                    <a:ext uri="{9D8B030D-6E8A-4147-A177-3AD203B41FA5}">
                      <a16:colId xmlns:a16="http://schemas.microsoft.com/office/drawing/2014/main" val="823783566"/>
                    </a:ext>
                  </a:extLst>
                </a:gridCol>
                <a:gridCol w="937145">
                  <a:extLst>
                    <a:ext uri="{9D8B030D-6E8A-4147-A177-3AD203B41FA5}">
                      <a16:colId xmlns:a16="http://schemas.microsoft.com/office/drawing/2014/main" val="2657876202"/>
                    </a:ext>
                  </a:extLst>
                </a:gridCol>
                <a:gridCol w="1176397">
                  <a:extLst>
                    <a:ext uri="{9D8B030D-6E8A-4147-A177-3AD203B41FA5}">
                      <a16:colId xmlns:a16="http://schemas.microsoft.com/office/drawing/2014/main" val="3543436790"/>
                    </a:ext>
                  </a:extLst>
                </a:gridCol>
                <a:gridCol w="1049429">
                  <a:extLst>
                    <a:ext uri="{9D8B030D-6E8A-4147-A177-3AD203B41FA5}">
                      <a16:colId xmlns:a16="http://schemas.microsoft.com/office/drawing/2014/main" val="2029761615"/>
                    </a:ext>
                  </a:extLst>
                </a:gridCol>
                <a:gridCol w="1000196">
                  <a:extLst>
                    <a:ext uri="{9D8B030D-6E8A-4147-A177-3AD203B41FA5}">
                      <a16:colId xmlns:a16="http://schemas.microsoft.com/office/drawing/2014/main" val="1872464172"/>
                    </a:ext>
                  </a:extLst>
                </a:gridCol>
                <a:gridCol w="1082251">
                  <a:extLst>
                    <a:ext uri="{9D8B030D-6E8A-4147-A177-3AD203B41FA5}">
                      <a16:colId xmlns:a16="http://schemas.microsoft.com/office/drawing/2014/main" val="1753811504"/>
                    </a:ext>
                  </a:extLst>
                </a:gridCol>
                <a:gridCol w="127832">
                  <a:extLst>
                    <a:ext uri="{9D8B030D-6E8A-4147-A177-3AD203B41FA5}">
                      <a16:colId xmlns:a16="http://schemas.microsoft.com/office/drawing/2014/main" val="3617866261"/>
                    </a:ext>
                  </a:extLst>
                </a:gridCol>
                <a:gridCol w="127832">
                  <a:extLst>
                    <a:ext uri="{9D8B030D-6E8A-4147-A177-3AD203B41FA5}">
                      <a16:colId xmlns:a16="http://schemas.microsoft.com/office/drawing/2014/main" val="990770889"/>
                    </a:ext>
                  </a:extLst>
                </a:gridCol>
                <a:gridCol w="127832">
                  <a:extLst>
                    <a:ext uri="{9D8B030D-6E8A-4147-A177-3AD203B41FA5}">
                      <a16:colId xmlns:a16="http://schemas.microsoft.com/office/drawing/2014/main" val="3333465366"/>
                    </a:ext>
                  </a:extLst>
                </a:gridCol>
                <a:gridCol w="938009">
                  <a:extLst>
                    <a:ext uri="{9D8B030D-6E8A-4147-A177-3AD203B41FA5}">
                      <a16:colId xmlns:a16="http://schemas.microsoft.com/office/drawing/2014/main" val="4073549192"/>
                    </a:ext>
                  </a:extLst>
                </a:gridCol>
                <a:gridCol w="127832">
                  <a:extLst>
                    <a:ext uri="{9D8B030D-6E8A-4147-A177-3AD203B41FA5}">
                      <a16:colId xmlns:a16="http://schemas.microsoft.com/office/drawing/2014/main" val="4292710841"/>
                    </a:ext>
                  </a:extLst>
                </a:gridCol>
                <a:gridCol w="1109891">
                  <a:extLst>
                    <a:ext uri="{9D8B030D-6E8A-4147-A177-3AD203B41FA5}">
                      <a16:colId xmlns:a16="http://schemas.microsoft.com/office/drawing/2014/main" val="4249303842"/>
                    </a:ext>
                  </a:extLst>
                </a:gridCol>
              </a:tblGrid>
              <a:tr h="127876">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0178910"/>
                  </a:ext>
                </a:extLst>
              </a:tr>
              <a:tr h="244916">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E-mail = vijaykumarrpai@gmail.com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64931805"/>
                  </a:ext>
                </a:extLst>
              </a:tr>
              <a:tr h="244916">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dirty="0">
                          <a:effectLst/>
                        </a:rPr>
                        <a:t> </a:t>
                      </a:r>
                      <a:r>
                        <a:rPr lang="en-IN" sz="1000" u="sng" dirty="0">
                          <a:effectLst/>
                          <a:hlinkClick r:id="rId2"/>
                        </a:rPr>
                        <a:t>https://sheltered-reef-50053.herokuapp.com/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382036"/>
                  </a:ext>
                </a:extLst>
              </a:tr>
              <a:tr h="127876">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30352285"/>
                  </a:ext>
                </a:extLst>
              </a:tr>
              <a:tr h="127876">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6075054"/>
                  </a:ext>
                </a:extLst>
              </a:tr>
              <a:tr h="122458">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3774009360"/>
                  </a:ext>
                </a:extLst>
              </a:tr>
              <a:tr h="244916">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Verify on clicking Login With Google, the user logs into the application using his/her google account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extLst>
                  <a:ext uri="{0D108BD9-81ED-4DB2-BD59-A6C34878D82A}">
                    <a16:rowId xmlns:a16="http://schemas.microsoft.com/office/drawing/2014/main" val="233273000"/>
                  </a:ext>
                </a:extLst>
              </a:tr>
              <a:tr h="122458">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extLst>
                  <a:ext uri="{0D108BD9-81ED-4DB2-BD59-A6C34878D82A}">
                    <a16:rowId xmlns:a16="http://schemas.microsoft.com/office/drawing/2014/main" val="1490110590"/>
                  </a:ext>
                </a:extLst>
              </a:tr>
              <a:tr h="595466">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719610142"/>
                  </a:ext>
                </a:extLst>
              </a:tr>
              <a:tr h="476373">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GB" sz="1000">
                          <a:effectLst/>
                        </a:rPr>
                        <a:t>Navigate to </a:t>
                      </a: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Logged into application after clicking Login With Google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User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952293899"/>
                  </a:ext>
                </a:extLst>
              </a:tr>
              <a:tr h="595466">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Page displayed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Page should be redirected to </a:t>
                      </a:r>
                      <a:r>
                        <a:rPr lang="en-IN" sz="1000" u="sng">
                          <a:effectLst/>
                          <a:hlinkClick r:id="rId3"/>
                        </a:rPr>
                        <a:t>https://sheltered-reef-50053.herokuapp.com/surveys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Home Page is displayed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4183340783"/>
                  </a:ext>
                </a:extLst>
              </a:tr>
              <a:tr h="127876">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120477918"/>
                  </a:ext>
                </a:extLst>
              </a:tr>
            </a:tbl>
          </a:graphicData>
        </a:graphic>
      </p:graphicFrame>
    </p:spTree>
    <p:extLst>
      <p:ext uri="{BB962C8B-B14F-4D97-AF65-F5344CB8AC3E}">
        <p14:creationId xmlns:p14="http://schemas.microsoft.com/office/powerpoint/2010/main" val="74403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2363267"/>
              </p:ext>
            </p:extLst>
          </p:nvPr>
        </p:nvGraphicFramePr>
        <p:xfrm>
          <a:off x="1936069" y="445718"/>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4178994487"/>
                    </a:ext>
                  </a:extLst>
                </a:gridCol>
                <a:gridCol w="907710">
                  <a:extLst>
                    <a:ext uri="{9D8B030D-6E8A-4147-A177-3AD203B41FA5}">
                      <a16:colId xmlns:a16="http://schemas.microsoft.com/office/drawing/2014/main" val="2395913406"/>
                    </a:ext>
                  </a:extLst>
                </a:gridCol>
                <a:gridCol w="1329593">
                  <a:extLst>
                    <a:ext uri="{9D8B030D-6E8A-4147-A177-3AD203B41FA5}">
                      <a16:colId xmlns:a16="http://schemas.microsoft.com/office/drawing/2014/main" val="71192855"/>
                    </a:ext>
                  </a:extLst>
                </a:gridCol>
                <a:gridCol w="550506">
                  <a:extLst>
                    <a:ext uri="{9D8B030D-6E8A-4147-A177-3AD203B41FA5}">
                      <a16:colId xmlns:a16="http://schemas.microsoft.com/office/drawing/2014/main" val="4117260906"/>
                    </a:ext>
                  </a:extLst>
                </a:gridCol>
                <a:gridCol w="920204">
                  <a:extLst>
                    <a:ext uri="{9D8B030D-6E8A-4147-A177-3AD203B41FA5}">
                      <a16:colId xmlns:a16="http://schemas.microsoft.com/office/drawing/2014/main" val="2873986383"/>
                    </a:ext>
                  </a:extLst>
                </a:gridCol>
                <a:gridCol w="923145">
                  <a:extLst>
                    <a:ext uri="{9D8B030D-6E8A-4147-A177-3AD203B41FA5}">
                      <a16:colId xmlns:a16="http://schemas.microsoft.com/office/drawing/2014/main" val="1147299318"/>
                    </a:ext>
                  </a:extLst>
                </a:gridCol>
                <a:gridCol w="184482">
                  <a:extLst>
                    <a:ext uri="{9D8B030D-6E8A-4147-A177-3AD203B41FA5}">
                      <a16:colId xmlns:a16="http://schemas.microsoft.com/office/drawing/2014/main" val="3162094884"/>
                    </a:ext>
                  </a:extLst>
                </a:gridCol>
                <a:gridCol w="108778">
                  <a:extLst>
                    <a:ext uri="{9D8B030D-6E8A-4147-A177-3AD203B41FA5}">
                      <a16:colId xmlns:a16="http://schemas.microsoft.com/office/drawing/2014/main" val="4213228703"/>
                    </a:ext>
                  </a:extLst>
                </a:gridCol>
                <a:gridCol w="108778">
                  <a:extLst>
                    <a:ext uri="{9D8B030D-6E8A-4147-A177-3AD203B41FA5}">
                      <a16:colId xmlns:a16="http://schemas.microsoft.com/office/drawing/2014/main" val="2247362687"/>
                    </a:ext>
                  </a:extLst>
                </a:gridCol>
                <a:gridCol w="937109">
                  <a:extLst>
                    <a:ext uri="{9D8B030D-6E8A-4147-A177-3AD203B41FA5}">
                      <a16:colId xmlns:a16="http://schemas.microsoft.com/office/drawing/2014/main" val="2537021639"/>
                    </a:ext>
                  </a:extLst>
                </a:gridCol>
                <a:gridCol w="670309">
                  <a:extLst>
                    <a:ext uri="{9D8B030D-6E8A-4147-A177-3AD203B41FA5}">
                      <a16:colId xmlns:a16="http://schemas.microsoft.com/office/drawing/2014/main" val="489597513"/>
                    </a:ext>
                  </a:extLst>
                </a:gridCol>
                <a:gridCol w="108778">
                  <a:extLst>
                    <a:ext uri="{9D8B030D-6E8A-4147-A177-3AD203B41FA5}">
                      <a16:colId xmlns:a16="http://schemas.microsoft.com/office/drawing/2014/main" val="3166536615"/>
                    </a:ext>
                  </a:extLst>
                </a:gridCol>
                <a:gridCol w="1225960">
                  <a:extLst>
                    <a:ext uri="{9D8B030D-6E8A-4147-A177-3AD203B41FA5}">
                      <a16:colId xmlns:a16="http://schemas.microsoft.com/office/drawing/2014/main" val="2221824328"/>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 with 0 credits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35842083"/>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77950436"/>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183940549"/>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547074357"/>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177911998"/>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9641022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94146940"/>
              </p:ext>
            </p:extLst>
          </p:nvPr>
        </p:nvGraphicFramePr>
        <p:xfrm>
          <a:off x="1936069" y="2516777"/>
          <a:ext cx="8915406" cy="3886199"/>
        </p:xfrm>
        <a:graphic>
          <a:graphicData uri="http://schemas.openxmlformats.org/drawingml/2006/table">
            <a:tbl>
              <a:tblPr firstRow="1" firstCol="1" bandRow="1">
                <a:tableStyleId>{5C22544A-7EE6-4342-B048-85BDC9FD1C3A}</a:tableStyleId>
              </a:tblPr>
              <a:tblGrid>
                <a:gridCol w="1110753">
                  <a:extLst>
                    <a:ext uri="{9D8B030D-6E8A-4147-A177-3AD203B41FA5}">
                      <a16:colId xmlns:a16="http://schemas.microsoft.com/office/drawing/2014/main" val="2707452853"/>
                    </a:ext>
                  </a:extLst>
                </a:gridCol>
                <a:gridCol w="937145">
                  <a:extLst>
                    <a:ext uri="{9D8B030D-6E8A-4147-A177-3AD203B41FA5}">
                      <a16:colId xmlns:a16="http://schemas.microsoft.com/office/drawing/2014/main" val="3146749604"/>
                    </a:ext>
                  </a:extLst>
                </a:gridCol>
                <a:gridCol w="1176397">
                  <a:extLst>
                    <a:ext uri="{9D8B030D-6E8A-4147-A177-3AD203B41FA5}">
                      <a16:colId xmlns:a16="http://schemas.microsoft.com/office/drawing/2014/main" val="1605506689"/>
                    </a:ext>
                  </a:extLst>
                </a:gridCol>
                <a:gridCol w="1049429">
                  <a:extLst>
                    <a:ext uri="{9D8B030D-6E8A-4147-A177-3AD203B41FA5}">
                      <a16:colId xmlns:a16="http://schemas.microsoft.com/office/drawing/2014/main" val="3805832953"/>
                    </a:ext>
                  </a:extLst>
                </a:gridCol>
                <a:gridCol w="1000197">
                  <a:extLst>
                    <a:ext uri="{9D8B030D-6E8A-4147-A177-3AD203B41FA5}">
                      <a16:colId xmlns:a16="http://schemas.microsoft.com/office/drawing/2014/main" val="2489629776"/>
                    </a:ext>
                  </a:extLst>
                </a:gridCol>
                <a:gridCol w="1082252">
                  <a:extLst>
                    <a:ext uri="{9D8B030D-6E8A-4147-A177-3AD203B41FA5}">
                      <a16:colId xmlns:a16="http://schemas.microsoft.com/office/drawing/2014/main" val="3072219657"/>
                    </a:ext>
                  </a:extLst>
                </a:gridCol>
                <a:gridCol w="127833">
                  <a:extLst>
                    <a:ext uri="{9D8B030D-6E8A-4147-A177-3AD203B41FA5}">
                      <a16:colId xmlns:a16="http://schemas.microsoft.com/office/drawing/2014/main" val="2291259273"/>
                    </a:ext>
                  </a:extLst>
                </a:gridCol>
                <a:gridCol w="127833">
                  <a:extLst>
                    <a:ext uri="{9D8B030D-6E8A-4147-A177-3AD203B41FA5}">
                      <a16:colId xmlns:a16="http://schemas.microsoft.com/office/drawing/2014/main" val="3071834099"/>
                    </a:ext>
                  </a:extLst>
                </a:gridCol>
                <a:gridCol w="127833">
                  <a:extLst>
                    <a:ext uri="{9D8B030D-6E8A-4147-A177-3AD203B41FA5}">
                      <a16:colId xmlns:a16="http://schemas.microsoft.com/office/drawing/2014/main" val="3846143995"/>
                    </a:ext>
                  </a:extLst>
                </a:gridCol>
                <a:gridCol w="938009">
                  <a:extLst>
                    <a:ext uri="{9D8B030D-6E8A-4147-A177-3AD203B41FA5}">
                      <a16:colId xmlns:a16="http://schemas.microsoft.com/office/drawing/2014/main" val="1312534546"/>
                    </a:ext>
                  </a:extLst>
                </a:gridCol>
                <a:gridCol w="127833">
                  <a:extLst>
                    <a:ext uri="{9D8B030D-6E8A-4147-A177-3AD203B41FA5}">
                      <a16:colId xmlns:a16="http://schemas.microsoft.com/office/drawing/2014/main" val="1013823007"/>
                    </a:ext>
                  </a:extLst>
                </a:gridCol>
                <a:gridCol w="1109892">
                  <a:extLst>
                    <a:ext uri="{9D8B030D-6E8A-4147-A177-3AD203B41FA5}">
                      <a16:colId xmlns:a16="http://schemas.microsoft.com/office/drawing/2014/main" val="3579261191"/>
                    </a:ext>
                  </a:extLst>
                </a:gridCol>
              </a:tblGrid>
              <a:tr h="154766">
                <a:tc>
                  <a:txBody>
                    <a:bodyPr/>
                    <a:lstStyle/>
                    <a:p>
                      <a:pPr algn="ctr">
                        <a:lnSpc>
                          <a:spcPct val="107000"/>
                        </a:lnSpc>
                        <a:spcAft>
                          <a:spcPts val="0"/>
                        </a:spcAft>
                      </a:pPr>
                      <a:r>
                        <a:rPr lang="en-IN"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Prerequisites: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2095097"/>
                  </a:ext>
                </a:extLst>
              </a:tr>
              <a:tr h="154766">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Access to Chrome Browser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Campaign title - Test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54662951"/>
                  </a:ext>
                </a:extLst>
              </a:tr>
              <a:tr h="296416">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u="sng">
                          <a:effectLst/>
                          <a:hlinkClick r:id="rId2"/>
                        </a:rPr>
                        <a:t>https://sheltered-reef-50053.herokuapp.com/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Subject Line - Test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9549722"/>
                  </a:ext>
                </a:extLst>
              </a:tr>
              <a:tr h="154766">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Email Body – This is a 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28198815"/>
                  </a:ext>
                </a:extLst>
              </a:tr>
              <a:tr h="296416">
                <a:tc>
                  <a:txBody>
                    <a:bodyPr/>
                    <a:lstStyle/>
                    <a:p>
                      <a:pPr algn="ctr">
                        <a:lnSpc>
                          <a:spcPct val="107000"/>
                        </a:lnSpc>
                        <a:spcAft>
                          <a:spcPts val="0"/>
                        </a:spcAft>
                      </a:pPr>
                      <a:r>
                        <a:rPr lang="en-IN"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Recipient list – vijaykumarrpai@gmail.com,........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4149963"/>
                  </a:ext>
                </a:extLst>
              </a:tr>
              <a:tr h="154766">
                <a:tc>
                  <a:txBody>
                    <a:bodyPr/>
                    <a:lstStyle/>
                    <a:p>
                      <a:pPr algn="ctr">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31187324"/>
                  </a:ext>
                </a:extLst>
              </a:tr>
              <a:tr h="154766">
                <a:tc>
                  <a:txBody>
                    <a:bodyPr/>
                    <a:lstStyle/>
                    <a:p>
                      <a:pPr algn="ctr">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85054044"/>
                  </a:ext>
                </a:extLst>
              </a:tr>
              <a:tr h="148208">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634109382"/>
                  </a:ext>
                </a:extLst>
              </a:tr>
              <a:tr h="296416">
                <a:tc>
                  <a:txBody>
                    <a:bodyPr/>
                    <a:lstStyle/>
                    <a:p>
                      <a:pPr algn="l">
                        <a:lnSpc>
                          <a:spcPct val="107000"/>
                        </a:lnSpc>
                        <a:spcAft>
                          <a:spcPts val="0"/>
                        </a:spcAft>
                      </a:pPr>
                      <a:r>
                        <a:rPr lang="en-IN" sz="900" u="sng">
                          <a:effectLst/>
                        </a:rPr>
                        <a:t>Test Scenario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Creating new feedback form on clicking + button followed by entering the required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extLst>
                  <a:ext uri="{0D108BD9-81ED-4DB2-BD59-A6C34878D82A}">
                    <a16:rowId xmlns:a16="http://schemas.microsoft.com/office/drawing/2014/main" val="1479756137"/>
                  </a:ext>
                </a:extLst>
              </a:tr>
              <a:tr h="148208">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hMerge="1">
                  <a:txBody>
                    <a:bodyPr/>
                    <a:lstStyle/>
                    <a:p>
                      <a:endParaRPr lang="en-IN"/>
                    </a:p>
                  </a:txBody>
                  <a:tcPr/>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extLst>
                  <a:ext uri="{0D108BD9-81ED-4DB2-BD59-A6C34878D82A}">
                    <a16:rowId xmlns:a16="http://schemas.microsoft.com/office/drawing/2014/main" val="944866460"/>
                  </a:ext>
                </a:extLst>
              </a:tr>
              <a:tr h="592832">
                <a:tc>
                  <a:txBody>
                    <a:bodyPr/>
                    <a:lstStyle/>
                    <a:p>
                      <a:pPr algn="ctr">
                        <a:lnSpc>
                          <a:spcPct val="107000"/>
                        </a:lnSpc>
                        <a:spcAft>
                          <a:spcPts val="0"/>
                        </a:spcAft>
                      </a:pPr>
                      <a:r>
                        <a:rPr lang="en-IN" sz="900">
                          <a:effectLst/>
                        </a:rPr>
                        <a:t>Step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ctr">
                        <a:lnSpc>
                          <a:spcPct val="107000"/>
                        </a:lnSpc>
                        <a:spcAft>
                          <a:spcPts val="0"/>
                        </a:spcAft>
                      </a:pPr>
                      <a:r>
                        <a:rPr lang="en-IN" sz="900">
                          <a:effectLst/>
                        </a:rPr>
                        <a:t>Step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ctr">
                        <a:lnSpc>
                          <a:spcPct val="107000"/>
                        </a:lnSpc>
                        <a:spcAft>
                          <a:spcPts val="0"/>
                        </a:spcAft>
                      </a:pPr>
                      <a:r>
                        <a:rPr lang="en-IN" sz="900">
                          <a:effectLst/>
                        </a:rPr>
                        <a:t>Expected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ctr">
                        <a:lnSpc>
                          <a:spcPct val="107000"/>
                        </a:lnSpc>
                        <a:spcAft>
                          <a:spcPts val="0"/>
                        </a:spcAft>
                      </a:pPr>
                      <a:r>
                        <a:rPr lang="en-IN" sz="900">
                          <a:effectLst/>
                        </a:rPr>
                        <a:t>Actual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900">
                          <a:effectLst/>
                        </a:rPr>
                        <a:t>Pass / Fail / Not executed / Suspended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718672590"/>
                  </a:ext>
                </a:extLst>
              </a:tr>
              <a:tr h="592832">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GB" sz="900">
                          <a:effectLst/>
                        </a:rPr>
                        <a:t>Navigate to </a:t>
                      </a:r>
                      <a:r>
                        <a:rPr lang="en-IN" sz="900" u="sng">
                          <a:effectLst/>
                          <a:hlinkClick r:id="rId3"/>
                        </a:rPr>
                        <a:t>https://sheltered-reef-50053.herokuapp.com/surveys/new</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Redirected to the feedback form creation page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Successfully redirected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453653732"/>
                  </a:ext>
                </a:extLst>
              </a:tr>
              <a:tr h="444625">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Enter Campaign Title, Subject Line, Email Body, Recipient List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Should redirect to next page on clicking next button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Successfully redirected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1277121366"/>
                  </a:ext>
                </a:extLst>
              </a:tr>
              <a:tr h="296416">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Confirm the details and click on Send Feedback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Should successfully create new feedback form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Failed to create because there are no credits in the account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dirty="0">
                          <a:effectLst/>
                        </a:rPr>
                        <a:t>Fail</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04184596"/>
                  </a:ext>
                </a:extLst>
              </a:tr>
            </a:tbl>
          </a:graphicData>
        </a:graphic>
      </p:graphicFrame>
    </p:spTree>
    <p:extLst>
      <p:ext uri="{BB962C8B-B14F-4D97-AF65-F5344CB8AC3E}">
        <p14:creationId xmlns:p14="http://schemas.microsoft.com/office/powerpoint/2010/main" val="281448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05970364"/>
              </p:ext>
            </p:extLst>
          </p:nvPr>
        </p:nvGraphicFramePr>
        <p:xfrm>
          <a:off x="1761898" y="79959"/>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7121437"/>
                    </a:ext>
                  </a:extLst>
                </a:gridCol>
                <a:gridCol w="907710">
                  <a:extLst>
                    <a:ext uri="{9D8B030D-6E8A-4147-A177-3AD203B41FA5}">
                      <a16:colId xmlns:a16="http://schemas.microsoft.com/office/drawing/2014/main" val="2470603782"/>
                    </a:ext>
                  </a:extLst>
                </a:gridCol>
                <a:gridCol w="1329593">
                  <a:extLst>
                    <a:ext uri="{9D8B030D-6E8A-4147-A177-3AD203B41FA5}">
                      <a16:colId xmlns:a16="http://schemas.microsoft.com/office/drawing/2014/main" val="1326572382"/>
                    </a:ext>
                  </a:extLst>
                </a:gridCol>
                <a:gridCol w="550506">
                  <a:extLst>
                    <a:ext uri="{9D8B030D-6E8A-4147-A177-3AD203B41FA5}">
                      <a16:colId xmlns:a16="http://schemas.microsoft.com/office/drawing/2014/main" val="25512709"/>
                    </a:ext>
                  </a:extLst>
                </a:gridCol>
                <a:gridCol w="920204">
                  <a:extLst>
                    <a:ext uri="{9D8B030D-6E8A-4147-A177-3AD203B41FA5}">
                      <a16:colId xmlns:a16="http://schemas.microsoft.com/office/drawing/2014/main" val="1252075655"/>
                    </a:ext>
                  </a:extLst>
                </a:gridCol>
                <a:gridCol w="923145">
                  <a:extLst>
                    <a:ext uri="{9D8B030D-6E8A-4147-A177-3AD203B41FA5}">
                      <a16:colId xmlns:a16="http://schemas.microsoft.com/office/drawing/2014/main" val="797979798"/>
                    </a:ext>
                  </a:extLst>
                </a:gridCol>
                <a:gridCol w="184482">
                  <a:extLst>
                    <a:ext uri="{9D8B030D-6E8A-4147-A177-3AD203B41FA5}">
                      <a16:colId xmlns:a16="http://schemas.microsoft.com/office/drawing/2014/main" val="141189249"/>
                    </a:ext>
                  </a:extLst>
                </a:gridCol>
                <a:gridCol w="108778">
                  <a:extLst>
                    <a:ext uri="{9D8B030D-6E8A-4147-A177-3AD203B41FA5}">
                      <a16:colId xmlns:a16="http://schemas.microsoft.com/office/drawing/2014/main" val="814684820"/>
                    </a:ext>
                  </a:extLst>
                </a:gridCol>
                <a:gridCol w="108778">
                  <a:extLst>
                    <a:ext uri="{9D8B030D-6E8A-4147-A177-3AD203B41FA5}">
                      <a16:colId xmlns:a16="http://schemas.microsoft.com/office/drawing/2014/main" val="1208479470"/>
                    </a:ext>
                  </a:extLst>
                </a:gridCol>
                <a:gridCol w="937109">
                  <a:extLst>
                    <a:ext uri="{9D8B030D-6E8A-4147-A177-3AD203B41FA5}">
                      <a16:colId xmlns:a16="http://schemas.microsoft.com/office/drawing/2014/main" val="2468375013"/>
                    </a:ext>
                  </a:extLst>
                </a:gridCol>
                <a:gridCol w="670309">
                  <a:extLst>
                    <a:ext uri="{9D8B030D-6E8A-4147-A177-3AD203B41FA5}">
                      <a16:colId xmlns:a16="http://schemas.microsoft.com/office/drawing/2014/main" val="938259363"/>
                    </a:ext>
                  </a:extLst>
                </a:gridCol>
                <a:gridCol w="108778">
                  <a:extLst>
                    <a:ext uri="{9D8B030D-6E8A-4147-A177-3AD203B41FA5}">
                      <a16:colId xmlns:a16="http://schemas.microsoft.com/office/drawing/2014/main" val="134409994"/>
                    </a:ext>
                  </a:extLst>
                </a:gridCol>
                <a:gridCol w="1225960">
                  <a:extLst>
                    <a:ext uri="{9D8B030D-6E8A-4147-A177-3AD203B41FA5}">
                      <a16:colId xmlns:a16="http://schemas.microsoft.com/office/drawing/2014/main" val="515980457"/>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04835048"/>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28257381"/>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358169757"/>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30576196"/>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922773231"/>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3517087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979377"/>
              </p:ext>
            </p:extLst>
          </p:nvPr>
        </p:nvGraphicFramePr>
        <p:xfrm>
          <a:off x="1761898" y="2038401"/>
          <a:ext cx="8915403" cy="4735254"/>
        </p:xfrm>
        <a:graphic>
          <a:graphicData uri="http://schemas.openxmlformats.org/drawingml/2006/table">
            <a:tbl>
              <a:tblPr firstRow="1" firstCol="1" bandRow="1">
                <a:tableStyleId>{5C22544A-7EE6-4342-B048-85BDC9FD1C3A}</a:tableStyleId>
              </a:tblPr>
              <a:tblGrid>
                <a:gridCol w="1014942">
                  <a:extLst>
                    <a:ext uri="{9D8B030D-6E8A-4147-A177-3AD203B41FA5}">
                      <a16:colId xmlns:a16="http://schemas.microsoft.com/office/drawing/2014/main" val="3670358859"/>
                    </a:ext>
                  </a:extLst>
                </a:gridCol>
                <a:gridCol w="1416297">
                  <a:extLst>
                    <a:ext uri="{9D8B030D-6E8A-4147-A177-3AD203B41FA5}">
                      <a16:colId xmlns:a16="http://schemas.microsoft.com/office/drawing/2014/main" val="2203109845"/>
                    </a:ext>
                  </a:extLst>
                </a:gridCol>
                <a:gridCol w="1544662">
                  <a:extLst>
                    <a:ext uri="{9D8B030D-6E8A-4147-A177-3AD203B41FA5}">
                      <a16:colId xmlns:a16="http://schemas.microsoft.com/office/drawing/2014/main" val="3875051713"/>
                    </a:ext>
                  </a:extLst>
                </a:gridCol>
                <a:gridCol w="936210">
                  <a:extLst>
                    <a:ext uri="{9D8B030D-6E8A-4147-A177-3AD203B41FA5}">
                      <a16:colId xmlns:a16="http://schemas.microsoft.com/office/drawing/2014/main" val="1311735266"/>
                    </a:ext>
                  </a:extLst>
                </a:gridCol>
                <a:gridCol w="745375">
                  <a:extLst>
                    <a:ext uri="{9D8B030D-6E8A-4147-A177-3AD203B41FA5}">
                      <a16:colId xmlns:a16="http://schemas.microsoft.com/office/drawing/2014/main" val="4245929970"/>
                    </a:ext>
                  </a:extLst>
                </a:gridCol>
                <a:gridCol w="799287">
                  <a:extLst>
                    <a:ext uri="{9D8B030D-6E8A-4147-A177-3AD203B41FA5}">
                      <a16:colId xmlns:a16="http://schemas.microsoft.com/office/drawing/2014/main" val="387653025"/>
                    </a:ext>
                  </a:extLst>
                </a:gridCol>
                <a:gridCol w="126655">
                  <a:extLst>
                    <a:ext uri="{9D8B030D-6E8A-4147-A177-3AD203B41FA5}">
                      <a16:colId xmlns:a16="http://schemas.microsoft.com/office/drawing/2014/main" val="2622189437"/>
                    </a:ext>
                  </a:extLst>
                </a:gridCol>
                <a:gridCol w="126655">
                  <a:extLst>
                    <a:ext uri="{9D8B030D-6E8A-4147-A177-3AD203B41FA5}">
                      <a16:colId xmlns:a16="http://schemas.microsoft.com/office/drawing/2014/main" val="3619169777"/>
                    </a:ext>
                  </a:extLst>
                </a:gridCol>
                <a:gridCol w="126655">
                  <a:extLst>
                    <a:ext uri="{9D8B030D-6E8A-4147-A177-3AD203B41FA5}">
                      <a16:colId xmlns:a16="http://schemas.microsoft.com/office/drawing/2014/main" val="166779520"/>
                    </a:ext>
                  </a:extLst>
                </a:gridCol>
                <a:gridCol w="852347">
                  <a:extLst>
                    <a:ext uri="{9D8B030D-6E8A-4147-A177-3AD203B41FA5}">
                      <a16:colId xmlns:a16="http://schemas.microsoft.com/office/drawing/2014/main" val="4259958622"/>
                    </a:ext>
                  </a:extLst>
                </a:gridCol>
                <a:gridCol w="126655">
                  <a:extLst>
                    <a:ext uri="{9D8B030D-6E8A-4147-A177-3AD203B41FA5}">
                      <a16:colId xmlns:a16="http://schemas.microsoft.com/office/drawing/2014/main" val="897415220"/>
                    </a:ext>
                  </a:extLst>
                </a:gridCol>
                <a:gridCol w="1099663">
                  <a:extLst>
                    <a:ext uri="{9D8B030D-6E8A-4147-A177-3AD203B41FA5}">
                      <a16:colId xmlns:a16="http://schemas.microsoft.com/office/drawing/2014/main" val="3753776296"/>
                    </a:ext>
                  </a:extLst>
                </a:gridCol>
              </a:tblGrid>
              <a:tr h="150274">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5710782"/>
                  </a:ext>
                </a:extLst>
              </a:tr>
              <a:tr h="150274">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Campaign title - 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4001914"/>
                  </a:ext>
                </a:extLst>
              </a:tr>
              <a:tr h="300548">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Subject Line - 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24720040"/>
                  </a:ext>
                </a:extLst>
              </a:tr>
              <a:tr h="300548">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Email Body – This is a 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59258116"/>
                  </a:ext>
                </a:extLst>
              </a:tr>
              <a:tr h="450822">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Recipient list – vijaykumarrpai@gmail.com,........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0400089"/>
                  </a:ext>
                </a:extLst>
              </a:tr>
              <a:tr h="150274">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1626640395"/>
                  </a:ext>
                </a:extLst>
              </a:tr>
              <a:tr h="300548">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Creating new feedback form on clicking + button followed by entering the required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extLst>
                  <a:ext uri="{0D108BD9-81ED-4DB2-BD59-A6C34878D82A}">
                    <a16:rowId xmlns:a16="http://schemas.microsoft.com/office/drawing/2014/main" val="2112884376"/>
                  </a:ext>
                </a:extLst>
              </a:tr>
              <a:tr h="150274">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extLst>
                  <a:ext uri="{0D108BD9-81ED-4DB2-BD59-A6C34878D82A}">
                    <a16:rowId xmlns:a16="http://schemas.microsoft.com/office/drawing/2014/main" val="3186804792"/>
                  </a:ext>
                </a:extLst>
              </a:tr>
              <a:tr h="901643">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2003118601"/>
                  </a:ext>
                </a:extLst>
              </a:tr>
              <a:tr h="601095">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GB" sz="1000">
                          <a:effectLst/>
                        </a:rPr>
                        <a:t>Navigate to </a:t>
                      </a:r>
                      <a:r>
                        <a:rPr lang="en-IN" sz="1000" u="sng">
                          <a:effectLst/>
                          <a:hlinkClick r:id="rId3"/>
                        </a:rPr>
                        <a:t>https://sheltered-reef-50053.herokuapp.com/surveys/new</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a:effectLst/>
                        </a:rPr>
                        <a:t>Redirected to the feedback form creation page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redirected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785490522"/>
                  </a:ext>
                </a:extLst>
              </a:tr>
              <a:tr h="601095">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Enter Campaign Title, Subject Line, Email Body, Recipient List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a:effectLst/>
                        </a:rPr>
                        <a:t>Should redirect to next page on clicking next button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redirected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1994474176"/>
                  </a:ext>
                </a:extLst>
              </a:tr>
              <a:tr h="60109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Confirm the details and click on Send Feedback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dirty="0">
                          <a:effectLst/>
                        </a:rPr>
                        <a:t>Should successfully create new feedback form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created new feedback and sent to the entered email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210300347"/>
                  </a:ext>
                </a:extLst>
              </a:tr>
            </a:tbl>
          </a:graphicData>
        </a:graphic>
      </p:graphicFrame>
    </p:spTree>
    <p:extLst>
      <p:ext uri="{BB962C8B-B14F-4D97-AF65-F5344CB8AC3E}">
        <p14:creationId xmlns:p14="http://schemas.microsoft.com/office/powerpoint/2010/main" val="73268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06728804"/>
              </p:ext>
            </p:extLst>
          </p:nvPr>
        </p:nvGraphicFramePr>
        <p:xfrm>
          <a:off x="1936069" y="193170"/>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1552438550"/>
                    </a:ext>
                  </a:extLst>
                </a:gridCol>
                <a:gridCol w="907710">
                  <a:extLst>
                    <a:ext uri="{9D8B030D-6E8A-4147-A177-3AD203B41FA5}">
                      <a16:colId xmlns:a16="http://schemas.microsoft.com/office/drawing/2014/main" val="3317860809"/>
                    </a:ext>
                  </a:extLst>
                </a:gridCol>
                <a:gridCol w="1329593">
                  <a:extLst>
                    <a:ext uri="{9D8B030D-6E8A-4147-A177-3AD203B41FA5}">
                      <a16:colId xmlns:a16="http://schemas.microsoft.com/office/drawing/2014/main" val="367120072"/>
                    </a:ext>
                  </a:extLst>
                </a:gridCol>
                <a:gridCol w="550506">
                  <a:extLst>
                    <a:ext uri="{9D8B030D-6E8A-4147-A177-3AD203B41FA5}">
                      <a16:colId xmlns:a16="http://schemas.microsoft.com/office/drawing/2014/main" val="2749157763"/>
                    </a:ext>
                  </a:extLst>
                </a:gridCol>
                <a:gridCol w="920204">
                  <a:extLst>
                    <a:ext uri="{9D8B030D-6E8A-4147-A177-3AD203B41FA5}">
                      <a16:colId xmlns:a16="http://schemas.microsoft.com/office/drawing/2014/main" val="3499727264"/>
                    </a:ext>
                  </a:extLst>
                </a:gridCol>
                <a:gridCol w="923145">
                  <a:extLst>
                    <a:ext uri="{9D8B030D-6E8A-4147-A177-3AD203B41FA5}">
                      <a16:colId xmlns:a16="http://schemas.microsoft.com/office/drawing/2014/main" val="4223399052"/>
                    </a:ext>
                  </a:extLst>
                </a:gridCol>
                <a:gridCol w="184482">
                  <a:extLst>
                    <a:ext uri="{9D8B030D-6E8A-4147-A177-3AD203B41FA5}">
                      <a16:colId xmlns:a16="http://schemas.microsoft.com/office/drawing/2014/main" val="622134431"/>
                    </a:ext>
                  </a:extLst>
                </a:gridCol>
                <a:gridCol w="108778">
                  <a:extLst>
                    <a:ext uri="{9D8B030D-6E8A-4147-A177-3AD203B41FA5}">
                      <a16:colId xmlns:a16="http://schemas.microsoft.com/office/drawing/2014/main" val="1435637109"/>
                    </a:ext>
                  </a:extLst>
                </a:gridCol>
                <a:gridCol w="108778">
                  <a:extLst>
                    <a:ext uri="{9D8B030D-6E8A-4147-A177-3AD203B41FA5}">
                      <a16:colId xmlns:a16="http://schemas.microsoft.com/office/drawing/2014/main" val="3932378044"/>
                    </a:ext>
                  </a:extLst>
                </a:gridCol>
                <a:gridCol w="937109">
                  <a:extLst>
                    <a:ext uri="{9D8B030D-6E8A-4147-A177-3AD203B41FA5}">
                      <a16:colId xmlns:a16="http://schemas.microsoft.com/office/drawing/2014/main" val="2159377806"/>
                    </a:ext>
                  </a:extLst>
                </a:gridCol>
                <a:gridCol w="670309">
                  <a:extLst>
                    <a:ext uri="{9D8B030D-6E8A-4147-A177-3AD203B41FA5}">
                      <a16:colId xmlns:a16="http://schemas.microsoft.com/office/drawing/2014/main" val="3436766072"/>
                    </a:ext>
                  </a:extLst>
                </a:gridCol>
                <a:gridCol w="108778">
                  <a:extLst>
                    <a:ext uri="{9D8B030D-6E8A-4147-A177-3AD203B41FA5}">
                      <a16:colId xmlns:a16="http://schemas.microsoft.com/office/drawing/2014/main" val="1329041443"/>
                    </a:ext>
                  </a:extLst>
                </a:gridCol>
                <a:gridCol w="1225960">
                  <a:extLst>
                    <a:ext uri="{9D8B030D-6E8A-4147-A177-3AD203B41FA5}">
                      <a16:colId xmlns:a16="http://schemas.microsoft.com/office/drawing/2014/main" val="2187824645"/>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05156742"/>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7061722"/>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55933858"/>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774831109"/>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00057224"/>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831139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54065334"/>
              </p:ext>
            </p:extLst>
          </p:nvPr>
        </p:nvGraphicFramePr>
        <p:xfrm>
          <a:off x="1936067" y="2425836"/>
          <a:ext cx="8915404" cy="3448052"/>
        </p:xfrm>
        <a:graphic>
          <a:graphicData uri="http://schemas.openxmlformats.org/drawingml/2006/table">
            <a:tbl>
              <a:tblPr firstRow="1" firstCol="1" bandRow="1">
                <a:tableStyleId>{5C22544A-7EE6-4342-B048-85BDC9FD1C3A}</a:tableStyleId>
              </a:tblPr>
              <a:tblGrid>
                <a:gridCol w="1013134">
                  <a:extLst>
                    <a:ext uri="{9D8B030D-6E8A-4147-A177-3AD203B41FA5}">
                      <a16:colId xmlns:a16="http://schemas.microsoft.com/office/drawing/2014/main" val="2663980786"/>
                    </a:ext>
                  </a:extLst>
                </a:gridCol>
                <a:gridCol w="1416162">
                  <a:extLst>
                    <a:ext uri="{9D8B030D-6E8A-4147-A177-3AD203B41FA5}">
                      <a16:colId xmlns:a16="http://schemas.microsoft.com/office/drawing/2014/main" val="3641440219"/>
                    </a:ext>
                  </a:extLst>
                </a:gridCol>
                <a:gridCol w="1544514">
                  <a:extLst>
                    <a:ext uri="{9D8B030D-6E8A-4147-A177-3AD203B41FA5}">
                      <a16:colId xmlns:a16="http://schemas.microsoft.com/office/drawing/2014/main" val="3658252890"/>
                    </a:ext>
                  </a:extLst>
                </a:gridCol>
                <a:gridCol w="942112">
                  <a:extLst>
                    <a:ext uri="{9D8B030D-6E8A-4147-A177-3AD203B41FA5}">
                      <a16:colId xmlns:a16="http://schemas.microsoft.com/office/drawing/2014/main" val="3248478850"/>
                    </a:ext>
                  </a:extLst>
                </a:gridCol>
                <a:gridCol w="746159">
                  <a:extLst>
                    <a:ext uri="{9D8B030D-6E8A-4147-A177-3AD203B41FA5}">
                      <a16:colId xmlns:a16="http://schemas.microsoft.com/office/drawing/2014/main" val="3254782010"/>
                    </a:ext>
                  </a:extLst>
                </a:gridCol>
                <a:gridCol w="795789">
                  <a:extLst>
                    <a:ext uri="{9D8B030D-6E8A-4147-A177-3AD203B41FA5}">
                      <a16:colId xmlns:a16="http://schemas.microsoft.com/office/drawing/2014/main" val="3588794979"/>
                    </a:ext>
                  </a:extLst>
                </a:gridCol>
                <a:gridCol w="126642">
                  <a:extLst>
                    <a:ext uri="{9D8B030D-6E8A-4147-A177-3AD203B41FA5}">
                      <a16:colId xmlns:a16="http://schemas.microsoft.com/office/drawing/2014/main" val="3717099752"/>
                    </a:ext>
                  </a:extLst>
                </a:gridCol>
                <a:gridCol w="126642">
                  <a:extLst>
                    <a:ext uri="{9D8B030D-6E8A-4147-A177-3AD203B41FA5}">
                      <a16:colId xmlns:a16="http://schemas.microsoft.com/office/drawing/2014/main" val="2597422750"/>
                    </a:ext>
                  </a:extLst>
                </a:gridCol>
                <a:gridCol w="126642">
                  <a:extLst>
                    <a:ext uri="{9D8B030D-6E8A-4147-A177-3AD203B41FA5}">
                      <a16:colId xmlns:a16="http://schemas.microsoft.com/office/drawing/2014/main" val="3892081098"/>
                    </a:ext>
                  </a:extLst>
                </a:gridCol>
                <a:gridCol w="851409">
                  <a:extLst>
                    <a:ext uri="{9D8B030D-6E8A-4147-A177-3AD203B41FA5}">
                      <a16:colId xmlns:a16="http://schemas.microsoft.com/office/drawing/2014/main" val="2776700004"/>
                    </a:ext>
                  </a:extLst>
                </a:gridCol>
                <a:gridCol w="126642">
                  <a:extLst>
                    <a:ext uri="{9D8B030D-6E8A-4147-A177-3AD203B41FA5}">
                      <a16:colId xmlns:a16="http://schemas.microsoft.com/office/drawing/2014/main" val="3183545302"/>
                    </a:ext>
                  </a:extLst>
                </a:gridCol>
                <a:gridCol w="1099557">
                  <a:extLst>
                    <a:ext uri="{9D8B030D-6E8A-4147-A177-3AD203B41FA5}">
                      <a16:colId xmlns:a16="http://schemas.microsoft.com/office/drawing/2014/main" val="2913595642"/>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47807144"/>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Campaign title -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1632002"/>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u="sng">
                          <a:effectLst/>
                          <a:hlinkClick r:id="rId2"/>
                        </a:rPr>
                        <a:t>https://sheltered-reef-50053.herokuapp.com/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Subject Line -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9503645"/>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Email Body –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27272766"/>
                  </a:ext>
                </a:extLst>
              </a:tr>
              <a:tr h="187325">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Recipient list –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0899548"/>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099228436"/>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Creating new feedback form on clicking + button followed by entering the required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0886016"/>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1483105239"/>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099938481"/>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GB" sz="1100">
                          <a:effectLst/>
                        </a:rPr>
                        <a:t>Navigate to </a:t>
                      </a:r>
                      <a:r>
                        <a:rPr lang="en-IN" sz="1100" u="sng">
                          <a:effectLst/>
                          <a:hlinkClick r:id="rId3"/>
                        </a:rPr>
                        <a:t>https://sheltered-reef-50053.herokuapp.com/surveys/new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Redirected to the feedback form creation page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Successfully redirected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099553708"/>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Did not fill any field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Should say ‘You must provide a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Says ‘You must provide a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19544451"/>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Next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Should not go to review page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Did not redirect to review page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180568062"/>
                  </a:ext>
                </a:extLst>
              </a:tr>
            </a:tbl>
          </a:graphicData>
        </a:graphic>
      </p:graphicFrame>
    </p:spTree>
    <p:extLst>
      <p:ext uri="{BB962C8B-B14F-4D97-AF65-F5344CB8AC3E}">
        <p14:creationId xmlns:p14="http://schemas.microsoft.com/office/powerpoint/2010/main" val="281762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608149"/>
              </p:ext>
            </p:extLst>
          </p:nvPr>
        </p:nvGraphicFramePr>
        <p:xfrm>
          <a:off x="2005738" y="244135"/>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2775561454"/>
                    </a:ext>
                  </a:extLst>
                </a:gridCol>
                <a:gridCol w="907710">
                  <a:extLst>
                    <a:ext uri="{9D8B030D-6E8A-4147-A177-3AD203B41FA5}">
                      <a16:colId xmlns:a16="http://schemas.microsoft.com/office/drawing/2014/main" val="327628048"/>
                    </a:ext>
                  </a:extLst>
                </a:gridCol>
                <a:gridCol w="1329593">
                  <a:extLst>
                    <a:ext uri="{9D8B030D-6E8A-4147-A177-3AD203B41FA5}">
                      <a16:colId xmlns:a16="http://schemas.microsoft.com/office/drawing/2014/main" val="2017343938"/>
                    </a:ext>
                  </a:extLst>
                </a:gridCol>
                <a:gridCol w="550506">
                  <a:extLst>
                    <a:ext uri="{9D8B030D-6E8A-4147-A177-3AD203B41FA5}">
                      <a16:colId xmlns:a16="http://schemas.microsoft.com/office/drawing/2014/main" val="1577877555"/>
                    </a:ext>
                  </a:extLst>
                </a:gridCol>
                <a:gridCol w="920204">
                  <a:extLst>
                    <a:ext uri="{9D8B030D-6E8A-4147-A177-3AD203B41FA5}">
                      <a16:colId xmlns:a16="http://schemas.microsoft.com/office/drawing/2014/main" val="900164283"/>
                    </a:ext>
                  </a:extLst>
                </a:gridCol>
                <a:gridCol w="923145">
                  <a:extLst>
                    <a:ext uri="{9D8B030D-6E8A-4147-A177-3AD203B41FA5}">
                      <a16:colId xmlns:a16="http://schemas.microsoft.com/office/drawing/2014/main" val="3622922546"/>
                    </a:ext>
                  </a:extLst>
                </a:gridCol>
                <a:gridCol w="184482">
                  <a:extLst>
                    <a:ext uri="{9D8B030D-6E8A-4147-A177-3AD203B41FA5}">
                      <a16:colId xmlns:a16="http://schemas.microsoft.com/office/drawing/2014/main" val="69121657"/>
                    </a:ext>
                  </a:extLst>
                </a:gridCol>
                <a:gridCol w="108778">
                  <a:extLst>
                    <a:ext uri="{9D8B030D-6E8A-4147-A177-3AD203B41FA5}">
                      <a16:colId xmlns:a16="http://schemas.microsoft.com/office/drawing/2014/main" val="3328643889"/>
                    </a:ext>
                  </a:extLst>
                </a:gridCol>
                <a:gridCol w="108778">
                  <a:extLst>
                    <a:ext uri="{9D8B030D-6E8A-4147-A177-3AD203B41FA5}">
                      <a16:colId xmlns:a16="http://schemas.microsoft.com/office/drawing/2014/main" val="3634499687"/>
                    </a:ext>
                  </a:extLst>
                </a:gridCol>
                <a:gridCol w="937109">
                  <a:extLst>
                    <a:ext uri="{9D8B030D-6E8A-4147-A177-3AD203B41FA5}">
                      <a16:colId xmlns:a16="http://schemas.microsoft.com/office/drawing/2014/main" val="1335392793"/>
                    </a:ext>
                  </a:extLst>
                </a:gridCol>
                <a:gridCol w="670309">
                  <a:extLst>
                    <a:ext uri="{9D8B030D-6E8A-4147-A177-3AD203B41FA5}">
                      <a16:colId xmlns:a16="http://schemas.microsoft.com/office/drawing/2014/main" val="2046264712"/>
                    </a:ext>
                  </a:extLst>
                </a:gridCol>
                <a:gridCol w="108778">
                  <a:extLst>
                    <a:ext uri="{9D8B030D-6E8A-4147-A177-3AD203B41FA5}">
                      <a16:colId xmlns:a16="http://schemas.microsoft.com/office/drawing/2014/main" val="2259251796"/>
                    </a:ext>
                  </a:extLst>
                </a:gridCol>
                <a:gridCol w="1225960">
                  <a:extLst>
                    <a:ext uri="{9D8B030D-6E8A-4147-A177-3AD203B41FA5}">
                      <a16:colId xmlns:a16="http://schemas.microsoft.com/office/drawing/2014/main" val="15467137"/>
                    </a:ext>
                  </a:extLst>
                </a:gridCol>
              </a:tblGrid>
              <a:tr h="187178">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dirty="0">
                          <a:effectLst/>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Adding Credits through Stripe Gateway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49320432"/>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3348109"/>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72288061"/>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3235206162"/>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85989237"/>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403449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10223799"/>
              </p:ext>
            </p:extLst>
          </p:nvPr>
        </p:nvGraphicFramePr>
        <p:xfrm>
          <a:off x="2005738" y="2495423"/>
          <a:ext cx="8915403" cy="3898404"/>
        </p:xfrm>
        <a:graphic>
          <a:graphicData uri="http://schemas.openxmlformats.org/drawingml/2006/table">
            <a:tbl>
              <a:tblPr firstRow="1" firstCol="1" bandRow="1">
                <a:tableStyleId>{5C22544A-7EE6-4342-B048-85BDC9FD1C3A}</a:tableStyleId>
              </a:tblPr>
              <a:tblGrid>
                <a:gridCol w="1062293">
                  <a:extLst>
                    <a:ext uri="{9D8B030D-6E8A-4147-A177-3AD203B41FA5}">
                      <a16:colId xmlns:a16="http://schemas.microsoft.com/office/drawing/2014/main" val="399253408"/>
                    </a:ext>
                  </a:extLst>
                </a:gridCol>
                <a:gridCol w="1223817">
                  <a:extLst>
                    <a:ext uri="{9D8B030D-6E8A-4147-A177-3AD203B41FA5}">
                      <a16:colId xmlns:a16="http://schemas.microsoft.com/office/drawing/2014/main" val="1315634053"/>
                    </a:ext>
                  </a:extLst>
                </a:gridCol>
                <a:gridCol w="1334064">
                  <a:extLst>
                    <a:ext uri="{9D8B030D-6E8A-4147-A177-3AD203B41FA5}">
                      <a16:colId xmlns:a16="http://schemas.microsoft.com/office/drawing/2014/main" val="228313157"/>
                    </a:ext>
                  </a:extLst>
                </a:gridCol>
                <a:gridCol w="999906">
                  <a:extLst>
                    <a:ext uri="{9D8B030D-6E8A-4147-A177-3AD203B41FA5}">
                      <a16:colId xmlns:a16="http://schemas.microsoft.com/office/drawing/2014/main" val="1522849517"/>
                    </a:ext>
                  </a:extLst>
                </a:gridCol>
                <a:gridCol w="885386">
                  <a:extLst>
                    <a:ext uri="{9D8B030D-6E8A-4147-A177-3AD203B41FA5}">
                      <a16:colId xmlns:a16="http://schemas.microsoft.com/office/drawing/2014/main" val="2337436471"/>
                    </a:ext>
                  </a:extLst>
                </a:gridCol>
                <a:gridCol w="951193">
                  <a:extLst>
                    <a:ext uri="{9D8B030D-6E8A-4147-A177-3AD203B41FA5}">
                      <a16:colId xmlns:a16="http://schemas.microsoft.com/office/drawing/2014/main" val="1456396153"/>
                    </a:ext>
                  </a:extLst>
                </a:gridCol>
                <a:gridCol w="126484">
                  <a:extLst>
                    <a:ext uri="{9D8B030D-6E8A-4147-A177-3AD203B41FA5}">
                      <a16:colId xmlns:a16="http://schemas.microsoft.com/office/drawing/2014/main" val="3193356126"/>
                    </a:ext>
                  </a:extLst>
                </a:gridCol>
                <a:gridCol w="126484">
                  <a:extLst>
                    <a:ext uri="{9D8B030D-6E8A-4147-A177-3AD203B41FA5}">
                      <a16:colId xmlns:a16="http://schemas.microsoft.com/office/drawing/2014/main" val="900329840"/>
                    </a:ext>
                  </a:extLst>
                </a:gridCol>
                <a:gridCol w="126484">
                  <a:extLst>
                    <a:ext uri="{9D8B030D-6E8A-4147-A177-3AD203B41FA5}">
                      <a16:colId xmlns:a16="http://schemas.microsoft.com/office/drawing/2014/main" val="1356973058"/>
                    </a:ext>
                  </a:extLst>
                </a:gridCol>
                <a:gridCol w="854621">
                  <a:extLst>
                    <a:ext uri="{9D8B030D-6E8A-4147-A177-3AD203B41FA5}">
                      <a16:colId xmlns:a16="http://schemas.microsoft.com/office/drawing/2014/main" val="28488256"/>
                    </a:ext>
                  </a:extLst>
                </a:gridCol>
                <a:gridCol w="126484">
                  <a:extLst>
                    <a:ext uri="{9D8B030D-6E8A-4147-A177-3AD203B41FA5}">
                      <a16:colId xmlns:a16="http://schemas.microsoft.com/office/drawing/2014/main" val="2258894149"/>
                    </a:ext>
                  </a:extLst>
                </a:gridCol>
                <a:gridCol w="1098187">
                  <a:extLst>
                    <a:ext uri="{9D8B030D-6E8A-4147-A177-3AD203B41FA5}">
                      <a16:colId xmlns:a16="http://schemas.microsoft.com/office/drawing/2014/main" val="2848557212"/>
                    </a:ext>
                  </a:extLst>
                </a:gridCol>
              </a:tblGrid>
              <a:tr h="168160">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6041818"/>
                  </a:ext>
                </a:extLst>
              </a:tr>
              <a:tr h="322069">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000">
                          <a:effectLst/>
                        </a:rPr>
                        <a:t>Email – wdawda@awdawd.com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73436405"/>
                  </a:ext>
                </a:extLst>
              </a:tr>
              <a:tr h="322069">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000">
                          <a:effectLst/>
                        </a:rPr>
                        <a:t>Card number – **** **** ****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35005049"/>
                  </a:ext>
                </a:extLst>
              </a:tr>
              <a:tr h="168160">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000">
                          <a:effectLst/>
                        </a:rPr>
                        <a:t>Expiry date – 09/20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8192978"/>
                  </a:ext>
                </a:extLst>
              </a:tr>
              <a:tr h="168160">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000">
                          <a:effectLst/>
                        </a:rPr>
                        <a:t>CVC - 123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62627637"/>
                  </a:ext>
                </a:extLst>
              </a:tr>
              <a:tr h="161035">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2633209771"/>
                  </a:ext>
                </a:extLst>
              </a:tr>
              <a:tr h="322069">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000">
                          <a:effectLst/>
                        </a:rPr>
                        <a:t>Adding credits by clicking on Add Credits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extLst>
                  <a:ext uri="{0D108BD9-81ED-4DB2-BD59-A6C34878D82A}">
                    <a16:rowId xmlns:a16="http://schemas.microsoft.com/office/drawing/2014/main" val="3995182529"/>
                  </a:ext>
                </a:extLst>
              </a:tr>
              <a:tr h="161035">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nchor="b"/>
                </a:tc>
                <a:extLst>
                  <a:ext uri="{0D108BD9-81ED-4DB2-BD59-A6C34878D82A}">
                    <a16:rowId xmlns:a16="http://schemas.microsoft.com/office/drawing/2014/main" val="980786187"/>
                  </a:ext>
                </a:extLst>
              </a:tr>
              <a:tr h="644137">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3866056649"/>
                  </a:ext>
                </a:extLst>
              </a:tr>
              <a:tr h="483103">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GB" sz="1000">
                          <a:effectLst/>
                        </a:rPr>
                        <a:t>Navigate to </a:t>
                      </a:r>
                      <a:r>
                        <a:rPr lang="en-IN" sz="1000" u="sng">
                          <a:effectLst/>
                          <a:hlinkClick r:id="rId3"/>
                        </a:rPr>
                        <a:t>https://sheltered-reef-50053.herokuapp.com/surveys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000">
                          <a:effectLst/>
                        </a:rPr>
                        <a:t>Should redirect successfully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000">
                          <a:effectLst/>
                        </a:rPr>
                        <a:t>Redirected successfully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4111211304"/>
                  </a:ext>
                </a:extLst>
              </a:tr>
              <a:tr h="322069">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000">
                          <a:effectLst/>
                        </a:rPr>
                        <a:t>Click on ‘Add Credits’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000">
                          <a:effectLst/>
                        </a:rPr>
                        <a:t>Should ask to enter card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000">
                          <a:effectLst/>
                        </a:rPr>
                        <a:t>Opened card details page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795550734"/>
                  </a:ext>
                </a:extLst>
              </a:tr>
              <a:tr h="322069">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000">
                          <a:effectLst/>
                        </a:rPr>
                        <a:t>Enter email, card no, expiry month and year and CVC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000">
                          <a:effectLst/>
                        </a:rPr>
                        <a:t>Enter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000">
                          <a:effectLst/>
                        </a:rPr>
                        <a:t>Entered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3844911778"/>
                  </a:ext>
                </a:extLst>
              </a:tr>
              <a:tr h="322069">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000">
                          <a:effectLst/>
                        </a:rPr>
                        <a:t>Click on Pay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000">
                          <a:effectLst/>
                        </a:rPr>
                        <a:t>Should increment credits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000">
                          <a:effectLst/>
                        </a:rPr>
                        <a:t>Credits incremented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444166023"/>
                  </a:ext>
                </a:extLst>
              </a:tr>
            </a:tbl>
          </a:graphicData>
        </a:graphic>
      </p:graphicFrame>
    </p:spTree>
    <p:extLst>
      <p:ext uri="{BB962C8B-B14F-4D97-AF65-F5344CB8AC3E}">
        <p14:creationId xmlns:p14="http://schemas.microsoft.com/office/powerpoint/2010/main" val="224882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3456651"/>
              </p:ext>
            </p:extLst>
          </p:nvPr>
        </p:nvGraphicFramePr>
        <p:xfrm>
          <a:off x="2307772" y="522522"/>
          <a:ext cx="8159931" cy="5738940"/>
        </p:xfrm>
        <a:graphic>
          <a:graphicData uri="http://schemas.openxmlformats.org/drawingml/2006/table">
            <a:tbl>
              <a:tblPr firstRow="1" firstCol="1" bandRow="1">
                <a:tableStyleId>{5C22544A-7EE6-4342-B048-85BDC9FD1C3A}</a:tableStyleId>
              </a:tblPr>
              <a:tblGrid>
                <a:gridCol w="864270">
                  <a:extLst>
                    <a:ext uri="{9D8B030D-6E8A-4147-A177-3AD203B41FA5}">
                      <a16:colId xmlns:a16="http://schemas.microsoft.com/office/drawing/2014/main" val="244440136"/>
                    </a:ext>
                  </a:extLst>
                </a:gridCol>
                <a:gridCol w="864939">
                  <a:extLst>
                    <a:ext uri="{9D8B030D-6E8A-4147-A177-3AD203B41FA5}">
                      <a16:colId xmlns:a16="http://schemas.microsoft.com/office/drawing/2014/main" val="1401713074"/>
                    </a:ext>
                  </a:extLst>
                </a:gridCol>
                <a:gridCol w="868293">
                  <a:extLst>
                    <a:ext uri="{9D8B030D-6E8A-4147-A177-3AD203B41FA5}">
                      <a16:colId xmlns:a16="http://schemas.microsoft.com/office/drawing/2014/main" val="4285864347"/>
                    </a:ext>
                  </a:extLst>
                </a:gridCol>
                <a:gridCol w="860916">
                  <a:extLst>
                    <a:ext uri="{9D8B030D-6E8A-4147-A177-3AD203B41FA5}">
                      <a16:colId xmlns:a16="http://schemas.microsoft.com/office/drawing/2014/main" val="753917795"/>
                    </a:ext>
                  </a:extLst>
                </a:gridCol>
                <a:gridCol w="858235">
                  <a:extLst>
                    <a:ext uri="{9D8B030D-6E8A-4147-A177-3AD203B41FA5}">
                      <a16:colId xmlns:a16="http://schemas.microsoft.com/office/drawing/2014/main" val="2228131699"/>
                    </a:ext>
                  </a:extLst>
                </a:gridCol>
                <a:gridCol w="859575">
                  <a:extLst>
                    <a:ext uri="{9D8B030D-6E8A-4147-A177-3AD203B41FA5}">
                      <a16:colId xmlns:a16="http://schemas.microsoft.com/office/drawing/2014/main" val="2228967597"/>
                    </a:ext>
                  </a:extLst>
                </a:gridCol>
                <a:gridCol w="856223">
                  <a:extLst>
                    <a:ext uri="{9D8B030D-6E8A-4147-A177-3AD203B41FA5}">
                      <a16:colId xmlns:a16="http://schemas.microsoft.com/office/drawing/2014/main" val="309827700"/>
                    </a:ext>
                  </a:extLst>
                </a:gridCol>
                <a:gridCol w="863598">
                  <a:extLst>
                    <a:ext uri="{9D8B030D-6E8A-4147-A177-3AD203B41FA5}">
                      <a16:colId xmlns:a16="http://schemas.microsoft.com/office/drawing/2014/main" val="22723441"/>
                    </a:ext>
                  </a:extLst>
                </a:gridCol>
                <a:gridCol w="206512">
                  <a:extLst>
                    <a:ext uri="{9D8B030D-6E8A-4147-A177-3AD203B41FA5}">
                      <a16:colId xmlns:a16="http://schemas.microsoft.com/office/drawing/2014/main" val="1179514684"/>
                    </a:ext>
                  </a:extLst>
                </a:gridCol>
                <a:gridCol w="807946">
                  <a:extLst>
                    <a:ext uri="{9D8B030D-6E8A-4147-A177-3AD203B41FA5}">
                      <a16:colId xmlns:a16="http://schemas.microsoft.com/office/drawing/2014/main" val="2119733484"/>
                    </a:ext>
                  </a:extLst>
                </a:gridCol>
                <a:gridCol w="249424">
                  <a:extLst>
                    <a:ext uri="{9D8B030D-6E8A-4147-A177-3AD203B41FA5}">
                      <a16:colId xmlns:a16="http://schemas.microsoft.com/office/drawing/2014/main" val="3467344321"/>
                    </a:ext>
                  </a:extLst>
                </a:gridCol>
              </a:tblGrid>
              <a:tr h="311612">
                <a:tc gridSpan="2">
                  <a:txBody>
                    <a:bodyPr/>
                    <a:lstStyle/>
                    <a:p>
                      <a:pPr>
                        <a:lnSpc>
                          <a:spcPct val="107000"/>
                        </a:lnSpc>
                        <a:spcAft>
                          <a:spcPts val="0"/>
                        </a:spcAft>
                      </a:pPr>
                      <a:r>
                        <a:rPr lang="en-IN" sz="700">
                          <a:effectLst/>
                        </a:rPr>
                        <a:t>Test Case ID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r>
                        <a:rPr lang="en-IN" sz="700">
                          <a:effectLst/>
                        </a:rPr>
                        <a:t>PES_006</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700">
                          <a:effectLst/>
                        </a:rPr>
                        <a:t>Test Case Description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6">
                  <a:txBody>
                    <a:bodyPr/>
                    <a:lstStyle/>
                    <a:p>
                      <a:pPr>
                        <a:lnSpc>
                          <a:spcPct val="107000"/>
                        </a:lnSpc>
                        <a:spcAft>
                          <a:spcPts val="0"/>
                        </a:spcAft>
                      </a:pPr>
                      <a:r>
                        <a:rPr lang="en-IN" sz="700">
                          <a:effectLst/>
                        </a:rPr>
                        <a:t>Adding Credits through Stripe gateway without entering card details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6696198"/>
                  </a:ext>
                </a:extLst>
              </a:tr>
              <a:tr h="311612">
                <a:tc gridSpan="2">
                  <a:txBody>
                    <a:bodyPr/>
                    <a:lstStyle/>
                    <a:p>
                      <a:pPr>
                        <a:lnSpc>
                          <a:spcPct val="107000"/>
                        </a:lnSpc>
                        <a:spcAft>
                          <a:spcPts val="0"/>
                        </a:spcAft>
                      </a:pPr>
                      <a:r>
                        <a:rPr lang="en-IN" sz="700">
                          <a:effectLst/>
                        </a:rPr>
                        <a:t>Created By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r>
                        <a:rPr lang="en-IN" sz="700">
                          <a:effectLst/>
                        </a:rPr>
                        <a:t>Vijaykumar R Pai</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700">
                          <a:effectLst/>
                        </a:rPr>
                        <a:t>Reviewed By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700">
                          <a:effectLst/>
                        </a:rPr>
                        <a:t>-</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Version</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700">
                          <a:effectLst/>
                        </a:rPr>
                        <a:t>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extLst>
                  <a:ext uri="{0D108BD9-81ED-4DB2-BD59-A6C34878D82A}">
                    <a16:rowId xmlns:a16="http://schemas.microsoft.com/office/drawing/2014/main" val="1431465125"/>
                  </a:ext>
                </a:extLst>
              </a:tr>
              <a:tr h="165800">
                <a:tc>
                  <a:txBody>
                    <a:bodyPr/>
                    <a:lstStyle/>
                    <a:p>
                      <a:pPr algn="ct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243838084"/>
                  </a:ext>
                </a:extLst>
              </a:tr>
              <a:tr h="165800">
                <a:tc gridSpan="2">
                  <a:txBody>
                    <a:bodyPr/>
                    <a:lstStyle/>
                    <a:p>
                      <a:pPr>
                        <a:lnSpc>
                          <a:spcPct val="107000"/>
                        </a:lnSpc>
                        <a:spcAft>
                          <a:spcPts val="0"/>
                        </a:spcAft>
                      </a:pPr>
                      <a:r>
                        <a:rPr lang="en-IN" sz="700" u="sng">
                          <a:effectLst/>
                        </a:rPr>
                        <a:t>QA Tester’s Log</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4">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877934088"/>
                  </a:ext>
                </a:extLst>
              </a:tr>
              <a:tr h="165800">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497973740"/>
                  </a:ext>
                </a:extLst>
              </a:tr>
              <a:tr h="497402">
                <a:tc gridSpan="2">
                  <a:txBody>
                    <a:bodyPr/>
                    <a:lstStyle/>
                    <a:p>
                      <a:pPr>
                        <a:lnSpc>
                          <a:spcPct val="107000"/>
                        </a:lnSpc>
                        <a:spcAft>
                          <a:spcPts val="0"/>
                        </a:spcAft>
                      </a:pPr>
                      <a:r>
                        <a:rPr lang="en-IN" sz="700">
                          <a:effectLst/>
                        </a:rPr>
                        <a:t>Tester's Name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r>
                        <a:rPr lang="en-IN" sz="700">
                          <a:effectLst/>
                        </a:rPr>
                        <a:t>Vijaykumar R Pai</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700">
                          <a:effectLst/>
                        </a:rPr>
                        <a:t>Date Tested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17-Nov-2019</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Test Case (Pass/Fail/Not Executed)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Pass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extLst>
                  <a:ext uri="{0D108BD9-81ED-4DB2-BD59-A6C34878D82A}">
                    <a16:rowId xmlns:a16="http://schemas.microsoft.com/office/drawing/2014/main" val="33888408"/>
                  </a:ext>
                </a:extLst>
              </a:tr>
              <a:tr h="165800">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228347426"/>
                  </a:ext>
                </a:extLst>
              </a:tr>
              <a:tr h="165800">
                <a:tc>
                  <a:txBody>
                    <a:bodyPr/>
                    <a:lstStyle/>
                    <a:p>
                      <a:pPr algn="ctr">
                        <a:lnSpc>
                          <a:spcPct val="107000"/>
                        </a:lnSpc>
                        <a:spcAft>
                          <a:spcPts val="0"/>
                        </a:spcAft>
                      </a:pPr>
                      <a:r>
                        <a:rPr lang="en-IN" sz="700">
                          <a:effectLst/>
                        </a:rPr>
                        <a:t>S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700">
                          <a:effectLst/>
                        </a:rPr>
                        <a:t>Prerequisites: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700">
                          <a:effectLst/>
                        </a:rPr>
                        <a:t>S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700">
                          <a:effectLst/>
                        </a:rPr>
                        <a:t>Test Data</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42233262"/>
                  </a:ext>
                </a:extLst>
              </a:tr>
              <a:tr h="165800">
                <a:tc>
                  <a:txBody>
                    <a:bodyPr/>
                    <a:lstStyle/>
                    <a:p>
                      <a:pPr algn="ctr">
                        <a:lnSpc>
                          <a:spcPct val="107000"/>
                        </a:lnSpc>
                        <a:spcAft>
                          <a:spcPts val="0"/>
                        </a:spcAft>
                      </a:pPr>
                      <a:r>
                        <a:rPr lang="en-IN" sz="700">
                          <a:effectLst/>
                        </a:rPr>
                        <a:t>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700">
                          <a:effectLst/>
                        </a:rPr>
                        <a:t>Access to Chrome Browser</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700">
                          <a:effectLst/>
                        </a:rPr>
                        <a:t>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700">
                          <a:effectLst/>
                        </a:rPr>
                        <a:t>Email – wdawda@awdawd.com</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3542702"/>
                  </a:ext>
                </a:extLst>
              </a:tr>
              <a:tr h="311612">
                <a:tc>
                  <a:txBody>
                    <a:bodyPr/>
                    <a:lstStyle/>
                    <a:p>
                      <a:pPr algn="ctr">
                        <a:lnSpc>
                          <a:spcPct val="107000"/>
                        </a:lnSpc>
                        <a:spcAft>
                          <a:spcPts val="0"/>
                        </a:spcAft>
                      </a:pPr>
                      <a:r>
                        <a:rPr lang="en-IN" sz="700">
                          <a:effectLst/>
                        </a:rPr>
                        <a:t>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700">
                          <a:effectLst/>
                        </a:rPr>
                        <a:t> </a:t>
                      </a:r>
                      <a:r>
                        <a:rPr lang="en-IN" sz="700" u="sng">
                          <a:effectLst/>
                          <a:hlinkClick r:id="rId2"/>
                        </a:rPr>
                        <a:t>https://sheltered-reef-50053.herokuapp.com/</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700">
                          <a:effectLst/>
                        </a:rPr>
                        <a:t>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700">
                          <a:effectLst/>
                        </a:rPr>
                        <a:t>Card number – **** **** ****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5059484"/>
                  </a:ext>
                </a:extLst>
              </a:tr>
              <a:tr h="165800">
                <a:tc>
                  <a:txBody>
                    <a:bodyPr/>
                    <a:lstStyle/>
                    <a:p>
                      <a:pPr algn="ctr">
                        <a:lnSpc>
                          <a:spcPct val="107000"/>
                        </a:lnSpc>
                        <a:spcAft>
                          <a:spcPts val="0"/>
                        </a:spcAft>
                      </a:pPr>
                      <a:r>
                        <a:rPr lang="en-IN" sz="700">
                          <a:effectLst/>
                        </a:rPr>
                        <a:t>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700">
                          <a:effectLst/>
                        </a:rPr>
                        <a:t>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700">
                          <a:effectLst/>
                        </a:rPr>
                        <a:t> Expiry date – 09/20</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59332153"/>
                  </a:ext>
                </a:extLst>
              </a:tr>
              <a:tr h="165800">
                <a:tc>
                  <a:txBody>
                    <a:bodyPr/>
                    <a:lstStyle/>
                    <a:p>
                      <a:pPr algn="ctr">
                        <a:lnSpc>
                          <a:spcPct val="107000"/>
                        </a:lnSpc>
                        <a:spcAft>
                          <a:spcPts val="0"/>
                        </a:spcAft>
                      </a:pPr>
                      <a:r>
                        <a:rPr lang="en-IN" sz="700">
                          <a:effectLst/>
                        </a:rPr>
                        <a:t>4</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700">
                          <a:effectLst/>
                        </a:rPr>
                        <a:t>4</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700">
                          <a:effectLst/>
                        </a:rPr>
                        <a:t> CVC - 123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8401117"/>
                  </a:ext>
                </a:extLst>
              </a:tr>
              <a:tr h="165800">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034514613"/>
                  </a:ext>
                </a:extLst>
              </a:tr>
              <a:tr h="311612">
                <a:tc>
                  <a:txBody>
                    <a:bodyPr/>
                    <a:lstStyle/>
                    <a:p>
                      <a:pPr>
                        <a:lnSpc>
                          <a:spcPct val="107000"/>
                        </a:lnSpc>
                        <a:spcAft>
                          <a:spcPts val="0"/>
                        </a:spcAft>
                      </a:pPr>
                      <a:r>
                        <a:rPr lang="en-IN" sz="700" u="sng">
                          <a:effectLst/>
                        </a:rPr>
                        <a:t>Test Scenario</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6">
                  <a:txBody>
                    <a:bodyPr/>
                    <a:lstStyle/>
                    <a:p>
                      <a:pPr>
                        <a:lnSpc>
                          <a:spcPct val="107000"/>
                        </a:lnSpc>
                        <a:spcAft>
                          <a:spcPts val="0"/>
                        </a:spcAft>
                      </a:pPr>
                      <a:r>
                        <a:rPr lang="en-IN" sz="700">
                          <a:effectLst/>
                        </a:rPr>
                        <a:t>Adding credits by clicking on Add Credits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501955903"/>
                  </a:ext>
                </a:extLst>
              </a:tr>
              <a:tr h="165800">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700">
                          <a:effectLst/>
                        </a:rPr>
                        <a:t>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nchor="b"/>
                </a:tc>
                <a:extLst>
                  <a:ext uri="{0D108BD9-81ED-4DB2-BD59-A6C34878D82A}">
                    <a16:rowId xmlns:a16="http://schemas.microsoft.com/office/drawing/2014/main" val="241048767"/>
                  </a:ext>
                </a:extLst>
              </a:tr>
              <a:tr h="467418">
                <a:tc>
                  <a:txBody>
                    <a:bodyPr/>
                    <a:lstStyle/>
                    <a:p>
                      <a:pPr algn="ctr">
                        <a:lnSpc>
                          <a:spcPct val="107000"/>
                        </a:lnSpc>
                        <a:spcAft>
                          <a:spcPts val="0"/>
                        </a:spcAft>
                      </a:pPr>
                      <a:r>
                        <a:rPr lang="en-IN" sz="700">
                          <a:effectLst/>
                        </a:rPr>
                        <a:t>Step #</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gn="ctr">
                        <a:lnSpc>
                          <a:spcPct val="107000"/>
                        </a:lnSpc>
                        <a:spcAft>
                          <a:spcPts val="0"/>
                        </a:spcAft>
                      </a:pPr>
                      <a:r>
                        <a:rPr lang="en-IN" sz="700">
                          <a:effectLst/>
                        </a:rPr>
                        <a:t>Step Details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700">
                          <a:effectLst/>
                        </a:rPr>
                        <a:t>Expected Results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gn="ctr">
                        <a:lnSpc>
                          <a:spcPct val="107000"/>
                        </a:lnSpc>
                        <a:spcAft>
                          <a:spcPts val="0"/>
                        </a:spcAft>
                      </a:pPr>
                      <a:r>
                        <a:rPr lang="en-IN" sz="700">
                          <a:effectLst/>
                        </a:rPr>
                        <a:t>Actual Results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700">
                          <a:effectLst/>
                        </a:rPr>
                        <a:t>Pass / Fail / Not executed / Suspended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28734658"/>
                  </a:ext>
                </a:extLst>
              </a:tr>
              <a:tr h="623224">
                <a:tc>
                  <a:txBody>
                    <a:bodyPr/>
                    <a:lstStyle/>
                    <a:p>
                      <a:pPr algn="ctr">
                        <a:lnSpc>
                          <a:spcPct val="107000"/>
                        </a:lnSpc>
                        <a:spcAft>
                          <a:spcPts val="0"/>
                        </a:spcAft>
                      </a:pPr>
                      <a:r>
                        <a:rPr lang="en-IN" sz="700">
                          <a:effectLst/>
                        </a:rPr>
                        <a:t>1</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GB" sz="700">
                          <a:effectLst/>
                        </a:rPr>
                        <a:t>Navigate to  </a:t>
                      </a:r>
                      <a:r>
                        <a:rPr lang="en-IN" sz="700" u="sng">
                          <a:effectLst/>
                          <a:hlinkClick r:id="rId3"/>
                        </a:rPr>
                        <a:t>https://sheltered-reef-50053.herokuapp.com/surveys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Should redirect successfully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700">
                          <a:effectLst/>
                        </a:rPr>
                        <a:t>Redirected successfully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700">
                          <a:effectLst/>
                        </a:rPr>
                        <a:t>Pass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0021495"/>
                  </a:ext>
                </a:extLst>
              </a:tr>
              <a:tr h="311612">
                <a:tc>
                  <a:txBody>
                    <a:bodyPr/>
                    <a:lstStyle/>
                    <a:p>
                      <a:pPr algn="ctr">
                        <a:lnSpc>
                          <a:spcPct val="107000"/>
                        </a:lnSpc>
                        <a:spcAft>
                          <a:spcPts val="0"/>
                        </a:spcAft>
                      </a:pPr>
                      <a:r>
                        <a:rPr lang="en-IN" sz="700">
                          <a:effectLst/>
                        </a:rPr>
                        <a:t>2</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700">
                          <a:effectLst/>
                        </a:rPr>
                        <a:t>Click on ‘Add Credits’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Should ask to enter card details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700">
                          <a:effectLst/>
                        </a:rPr>
                        <a:t>Opened card details page</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700">
                          <a:effectLst/>
                        </a:rPr>
                        <a:t>Pass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1012021"/>
                  </a:ext>
                </a:extLst>
              </a:tr>
              <a:tr h="467418">
                <a:tc>
                  <a:txBody>
                    <a:bodyPr/>
                    <a:lstStyle/>
                    <a:p>
                      <a:pPr algn="ctr">
                        <a:lnSpc>
                          <a:spcPct val="107000"/>
                        </a:lnSpc>
                        <a:spcAft>
                          <a:spcPts val="0"/>
                        </a:spcAft>
                      </a:pPr>
                      <a:r>
                        <a:rPr lang="en-IN" sz="700">
                          <a:effectLst/>
                        </a:rPr>
                        <a:t>3</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700">
                          <a:effectLst/>
                        </a:rPr>
                        <a:t>Did not enter email, card no, expiry month and year and CVC</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Details not entered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700">
                          <a:effectLst/>
                        </a:rPr>
                        <a:t>Details not entered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700">
                          <a:effectLst/>
                        </a:rPr>
                        <a:t>Pass</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6349728"/>
                  </a:ext>
                </a:extLst>
              </a:tr>
              <a:tr h="467418">
                <a:tc>
                  <a:txBody>
                    <a:bodyPr/>
                    <a:lstStyle/>
                    <a:p>
                      <a:pPr algn="ctr">
                        <a:lnSpc>
                          <a:spcPct val="107000"/>
                        </a:lnSpc>
                        <a:spcAft>
                          <a:spcPts val="0"/>
                        </a:spcAft>
                      </a:pPr>
                      <a:r>
                        <a:rPr lang="en-IN" sz="700">
                          <a:effectLst/>
                        </a:rPr>
                        <a:t>4</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700">
                          <a:effectLst/>
                        </a:rPr>
                        <a:t>Click on Pay</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700">
                          <a:effectLst/>
                        </a:rPr>
                        <a:t>Should not do any transaction and credit will not be incremented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700">
                          <a:effectLst/>
                        </a:rPr>
                        <a:t>Did not do any transaction and credit not incremented</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700" dirty="0">
                          <a:effectLst/>
                        </a:rPr>
                        <a:t>Pass</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5406667"/>
                  </a:ext>
                </a:extLst>
              </a:tr>
            </a:tbl>
          </a:graphicData>
        </a:graphic>
      </p:graphicFrame>
    </p:spTree>
    <p:extLst>
      <p:ext uri="{BB962C8B-B14F-4D97-AF65-F5344CB8AC3E}">
        <p14:creationId xmlns:p14="http://schemas.microsoft.com/office/powerpoint/2010/main" val="399439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6768" y="1933303"/>
            <a:ext cx="9078978" cy="3344092"/>
          </a:xfrm>
        </p:spPr>
        <p:txBody>
          <a:bodyPr>
            <a:normAutofit/>
          </a:bodyPr>
          <a:lstStyle/>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Bulk Email Aggregator is a web </a:t>
            </a:r>
            <a:r>
              <a:rPr lang="en-IN" sz="2400" dirty="0">
                <a:latin typeface="Times New Roman" panose="02020603050405020304" pitchFamily="18" charset="0"/>
                <a:cs typeface="Times New Roman" panose="02020603050405020304" pitchFamily="18" charset="0"/>
              </a:rPr>
              <a:t>application that is </a:t>
            </a:r>
            <a:r>
              <a:rPr lang="en-IN" sz="2400" dirty="0" smtClean="0">
                <a:latin typeface="Times New Roman" panose="02020603050405020304" pitchFamily="18" charset="0"/>
                <a:cs typeface="Times New Roman" panose="02020603050405020304" pitchFamily="18" charset="0"/>
              </a:rPr>
              <a:t>used to </a:t>
            </a:r>
            <a:r>
              <a:rPr lang="en-IN" sz="2400" dirty="0">
                <a:latin typeface="Times New Roman" panose="02020603050405020304" pitchFamily="18" charset="0"/>
                <a:cs typeface="Times New Roman" panose="02020603050405020304" pitchFamily="18" charset="0"/>
              </a:rPr>
              <a:t>provide a paid service to the end </a:t>
            </a:r>
            <a:r>
              <a:rPr lang="en-IN" sz="2400" dirty="0" smtClean="0">
                <a:latin typeface="Times New Roman" panose="02020603050405020304" pitchFamily="18" charset="0"/>
                <a:cs typeface="Times New Roman" panose="02020603050405020304" pitchFamily="18" charset="0"/>
              </a:rPr>
              <a:t>user who is CRM, </a:t>
            </a:r>
            <a:r>
              <a:rPr lang="en-IN" sz="2400" dirty="0">
                <a:latin typeface="Times New Roman" panose="02020603050405020304" pitchFamily="18" charset="0"/>
                <a:cs typeface="Times New Roman" panose="02020603050405020304" pitchFamily="18" charset="0"/>
              </a:rPr>
              <a:t>which will enable them to send bulk emails for </a:t>
            </a:r>
            <a:r>
              <a:rPr lang="en-IN" sz="2400" dirty="0" smtClean="0">
                <a:latin typeface="Times New Roman" panose="02020603050405020304" pitchFamily="18" charset="0"/>
                <a:cs typeface="Times New Roman" panose="02020603050405020304" pitchFamily="18" charset="0"/>
              </a:rPr>
              <a:t>collecting feedback </a:t>
            </a:r>
            <a:r>
              <a:rPr lang="en-IN" sz="2400" dirty="0">
                <a:latin typeface="Times New Roman" panose="02020603050405020304" pitchFamily="18" charset="0"/>
                <a:cs typeface="Times New Roman" panose="02020603050405020304" pitchFamily="18" charset="0"/>
              </a:rPr>
              <a:t>of their </a:t>
            </a:r>
            <a:r>
              <a:rPr lang="en-IN" sz="2400" dirty="0" smtClean="0">
                <a:latin typeface="Times New Roman" panose="02020603050405020304" pitchFamily="18" charset="0"/>
                <a:cs typeface="Times New Roman" panose="02020603050405020304" pitchFamily="18" charset="0"/>
              </a:rPr>
              <a:t>own electronic product.</a:t>
            </a: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With the use of </a:t>
            </a:r>
            <a:r>
              <a:rPr lang="en-IN" sz="2400" b="1" dirty="0">
                <a:latin typeface="Times New Roman" panose="02020603050405020304" pitchFamily="18" charset="0"/>
                <a:cs typeface="Times New Roman" panose="02020603050405020304" pitchFamily="18" charset="0"/>
              </a:rPr>
              <a:t>Google OAuth authentication</a:t>
            </a:r>
            <a:r>
              <a:rPr lang="en-IN" sz="2400" dirty="0">
                <a:latin typeface="Times New Roman" panose="02020603050405020304" pitchFamily="18" charset="0"/>
                <a:cs typeface="Times New Roman" panose="02020603050405020304" pitchFamily="18" charset="0"/>
              </a:rPr>
              <a:t>, we have enhanced the authentication in the app. </a:t>
            </a:r>
            <a:endParaRPr lang="en-IN"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service will be provided on usage of assigned credit points to </a:t>
            </a:r>
            <a:r>
              <a:rPr lang="en-IN" sz="2400" dirty="0" smtClean="0">
                <a:latin typeface="Times New Roman" panose="02020603050405020304" pitchFamily="18" charset="0"/>
                <a:cs typeface="Times New Roman" panose="02020603050405020304" pitchFamily="18" charset="0"/>
              </a:rPr>
              <a:t>user.</a:t>
            </a:r>
          </a:p>
        </p:txBody>
      </p:sp>
    </p:spTree>
    <p:extLst>
      <p:ext uri="{BB962C8B-B14F-4D97-AF65-F5344CB8AC3E}">
        <p14:creationId xmlns:p14="http://schemas.microsoft.com/office/powerpoint/2010/main" val="2845499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5957955"/>
              </p:ext>
            </p:extLst>
          </p:nvPr>
        </p:nvGraphicFramePr>
        <p:xfrm>
          <a:off x="2177139" y="522518"/>
          <a:ext cx="8038014" cy="5832907"/>
        </p:xfrm>
        <a:graphic>
          <a:graphicData uri="http://schemas.openxmlformats.org/drawingml/2006/table">
            <a:tbl>
              <a:tblPr firstRow="1" firstCol="1" bandRow="1">
                <a:tableStyleId>{5C22544A-7EE6-4342-B048-85BDC9FD1C3A}</a:tableStyleId>
              </a:tblPr>
              <a:tblGrid>
                <a:gridCol w="833201">
                  <a:extLst>
                    <a:ext uri="{9D8B030D-6E8A-4147-A177-3AD203B41FA5}">
                      <a16:colId xmlns:a16="http://schemas.microsoft.com/office/drawing/2014/main" val="2906336954"/>
                    </a:ext>
                  </a:extLst>
                </a:gridCol>
                <a:gridCol w="853150">
                  <a:extLst>
                    <a:ext uri="{9D8B030D-6E8A-4147-A177-3AD203B41FA5}">
                      <a16:colId xmlns:a16="http://schemas.microsoft.com/office/drawing/2014/main" val="1589653053"/>
                    </a:ext>
                  </a:extLst>
                </a:gridCol>
                <a:gridCol w="1142411">
                  <a:extLst>
                    <a:ext uri="{9D8B030D-6E8A-4147-A177-3AD203B41FA5}">
                      <a16:colId xmlns:a16="http://schemas.microsoft.com/office/drawing/2014/main" val="3887614395"/>
                    </a:ext>
                  </a:extLst>
                </a:gridCol>
                <a:gridCol w="830542">
                  <a:extLst>
                    <a:ext uri="{9D8B030D-6E8A-4147-A177-3AD203B41FA5}">
                      <a16:colId xmlns:a16="http://schemas.microsoft.com/office/drawing/2014/main" val="1349358427"/>
                    </a:ext>
                  </a:extLst>
                </a:gridCol>
                <a:gridCol w="787984">
                  <a:extLst>
                    <a:ext uri="{9D8B030D-6E8A-4147-A177-3AD203B41FA5}">
                      <a16:colId xmlns:a16="http://schemas.microsoft.com/office/drawing/2014/main" val="1164928971"/>
                    </a:ext>
                  </a:extLst>
                </a:gridCol>
                <a:gridCol w="780670">
                  <a:extLst>
                    <a:ext uri="{9D8B030D-6E8A-4147-A177-3AD203B41FA5}">
                      <a16:colId xmlns:a16="http://schemas.microsoft.com/office/drawing/2014/main" val="3612039637"/>
                    </a:ext>
                  </a:extLst>
                </a:gridCol>
                <a:gridCol w="765374">
                  <a:extLst>
                    <a:ext uri="{9D8B030D-6E8A-4147-A177-3AD203B41FA5}">
                      <a16:colId xmlns:a16="http://schemas.microsoft.com/office/drawing/2014/main" val="3665396954"/>
                    </a:ext>
                  </a:extLst>
                </a:gridCol>
                <a:gridCol w="824557">
                  <a:extLst>
                    <a:ext uri="{9D8B030D-6E8A-4147-A177-3AD203B41FA5}">
                      <a16:colId xmlns:a16="http://schemas.microsoft.com/office/drawing/2014/main" val="3225393276"/>
                    </a:ext>
                  </a:extLst>
                </a:gridCol>
                <a:gridCol w="797292">
                  <a:extLst>
                    <a:ext uri="{9D8B030D-6E8A-4147-A177-3AD203B41FA5}">
                      <a16:colId xmlns:a16="http://schemas.microsoft.com/office/drawing/2014/main" val="1818006403"/>
                    </a:ext>
                  </a:extLst>
                </a:gridCol>
                <a:gridCol w="175466">
                  <a:extLst>
                    <a:ext uri="{9D8B030D-6E8A-4147-A177-3AD203B41FA5}">
                      <a16:colId xmlns:a16="http://schemas.microsoft.com/office/drawing/2014/main" val="1897863462"/>
                    </a:ext>
                  </a:extLst>
                </a:gridCol>
                <a:gridCol w="247367">
                  <a:extLst>
                    <a:ext uri="{9D8B030D-6E8A-4147-A177-3AD203B41FA5}">
                      <a16:colId xmlns:a16="http://schemas.microsoft.com/office/drawing/2014/main" val="1945071838"/>
                    </a:ext>
                  </a:extLst>
                </a:gridCol>
              </a:tblGrid>
              <a:tr h="197842">
                <a:tc gridSpan="2">
                  <a:txBody>
                    <a:bodyPr/>
                    <a:lstStyle/>
                    <a:p>
                      <a:pPr>
                        <a:lnSpc>
                          <a:spcPct val="107000"/>
                        </a:lnSpc>
                        <a:spcAft>
                          <a:spcPts val="0"/>
                        </a:spcAft>
                      </a:pPr>
                      <a:r>
                        <a:rPr lang="en-GB" sz="800">
                          <a:effectLst/>
                        </a:rPr>
                        <a:t>Test Case 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r>
                        <a:rPr lang="en-GB" sz="800">
                          <a:effectLst/>
                        </a:rPr>
                        <a:t>PES_007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800">
                          <a:effectLst/>
                        </a:rPr>
                        <a:t>Test Case Description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6">
                  <a:txBody>
                    <a:bodyPr/>
                    <a:lstStyle/>
                    <a:p>
                      <a:pPr>
                        <a:lnSpc>
                          <a:spcPct val="107000"/>
                        </a:lnSpc>
                        <a:spcAft>
                          <a:spcPts val="0"/>
                        </a:spcAft>
                      </a:pPr>
                      <a:r>
                        <a:rPr lang="en-GB" sz="800">
                          <a:effectLst/>
                        </a:rPr>
                        <a:t>Testing Logout functionality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28906186"/>
                  </a:ext>
                </a:extLst>
              </a:tr>
              <a:tr h="352005">
                <a:tc gridSpan="2">
                  <a:txBody>
                    <a:bodyPr/>
                    <a:lstStyle/>
                    <a:p>
                      <a:pPr>
                        <a:lnSpc>
                          <a:spcPct val="107000"/>
                        </a:lnSpc>
                        <a:spcAft>
                          <a:spcPts val="0"/>
                        </a:spcAft>
                      </a:pPr>
                      <a:r>
                        <a:rPr lang="en-GB" sz="800">
                          <a:effectLst/>
                        </a:rPr>
                        <a:t>Created By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r>
                        <a:rPr lang="en-GB" sz="800">
                          <a:effectLst/>
                        </a:rPr>
                        <a:t>Vijaykumar R Pai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800">
                          <a:effectLst/>
                        </a:rPr>
                        <a:t>Reviewed By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800">
                          <a:effectLst/>
                        </a:rPr>
                        <a: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800">
                          <a:effectLst/>
                        </a:rPr>
                        <a:t>Version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extLst>
                  <a:ext uri="{0D108BD9-81ED-4DB2-BD59-A6C34878D82A}">
                    <a16:rowId xmlns:a16="http://schemas.microsoft.com/office/drawing/2014/main" val="4071792514"/>
                  </a:ext>
                </a:extLst>
              </a:tr>
              <a:tr h="189460">
                <a:tc>
                  <a:txBody>
                    <a:bodyPr/>
                    <a:lstStyle/>
                    <a:p>
                      <a:pPr algn="ct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833341159"/>
                  </a:ext>
                </a:extLst>
              </a:tr>
              <a:tr h="197842">
                <a:tc gridSpan="2">
                  <a:txBody>
                    <a:bodyPr/>
                    <a:lstStyle/>
                    <a:p>
                      <a:pPr>
                        <a:lnSpc>
                          <a:spcPct val="107000"/>
                        </a:lnSpc>
                        <a:spcAft>
                          <a:spcPts val="0"/>
                        </a:spcAft>
                      </a:pPr>
                      <a:r>
                        <a:rPr lang="en-GB" sz="800" u="sng">
                          <a:effectLst/>
                        </a:rPr>
                        <a:t>QA Tester’s Log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4">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423078783"/>
                  </a:ext>
                </a:extLst>
              </a:tr>
              <a:tr h="189460">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086716677"/>
                  </a:ext>
                </a:extLst>
              </a:tr>
              <a:tr h="532580">
                <a:tc gridSpan="2">
                  <a:txBody>
                    <a:bodyPr/>
                    <a:lstStyle/>
                    <a:p>
                      <a:pPr>
                        <a:lnSpc>
                          <a:spcPct val="107000"/>
                        </a:lnSpc>
                        <a:spcAft>
                          <a:spcPts val="0"/>
                        </a:spcAft>
                      </a:pPr>
                      <a:r>
                        <a:rPr lang="en-GB" sz="800">
                          <a:effectLst/>
                        </a:rPr>
                        <a:t>Tester's Name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r>
                        <a:rPr lang="en-GB" sz="800">
                          <a:effectLst/>
                        </a:rPr>
                        <a:t>Vijaykumar R Pai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800">
                          <a:effectLst/>
                        </a:rPr>
                        <a:t>Date Tested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IN" sz="800">
                          <a:effectLst/>
                        </a:rPr>
                        <a:t>17-Nov-2019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800">
                          <a:effectLst/>
                        </a:rPr>
                        <a:t>Test Case (Pass/Fail/Not Executed)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8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extLst>
                  <a:ext uri="{0D108BD9-81ED-4DB2-BD59-A6C34878D82A}">
                    <a16:rowId xmlns:a16="http://schemas.microsoft.com/office/drawing/2014/main" val="4174320081"/>
                  </a:ext>
                </a:extLst>
              </a:tr>
              <a:tr h="189460">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87746113"/>
                  </a:ext>
                </a:extLst>
              </a:tr>
              <a:tr h="197842">
                <a:tc>
                  <a:txBody>
                    <a:bodyPr/>
                    <a:lstStyle/>
                    <a:p>
                      <a:pPr algn="ctr">
                        <a:lnSpc>
                          <a:spcPct val="107000"/>
                        </a:lnSpc>
                        <a:spcAft>
                          <a:spcPts val="0"/>
                        </a:spcAft>
                      </a:pPr>
                      <a:r>
                        <a:rPr lang="en-GB" sz="800">
                          <a:effectLst/>
                        </a:rPr>
                        <a:t>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800">
                          <a:effectLst/>
                        </a:rPr>
                        <a:t>Prerequisites: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Test Data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4501655"/>
                  </a:ext>
                </a:extLst>
              </a:tr>
              <a:tr h="197842">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800">
                          <a:effectLst/>
                        </a:rPr>
                        <a:t>Access to Chrome Browser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4863815"/>
                  </a:ext>
                </a:extLst>
              </a:tr>
              <a:tr h="378918">
                <a:tc>
                  <a:txBody>
                    <a:bodyPr/>
                    <a:lstStyle/>
                    <a:p>
                      <a:pPr algn="ctr">
                        <a:lnSpc>
                          <a:spcPct val="107000"/>
                        </a:lnSpc>
                        <a:spcAft>
                          <a:spcPts val="0"/>
                        </a:spcAft>
                      </a:pPr>
                      <a:r>
                        <a:rPr lang="en-GB"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IN" sz="800" u="sng">
                          <a:effectLst/>
                          <a:hlinkClick r:id="rId2"/>
                        </a:rPr>
                        <a:t>https://sheltered-reef-50053.herokuapp.com/surveys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23654489"/>
                  </a:ext>
                </a:extLst>
              </a:tr>
              <a:tr h="197842">
                <a:tc>
                  <a:txBody>
                    <a:bodyPr/>
                    <a:lstStyle/>
                    <a:p>
                      <a:pPr algn="ctr">
                        <a:lnSpc>
                          <a:spcPct val="107000"/>
                        </a:lnSpc>
                        <a:spcAft>
                          <a:spcPts val="0"/>
                        </a:spcAft>
                      </a:pPr>
                      <a:r>
                        <a:rPr lang="en-GB"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8546573"/>
                  </a:ext>
                </a:extLst>
              </a:tr>
              <a:tr h="197842">
                <a:tc>
                  <a:txBody>
                    <a:bodyPr/>
                    <a:lstStyle/>
                    <a:p>
                      <a:pPr algn="ctr">
                        <a:lnSpc>
                          <a:spcPct val="107000"/>
                        </a:lnSpc>
                        <a:spcAft>
                          <a:spcPts val="0"/>
                        </a:spcAft>
                      </a:pPr>
                      <a:r>
                        <a:rPr lang="en-GB" sz="8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3469618"/>
                  </a:ext>
                </a:extLst>
              </a:tr>
              <a:tr h="197842">
                <a:tc>
                  <a:txBody>
                    <a:bodyPr/>
                    <a:lstStyle/>
                    <a:p>
                      <a:pPr algn="ctr">
                        <a:lnSpc>
                          <a:spcPct val="107000"/>
                        </a:lnSpc>
                        <a:spcAft>
                          <a:spcPts val="0"/>
                        </a:spcAft>
                      </a:pPr>
                      <a:r>
                        <a:rPr lang="en-GB" sz="800">
                          <a:effectLst/>
                        </a:rPr>
                        <a:t>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43929635"/>
                  </a:ext>
                </a:extLst>
              </a:tr>
              <a:tr h="197842">
                <a:tc>
                  <a:txBody>
                    <a:bodyPr/>
                    <a:lstStyle/>
                    <a:p>
                      <a:pPr algn="ctr">
                        <a:lnSpc>
                          <a:spcPct val="107000"/>
                        </a:lnSpc>
                        <a:spcAft>
                          <a:spcPts val="0"/>
                        </a:spcAft>
                      </a:pPr>
                      <a:r>
                        <a:rPr lang="en-GB"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2331037"/>
                  </a:ext>
                </a:extLst>
              </a:tr>
              <a:tr h="189460">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678968726"/>
                  </a:ext>
                </a:extLst>
              </a:tr>
              <a:tr h="378918">
                <a:tc>
                  <a:txBody>
                    <a:bodyPr/>
                    <a:lstStyle/>
                    <a:p>
                      <a:pPr>
                        <a:lnSpc>
                          <a:spcPct val="107000"/>
                        </a:lnSpc>
                        <a:spcAft>
                          <a:spcPts val="0"/>
                        </a:spcAft>
                      </a:pPr>
                      <a:r>
                        <a:rPr lang="en-GB" sz="800" u="sng">
                          <a:effectLst/>
                        </a:rPr>
                        <a:t>Test Scenario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6">
                  <a:txBody>
                    <a:bodyPr/>
                    <a:lstStyle/>
                    <a:p>
                      <a:pPr>
                        <a:lnSpc>
                          <a:spcPct val="107000"/>
                        </a:lnSpc>
                        <a:spcAft>
                          <a:spcPts val="0"/>
                        </a:spcAft>
                      </a:pPr>
                      <a:r>
                        <a:rPr lang="en-GB" sz="800">
                          <a:effectLst/>
                        </a:rPr>
                        <a:t>Verify on clicking logout button, the user is logged out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93205418"/>
                  </a:ext>
                </a:extLst>
              </a:tr>
              <a:tr h="189460">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nchor="b"/>
                </a:tc>
                <a:extLst>
                  <a:ext uri="{0D108BD9-81ED-4DB2-BD59-A6C34878D82A}">
                    <a16:rowId xmlns:a16="http://schemas.microsoft.com/office/drawing/2014/main" val="748069656"/>
                  </a:ext>
                </a:extLst>
              </a:tr>
              <a:tr h="568378">
                <a:tc>
                  <a:txBody>
                    <a:bodyPr/>
                    <a:lstStyle/>
                    <a:p>
                      <a:pPr algn="ctr">
                        <a:lnSpc>
                          <a:spcPct val="107000"/>
                        </a:lnSpc>
                        <a:spcAft>
                          <a:spcPts val="0"/>
                        </a:spcAft>
                      </a:pPr>
                      <a:r>
                        <a:rPr lang="en-GB" sz="800">
                          <a:effectLst/>
                        </a:rPr>
                        <a:t>Step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2">
                  <a:txBody>
                    <a:bodyPr/>
                    <a:lstStyle/>
                    <a:p>
                      <a:pPr algn="ctr">
                        <a:lnSpc>
                          <a:spcPct val="107000"/>
                        </a:lnSpc>
                        <a:spcAft>
                          <a:spcPts val="0"/>
                        </a:spcAft>
                      </a:pPr>
                      <a:r>
                        <a:rPr lang="en-GB" sz="800">
                          <a:effectLst/>
                        </a:rPr>
                        <a:t>Step Details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800">
                          <a:effectLst/>
                        </a:rPr>
                        <a:t>Expected Results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gn="ctr">
                        <a:lnSpc>
                          <a:spcPct val="107000"/>
                        </a:lnSpc>
                        <a:spcAft>
                          <a:spcPts val="0"/>
                        </a:spcAft>
                      </a:pPr>
                      <a:r>
                        <a:rPr lang="en-GB" sz="800">
                          <a:effectLst/>
                        </a:rPr>
                        <a:t>Actual Results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GB" sz="800">
                          <a:effectLst/>
                        </a:rPr>
                        <a:t>Pass / Fail / Not executed / Suspended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4711555"/>
                  </a:ext>
                </a:extLst>
              </a:tr>
              <a:tr h="713154">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800">
                          <a:effectLst/>
                        </a:rPr>
                        <a:t>Navigate to</a:t>
                      </a:r>
                      <a:r>
                        <a:rPr lang="en-GB" sz="800" u="sng">
                          <a:effectLst/>
                        </a:rPr>
                        <a:t> </a:t>
                      </a:r>
                      <a:r>
                        <a:rPr lang="en-IN" sz="800" u="sng">
                          <a:effectLst/>
                          <a:hlinkClick r:id="rId2"/>
                        </a:rPr>
                        <a:t>https://sheltered-reef-50053.herokuapp.com/surveys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IN" sz="800">
                          <a:effectLst/>
                        </a:rPr>
                        <a:t>Should redirect successfully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nSpc>
                          <a:spcPct val="107000"/>
                        </a:lnSpc>
                        <a:spcAft>
                          <a:spcPts val="0"/>
                        </a:spcAft>
                      </a:pPr>
                      <a:r>
                        <a:rPr lang="en-IN" sz="800">
                          <a:effectLst/>
                        </a:rPr>
                        <a:t>Redirected successfully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8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2371684"/>
                  </a:ext>
                </a:extLst>
              </a:tr>
              <a:tr h="378918">
                <a:tc>
                  <a:txBody>
                    <a:bodyPr/>
                    <a:lstStyle/>
                    <a:p>
                      <a:pPr algn="ctr">
                        <a:lnSpc>
                          <a:spcPct val="107000"/>
                        </a:lnSpc>
                        <a:spcAft>
                          <a:spcPts val="0"/>
                        </a:spcAft>
                      </a:pPr>
                      <a:r>
                        <a:rPr lang="en-GB"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800">
                          <a:effectLst/>
                        </a:rPr>
                        <a:t>Click on ‘Logout’ button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800">
                          <a:effectLst/>
                        </a:rPr>
                        <a:t>Should logout out of the application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nSpc>
                          <a:spcPct val="107000"/>
                        </a:lnSpc>
                        <a:spcAft>
                          <a:spcPts val="0"/>
                        </a:spcAft>
                      </a:pPr>
                      <a:r>
                        <a:rPr lang="en-IN" sz="800">
                          <a:effectLst/>
                        </a:rPr>
                        <a:t>Successfully logged out of the application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800" dirty="0">
                          <a:effectLst/>
                        </a:rPr>
                        <a:t>Pass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0790546"/>
                  </a:ext>
                </a:extLst>
              </a:tr>
            </a:tbl>
          </a:graphicData>
        </a:graphic>
      </p:graphicFrame>
    </p:spTree>
    <p:extLst>
      <p:ext uri="{BB962C8B-B14F-4D97-AF65-F5344CB8AC3E}">
        <p14:creationId xmlns:p14="http://schemas.microsoft.com/office/powerpoint/2010/main" val="23485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3660529"/>
              </p:ext>
            </p:extLst>
          </p:nvPr>
        </p:nvGraphicFramePr>
        <p:xfrm>
          <a:off x="2185851" y="566058"/>
          <a:ext cx="7959635" cy="5727451"/>
        </p:xfrm>
        <a:graphic>
          <a:graphicData uri="http://schemas.openxmlformats.org/drawingml/2006/table">
            <a:tbl>
              <a:tblPr firstRow="1" firstCol="1" bandRow="1">
                <a:tableStyleId>{5C22544A-7EE6-4342-B048-85BDC9FD1C3A}</a:tableStyleId>
              </a:tblPr>
              <a:tblGrid>
                <a:gridCol w="846395">
                  <a:extLst>
                    <a:ext uri="{9D8B030D-6E8A-4147-A177-3AD203B41FA5}">
                      <a16:colId xmlns:a16="http://schemas.microsoft.com/office/drawing/2014/main" val="3778044736"/>
                    </a:ext>
                  </a:extLst>
                </a:gridCol>
                <a:gridCol w="849788">
                  <a:extLst>
                    <a:ext uri="{9D8B030D-6E8A-4147-A177-3AD203B41FA5}">
                      <a16:colId xmlns:a16="http://schemas.microsoft.com/office/drawing/2014/main" val="3206170708"/>
                    </a:ext>
                  </a:extLst>
                </a:gridCol>
                <a:gridCol w="866757">
                  <a:extLst>
                    <a:ext uri="{9D8B030D-6E8A-4147-A177-3AD203B41FA5}">
                      <a16:colId xmlns:a16="http://schemas.microsoft.com/office/drawing/2014/main" val="2018079587"/>
                    </a:ext>
                  </a:extLst>
                </a:gridCol>
                <a:gridCol w="813815">
                  <a:extLst>
                    <a:ext uri="{9D8B030D-6E8A-4147-A177-3AD203B41FA5}">
                      <a16:colId xmlns:a16="http://schemas.microsoft.com/office/drawing/2014/main" val="685810045"/>
                    </a:ext>
                  </a:extLst>
                </a:gridCol>
                <a:gridCol w="789380">
                  <a:extLst>
                    <a:ext uri="{9D8B030D-6E8A-4147-A177-3AD203B41FA5}">
                      <a16:colId xmlns:a16="http://schemas.microsoft.com/office/drawing/2014/main" val="1540605408"/>
                    </a:ext>
                  </a:extLst>
                </a:gridCol>
                <a:gridCol w="797524">
                  <a:extLst>
                    <a:ext uri="{9D8B030D-6E8A-4147-A177-3AD203B41FA5}">
                      <a16:colId xmlns:a16="http://schemas.microsoft.com/office/drawing/2014/main" val="2456776382"/>
                    </a:ext>
                  </a:extLst>
                </a:gridCol>
                <a:gridCol w="771053">
                  <a:extLst>
                    <a:ext uri="{9D8B030D-6E8A-4147-A177-3AD203B41FA5}">
                      <a16:colId xmlns:a16="http://schemas.microsoft.com/office/drawing/2014/main" val="2664210605"/>
                    </a:ext>
                  </a:extLst>
                </a:gridCol>
                <a:gridCol w="834855">
                  <a:extLst>
                    <a:ext uri="{9D8B030D-6E8A-4147-A177-3AD203B41FA5}">
                      <a16:colId xmlns:a16="http://schemas.microsoft.com/office/drawing/2014/main" val="1904362533"/>
                    </a:ext>
                  </a:extLst>
                </a:gridCol>
                <a:gridCol w="800918">
                  <a:extLst>
                    <a:ext uri="{9D8B030D-6E8A-4147-A177-3AD203B41FA5}">
                      <a16:colId xmlns:a16="http://schemas.microsoft.com/office/drawing/2014/main" val="2469733970"/>
                    </a:ext>
                  </a:extLst>
                </a:gridCol>
                <a:gridCol w="409283">
                  <a:extLst>
                    <a:ext uri="{9D8B030D-6E8A-4147-A177-3AD203B41FA5}">
                      <a16:colId xmlns:a16="http://schemas.microsoft.com/office/drawing/2014/main" val="476106004"/>
                    </a:ext>
                  </a:extLst>
                </a:gridCol>
                <a:gridCol w="179867">
                  <a:extLst>
                    <a:ext uri="{9D8B030D-6E8A-4147-A177-3AD203B41FA5}">
                      <a16:colId xmlns:a16="http://schemas.microsoft.com/office/drawing/2014/main" val="3598190796"/>
                    </a:ext>
                  </a:extLst>
                </a:gridCol>
              </a:tblGrid>
              <a:tr h="199676">
                <a:tc gridSpan="2">
                  <a:txBody>
                    <a:bodyPr/>
                    <a:lstStyle/>
                    <a:p>
                      <a:pPr>
                        <a:lnSpc>
                          <a:spcPct val="107000"/>
                        </a:lnSpc>
                        <a:spcAft>
                          <a:spcPts val="0"/>
                        </a:spcAft>
                      </a:pPr>
                      <a:r>
                        <a:rPr lang="en-GB" sz="800">
                          <a:effectLst/>
                        </a:rPr>
                        <a:t>Test Case 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800">
                          <a:effectLst/>
                        </a:rPr>
                        <a:t>PES_008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800">
                          <a:effectLst/>
                        </a:rPr>
                        <a:t>Test Case Description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5">
                  <a:txBody>
                    <a:bodyPr/>
                    <a:lstStyle/>
                    <a:p>
                      <a:pPr>
                        <a:lnSpc>
                          <a:spcPct val="107000"/>
                        </a:lnSpc>
                        <a:spcAft>
                          <a:spcPts val="0"/>
                        </a:spcAft>
                      </a:pPr>
                      <a:r>
                        <a:rPr lang="en-GB" sz="800">
                          <a:effectLst/>
                        </a:rPr>
                        <a:t>Testing by responding to feedback form received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07636232"/>
                  </a:ext>
                </a:extLst>
              </a:tr>
              <a:tr h="382430">
                <a:tc gridSpan="2">
                  <a:txBody>
                    <a:bodyPr/>
                    <a:lstStyle/>
                    <a:p>
                      <a:pPr>
                        <a:lnSpc>
                          <a:spcPct val="107000"/>
                        </a:lnSpc>
                        <a:spcAft>
                          <a:spcPts val="0"/>
                        </a:spcAft>
                      </a:pPr>
                      <a:r>
                        <a:rPr lang="en-GB" sz="800">
                          <a:effectLst/>
                        </a:rPr>
                        <a:t>Created By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800">
                          <a:effectLst/>
                        </a:rPr>
                        <a:t>Vijaykumar R Pai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800">
                          <a:effectLst/>
                        </a:rPr>
                        <a:t>Reviewed By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gn="ctr">
                        <a:lnSpc>
                          <a:spcPct val="107000"/>
                        </a:lnSpc>
                        <a:spcAft>
                          <a:spcPts val="0"/>
                        </a:spcAft>
                      </a:pPr>
                      <a:r>
                        <a:rPr lang="en-GB" sz="800">
                          <a:effectLst/>
                        </a:rPr>
                        <a: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800">
                          <a:effectLst/>
                        </a:rPr>
                        <a:t>Version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95248890"/>
                  </a:ext>
                </a:extLst>
              </a:tr>
              <a:tr h="191215">
                <a:tc>
                  <a:txBody>
                    <a:bodyPr/>
                    <a:lstStyle/>
                    <a:p>
                      <a:pPr algn="ct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1141059136"/>
                  </a:ext>
                </a:extLst>
              </a:tr>
              <a:tr h="199676">
                <a:tc gridSpan="2">
                  <a:txBody>
                    <a:bodyPr/>
                    <a:lstStyle/>
                    <a:p>
                      <a:pPr>
                        <a:lnSpc>
                          <a:spcPct val="107000"/>
                        </a:lnSpc>
                        <a:spcAft>
                          <a:spcPts val="0"/>
                        </a:spcAft>
                      </a:pPr>
                      <a:r>
                        <a:rPr lang="en-GB" sz="800" u="sng">
                          <a:effectLst/>
                        </a:rPr>
                        <a:t>QA Tester’s Log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4">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2818240123"/>
                  </a:ext>
                </a:extLst>
              </a:tr>
              <a:tr h="191215">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552929047"/>
                  </a:ext>
                </a:extLst>
              </a:tr>
              <a:tr h="573647">
                <a:tc gridSpan="2">
                  <a:txBody>
                    <a:bodyPr/>
                    <a:lstStyle/>
                    <a:p>
                      <a:pPr>
                        <a:lnSpc>
                          <a:spcPct val="107000"/>
                        </a:lnSpc>
                        <a:spcAft>
                          <a:spcPts val="0"/>
                        </a:spcAft>
                      </a:pPr>
                      <a:r>
                        <a:rPr lang="en-GB" sz="800">
                          <a:effectLst/>
                        </a:rPr>
                        <a:t>Tester's Name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800">
                          <a:effectLst/>
                        </a:rPr>
                        <a:t>Vijaykumar R Pai</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800">
                          <a:effectLst/>
                        </a:rPr>
                        <a:t>Date Tested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IN" sz="800">
                          <a:effectLst/>
                        </a:rPr>
                        <a:t>17-Nov-2019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800">
                          <a:effectLst/>
                        </a:rPr>
                        <a:t>Test Case (Pass/Fail/Not Executed)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8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85247419"/>
                  </a:ext>
                </a:extLst>
              </a:tr>
              <a:tr h="191215">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3579795071"/>
                  </a:ext>
                </a:extLst>
              </a:tr>
              <a:tr h="199676">
                <a:tc>
                  <a:txBody>
                    <a:bodyPr/>
                    <a:lstStyle/>
                    <a:p>
                      <a:pPr algn="ctr">
                        <a:lnSpc>
                          <a:spcPct val="107000"/>
                        </a:lnSpc>
                        <a:spcAft>
                          <a:spcPts val="0"/>
                        </a:spcAft>
                      </a:pPr>
                      <a:r>
                        <a:rPr lang="en-GB" sz="800">
                          <a:effectLst/>
                        </a:rPr>
                        <a:t>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800">
                          <a:effectLst/>
                        </a:rPr>
                        <a:t>Prerequisites: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800">
                          <a:effectLst/>
                        </a:rPr>
                        <a:t>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800">
                          <a:effectLst/>
                        </a:rPr>
                        <a:t>Test Data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31702364"/>
                  </a:ext>
                </a:extLst>
              </a:tr>
              <a:tr h="199676">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800">
                          <a:effectLst/>
                        </a:rPr>
                        <a:t>Access to Chrome Browser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800">
                          <a:effectLst/>
                        </a:rPr>
                        <a:t>E-mail id = vijay@gmail.com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72823800"/>
                  </a:ext>
                </a:extLst>
              </a:tr>
              <a:tr h="354516">
                <a:tc>
                  <a:txBody>
                    <a:bodyPr/>
                    <a:lstStyle/>
                    <a:p>
                      <a:pPr algn="ctr">
                        <a:lnSpc>
                          <a:spcPct val="107000"/>
                        </a:lnSpc>
                        <a:spcAft>
                          <a:spcPts val="0"/>
                        </a:spcAft>
                      </a:pPr>
                      <a:r>
                        <a:rPr lang="en-GB"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800">
                          <a:effectLst/>
                        </a:rPr>
                        <a:t>Log into your registered email account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800">
                          <a:effectLst/>
                        </a:rPr>
                        <a:t>Pass = dawdawd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9641134"/>
                  </a:ext>
                </a:extLst>
              </a:tr>
              <a:tr h="199676">
                <a:tc>
                  <a:txBody>
                    <a:bodyPr/>
                    <a:lstStyle/>
                    <a:p>
                      <a:pPr algn="ctr">
                        <a:lnSpc>
                          <a:spcPct val="107000"/>
                        </a:lnSpc>
                        <a:spcAft>
                          <a:spcPts val="0"/>
                        </a:spcAft>
                      </a:pPr>
                      <a:r>
                        <a:rPr lang="en-GB"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67232995"/>
                  </a:ext>
                </a:extLst>
              </a:tr>
              <a:tr h="199676">
                <a:tc>
                  <a:txBody>
                    <a:bodyPr/>
                    <a:lstStyle/>
                    <a:p>
                      <a:pPr algn="ctr">
                        <a:lnSpc>
                          <a:spcPct val="107000"/>
                        </a:lnSpc>
                        <a:spcAft>
                          <a:spcPts val="0"/>
                        </a:spcAft>
                      </a:pPr>
                      <a:r>
                        <a:rPr lang="en-GB" sz="8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8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02890865"/>
                  </a:ext>
                </a:extLst>
              </a:tr>
              <a:tr h="191215">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764093111"/>
                  </a:ext>
                </a:extLst>
              </a:tr>
              <a:tr h="382430">
                <a:tc>
                  <a:txBody>
                    <a:bodyPr/>
                    <a:lstStyle/>
                    <a:p>
                      <a:pPr>
                        <a:lnSpc>
                          <a:spcPct val="107000"/>
                        </a:lnSpc>
                        <a:spcAft>
                          <a:spcPts val="0"/>
                        </a:spcAft>
                      </a:pPr>
                      <a:r>
                        <a:rPr lang="en-GB" sz="800" u="sng">
                          <a:effectLst/>
                        </a:rPr>
                        <a:t>Test Scenario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6">
                  <a:txBody>
                    <a:bodyPr/>
                    <a:lstStyle/>
                    <a:p>
                      <a:pPr>
                        <a:lnSpc>
                          <a:spcPct val="107000"/>
                        </a:lnSpc>
                        <a:spcAft>
                          <a:spcPts val="0"/>
                        </a:spcAft>
                      </a:pPr>
                      <a:r>
                        <a:rPr lang="en-GB" sz="800">
                          <a:effectLst/>
                        </a:rPr>
                        <a:t>Verify while responding to the feedback, the response is recorded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3384803312"/>
                  </a:ext>
                </a:extLst>
              </a:tr>
              <a:tr h="191215">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nchor="b"/>
                </a:tc>
                <a:extLst>
                  <a:ext uri="{0D108BD9-81ED-4DB2-BD59-A6C34878D82A}">
                    <a16:rowId xmlns:a16="http://schemas.microsoft.com/office/drawing/2014/main" val="3720341369"/>
                  </a:ext>
                </a:extLst>
              </a:tr>
              <a:tr h="319481">
                <a:tc rowSpan="2">
                  <a:txBody>
                    <a:bodyPr/>
                    <a:lstStyle/>
                    <a:p>
                      <a:pPr algn="ctr">
                        <a:lnSpc>
                          <a:spcPct val="107000"/>
                        </a:lnSpc>
                        <a:spcAft>
                          <a:spcPts val="0"/>
                        </a:spcAft>
                      </a:pPr>
                      <a:r>
                        <a:rPr lang="en-GB" sz="800">
                          <a:effectLst/>
                        </a:rPr>
                        <a:t>Step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rowSpan="2" gridSpan="2">
                  <a:txBody>
                    <a:bodyPr/>
                    <a:lstStyle/>
                    <a:p>
                      <a:pPr algn="ctr">
                        <a:lnSpc>
                          <a:spcPct val="107000"/>
                        </a:lnSpc>
                        <a:spcAft>
                          <a:spcPts val="0"/>
                        </a:spcAft>
                      </a:pPr>
                      <a:r>
                        <a:rPr lang="en-GB" sz="800">
                          <a:effectLst/>
                        </a:rPr>
                        <a:t>Step Details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gridSpan="2">
                  <a:txBody>
                    <a:bodyPr/>
                    <a:lstStyle/>
                    <a:p>
                      <a:pPr algn="ctr">
                        <a:lnSpc>
                          <a:spcPct val="107000"/>
                        </a:lnSpc>
                        <a:spcAft>
                          <a:spcPts val="0"/>
                        </a:spcAft>
                      </a:pPr>
                      <a:r>
                        <a:rPr lang="en-GB" sz="800">
                          <a:effectLst/>
                        </a:rPr>
                        <a:t>Expected Results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gridSpan="3">
                  <a:txBody>
                    <a:bodyPr/>
                    <a:lstStyle/>
                    <a:p>
                      <a:pPr algn="ctr">
                        <a:lnSpc>
                          <a:spcPct val="107000"/>
                        </a:lnSpc>
                        <a:spcAft>
                          <a:spcPts val="0"/>
                        </a:spcAft>
                      </a:pPr>
                      <a:r>
                        <a:rPr lang="en-GB" sz="800">
                          <a:effectLst/>
                        </a:rPr>
                        <a:t>Actual Results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hMerge="1">
                  <a:txBody>
                    <a:bodyPr/>
                    <a:lstStyle/>
                    <a:p>
                      <a:endParaRPr lang="en-IN"/>
                    </a:p>
                  </a:txBody>
                  <a:tcPr/>
                </a:tc>
                <a:tc rowSpan="2" gridSpan="2">
                  <a:txBody>
                    <a:bodyPr/>
                    <a:lstStyle/>
                    <a:p>
                      <a:pPr algn="ctr">
                        <a:lnSpc>
                          <a:spcPct val="107000"/>
                        </a:lnSpc>
                        <a:spcAft>
                          <a:spcPts val="0"/>
                        </a:spcAft>
                      </a:pPr>
                      <a:r>
                        <a:rPr lang="en-GB" sz="800">
                          <a:effectLst/>
                        </a:rPr>
                        <a:t>Pass / Fail / Not executed / Suspended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88275112"/>
                  </a:ext>
                </a:extLst>
              </a:tr>
              <a:tr h="254164">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27527287"/>
                  </a:ext>
                </a:extLst>
              </a:tr>
              <a:tr h="387845">
                <a:tc>
                  <a:txBody>
                    <a:bodyPr/>
                    <a:lstStyle/>
                    <a:p>
                      <a:pPr algn="ctr">
                        <a:lnSpc>
                          <a:spcPct val="107000"/>
                        </a:lnSpc>
                        <a:spcAft>
                          <a:spcPts val="0"/>
                        </a:spcAft>
                      </a:pPr>
                      <a:r>
                        <a:rPr lang="en-GB" sz="8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800">
                          <a:effectLst/>
                        </a:rPr>
                        <a:t>Navigate to Gmail account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800">
                          <a:effectLst/>
                        </a:rPr>
                        <a:t>Logged into account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800">
                          <a:effectLst/>
                        </a:rPr>
                        <a:t>Logged into account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8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10963174"/>
                  </a:ext>
                </a:extLst>
              </a:tr>
              <a:tr h="382430">
                <a:tc>
                  <a:txBody>
                    <a:bodyPr/>
                    <a:lstStyle/>
                    <a:p>
                      <a:pPr algn="ctr">
                        <a:lnSpc>
                          <a:spcPct val="107000"/>
                        </a:lnSpc>
                        <a:spcAft>
                          <a:spcPts val="0"/>
                        </a:spcAft>
                      </a:pPr>
                      <a:r>
                        <a:rPr lang="en-GB" sz="8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800">
                          <a:effectLst/>
                        </a:rPr>
                        <a:t>Respond to received feedback form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800">
                          <a:effectLst/>
                        </a:rPr>
                        <a:t>Should able to click yes or no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800">
                          <a:effectLst/>
                        </a:rPr>
                        <a:t>Response recorded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8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52798635"/>
                  </a:ext>
                </a:extLst>
              </a:tr>
              <a:tr h="536377">
                <a:tc>
                  <a:txBody>
                    <a:bodyPr/>
                    <a:lstStyle/>
                    <a:p>
                      <a:pPr algn="ctr">
                        <a:lnSpc>
                          <a:spcPct val="107000"/>
                        </a:lnSpc>
                        <a:spcAft>
                          <a:spcPts val="0"/>
                        </a:spcAft>
                      </a:pPr>
                      <a:r>
                        <a:rPr lang="en-GB"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800">
                          <a:effectLst/>
                        </a:rPr>
                        <a:t>Redirected to page saying ‘thank you for voting’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800">
                          <a:effectLst/>
                        </a:rPr>
                        <a:t>Redirect to the message page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800">
                          <a:effectLst/>
                        </a:rPr>
                        <a:t>Redirected to the message page successfully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8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40449682"/>
                  </a:ext>
                </a:extLst>
              </a:tr>
            </a:tbl>
          </a:graphicData>
        </a:graphic>
      </p:graphicFrame>
    </p:spTree>
    <p:extLst>
      <p:ext uri="{BB962C8B-B14F-4D97-AF65-F5344CB8AC3E}">
        <p14:creationId xmlns:p14="http://schemas.microsoft.com/office/powerpoint/2010/main" val="3212718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232224"/>
            <a:ext cx="8911687" cy="760553"/>
          </a:xfrm>
        </p:spPr>
        <p:txBody>
          <a:bodyPr/>
          <a:lstStyle/>
          <a:p>
            <a:pPr algn="ctr"/>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1235" y="1497876"/>
            <a:ext cx="8915400" cy="4467496"/>
          </a:xfrm>
        </p:spPr>
        <p:txBody>
          <a:bodyPr>
            <a:noAutofit/>
          </a:bodyPr>
          <a:lstStyle/>
          <a:p>
            <a:pPr algn="just"/>
            <a:r>
              <a:rPr lang="en-IN" sz="2000" dirty="0">
                <a:latin typeface="Times New Roman" panose="02020603050405020304" pitchFamily="18" charset="0"/>
                <a:cs typeface="Times New Roman" panose="02020603050405020304" pitchFamily="18" charset="0"/>
              </a:rPr>
              <a:t>The objective of the project was to solve the difficulties faced by the CRM’s who have to send individual emails to each customer who purchase products from different electronic companies, which has been solved with our application as it provides a paid service to end users which will enable them to send bulk emails for collecting feedback of their own electronic products once they complete transaction through Stripe payment gateway. Our service will be provided on usage of assigned credit points to user. So once the CRM who will be using the application does payment, 5 credit points will be incremented to the user’s account and he can send emails with this credit. Since our application is built with React.js, it is lightweight, responsive, loads faster once it will be deployed. In addition, the whole application has been deployed on Heroku platform. So in the future, if the user requests for any changes, it can be easily done through git version control. Hence, the objective has been fulfilled and application provides bulk email delivery.</a:t>
            </a:r>
          </a:p>
        </p:txBody>
      </p:sp>
    </p:spTree>
    <p:extLst>
      <p:ext uri="{BB962C8B-B14F-4D97-AF65-F5344CB8AC3E}">
        <p14:creationId xmlns:p14="http://schemas.microsoft.com/office/powerpoint/2010/main" val="371533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95" y="319308"/>
            <a:ext cx="8911687" cy="682176"/>
          </a:xfrm>
        </p:spPr>
        <p:txBody>
          <a:bodyPr/>
          <a:lstStyle/>
          <a:p>
            <a:pPr algn="ctr"/>
            <a:r>
              <a:rPr lang="en-IN" b="1" dirty="0" smtClean="0">
                <a:latin typeface="Times New Roman" panose="02020603050405020304" pitchFamily="18" charset="0"/>
                <a:cs typeface="Times New Roman" panose="02020603050405020304" pitchFamily="18" charset="0"/>
              </a:rPr>
              <a:t>Future Enhancement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2195" y="2629988"/>
            <a:ext cx="8915400" cy="1506583"/>
          </a:xfrm>
        </p:spPr>
        <p:txBody>
          <a:bodyPr/>
          <a:lstStyle/>
          <a:p>
            <a:r>
              <a:rPr lang="en-IN" dirty="0" smtClean="0">
                <a:latin typeface="Times New Roman" panose="02020603050405020304" pitchFamily="18" charset="0"/>
                <a:cs typeface="Times New Roman" panose="02020603050405020304" pitchFamily="18" charset="0"/>
              </a:rPr>
              <a:t>Lot of features and functionalities can be integrated in our project. Firstly, we can group certain customers into one batch so that we can send bulk emails in </a:t>
            </a:r>
            <a:r>
              <a:rPr lang="en-IN" smtClean="0">
                <a:latin typeface="Times New Roman" panose="02020603050405020304" pitchFamily="18" charset="0"/>
                <a:cs typeface="Times New Roman" panose="02020603050405020304" pitchFamily="18" charset="0"/>
              </a:rPr>
              <a:t>one shot.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Secondly, we can build a customized Android app using Android Studio or React Native which will make user more convenient to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56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618" y="345437"/>
            <a:ext cx="8911687" cy="708301"/>
          </a:xfrm>
        </p:spPr>
        <p:txBody>
          <a:bodyPr/>
          <a:lstStyle/>
          <a:p>
            <a:pPr algn="ctr"/>
            <a:r>
              <a:rPr lang="en-IN" b="1" dirty="0" smtClean="0">
                <a:latin typeface="Times New Roman" panose="02020603050405020304" pitchFamily="18" charset="0"/>
                <a:cs typeface="Times New Roman" panose="02020603050405020304" pitchFamily="18" charset="0"/>
              </a:rPr>
              <a:t>Bibliography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0905" y="1576252"/>
            <a:ext cx="8915400" cy="4493622"/>
          </a:xfrm>
        </p:spPr>
        <p:txBody>
          <a:bodyPr>
            <a:normAutofit/>
          </a:bodyPr>
          <a:lstStyle/>
          <a:p>
            <a:pPr>
              <a:buFont typeface="+mj-lt"/>
              <a:buAutoNum type="arabicPeriod"/>
            </a:pPr>
            <a:r>
              <a:rPr lang="en-IN" sz="2000" u="sng" dirty="0">
                <a:solidFill>
                  <a:schemeClr val="accent1">
                    <a:lumMod val="60000"/>
                    <a:lumOff val="40000"/>
                  </a:schemeClr>
                </a:solidFill>
              </a:rPr>
              <a:t>https://www.coursera.com/</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2"/>
              </a:rPr>
              <a:t>https://reactjs.org/tutorial/tutorial.html</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3"/>
              </a:rPr>
              <a:t>https://www.w3schools.com/react</a:t>
            </a:r>
            <a:r>
              <a:rPr lang="en-IN" sz="2000" u="sng" dirty="0" smtClean="0">
                <a:solidFill>
                  <a:schemeClr val="accent1">
                    <a:lumMod val="60000"/>
                    <a:lumOff val="40000"/>
                  </a:schemeClr>
                </a:solidFill>
                <a:hlinkClick r:id="rId3"/>
              </a:rPr>
              <a:t>/</a:t>
            </a:r>
            <a:endParaRPr lang="en-IN"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Font typeface="+mj-lt"/>
              <a:buAutoNum type="arabicPeriod"/>
            </a:pPr>
            <a:r>
              <a:rPr lang="en-IN" sz="2000" u="sng" dirty="0">
                <a:solidFill>
                  <a:schemeClr val="accent1">
                    <a:lumMod val="60000"/>
                    <a:lumOff val="40000"/>
                  </a:schemeClr>
                </a:solidFill>
                <a:hlinkClick r:id="rId4"/>
              </a:rPr>
              <a:t>https://www.npmjs.com/</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5"/>
              </a:rPr>
              <a:t>https://developers.google.com/identity/protocols/OAuth2</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6"/>
              </a:rPr>
              <a:t>https://stripe.com/docs/api</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7"/>
              </a:rPr>
              <a:t>https://devcenter.heroku.com/categories/nodejs-support</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8"/>
              </a:rPr>
              <a:t>https://sendgrid.com/docs/for-developers/</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9"/>
              </a:rPr>
              <a:t>https://www.edx.org/</a:t>
            </a:r>
            <a:endParaRPr lang="en-IN" sz="2000" dirty="0">
              <a:solidFill>
                <a:schemeClr val="accent1">
                  <a:lumMod val="60000"/>
                  <a:lumOff val="40000"/>
                </a:schemeClr>
              </a:solidFill>
            </a:endParaRPr>
          </a:p>
          <a:p>
            <a:pPr>
              <a:buFont typeface="+mj-lt"/>
              <a:buAutoNum type="arabicPeriod"/>
            </a:pPr>
            <a:r>
              <a:rPr lang="en-IN" sz="2000" u="sng" dirty="0">
                <a:solidFill>
                  <a:schemeClr val="accent1">
                    <a:lumMod val="60000"/>
                    <a:lumOff val="40000"/>
                  </a:schemeClr>
                </a:solidFill>
                <a:hlinkClick r:id="rId10"/>
              </a:rPr>
              <a:t>https://docs.mongodb.com/cloud</a:t>
            </a:r>
            <a:r>
              <a:rPr lang="en-IN" sz="2000" u="sng" dirty="0" smtClean="0">
                <a:solidFill>
                  <a:schemeClr val="accent1">
                    <a:lumMod val="60000"/>
                    <a:lumOff val="40000"/>
                  </a:schemeClr>
                </a:solidFill>
                <a:hlinkClick r:id="rId10"/>
              </a:rPr>
              <a:t>/</a:t>
            </a:r>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6937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238" y="293183"/>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678525" y="3209110"/>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4101736"/>
          </a:xfrm>
        </p:spPr>
        <p:txBody>
          <a:bodyPr>
            <a:norm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end bulk emails to a big list of users for the purpose of collecting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ull </a:t>
            </a:r>
            <a:r>
              <a:rPr lang="en-IN" sz="2400" b="1" dirty="0" smtClean="0">
                <a:latin typeface="Times New Roman" panose="02020603050405020304" pitchFamily="18" charset="0"/>
                <a:cs typeface="Times New Roman" panose="02020603050405020304" pitchFamily="18" charset="0"/>
              </a:rPr>
              <a:t>gamut</a:t>
            </a:r>
            <a:r>
              <a:rPr lang="en-IN" sz="2400" dirty="0" smtClean="0">
                <a:latin typeface="Times New Roman" panose="02020603050405020304" pitchFamily="18" charset="0"/>
                <a:cs typeface="Times New Roman" panose="02020603050405020304" pitchFamily="18" charset="0"/>
              </a:rPr>
              <a:t> of features including everything from authentication to email handling.</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andle credit cards and receive payments from the users with </a:t>
            </a:r>
            <a:r>
              <a:rPr lang="en-IN" sz="2400" b="1" dirty="0" smtClean="0">
                <a:latin typeface="Times New Roman" panose="02020603050405020304" pitchFamily="18" charset="0"/>
                <a:cs typeface="Times New Roman" panose="02020603050405020304" pitchFamily="18" charset="0"/>
              </a:rPr>
              <a:t>Stripe gateway</a:t>
            </a:r>
            <a:r>
              <a:rPr lang="en-IN" sz="24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We will also be enhancing the authentication in our app with the use of </a:t>
            </a:r>
            <a:r>
              <a:rPr lang="en-IN" sz="2400" b="1" dirty="0" smtClean="0">
                <a:latin typeface="Times New Roman" panose="02020603050405020304" pitchFamily="18" charset="0"/>
                <a:cs typeface="Times New Roman" panose="02020603050405020304" pitchFamily="18" charset="0"/>
              </a:rPr>
              <a:t>Google Oauth authentication</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637210"/>
            <a:ext cx="8915400" cy="3997235"/>
          </a:xfrm>
        </p:spPr>
        <p:txBody>
          <a:bodyPr>
            <a:noAutofit/>
          </a:bodyPr>
          <a:lstStyle/>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127719"/>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20091"/>
            <a:ext cx="8915400" cy="3622768"/>
          </a:xfrm>
        </p:spPr>
        <p:txBody>
          <a:bodyPr>
            <a:noAutofit/>
          </a:bodyPr>
          <a:lstStyle/>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React.js </a:t>
            </a:r>
            <a:r>
              <a:rPr lang="en-US" sz="2400" dirty="0">
                <a:latin typeface="Times New Roman" panose="02020603050405020304" pitchFamily="18" charset="0"/>
                <a:ea typeface="Verdana" panose="020B0604030504040204" pitchFamily="34" charset="0"/>
                <a:cs typeface="Times New Roman" panose="02020603050405020304" pitchFamily="18" charset="0"/>
              </a:rPr>
              <a:t>v16.x</a:t>
            </a:r>
          </a:p>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Node.js v11.x</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Database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NoSQL):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MongoDB </a:t>
            </a:r>
            <a:r>
              <a:rPr lang="en-US" sz="2400" dirty="0">
                <a:latin typeface="Times New Roman" panose="02020603050405020304" pitchFamily="18" charset="0"/>
                <a:ea typeface="Verdana" panose="020B0604030504040204" pitchFamily="34" charset="0"/>
                <a:cs typeface="Times New Roman" panose="02020603050405020304" pitchFamily="18" charset="0"/>
              </a:rPr>
              <a:t>Atlas</a:t>
            </a:r>
          </a:p>
          <a:p>
            <a:pPr marL="45720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Cloud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Deployment: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Heroku Deployment</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Authentication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OAuth</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Payment Gateway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Stripe</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Other Technologies used: Twilio SendGrid, Git and GitHub</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lvl="1"/>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982" y="301892"/>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089" y="2255520"/>
            <a:ext cx="9962604" cy="162850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endParaRPr lang="en-IN" sz="2400" dirty="0" smtClean="0">
              <a:latin typeface="Times New Roman" panose="02020603050405020304" pitchFamily="18" charset="0"/>
              <a:cs typeface="Times New Roman" panose="02020603050405020304" pitchFamily="18" charset="0"/>
              <a:sym typeface="Wingdings" pitchFamily="2" charset="2"/>
            </a:endParaRPr>
          </a:p>
          <a:p>
            <a:pPr lvl="1"/>
            <a:r>
              <a:rPr lang="en-IN" sz="2400" dirty="0" smtClean="0">
                <a:latin typeface="Times New Roman" panose="02020603050405020304" pitchFamily="18" charset="0"/>
                <a:cs typeface="Times New Roman" panose="02020603050405020304" pitchFamily="18" charset="0"/>
                <a:sym typeface="Wingdings" pitchFamily="2" charset="2"/>
              </a:rPr>
              <a:t>Customer Relationship Manager</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Customers </a:t>
            </a:r>
          </a:p>
          <a:p>
            <a:pPr lvl="1"/>
            <a:r>
              <a:rPr lang="en-IN" sz="2400" dirty="0">
                <a:latin typeface="Times New Roman" panose="02020603050405020304" pitchFamily="18" charset="0"/>
                <a:cs typeface="Times New Roman" panose="02020603050405020304" pitchFamily="18" charset="0"/>
              </a:rPr>
              <a:t>W</a:t>
            </a:r>
            <a:r>
              <a:rPr lang="en-IN" sz="2400" dirty="0" smtClean="0">
                <a:latin typeface="Times New Roman" panose="02020603050405020304" pitchFamily="18" charset="0"/>
                <a:cs typeface="Times New Roman" panose="02020603050405020304" pitchFamily="18" charset="0"/>
              </a:rPr>
              <a:t>ho purchase products from different </a:t>
            </a:r>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lectronic companies.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49" y="293183"/>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0" y="1471749"/>
            <a:ext cx="8915400" cy="485067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dirty="0">
                <a:latin typeface="Times New Roman" panose="02020603050405020304" pitchFamily="18" charset="0"/>
                <a:cs typeface="Times New Roman" panose="02020603050405020304" pitchFamily="18" charset="0"/>
              </a:rPr>
              <a:t>Signs Up via </a:t>
            </a:r>
            <a:r>
              <a:rPr lang="en-IN" sz="2400" b="1" dirty="0">
                <a:latin typeface="Times New Roman" panose="02020603050405020304" pitchFamily="18" charset="0"/>
                <a:cs typeface="Times New Roman" panose="02020603050405020304" pitchFamily="18" charset="0"/>
              </a:rPr>
              <a:t>Google </a:t>
            </a:r>
            <a:r>
              <a:rPr lang="en-IN" sz="2400" b="1" dirty="0" smtClean="0">
                <a:latin typeface="Times New Roman" panose="02020603050405020304" pitchFamily="18" charset="0"/>
                <a:cs typeface="Times New Roman" panose="02020603050405020304" pitchFamily="18" charset="0"/>
              </a:rPr>
              <a:t>OAuth.</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Pays </a:t>
            </a:r>
            <a:r>
              <a:rPr lang="en-IN" sz="2400" b="1" dirty="0">
                <a:latin typeface="Times New Roman" panose="02020603050405020304" pitchFamily="18" charset="0"/>
                <a:cs typeface="Times New Roman" panose="02020603050405020304" pitchFamily="18" charset="0"/>
              </a:rPr>
              <a:t>for email credits</a:t>
            </a:r>
            <a:r>
              <a:rPr lang="en-IN" sz="2400" dirty="0">
                <a:latin typeface="Times New Roman" panose="02020603050405020304" pitchFamily="18" charset="0"/>
                <a:cs typeface="Times New Roman" panose="02020603050405020304" pitchFamily="18" charset="0"/>
              </a:rPr>
              <a:t> via </a:t>
            </a:r>
            <a:r>
              <a:rPr lang="en-IN" sz="2400" dirty="0" smtClean="0">
                <a:latin typeface="Times New Roman" panose="02020603050405020304" pitchFamily="18" charset="0"/>
                <a:cs typeface="Times New Roman" panose="02020603050405020304" pitchFamily="18" charset="0"/>
              </a:rPr>
              <a:t>Stripe.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creates </a:t>
            </a:r>
            <a:r>
              <a:rPr lang="en-IN" sz="2400" b="1" dirty="0">
                <a:latin typeface="Times New Roman" panose="02020603050405020304" pitchFamily="18" charset="0"/>
                <a:cs typeface="Times New Roman" panose="02020603050405020304" pitchFamily="18" charset="0"/>
              </a:rPr>
              <a:t>a new </a:t>
            </a:r>
            <a:r>
              <a:rPr lang="en-IN" sz="2400" b="1" dirty="0" smtClean="0">
                <a:latin typeface="Times New Roman" panose="02020603050405020304" pitchFamily="18" charset="0"/>
                <a:cs typeface="Times New Roman" panose="02020603050405020304" pitchFamily="18" charset="0"/>
              </a:rPr>
              <a:t>campaigns.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enters </a:t>
            </a:r>
            <a:r>
              <a:rPr lang="en-IN" sz="2400" b="1" dirty="0">
                <a:latin typeface="Times New Roman" panose="02020603050405020304" pitchFamily="18" charset="0"/>
                <a:cs typeface="Times New Roman" panose="02020603050405020304" pitchFamily="18" charset="0"/>
              </a:rPr>
              <a:t>list of </a:t>
            </a:r>
            <a:r>
              <a:rPr lang="en-IN" sz="2400" b="1" dirty="0" smtClean="0">
                <a:latin typeface="Times New Roman" panose="02020603050405020304" pitchFamily="18" charset="0"/>
                <a:cs typeface="Times New Roman" panose="02020603050405020304" pitchFamily="18" charset="0"/>
              </a:rPr>
              <a:t>emails </a:t>
            </a:r>
            <a:r>
              <a:rPr lang="en-IN" sz="2400" b="1" dirty="0">
                <a:latin typeface="Times New Roman" panose="02020603050405020304" pitchFamily="18" charset="0"/>
                <a:cs typeface="Times New Roman" panose="02020603050405020304" pitchFamily="18" charset="0"/>
              </a:rPr>
              <a:t>to </a:t>
            </a:r>
            <a:r>
              <a:rPr lang="en-IN" sz="2400" b="1" dirty="0" smtClean="0">
                <a:latin typeface="Times New Roman" panose="02020603050405020304" pitchFamily="18" charset="0"/>
                <a:cs typeface="Times New Roman" panose="02020603050405020304" pitchFamily="18" charset="0"/>
              </a:rPr>
              <a:t>collect feedback.</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Application </a:t>
            </a:r>
            <a:r>
              <a:rPr lang="en-IN" sz="2400" b="1" dirty="0">
                <a:latin typeface="Times New Roman" panose="02020603050405020304" pitchFamily="18" charset="0"/>
                <a:cs typeface="Times New Roman" panose="02020603050405020304" pitchFamily="18" charset="0"/>
              </a:rPr>
              <a:t>send </a:t>
            </a:r>
            <a:r>
              <a:rPr lang="en-IN" sz="2400" b="1" dirty="0" smtClean="0">
                <a:latin typeface="Times New Roman" panose="02020603050405020304" pitchFamily="18" charset="0"/>
                <a:cs typeface="Times New Roman" panose="02020603050405020304" pitchFamily="18" charset="0"/>
              </a:rPr>
              <a:t>emails </a:t>
            </a:r>
            <a:r>
              <a:rPr lang="en-IN" sz="2400" b="1" dirty="0">
                <a:latin typeface="Times New Roman" panose="02020603050405020304" pitchFamily="18" charset="0"/>
                <a:cs typeface="Times New Roman" panose="02020603050405020304" pitchFamily="18" charset="0"/>
              </a:rPr>
              <a:t>to list of </a:t>
            </a:r>
            <a:r>
              <a:rPr lang="en-IN" sz="2400" b="1" dirty="0" smtClean="0">
                <a:latin typeface="Times New Roman" panose="02020603050405020304" pitchFamily="18" charset="0"/>
                <a:cs typeface="Times New Roman" panose="02020603050405020304" pitchFamily="18" charset="0"/>
              </a:rPr>
              <a:t>customer.</a:t>
            </a:r>
          </a:p>
          <a:p>
            <a:pPr marL="457200" indent="-457200">
              <a:buFont typeface="+mj-lt"/>
              <a:buAutoNum type="arabicPeriod"/>
            </a:pPr>
            <a:r>
              <a:rPr lang="en-IN" sz="2400" b="1" dirty="0" smtClean="0">
                <a:latin typeface="Times New Roman" panose="02020603050405020304" pitchFamily="18" charset="0"/>
                <a:cs typeface="Times New Roman" panose="02020603050405020304" pitchFamily="18" charset="0"/>
              </a:rPr>
              <a:t>Customers </a:t>
            </a:r>
            <a:r>
              <a:rPr lang="en-IN" sz="2400" b="1" dirty="0">
                <a:latin typeface="Times New Roman" panose="02020603050405020304" pitchFamily="18" charset="0"/>
                <a:cs typeface="Times New Roman" panose="02020603050405020304" pitchFamily="18" charset="0"/>
              </a:rPr>
              <a:t>click on the link </a:t>
            </a:r>
            <a:r>
              <a:rPr lang="en-IN" sz="2400" b="1" dirty="0" smtClean="0">
                <a:latin typeface="Times New Roman" panose="02020603050405020304" pitchFamily="18" charset="0"/>
                <a:cs typeface="Times New Roman" panose="02020603050405020304" pitchFamily="18" charset="0"/>
              </a:rPr>
              <a:t>provided in the email </a:t>
            </a:r>
            <a:r>
              <a:rPr lang="en-IN" sz="2400" b="1" dirty="0">
                <a:latin typeface="Times New Roman" panose="02020603050405020304" pitchFamily="18" charset="0"/>
                <a:cs typeface="Times New Roman" panose="02020603050405020304" pitchFamily="18" charset="0"/>
              </a:rPr>
              <a:t>to </a:t>
            </a:r>
            <a:r>
              <a:rPr lang="en-IN" sz="2400" b="1" dirty="0" smtClean="0">
                <a:latin typeface="Times New Roman" panose="02020603050405020304" pitchFamily="18" charset="0"/>
                <a:cs typeface="Times New Roman" panose="02020603050405020304" pitchFamily="18" charset="0"/>
              </a:rPr>
              <a:t>send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Application will </a:t>
            </a:r>
            <a:r>
              <a:rPr lang="en-IN" sz="2400" b="1" dirty="0">
                <a:latin typeface="Times New Roman" panose="02020603050405020304" pitchFamily="18" charset="0"/>
                <a:cs typeface="Times New Roman" panose="02020603050405020304" pitchFamily="18" charset="0"/>
              </a:rPr>
              <a:t>tabulate feedback received</a:t>
            </a:r>
            <a:r>
              <a:rPr lang="en-IN"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can </a:t>
            </a:r>
            <a:r>
              <a:rPr lang="en-IN" sz="2400" b="1" dirty="0">
                <a:latin typeface="Times New Roman" panose="02020603050405020304" pitchFamily="18" charset="0"/>
                <a:cs typeface="Times New Roman" panose="02020603050405020304" pitchFamily="18" charset="0"/>
              </a:rPr>
              <a:t>see </a:t>
            </a:r>
            <a:r>
              <a:rPr lang="en-IN" sz="2400" b="1" dirty="0" smtClean="0">
                <a:latin typeface="Times New Roman" panose="02020603050405020304" pitchFamily="18" charset="0"/>
                <a:cs typeface="Times New Roman" panose="02020603050405020304" pitchFamily="18" charset="0"/>
              </a:rPr>
              <a:t>list </a:t>
            </a:r>
            <a:r>
              <a:rPr lang="en-IN" sz="2400" b="1" dirty="0">
                <a:latin typeface="Times New Roman" panose="02020603050405020304" pitchFamily="18" charset="0"/>
                <a:cs typeface="Times New Roman" panose="02020603050405020304" pitchFamily="18" charset="0"/>
              </a:rPr>
              <a:t>of all </a:t>
            </a:r>
            <a:r>
              <a:rPr lang="en-IN" sz="2400" b="1" dirty="0" smtClean="0">
                <a:latin typeface="Times New Roman" panose="02020603050405020304" pitchFamily="18" charset="0"/>
                <a:cs typeface="Times New Roman" panose="02020603050405020304" pitchFamily="18" charset="0"/>
              </a:rPr>
              <a:t>feedback responses.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Logout</a:t>
            </a:r>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7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Availability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Maintainability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Supportability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18" y="249640"/>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extLst>
              <p:ext uri="{D42A27DB-BD31-4B8C-83A1-F6EECF244321}">
                <p14:modId xmlns:p14="http://schemas.microsoft.com/office/powerpoint/2010/main" val="839762810"/>
              </p:ext>
            </p:extLst>
          </p:nvPr>
        </p:nvGraphicFramePr>
        <p:xfrm>
          <a:off x="2230345" y="1467395"/>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803</TotalTime>
  <Words>2158</Words>
  <Application>Microsoft Office PowerPoint</Application>
  <PresentationFormat>Widescreen</PresentationFormat>
  <Paragraphs>1108</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Times New Roman</vt:lpstr>
      <vt:lpstr>Verdana</vt:lpstr>
      <vt:lpstr>Wingdings</vt:lpstr>
      <vt:lpstr>Wingdings 3</vt:lpstr>
      <vt:lpstr>Wisp</vt:lpstr>
      <vt:lpstr>BULK EMAIL AGGREGATOR</vt:lpstr>
      <vt:lpstr>ABSTRACT</vt:lpstr>
      <vt:lpstr>INTRODUCTION</vt:lpstr>
      <vt:lpstr>LITERATURE SURVEY</vt:lpstr>
      <vt:lpstr>TOOLS AND TECHNOLOGIES</vt:lpstr>
      <vt:lpstr>USERS</vt:lpstr>
      <vt:lpstr>FUNCTIONAL REQUIREMENTS</vt:lpstr>
      <vt:lpstr>NON – FUNCTIONAL REQUIREMENTS</vt:lpstr>
      <vt:lpstr>MODULES</vt:lpstr>
      <vt:lpstr>Google Oauth Flow Diagram</vt:lpstr>
      <vt:lpstr>Flow Diagram Of System</vt:lpstr>
      <vt:lpstr>Use Case Diagram</vt:lpstr>
      <vt:lpstr>Document Structure</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Bibliography</vt:lpstr>
      <vt:lpstr>HERE the live deployment of Web App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89</cp:revision>
  <dcterms:created xsi:type="dcterms:W3CDTF">2019-09-06T13:55:44Z</dcterms:created>
  <dcterms:modified xsi:type="dcterms:W3CDTF">2019-11-17T12:31:54Z</dcterms:modified>
</cp:coreProperties>
</file>