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3" r:id="rId8"/>
    <p:sldId id="267" r:id="rId9"/>
    <p:sldId id="272" r:id="rId10"/>
    <p:sldId id="268" r:id="rId11"/>
    <p:sldId id="269" r:id="rId12"/>
    <p:sldId id="274" r:id="rId13"/>
    <p:sldId id="270" r:id="rId14"/>
    <p:sldId id="271" r:id="rId15"/>
    <p:sldId id="273"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525485"/>
            <a:ext cx="8689976" cy="979712"/>
          </a:xfrm>
        </p:spPr>
        <p:txBody>
          <a:bodyPr>
            <a:normAutofit/>
          </a:bodyPr>
          <a:lstStyle/>
          <a:p>
            <a:r>
              <a:rPr lang="en-IN" sz="4400" dirty="0" smtClean="0">
                <a:latin typeface="Verdana" panose="020B0604030504040204" pitchFamily="34" charset="0"/>
                <a:ea typeface="Verdana" panose="020B0604030504040204" pitchFamily="34" charset="0"/>
              </a:rPr>
              <a:t>ALLIGATOR</a:t>
            </a:r>
            <a:endParaRPr lang="en-IN" sz="4400" dirty="0">
              <a:latin typeface="Verdana" panose="020B0604030504040204" pitchFamily="34" charset="0"/>
              <a:ea typeface="Verdana" panose="020B0604030504040204" pitchFamily="34" charset="0"/>
            </a:endParaRPr>
          </a:p>
        </p:txBody>
      </p:sp>
      <p:sp>
        <p:nvSpPr>
          <p:cNvPr id="4" name="Subtitle 2"/>
          <p:cNvSpPr txBox="1">
            <a:spLocks/>
          </p:cNvSpPr>
          <p:nvPr/>
        </p:nvSpPr>
        <p:spPr>
          <a:xfrm>
            <a:off x="7254240" y="5079275"/>
            <a:ext cx="4493980"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nSpc>
                <a:spcPct val="120000"/>
              </a:lnSpc>
            </a:pP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Vijaykumar R Pai - PES1201702013</a:t>
            </a:r>
          </a:p>
          <a:p>
            <a:pPr>
              <a:lnSpc>
                <a:spcPct val="120000"/>
              </a:lnSpc>
            </a:pP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Ayush</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Pratyay</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 PES1201702164</a:t>
            </a:r>
          </a:p>
          <a:p>
            <a:pPr>
              <a:lnSpc>
                <a:spcPct val="120000"/>
              </a:lnSpc>
            </a:pP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Chinmay</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err="1"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Prajapat</a:t>
            </a:r>
            <a:r>
              <a:rPr lang="en-US" sz="1800" dirty="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a:t>
            </a:r>
            <a:r>
              <a:rPr lang="en-US" sz="1800" dirty="0" smtClean="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rPr>
              <a:t>– PES1201801858</a:t>
            </a:r>
          </a:p>
        </p:txBody>
      </p:sp>
      <p:sp>
        <p:nvSpPr>
          <p:cNvPr id="6" name="Rectangle 5"/>
          <p:cNvSpPr/>
          <p:nvPr/>
        </p:nvSpPr>
        <p:spPr>
          <a:xfrm>
            <a:off x="405780" y="5079275"/>
            <a:ext cx="6125649" cy="923330"/>
          </a:xfrm>
          <a:prstGeom prst="rect">
            <a:avLst/>
          </a:prstGeom>
        </p:spPr>
        <p:txBody>
          <a:bodyPr wrap="square">
            <a:spAutoFit/>
          </a:bodyPr>
          <a:lstStyle/>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Guide Name: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Mr. Santosh </a:t>
            </a:r>
            <a:r>
              <a:rPr lang="en-IN" dirty="0" err="1"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Katti</a:t>
            </a:r>
            <a:endPar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endParaRPr>
          </a:p>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Assistant Professor, </a:t>
            </a:r>
            <a:r>
              <a:rPr lang="en-IN" dirty="0" err="1"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Dept</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of CA</a:t>
            </a:r>
          </a:p>
          <a:p>
            <a:pPr defTabSz="914400"/>
            <a:r>
              <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a:t>
            </a:r>
            <a:r>
              <a:rPr lang="en-IN" dirty="0" smtClean="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rPr>
              <a:t>                     PES University</a:t>
            </a:r>
            <a:endParaRPr lang="en-IN" dirty="0">
              <a:solidFill>
                <a:srgbClr val="ED7D31">
                  <a:lumMod val="50000"/>
                </a:srgbClr>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27342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1" y="522723"/>
            <a:ext cx="9544281" cy="1088364"/>
          </a:xfrm>
        </p:spPr>
        <p:txBody>
          <a:bodyPr>
            <a:normAutofit/>
          </a:bodyPr>
          <a:lstStyle/>
          <a:p>
            <a:r>
              <a:rPr lang="en-IN" sz="3200" dirty="0">
                <a:latin typeface="Verdana" panose="020B0604030504040204" pitchFamily="34" charset="0"/>
                <a:ea typeface="Verdana" panose="020B0604030504040204" pitchFamily="34" charset="0"/>
              </a:rPr>
              <a:t>	</a:t>
            </a:r>
            <a:r>
              <a:rPr lang="en-IN" sz="3200" b="1" dirty="0" smtClean="0">
                <a:latin typeface="Verdana" panose="020B0604030504040204" pitchFamily="34" charset="0"/>
                <a:ea typeface="Verdana" panose="020B0604030504040204" pitchFamily="34" charset="0"/>
              </a:rPr>
              <a:t>Functional Requirements </a:t>
            </a:r>
            <a:r>
              <a:rPr lang="en-IN" sz="3200" dirty="0">
                <a:latin typeface="Verdana" panose="020B0604030504040204" pitchFamily="34" charset="0"/>
                <a:ea typeface="Verdana" panose="020B0604030504040204" pitchFamily="34" charset="0"/>
              </a:rPr>
              <a:t>	 </a:t>
            </a:r>
          </a:p>
        </p:txBody>
      </p:sp>
      <p:sp>
        <p:nvSpPr>
          <p:cNvPr id="3" name="Content Placeholder 2"/>
          <p:cNvSpPr>
            <a:spLocks noGrp="1"/>
          </p:cNvSpPr>
          <p:nvPr>
            <p:ph sz="quarter" idx="13"/>
          </p:nvPr>
        </p:nvSpPr>
        <p:spPr>
          <a:xfrm>
            <a:off x="983598" y="2545620"/>
            <a:ext cx="10363826" cy="2069923"/>
          </a:xfrm>
        </p:spPr>
        <p:txBody>
          <a:bodyPr/>
          <a:lstStyle/>
          <a:p>
            <a:pPr algn="just"/>
            <a:r>
              <a:rPr lang="en-IN" dirty="0" smtClean="0">
                <a:latin typeface="Verdana" panose="020B0604030504040204" pitchFamily="34" charset="0"/>
                <a:ea typeface="Verdana" panose="020B0604030504040204" pitchFamily="34" charset="0"/>
              </a:rPr>
              <a:t>Detects if there is a motion in the environment.</a:t>
            </a:r>
          </a:p>
          <a:p>
            <a:pPr algn="just"/>
            <a:r>
              <a:rPr lang="en-IN" dirty="0" smtClean="0">
                <a:latin typeface="Verdana" panose="020B0604030504040204" pitchFamily="34" charset="0"/>
                <a:ea typeface="Verdana" panose="020B0604030504040204" pitchFamily="34" charset="0"/>
              </a:rPr>
              <a:t>Activates the camera and starts recording the surroundings.</a:t>
            </a:r>
          </a:p>
          <a:p>
            <a:pPr algn="just"/>
            <a:r>
              <a:rPr lang="en-IN" dirty="0" smtClean="0">
                <a:latin typeface="Verdana" panose="020B0604030504040204" pitchFamily="34" charset="0"/>
                <a:ea typeface="Verdana" panose="020B0604030504040204" pitchFamily="34" charset="0"/>
              </a:rPr>
              <a:t>Alerts the authorities.</a:t>
            </a:r>
          </a:p>
          <a:p>
            <a:pPr algn="just"/>
            <a:r>
              <a:rPr lang="en-IN" dirty="0" smtClean="0">
                <a:latin typeface="Verdana" panose="020B0604030504040204" pitchFamily="34" charset="0"/>
                <a:ea typeface="Verdana" panose="020B0604030504040204" pitchFamily="34" charset="0"/>
              </a:rPr>
              <a:t>Stores the recorded visuals on cloud for future use.</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22609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618518"/>
            <a:ext cx="9762309" cy="922900"/>
          </a:xfrm>
        </p:spPr>
        <p:txBody>
          <a:bodyPr>
            <a:normAutofit/>
          </a:bodyPr>
          <a:lstStyle/>
          <a:p>
            <a:r>
              <a:rPr lang="en" sz="3200" b="1" dirty="0">
                <a:latin typeface="Verdana" panose="020B0604030504040204" pitchFamily="34" charset="0"/>
                <a:ea typeface="Verdana" panose="020B0604030504040204" pitchFamily="34" charset="0"/>
              </a:rPr>
              <a:t>Non- Functional Requirements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1031652" y="2029097"/>
            <a:ext cx="10363826" cy="2473234"/>
          </a:xfrm>
        </p:spPr>
        <p:txBody>
          <a:bodyPr/>
          <a:lstStyle/>
          <a:p>
            <a:pPr marL="0" lvl="0" indent="0">
              <a:spcBef>
                <a:spcPts val="0"/>
              </a:spcBef>
              <a:buNone/>
            </a:pPr>
            <a:endParaRPr lang="en-IN" dirty="0">
              <a:latin typeface="Verdana" panose="020B0604030504040204" pitchFamily="34" charset="0"/>
              <a:ea typeface="Verdana" panose="020B0604030504040204" pitchFamily="34" charset="0"/>
            </a:endParaRPr>
          </a:p>
          <a:p>
            <a:pPr marL="457200" lvl="0" indent="-342900">
              <a:spcBef>
                <a:spcPts val="1600"/>
              </a:spcBef>
              <a:buSzPts val="1800"/>
              <a:buChar char="●"/>
            </a:pPr>
            <a:r>
              <a:rPr lang="en-IN" dirty="0">
                <a:latin typeface="Verdana" panose="020B0604030504040204" pitchFamily="34" charset="0"/>
                <a:ea typeface="Verdana" panose="020B0604030504040204" pitchFamily="34" charset="0"/>
              </a:rPr>
              <a:t>Availability</a:t>
            </a:r>
          </a:p>
          <a:p>
            <a:pPr marL="457200" lvl="0" indent="-342900">
              <a:spcBef>
                <a:spcPts val="0"/>
              </a:spcBef>
              <a:buSzPts val="1800"/>
              <a:buChar char="●"/>
            </a:pPr>
            <a:r>
              <a:rPr lang="en-IN" dirty="0">
                <a:latin typeface="Verdana" panose="020B0604030504040204" pitchFamily="34" charset="0"/>
                <a:ea typeface="Verdana" panose="020B0604030504040204" pitchFamily="34" charset="0"/>
              </a:rPr>
              <a:t>Maintainability</a:t>
            </a:r>
          </a:p>
          <a:p>
            <a:pPr marL="457200" lvl="0" indent="-342900">
              <a:spcBef>
                <a:spcPts val="0"/>
              </a:spcBef>
              <a:buSzPts val="1800"/>
              <a:buChar char="●"/>
            </a:pPr>
            <a:r>
              <a:rPr lang="en-IN" dirty="0">
                <a:latin typeface="Verdana" panose="020B0604030504040204" pitchFamily="34" charset="0"/>
                <a:ea typeface="Verdana" panose="020B0604030504040204" pitchFamily="34" charset="0"/>
              </a:rPr>
              <a:t>Performance</a:t>
            </a:r>
          </a:p>
          <a:p>
            <a:pPr marL="457200" lvl="0" indent="-342900">
              <a:spcBef>
                <a:spcPts val="0"/>
              </a:spcBef>
              <a:buSzPts val="1800"/>
              <a:buChar char="●"/>
            </a:pPr>
            <a:r>
              <a:rPr lang="en-IN" dirty="0" smtClean="0">
                <a:latin typeface="Verdana" panose="020B0604030504040204" pitchFamily="34" charset="0"/>
                <a:ea typeface="Verdana" panose="020B0604030504040204" pitchFamily="34" charset="0"/>
              </a:rPr>
              <a:t>Simplicity</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76614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79" y="627227"/>
            <a:ext cx="9318171" cy="609392"/>
          </a:xfrm>
        </p:spPr>
        <p:txBody>
          <a:bodyPr/>
          <a:lstStyle/>
          <a:p>
            <a:r>
              <a:rPr lang="en-IN" dirty="0" smtClean="0">
                <a:latin typeface="Verdana" panose="020B0604030504040204" pitchFamily="34" charset="0"/>
                <a:ea typeface="Verdana" panose="020B0604030504040204" pitchFamily="34" charset="0"/>
              </a:rPr>
              <a:t>CIRCUIT DIAGRAM</a:t>
            </a:r>
            <a:endParaRPr lang="en-IN" dirty="0">
              <a:latin typeface="Verdana" panose="020B0604030504040204" pitchFamily="34" charset="0"/>
              <a:ea typeface="Verdana" panose="020B0604030504040204" pitchFamily="34" charset="0"/>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84024" y="1645920"/>
            <a:ext cx="4406536" cy="4946469"/>
          </a:xfrm>
        </p:spPr>
      </p:pic>
    </p:spTree>
    <p:extLst>
      <p:ext uri="{BB962C8B-B14F-4D97-AF65-F5344CB8AC3E}">
        <p14:creationId xmlns:p14="http://schemas.microsoft.com/office/powerpoint/2010/main" val="194188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704" y="618518"/>
            <a:ext cx="9396548" cy="652934"/>
          </a:xfrm>
        </p:spPr>
        <p:txBody>
          <a:bodyPr>
            <a:normAutofit/>
          </a:bodyPr>
          <a:lstStyle/>
          <a:p>
            <a:r>
              <a:rPr lang="en-IN" sz="3200" dirty="0" smtClean="0">
                <a:latin typeface="Verdana" panose="020B0604030504040204" pitchFamily="34" charset="0"/>
                <a:ea typeface="Verdana" panose="020B0604030504040204" pitchFamily="34" charset="0"/>
              </a:rPr>
              <a:t>Block diagram</a:t>
            </a:r>
            <a:endParaRPr lang="en-IN" sz="3200" dirty="0">
              <a:latin typeface="Verdana" panose="020B0604030504040204" pitchFamily="34" charset="0"/>
              <a:ea typeface="Verdana" panose="020B0604030504040204" pitchFamily="34" charset="0"/>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28949" y="1715588"/>
            <a:ext cx="8186057" cy="4528457"/>
          </a:xfrm>
        </p:spPr>
      </p:pic>
    </p:spTree>
    <p:extLst>
      <p:ext uri="{BB962C8B-B14F-4D97-AF65-F5344CB8AC3E}">
        <p14:creationId xmlns:p14="http://schemas.microsoft.com/office/powerpoint/2010/main" val="3390460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744" y="235339"/>
            <a:ext cx="9527178" cy="879357"/>
          </a:xfrm>
        </p:spPr>
        <p:txBody>
          <a:bodyPr>
            <a:normAutofit/>
          </a:bodyPr>
          <a:lstStyle/>
          <a:p>
            <a:r>
              <a:rPr lang="en-IN" sz="3200" dirty="0" smtClean="0">
                <a:latin typeface="Verdana" panose="020B0604030504040204" pitchFamily="34" charset="0"/>
                <a:ea typeface="Verdana" panose="020B0604030504040204" pitchFamily="34" charset="0"/>
              </a:rPr>
              <a:t>Flow diagram</a:t>
            </a:r>
            <a:endParaRPr lang="en-IN" sz="3200" dirty="0">
              <a:latin typeface="Verdana" panose="020B0604030504040204" pitchFamily="34" charset="0"/>
              <a:ea typeface="Verdana" panose="020B0604030504040204" pitchFamily="34" charset="0"/>
            </a:endParaRP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17076" y="1114696"/>
            <a:ext cx="6618513" cy="5503818"/>
          </a:xfrm>
        </p:spPr>
      </p:pic>
    </p:spTree>
    <p:extLst>
      <p:ext uri="{BB962C8B-B14F-4D97-AF65-F5344CB8AC3E}">
        <p14:creationId xmlns:p14="http://schemas.microsoft.com/office/powerpoint/2010/main" val="1777216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5" y="453054"/>
            <a:ext cx="9596845" cy="1053529"/>
          </a:xfrm>
        </p:spPr>
        <p:txBody>
          <a:bodyPr/>
          <a:lstStyle/>
          <a:p>
            <a:r>
              <a:rPr lang="en-IN" dirty="0" smtClean="0"/>
              <a:t>Future enhancement</a:t>
            </a:r>
            <a:endParaRPr lang="en-IN" dirty="0"/>
          </a:p>
        </p:txBody>
      </p:sp>
      <p:sp>
        <p:nvSpPr>
          <p:cNvPr id="3" name="Content Placeholder 2"/>
          <p:cNvSpPr>
            <a:spLocks noGrp="1"/>
          </p:cNvSpPr>
          <p:nvPr>
            <p:ph sz="quarter" idx="13"/>
          </p:nvPr>
        </p:nvSpPr>
        <p:spPr>
          <a:xfrm>
            <a:off x="922794" y="1670406"/>
            <a:ext cx="10363826" cy="4878440"/>
          </a:xfrm>
        </p:spPr>
        <p:txBody>
          <a:bodyPr>
            <a:normAutofit fontScale="85000" lnSpcReduction="10000"/>
          </a:bodyPr>
          <a:lstStyle/>
          <a:p>
            <a:pPr algn="just"/>
            <a:r>
              <a:rPr lang="en-IN" sz="2100" dirty="0">
                <a:latin typeface="Verdana" panose="020B0604030504040204" pitchFamily="34" charset="0"/>
                <a:ea typeface="Verdana" panose="020B0604030504040204" pitchFamily="34" charset="0"/>
              </a:rPr>
              <a:t>Future enhancement of our project is to add Camouflage and LIDAR sensor to it</a:t>
            </a:r>
            <a:r>
              <a:rPr lang="en-IN" sz="2100" dirty="0" smtClean="0">
                <a:latin typeface="Verdana" panose="020B0604030504040204" pitchFamily="34" charset="0"/>
                <a:ea typeface="Verdana" panose="020B0604030504040204" pitchFamily="34" charset="0"/>
              </a:rPr>
              <a:t>.</a:t>
            </a:r>
          </a:p>
          <a:p>
            <a:pPr algn="just"/>
            <a:r>
              <a:rPr lang="en-IN" sz="2100" dirty="0">
                <a:latin typeface="Verdana" panose="020B0604030504040204" pitchFamily="34" charset="0"/>
                <a:ea typeface="Verdana" panose="020B0604030504040204" pitchFamily="34" charset="0"/>
              </a:rPr>
              <a:t>Internet of Things is a trending concept, which can increase the benefits of the smart surveillance by allowing it to adapt to the environment according to its changes ie if the Alligator is placed in the desert, it will change according to the desert’s atmosphere. Similarly, if it is placed in snowy regions, it will adapt to that atmosphere. Also by replacing PIR sensor with LIDAR (Light Detection and Ranging), which is a remote sensing method that uses light in the form of a pulsed laser to measure ranges (variable distance) the alligator will be able to detect motion from farther distances and will be able to alert the authorities much beforehand</a:t>
            </a:r>
            <a:r>
              <a:rPr lang="en-IN" sz="2100" dirty="0" smtClean="0">
                <a:latin typeface="Verdana" panose="020B0604030504040204" pitchFamily="34" charset="0"/>
                <a:ea typeface="Verdana" panose="020B0604030504040204" pitchFamily="34" charset="0"/>
              </a:rPr>
              <a:t>.</a:t>
            </a:r>
          </a:p>
          <a:p>
            <a:pPr algn="just"/>
            <a:r>
              <a:rPr lang="en-IN" sz="2100" dirty="0">
                <a:latin typeface="Verdana" panose="020B0604030504040204" pitchFamily="34" charset="0"/>
                <a:ea typeface="Verdana" panose="020B0604030504040204" pitchFamily="34" charset="0"/>
              </a:rPr>
              <a:t>In order to run this integrated set of hardware we can use solar panels as an alternative to the battery, which will be needed to run the alligator once it is deployed.</a:t>
            </a:r>
          </a:p>
          <a:p>
            <a:endParaRPr lang="en-IN" dirty="0"/>
          </a:p>
        </p:txBody>
      </p:sp>
    </p:spTree>
    <p:extLst>
      <p:ext uri="{BB962C8B-B14F-4D97-AF65-F5344CB8AC3E}">
        <p14:creationId xmlns:p14="http://schemas.microsoft.com/office/powerpoint/2010/main" val="381389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912076" y="2804714"/>
            <a:ext cx="4366221" cy="1109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algn="ctr"/>
            <a:r>
              <a:rPr lang="en-US" b="1" smtClean="0">
                <a:latin typeface="Verdana" panose="020B0604030504040204" pitchFamily="34" charset="0"/>
                <a:ea typeface="Verdana" panose="020B0604030504040204" pitchFamily="34" charset="0"/>
              </a:rPr>
              <a:t>Thank  You</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29152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435637"/>
            <a:ext cx="10364451" cy="809689"/>
          </a:xfrm>
        </p:spPr>
        <p:txBody>
          <a:bodyPr>
            <a:normAutofit/>
          </a:bodyPr>
          <a:lstStyle/>
          <a:p>
            <a:r>
              <a:rPr lang="en-IN" sz="3200" dirty="0" smtClean="0">
                <a:latin typeface="Verdana" panose="020B0604030504040204" pitchFamily="34" charset="0"/>
                <a:ea typeface="Verdana" panose="020B0604030504040204" pitchFamily="34" charset="0"/>
              </a:rPr>
              <a:t>abstract</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4399" y="2210339"/>
            <a:ext cx="10363826" cy="3084472"/>
          </a:xfrm>
        </p:spPr>
        <p:txBody>
          <a:bodyPr>
            <a:normAutofit/>
          </a:bodyPr>
          <a:lstStyle/>
          <a:p>
            <a:pPr algn="just"/>
            <a:r>
              <a:rPr lang="en-IN" sz="1600" dirty="0">
                <a:latin typeface="Verdana" panose="020B0604030504040204" pitchFamily="34" charset="0"/>
                <a:ea typeface="Verdana" panose="020B0604030504040204" pitchFamily="34" charset="0"/>
              </a:rPr>
              <a:t>the objective of the project is to monitor hostile activities in the militarized </a:t>
            </a:r>
            <a:r>
              <a:rPr lang="en-IN" sz="1600" dirty="0" smtClean="0">
                <a:latin typeface="Verdana" panose="020B0604030504040204" pitchFamily="34" charset="0"/>
                <a:ea typeface="Verdana" panose="020B0604030504040204" pitchFamily="34" charset="0"/>
              </a:rPr>
              <a:t>zone.</a:t>
            </a:r>
          </a:p>
          <a:p>
            <a:pPr algn="just"/>
            <a:r>
              <a:rPr lang="en-IN" sz="1600" dirty="0" smtClean="0">
                <a:latin typeface="Verdana" panose="020B0604030504040204" pitchFamily="34" charset="0"/>
                <a:ea typeface="Verdana" panose="020B0604030504040204" pitchFamily="34" charset="0"/>
              </a:rPr>
              <a:t>Therefore, as soon </a:t>
            </a:r>
            <a:r>
              <a:rPr lang="en-IN" sz="1600" dirty="0">
                <a:latin typeface="Verdana" panose="020B0604030504040204" pitchFamily="34" charset="0"/>
                <a:ea typeface="Verdana" panose="020B0604030504040204" pitchFamily="34" charset="0"/>
              </a:rPr>
              <a:t>as the camera detects some activity within </a:t>
            </a:r>
            <a:r>
              <a:rPr lang="en-IN" sz="1600" dirty="0" smtClean="0">
                <a:latin typeface="Verdana" panose="020B0604030504040204" pitchFamily="34" charset="0"/>
                <a:ea typeface="Verdana" panose="020B0604030504040204" pitchFamily="34" charset="0"/>
              </a:rPr>
              <a:t>its </a:t>
            </a:r>
            <a:r>
              <a:rPr lang="en-IN" sz="1600" dirty="0">
                <a:latin typeface="Verdana" panose="020B0604030504040204" pitchFamily="34" charset="0"/>
                <a:ea typeface="Verdana" panose="020B0604030504040204" pitchFamily="34" charset="0"/>
              </a:rPr>
              <a:t>range, it starts recording the surrounding area</a:t>
            </a:r>
            <a:r>
              <a:rPr lang="en-IN" sz="1600" dirty="0" smtClean="0">
                <a:latin typeface="Verdana" panose="020B0604030504040204" pitchFamily="34" charset="0"/>
                <a:ea typeface="Verdana" panose="020B0604030504040204" pitchFamily="34" charset="0"/>
              </a:rPr>
              <a:t>.</a:t>
            </a:r>
            <a:r>
              <a:rPr lang="en-IN" sz="1600" dirty="0">
                <a:latin typeface="Verdana" panose="020B0604030504040204" pitchFamily="34" charset="0"/>
                <a:ea typeface="Verdana" panose="020B0604030504040204" pitchFamily="34" charset="0"/>
              </a:rPr>
              <a:t> If it detects some suspicious activity, the camera will start focusing on </a:t>
            </a:r>
            <a:r>
              <a:rPr lang="en-IN" sz="1600" dirty="0" smtClean="0">
                <a:latin typeface="Verdana" panose="020B0604030504040204" pitchFamily="34" charset="0"/>
                <a:ea typeface="Verdana" panose="020B0604030504040204" pitchFamily="34" charset="0"/>
              </a:rPr>
              <a:t>that particular </a:t>
            </a:r>
            <a:r>
              <a:rPr lang="en-IN" sz="1600" dirty="0">
                <a:latin typeface="Verdana" panose="020B0604030504040204" pitchFamily="34" charset="0"/>
                <a:ea typeface="Verdana" panose="020B0604030504040204" pitchFamily="34" charset="0"/>
              </a:rPr>
              <a:t>area under </a:t>
            </a:r>
            <a:r>
              <a:rPr lang="en-IN" sz="1600" dirty="0" smtClean="0">
                <a:latin typeface="Verdana" panose="020B0604030504040204" pitchFamily="34" charset="0"/>
                <a:ea typeface="Verdana" panose="020B0604030504040204" pitchFamily="34" charset="0"/>
              </a:rPr>
              <a:t>suspicion</a:t>
            </a:r>
            <a:r>
              <a:rPr lang="en-IN" sz="1600" dirty="0" smtClean="0">
                <a:latin typeface="Verdana" panose="020B0604030504040204" pitchFamily="34" charset="0"/>
                <a:ea typeface="Verdana" panose="020B0604030504040204" pitchFamily="34" charset="0"/>
              </a:rPr>
              <a:t>.</a:t>
            </a:r>
            <a:endParaRPr lang="en-IN" sz="1600" dirty="0" smtClean="0">
              <a:latin typeface="Verdana" panose="020B0604030504040204" pitchFamily="34" charset="0"/>
              <a:ea typeface="Verdana" panose="020B0604030504040204" pitchFamily="34" charset="0"/>
            </a:endParaRPr>
          </a:p>
          <a:p>
            <a:pPr algn="just"/>
            <a:r>
              <a:rPr lang="en-IN" sz="1600" dirty="0" smtClean="0">
                <a:latin typeface="Verdana" panose="020B0604030504040204" pitchFamily="34" charset="0"/>
                <a:ea typeface="Verdana" panose="020B0604030504040204" pitchFamily="34" charset="0"/>
              </a:rPr>
              <a:t>If the person is hostile, It </a:t>
            </a:r>
            <a:r>
              <a:rPr lang="en-IN" sz="1600" dirty="0">
                <a:latin typeface="Verdana" panose="020B0604030504040204" pitchFamily="34" charset="0"/>
                <a:ea typeface="Verdana" panose="020B0604030504040204" pitchFamily="34" charset="0"/>
              </a:rPr>
              <a:t>will immediately </a:t>
            </a:r>
            <a:r>
              <a:rPr lang="en-IN" sz="1600" dirty="0" smtClean="0">
                <a:latin typeface="Verdana" panose="020B0604030504040204" pitchFamily="34" charset="0"/>
                <a:ea typeface="Verdana" panose="020B0604030504040204" pitchFamily="34" charset="0"/>
              </a:rPr>
              <a:t>alert the authorities </a:t>
            </a:r>
            <a:r>
              <a:rPr lang="en-IN" sz="1600" dirty="0">
                <a:latin typeface="Verdana" panose="020B0604030504040204" pitchFamily="34" charset="0"/>
                <a:ea typeface="Verdana" panose="020B0604030504040204" pitchFamily="34" charset="0"/>
              </a:rPr>
              <a:t>to take necessary actions</a:t>
            </a:r>
            <a:r>
              <a:rPr lang="en-IN" sz="1600" dirty="0" smtClean="0">
                <a:latin typeface="Verdana" panose="020B0604030504040204" pitchFamily="34" charset="0"/>
                <a:ea typeface="Verdana" panose="020B0604030504040204" pitchFamily="34" charset="0"/>
              </a:rPr>
              <a:t>.</a:t>
            </a:r>
          </a:p>
          <a:p>
            <a:pPr algn="just"/>
            <a:r>
              <a:rPr lang="en-IN" sz="1600" dirty="0" smtClean="0">
                <a:latin typeface="Verdana" panose="020B0604030504040204" pitchFamily="34" charset="0"/>
                <a:ea typeface="Verdana" panose="020B0604030504040204" pitchFamily="34" charset="0"/>
              </a:rPr>
              <a:t>All the collected visuals will be stored on the cloud for future reference.</a:t>
            </a:r>
          </a:p>
          <a:p>
            <a:pPr marL="0" indent="0">
              <a:buNone/>
            </a:pPr>
            <a:endParaRPr lang="en-IN" sz="1600" dirty="0" smtClean="0">
              <a:latin typeface="Verdana" panose="020B0604030504040204" pitchFamily="34" charset="0"/>
              <a:ea typeface="Verdana" panose="020B0604030504040204" pitchFamily="34" charset="0"/>
            </a:endParaRPr>
          </a:p>
          <a:p>
            <a:endParaRPr lang="en-IN" sz="1600" dirty="0" smtClean="0">
              <a:latin typeface="Verdana" panose="020B0604030504040204" pitchFamily="34" charset="0"/>
              <a:ea typeface="Verdana" panose="020B0604030504040204" pitchFamily="34" charset="0"/>
            </a:endParaRP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51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548849"/>
            <a:ext cx="10364451" cy="774854"/>
          </a:xfrm>
        </p:spPr>
        <p:txBody>
          <a:bodyPr>
            <a:normAutofit/>
          </a:bodyPr>
          <a:lstStyle/>
          <a:p>
            <a:r>
              <a:rPr lang="en-IN" sz="3200" dirty="0" smtClean="0">
                <a:latin typeface="Verdana" panose="020B0604030504040204" pitchFamily="34" charset="0"/>
                <a:ea typeface="Verdana" panose="020B0604030504040204" pitchFamily="34" charset="0"/>
              </a:rPr>
              <a:t>introduction</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288716"/>
            <a:ext cx="10363826" cy="3415400"/>
          </a:xfrm>
        </p:spPr>
        <p:txBody>
          <a:bodyPr>
            <a:normAutofit/>
          </a:bodyPr>
          <a:lstStyle/>
          <a:p>
            <a:pPr algn="just"/>
            <a:r>
              <a:rPr lang="en-IN" sz="1600" dirty="0" smtClean="0">
                <a:latin typeface="Verdana" panose="020B0604030504040204" pitchFamily="34" charset="0"/>
                <a:ea typeface="Verdana" panose="020B0604030504040204" pitchFamily="34" charset="0"/>
              </a:rPr>
              <a:t>The project is designed to alert the authorities of hostile activities going around their premises. If the device detects any motion around designed radius it warns the respective </a:t>
            </a:r>
            <a:r>
              <a:rPr lang="en-IN" sz="1600" dirty="0" smtClean="0">
                <a:latin typeface="Verdana" panose="020B0604030504040204" pitchFamily="34" charset="0"/>
                <a:ea typeface="Verdana" panose="020B0604030504040204" pitchFamily="34" charset="0"/>
              </a:rPr>
              <a:t>authorities by activating the alarm.</a:t>
            </a:r>
            <a:endParaRPr lang="en-IN" sz="1600" dirty="0" smtClean="0">
              <a:latin typeface="Verdana" panose="020B0604030504040204" pitchFamily="34" charset="0"/>
              <a:ea typeface="Verdana" panose="020B0604030504040204" pitchFamily="34" charset="0"/>
            </a:endParaRPr>
          </a:p>
          <a:p>
            <a:pPr algn="just"/>
            <a:r>
              <a:rPr lang="en-IN" sz="1600" dirty="0" smtClean="0">
                <a:latin typeface="Verdana" panose="020B0604030504040204" pitchFamily="34" charset="0"/>
                <a:ea typeface="Verdana" panose="020B0604030504040204" pitchFamily="34" charset="0"/>
              </a:rPr>
              <a:t>Pi camera is used to </a:t>
            </a:r>
            <a:r>
              <a:rPr lang="en-IN" sz="1600" dirty="0" smtClean="0">
                <a:latin typeface="Verdana" panose="020B0604030504040204" pitchFamily="34" charset="0"/>
                <a:ea typeface="Verdana" panose="020B0604030504040204" pitchFamily="34" charset="0"/>
              </a:rPr>
              <a:t>capture</a:t>
            </a:r>
            <a:r>
              <a:rPr lang="en-IN" sz="1600" dirty="0" smtClean="0">
                <a:latin typeface="Verdana" panose="020B0604030504040204" pitchFamily="34" charset="0"/>
                <a:ea typeface="Verdana" panose="020B0604030504040204" pitchFamily="34" charset="0"/>
              </a:rPr>
              <a:t> </a:t>
            </a:r>
            <a:r>
              <a:rPr lang="en-IN" sz="1600" dirty="0" smtClean="0">
                <a:latin typeface="Verdana" panose="020B0604030504040204" pitchFamily="34" charset="0"/>
                <a:ea typeface="Verdana" panose="020B0604030504040204" pitchFamily="34" charset="0"/>
              </a:rPr>
              <a:t>the </a:t>
            </a:r>
            <a:r>
              <a:rPr lang="en-IN" sz="1600" dirty="0" smtClean="0">
                <a:latin typeface="Verdana" panose="020B0604030504040204" pitchFamily="34" charset="0"/>
                <a:ea typeface="Verdana" panose="020B0604030504040204" pitchFamily="34" charset="0"/>
              </a:rPr>
              <a:t>activity </a:t>
            </a:r>
            <a:r>
              <a:rPr lang="en-IN" sz="1600" dirty="0" smtClean="0">
                <a:latin typeface="Verdana" panose="020B0604030504040204" pitchFamily="34" charset="0"/>
                <a:ea typeface="Verdana" panose="020B0604030504040204" pitchFamily="34" charset="0"/>
              </a:rPr>
              <a:t>and analyse the surroundings.</a:t>
            </a:r>
            <a:endParaRPr lang="en-IN" sz="1600" dirty="0" smtClean="0">
              <a:latin typeface="Verdana" panose="020B0604030504040204" pitchFamily="34" charset="0"/>
              <a:ea typeface="Verdana" panose="020B0604030504040204" pitchFamily="34" charset="0"/>
            </a:endParaRPr>
          </a:p>
          <a:p>
            <a:pPr algn="just"/>
            <a:r>
              <a:rPr lang="en-IN" sz="1600" dirty="0" smtClean="0">
                <a:latin typeface="Verdana" panose="020B0604030504040204" pitchFamily="34" charset="0"/>
                <a:ea typeface="Verdana" panose="020B0604030504040204" pitchFamily="34" charset="0"/>
              </a:rPr>
              <a:t>PIR which is an Passive infrared sensor will help in activating the camera once the intrusion is detected within a certain distance.</a:t>
            </a:r>
          </a:p>
          <a:p>
            <a:pPr algn="just"/>
            <a:r>
              <a:rPr lang="en-IN" sz="1600" dirty="0" smtClean="0">
                <a:latin typeface="Verdana" panose="020B0604030504040204" pitchFamily="34" charset="0"/>
                <a:ea typeface="Verdana" panose="020B0604030504040204" pitchFamily="34" charset="0"/>
              </a:rPr>
              <a:t>Using the Wi-Fi module we can upload the details in the cloud and alert the authorities through notification.</a:t>
            </a:r>
          </a:p>
          <a:p>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58577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40141"/>
            <a:ext cx="10364451" cy="800979"/>
          </a:xfrm>
        </p:spPr>
        <p:txBody>
          <a:bodyPr>
            <a:normAutofit/>
          </a:bodyPr>
          <a:lstStyle/>
          <a:p>
            <a:r>
              <a:rPr lang="en-IN" sz="3200" dirty="0" smtClean="0">
                <a:latin typeface="Verdana" panose="020B0604030504040204" pitchFamily="34" charset="0"/>
                <a:ea typeface="Verdana" panose="020B0604030504040204" pitchFamily="34" charset="0"/>
              </a:rPr>
              <a:t>Literature survey</a:t>
            </a:r>
            <a:endParaRPr lang="en-IN" sz="3200" dirty="0">
              <a:latin typeface="Verdana" panose="020B0604030504040204" pitchFamily="34" charset="0"/>
              <a:ea typeface="Verdana" panose="020B0604030504040204" pitchFamily="34" charset="0"/>
            </a:endParaRPr>
          </a:p>
        </p:txBody>
      </p:sp>
      <p:sp>
        <p:nvSpPr>
          <p:cNvPr id="5" name="Content Placeholder 4"/>
          <p:cNvSpPr>
            <a:spLocks noGrp="1"/>
          </p:cNvSpPr>
          <p:nvPr>
            <p:ph sz="quarter" idx="13"/>
          </p:nvPr>
        </p:nvSpPr>
        <p:spPr>
          <a:xfrm>
            <a:off x="913774" y="2271298"/>
            <a:ext cx="10363826" cy="3162851"/>
          </a:xfrm>
        </p:spPr>
        <p:txBody>
          <a:bodyPr>
            <a:normAutofit/>
          </a:bodyPr>
          <a:lstStyle/>
          <a:p>
            <a:pPr algn="just"/>
            <a:r>
              <a:rPr lang="en-IN" sz="1600" dirty="0" smtClean="0">
                <a:latin typeface="Verdana" panose="020B0604030504040204" pitchFamily="34" charset="0"/>
                <a:ea typeface="Verdana" panose="020B0604030504040204" pitchFamily="34" charset="0"/>
              </a:rPr>
              <a:t>there are many solutions to this problem and each of them have their own way of tackling the problem. They use thermal sensors to detect heat signatures and cameras sensitive to thermal readings.</a:t>
            </a:r>
          </a:p>
          <a:p>
            <a:pPr algn="just"/>
            <a:r>
              <a:rPr lang="en-IN" sz="1600" dirty="0" smtClean="0">
                <a:latin typeface="Verdana" panose="020B0604030504040204" pitchFamily="34" charset="0"/>
                <a:ea typeface="Verdana" panose="020B0604030504040204" pitchFamily="34" charset="0"/>
              </a:rPr>
              <a:t>These have certain drawbacks as they won’t be able to give accurate readings if the environment conditions are poor.</a:t>
            </a:r>
          </a:p>
          <a:p>
            <a:pPr algn="just"/>
            <a:r>
              <a:rPr lang="en-IN" sz="1600" dirty="0" smtClean="0">
                <a:latin typeface="Verdana" panose="020B0604030504040204" pitchFamily="34" charset="0"/>
                <a:ea typeface="Verdana" panose="020B0604030504040204" pitchFamily="34" charset="0"/>
              </a:rPr>
              <a:t>These problems can be tackled by implementing </a:t>
            </a:r>
            <a:r>
              <a:rPr lang="en-IN" sz="1600" dirty="0" smtClean="0">
                <a:latin typeface="Verdana" panose="020B0604030504040204" pitchFamily="34" charset="0"/>
                <a:ea typeface="Verdana" panose="020B0604030504040204" pitchFamily="34" charset="0"/>
              </a:rPr>
              <a:t>PIR Sensor </a:t>
            </a:r>
            <a:r>
              <a:rPr lang="en-IN" sz="1600" dirty="0" smtClean="0">
                <a:latin typeface="Verdana" panose="020B0604030504040204" pitchFamily="34" charset="0"/>
                <a:ea typeface="Verdana" panose="020B0604030504040204" pitchFamily="34" charset="0"/>
              </a:rPr>
              <a:t>which </a:t>
            </a:r>
            <a:r>
              <a:rPr lang="en-IN" sz="1600" dirty="0" smtClean="0">
                <a:latin typeface="Verdana" panose="020B0604030504040204" pitchFamily="34" charset="0"/>
                <a:ea typeface="Verdana" panose="020B0604030504040204" pitchFamily="34" charset="0"/>
              </a:rPr>
              <a:t>will </a:t>
            </a:r>
            <a:r>
              <a:rPr lang="en-IN" sz="1600" dirty="0" smtClean="0">
                <a:latin typeface="Verdana" panose="020B0604030504040204" pitchFamily="34" charset="0"/>
                <a:ea typeface="Verdana" panose="020B0604030504040204" pitchFamily="34" charset="0"/>
              </a:rPr>
              <a:t>alert the authorities once intrusion is detected.</a:t>
            </a:r>
            <a:endParaRPr lang="en-IN" sz="1600" dirty="0" smtClean="0">
              <a:latin typeface="Verdana" panose="020B0604030504040204" pitchFamily="34" charset="0"/>
              <a:ea typeface="Verdana" panose="020B0604030504040204" pitchFamily="34" charset="0"/>
            </a:endParaRPr>
          </a:p>
          <a:p>
            <a:pPr algn="just"/>
            <a:r>
              <a:rPr lang="en-IN" sz="1600" dirty="0" smtClean="0">
                <a:latin typeface="Verdana" panose="020B0604030504040204" pitchFamily="34" charset="0"/>
                <a:ea typeface="Verdana" panose="020B0604030504040204" pitchFamily="34" charset="0"/>
              </a:rPr>
              <a:t>Along with these sensors the authorities will be notified of any threat in the </a:t>
            </a:r>
            <a:r>
              <a:rPr lang="en-IN" sz="1600" dirty="0" smtClean="0">
                <a:latin typeface="Verdana" panose="020B0604030504040204" pitchFamily="34" charset="0"/>
                <a:ea typeface="Verdana" panose="020B0604030504040204" pitchFamily="34" charset="0"/>
              </a:rPr>
              <a:t>premises by activating the alarm.</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0548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188" y="357260"/>
            <a:ext cx="10364451" cy="940317"/>
          </a:xfrm>
        </p:spPr>
        <p:txBody>
          <a:bodyPr>
            <a:normAutofit/>
          </a:bodyPr>
          <a:lstStyle/>
          <a:p>
            <a:r>
              <a:rPr lang="en-IN" sz="3200" dirty="0" smtClean="0">
                <a:solidFill>
                  <a:schemeClr val="tx2"/>
                </a:solidFill>
                <a:latin typeface="Verdana" panose="020B0604030504040204" pitchFamily="34" charset="0"/>
                <a:ea typeface="Verdana" panose="020B0604030504040204" pitchFamily="34" charset="0"/>
              </a:rPr>
              <a:t>Technologies used</a:t>
            </a:r>
            <a:endParaRPr lang="en-IN" sz="3200" dirty="0">
              <a:solidFill>
                <a:schemeClr val="tx2"/>
              </a:solidFill>
              <a:latin typeface="Verdana" panose="020B0604030504040204" pitchFamily="34" charset="0"/>
              <a:ea typeface="Verdana" panose="020B0604030504040204" pitchFamily="34" charset="0"/>
            </a:endParaRPr>
          </a:p>
        </p:txBody>
      </p:sp>
      <p:sp>
        <p:nvSpPr>
          <p:cNvPr id="4" name="Content Placeholder 2"/>
          <p:cNvSpPr txBox="1">
            <a:spLocks/>
          </p:cNvSpPr>
          <p:nvPr/>
        </p:nvSpPr>
        <p:spPr>
          <a:xfrm>
            <a:off x="1217613" y="1541416"/>
            <a:ext cx="9753600" cy="510322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algn="just"/>
            <a:r>
              <a:rPr lang="en-US" sz="2200" b="1" dirty="0" smtClean="0">
                <a:latin typeface="Verdana" panose="020B0604030504040204" pitchFamily="34" charset="0"/>
                <a:ea typeface="Verdana" panose="020B0604030504040204" pitchFamily="34" charset="0"/>
              </a:rPr>
              <a:t>Software Requirements</a:t>
            </a:r>
          </a:p>
          <a:p>
            <a:pPr lvl="1" algn="just"/>
            <a:r>
              <a:rPr lang="en-US" dirty="0" smtClean="0">
                <a:latin typeface="Verdana" panose="020B0604030504040204" pitchFamily="34" charset="0"/>
                <a:ea typeface="Verdana" panose="020B0604030504040204" pitchFamily="34" charset="0"/>
              </a:rPr>
              <a:t>Raspbian OS</a:t>
            </a:r>
          </a:p>
          <a:p>
            <a:pPr lvl="1" algn="just"/>
            <a:r>
              <a:rPr lang="en-US" b="1" dirty="0" smtClean="0">
                <a:latin typeface="Verdana" panose="020B0604030504040204" pitchFamily="34" charset="0"/>
                <a:ea typeface="Verdana" panose="020B0604030504040204" pitchFamily="34" charset="0"/>
              </a:rPr>
              <a:t>Front end: </a:t>
            </a:r>
            <a:r>
              <a:rPr lang="en-US" dirty="0" smtClean="0">
                <a:latin typeface="Verdana" panose="020B0604030504040204" pitchFamily="34" charset="0"/>
                <a:ea typeface="Verdana" panose="020B0604030504040204" pitchFamily="34" charset="0"/>
              </a:rPr>
              <a:t>Python </a:t>
            </a:r>
            <a:r>
              <a:rPr lang="en-US" dirty="0" smtClean="0">
                <a:latin typeface="Verdana" panose="020B0604030504040204" pitchFamily="34" charset="0"/>
                <a:ea typeface="Verdana" panose="020B0604030504040204" pitchFamily="34" charset="0"/>
              </a:rPr>
              <a:t>3</a:t>
            </a:r>
            <a:r>
              <a:rPr lang="en-US" dirty="0" smtClean="0">
                <a:latin typeface="Verdana" panose="020B0604030504040204" pitchFamily="34" charset="0"/>
                <a:ea typeface="Verdana" panose="020B0604030504040204" pitchFamily="34" charset="0"/>
              </a:rPr>
              <a:t>.7</a:t>
            </a:r>
            <a:endParaRPr lang="en-US" dirty="0" smtClean="0">
              <a:latin typeface="Verdana" panose="020B0604030504040204" pitchFamily="34" charset="0"/>
              <a:ea typeface="Verdana" panose="020B0604030504040204" pitchFamily="34" charset="0"/>
            </a:endParaRPr>
          </a:p>
          <a:p>
            <a:pPr lvl="1" algn="just"/>
            <a:r>
              <a:rPr lang="en-US" dirty="0" smtClean="0">
                <a:latin typeface="Verdana" panose="020B0604030504040204" pitchFamily="34" charset="0"/>
                <a:ea typeface="Verdana" panose="020B0604030504040204" pitchFamily="34" charset="0"/>
              </a:rPr>
              <a:t>Dropbox</a:t>
            </a:r>
          </a:p>
          <a:p>
            <a:pPr algn="just"/>
            <a:r>
              <a:rPr lang="en-US" sz="2200" b="1" dirty="0" smtClean="0">
                <a:latin typeface="Verdana" panose="020B0604030504040204" pitchFamily="34" charset="0"/>
                <a:ea typeface="Verdana" panose="020B0604030504040204" pitchFamily="34" charset="0"/>
              </a:rPr>
              <a:t>Hardware Requirements</a:t>
            </a:r>
          </a:p>
          <a:p>
            <a:pPr lvl="1" algn="just"/>
            <a:r>
              <a:rPr lang="en-US" dirty="0" smtClean="0">
                <a:latin typeface="Verdana" panose="020B0604030504040204" pitchFamily="34" charset="0"/>
                <a:ea typeface="Verdana" panose="020B0604030504040204" pitchFamily="34" charset="0"/>
              </a:rPr>
              <a:t>Raspberry Pi Model 3B</a:t>
            </a:r>
          </a:p>
          <a:p>
            <a:pPr lvl="1" algn="just"/>
            <a:r>
              <a:rPr lang="en-US" dirty="0" smtClean="0">
                <a:latin typeface="Verdana" panose="020B0604030504040204" pitchFamily="34" charset="0"/>
                <a:ea typeface="Verdana" panose="020B0604030504040204" pitchFamily="34" charset="0"/>
              </a:rPr>
              <a:t>Raspberry Pi Camera Module</a:t>
            </a:r>
          </a:p>
          <a:p>
            <a:pPr lvl="1" algn="just"/>
            <a:r>
              <a:rPr lang="en-US" dirty="0" smtClean="0">
                <a:latin typeface="Verdana" panose="020B0604030504040204" pitchFamily="34" charset="0"/>
                <a:ea typeface="Verdana" panose="020B0604030504040204" pitchFamily="34" charset="0"/>
              </a:rPr>
              <a:t>PIR Sensor</a:t>
            </a:r>
          </a:p>
          <a:p>
            <a:pPr lvl="1" algn="just"/>
            <a:r>
              <a:rPr lang="en-US" dirty="0" smtClean="0">
                <a:latin typeface="Verdana" panose="020B0604030504040204" pitchFamily="34" charset="0"/>
                <a:ea typeface="Verdana" panose="020B0604030504040204" pitchFamily="34" charset="0"/>
              </a:rPr>
              <a:t>Buzzer</a:t>
            </a:r>
          </a:p>
          <a:p>
            <a:pPr lvl="1" algn="just"/>
            <a:r>
              <a:rPr lang="en-US" dirty="0" smtClean="0">
                <a:latin typeface="Verdana" panose="020B0604030504040204" pitchFamily="34" charset="0"/>
                <a:ea typeface="Verdana" panose="020B0604030504040204" pitchFamily="34" charset="0"/>
              </a:rPr>
              <a:t>Jumper Wires</a:t>
            </a:r>
          </a:p>
        </p:txBody>
      </p:sp>
    </p:spTree>
    <p:extLst>
      <p:ext uri="{BB962C8B-B14F-4D97-AF65-F5344CB8AC3E}">
        <p14:creationId xmlns:p14="http://schemas.microsoft.com/office/powerpoint/2010/main" val="2710795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491" y="618518"/>
            <a:ext cx="9936480" cy="670352"/>
          </a:xfrm>
        </p:spPr>
        <p:txBody>
          <a:bodyPr>
            <a:normAutofit/>
          </a:bodyPr>
          <a:lstStyle/>
          <a:p>
            <a:r>
              <a:rPr lang="en" sz="3200" b="1" dirty="0">
                <a:latin typeface="Verdana" panose="020B0604030504040204" pitchFamily="34" charset="0"/>
                <a:ea typeface="Verdana" panose="020B0604030504040204" pitchFamily="34" charset="0"/>
              </a:rPr>
              <a:t>Raspberry Pi </a:t>
            </a:r>
            <a:r>
              <a:rPr lang="en" sz="3200" b="1" dirty="0" smtClean="0">
                <a:latin typeface="Verdana" panose="020B0604030504040204" pitchFamily="34" charset="0"/>
                <a:ea typeface="Verdana" panose="020B0604030504040204" pitchFamily="34" charset="0"/>
              </a:rPr>
              <a:t>3 B </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896357" y="1898468"/>
            <a:ext cx="6000832" cy="3424107"/>
          </a:xfrm>
        </p:spPr>
        <p:txBody>
          <a:bodyPr>
            <a:normAutofit/>
          </a:bodyPr>
          <a:lstStyle/>
          <a:p>
            <a:pPr algn="just"/>
            <a:r>
              <a:rPr lang="en-IN" dirty="0">
                <a:latin typeface="Verdana" panose="020B0604030504040204" pitchFamily="34" charset="0"/>
                <a:ea typeface="Verdana" panose="020B0604030504040204" pitchFamily="34" charset="0"/>
              </a:rPr>
              <a:t>The Raspberry Pi 3 Model </a:t>
            </a:r>
            <a:r>
              <a:rPr lang="en-IN" dirty="0" smtClean="0">
                <a:latin typeface="Verdana" panose="020B0604030504040204" pitchFamily="34" charset="0"/>
                <a:ea typeface="Verdana" panose="020B0604030504040204" pitchFamily="34" charset="0"/>
              </a:rPr>
              <a:t>B </a:t>
            </a:r>
            <a:r>
              <a:rPr lang="en-IN" dirty="0">
                <a:latin typeface="Verdana" panose="020B0604030504040204" pitchFamily="34" charset="0"/>
                <a:ea typeface="Verdana" panose="020B0604030504040204" pitchFamily="34" charset="0"/>
              </a:rPr>
              <a:t>is the </a:t>
            </a:r>
            <a:r>
              <a:rPr lang="en-IN" dirty="0" smtClean="0">
                <a:latin typeface="Verdana" panose="020B0604030504040204" pitchFamily="34" charset="0"/>
                <a:ea typeface="Verdana" panose="020B0604030504040204" pitchFamily="34" charset="0"/>
              </a:rPr>
              <a:t>earliest of the third-generation raspberry pi.</a:t>
            </a:r>
            <a:endParaRPr lang="en-IN" dirty="0">
              <a:latin typeface="Verdana" panose="020B0604030504040204" pitchFamily="34" charset="0"/>
              <a:ea typeface="Verdana" panose="020B0604030504040204" pitchFamily="34" charset="0"/>
            </a:endParaRPr>
          </a:p>
          <a:p>
            <a:pPr algn="just"/>
            <a:r>
              <a:rPr lang="en-IN" dirty="0">
                <a:latin typeface="Verdana" panose="020B0604030504040204" pitchFamily="34" charset="0"/>
                <a:ea typeface="Verdana" panose="020B0604030504040204" pitchFamily="34" charset="0"/>
              </a:rPr>
              <a:t>It is powered by a </a:t>
            </a:r>
            <a:r>
              <a:rPr lang="en-IN" dirty="0" smtClean="0">
                <a:latin typeface="Verdana" panose="020B0604030504040204" pitchFamily="34" charset="0"/>
                <a:ea typeface="Verdana" panose="020B0604030504040204" pitchFamily="34" charset="0"/>
              </a:rPr>
              <a:t>1.2 </a:t>
            </a:r>
            <a:r>
              <a:rPr lang="en-IN" dirty="0">
                <a:latin typeface="Verdana" panose="020B0604030504040204" pitchFamily="34" charset="0"/>
                <a:ea typeface="Verdana" panose="020B0604030504040204" pitchFamily="34" charset="0"/>
              </a:rPr>
              <a:t>GHz </a:t>
            </a:r>
            <a:r>
              <a:rPr lang="en-IN" dirty="0" smtClean="0">
                <a:latin typeface="Verdana" panose="020B0604030504040204" pitchFamily="34" charset="0"/>
                <a:ea typeface="Verdana" panose="020B0604030504040204" pitchFamily="34" charset="0"/>
              </a:rPr>
              <a:t>Broadcom BCM2837 processor with BCM43438 wireless LAN.</a:t>
            </a:r>
            <a:endParaRPr lang="en-IN" dirty="0">
              <a:latin typeface="Verdana" panose="020B0604030504040204" pitchFamily="34" charset="0"/>
              <a:ea typeface="Verdana" panose="020B0604030504040204" pitchFamily="34" charset="0"/>
            </a:endParaRPr>
          </a:p>
          <a:p>
            <a:pPr algn="just"/>
            <a:r>
              <a:rPr lang="en-IN" dirty="0">
                <a:latin typeface="Verdana" panose="020B0604030504040204" pitchFamily="34" charset="0"/>
                <a:ea typeface="Verdana" panose="020B0604030504040204" pitchFamily="34" charset="0"/>
              </a:rPr>
              <a:t>It also has Bluetooth </a:t>
            </a:r>
            <a:r>
              <a:rPr lang="en-IN" dirty="0" smtClean="0">
                <a:latin typeface="Verdana" panose="020B0604030504040204" pitchFamily="34" charset="0"/>
                <a:ea typeface="Verdana" panose="020B0604030504040204" pitchFamily="34" charset="0"/>
              </a:rPr>
              <a:t>capabilities</a:t>
            </a:r>
            <a:endParaRPr lang="en-IN"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7724503" y="1898468"/>
            <a:ext cx="3997235" cy="3143794"/>
          </a:xfrm>
          <a:prstGeom prst="rect">
            <a:avLst/>
          </a:prstGeom>
        </p:spPr>
      </p:pic>
    </p:spTree>
    <p:extLst>
      <p:ext uri="{BB962C8B-B14F-4D97-AF65-F5344CB8AC3E}">
        <p14:creationId xmlns:p14="http://schemas.microsoft.com/office/powerpoint/2010/main" val="3107961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35814"/>
          </a:xfrm>
        </p:spPr>
        <p:txBody>
          <a:bodyPr>
            <a:normAutofit/>
          </a:bodyPr>
          <a:lstStyle/>
          <a:p>
            <a:r>
              <a:rPr lang="en-IN" sz="3200" b="1" dirty="0" smtClean="0">
                <a:latin typeface="Verdana" panose="020B0604030504040204" pitchFamily="34" charset="0"/>
                <a:ea typeface="Verdana" panose="020B0604030504040204" pitchFamily="34" charset="0"/>
              </a:rPr>
              <a:t>PIR sensor</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330927" y="1992623"/>
            <a:ext cx="7384868" cy="4712977"/>
          </a:xfrm>
        </p:spPr>
        <p:txBody>
          <a:bodyPr>
            <a:normAutofit/>
          </a:bodyPr>
          <a:lstStyle/>
          <a:p>
            <a:pPr algn="just"/>
            <a:r>
              <a:rPr lang="en-IN" dirty="0" smtClean="0">
                <a:latin typeface="Verdana" panose="020B0604030504040204" pitchFamily="34" charset="0"/>
                <a:ea typeface="Verdana" panose="020B0604030504040204" pitchFamily="34" charset="0"/>
              </a:rPr>
              <a:t>A passive infrared sensor (pir sensor) is an electronic sensor that measures infrared (ir) light radiating from objects in its field of view. They are most often used in pir-based motion detectors.</a:t>
            </a:r>
          </a:p>
          <a:p>
            <a:pPr algn="just"/>
            <a:r>
              <a:rPr lang="en-IN" dirty="0" smtClean="0">
                <a:latin typeface="Verdana" panose="020B0604030504040204" pitchFamily="34" charset="0"/>
                <a:ea typeface="Verdana" panose="020B0604030504040204" pitchFamily="34" charset="0"/>
              </a:rPr>
              <a:t>The term </a:t>
            </a:r>
            <a:r>
              <a:rPr lang="en-IN" i="1" dirty="0" smtClean="0">
                <a:latin typeface="Verdana" panose="020B0604030504040204" pitchFamily="34" charset="0"/>
                <a:ea typeface="Verdana" panose="020B0604030504040204" pitchFamily="34" charset="0"/>
              </a:rPr>
              <a:t>passive</a:t>
            </a:r>
            <a:r>
              <a:rPr lang="en-IN" dirty="0" smtClean="0">
                <a:latin typeface="Verdana" panose="020B0604030504040204" pitchFamily="34" charset="0"/>
                <a:ea typeface="Verdana" panose="020B0604030504040204" pitchFamily="34" charset="0"/>
              </a:rPr>
              <a:t> refers to the fact that pir devices do not radiate energy for detection purposes. They work entirely by detecting infrared radiation (radiant heat) emitted by or reflected from objects.</a:t>
            </a:r>
            <a:endParaRPr lang="en-IN"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7994469" y="1992623"/>
            <a:ext cx="3710940" cy="3781161"/>
          </a:xfrm>
          <a:prstGeom prst="rect">
            <a:avLst/>
          </a:prstGeom>
        </p:spPr>
      </p:pic>
    </p:spTree>
    <p:extLst>
      <p:ext uri="{BB962C8B-B14F-4D97-AF65-F5344CB8AC3E}">
        <p14:creationId xmlns:p14="http://schemas.microsoft.com/office/powerpoint/2010/main" val="1509905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618517"/>
            <a:ext cx="9744891" cy="940317"/>
          </a:xfrm>
        </p:spPr>
        <p:txBody>
          <a:bodyPr>
            <a:normAutofit/>
          </a:bodyPr>
          <a:lstStyle/>
          <a:p>
            <a:r>
              <a:rPr lang="en" sz="3200" b="1" dirty="0">
                <a:latin typeface="Verdana" panose="020B0604030504040204" pitchFamily="34" charset="0"/>
                <a:ea typeface="Verdana" panose="020B0604030504040204" pitchFamily="34" charset="0"/>
              </a:rPr>
              <a:t>Camera module</a:t>
            </a:r>
            <a:endParaRPr lang="en-IN" sz="3200"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367092"/>
            <a:ext cx="6584306" cy="2979971"/>
          </a:xfrm>
        </p:spPr>
        <p:txBody>
          <a:bodyPr>
            <a:normAutofit/>
          </a:bodyPr>
          <a:lstStyle/>
          <a:p>
            <a:pPr algn="just"/>
            <a:r>
              <a:rPr lang="en-IN" dirty="0">
                <a:latin typeface="Verdana" panose="020B0604030504040204" pitchFamily="34" charset="0"/>
                <a:ea typeface="Verdana" panose="020B0604030504040204" pitchFamily="34" charset="0"/>
              </a:rPr>
              <a:t>The Raspberry Pi Camera Module v2 is a high quality 5 megapixel Sony IMX219 image sensor custom designed add-on board for Raspberry Pi.</a:t>
            </a:r>
          </a:p>
          <a:p>
            <a:pPr algn="just"/>
            <a:r>
              <a:rPr lang="en-IN" dirty="0">
                <a:latin typeface="Verdana" panose="020B0604030504040204" pitchFamily="34" charset="0"/>
                <a:ea typeface="Verdana" panose="020B0604030504040204" pitchFamily="34" charset="0"/>
              </a:rPr>
              <a:t>It has the capability to record videos and take pictures at a resolution of </a:t>
            </a:r>
            <a:r>
              <a:rPr lang="en-IN" dirty="0" smtClean="0">
                <a:latin typeface="Verdana" panose="020B0604030504040204" pitchFamily="34" charset="0"/>
                <a:ea typeface="Verdana" panose="020B0604030504040204" pitchFamily="34" charset="0"/>
              </a:rPr>
              <a:t>5 megapixels.</a:t>
            </a:r>
            <a:endParaRPr lang="en-IN"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8092707" y="2367092"/>
            <a:ext cx="3724826" cy="2877747"/>
          </a:xfrm>
          <a:prstGeom prst="rect">
            <a:avLst/>
          </a:prstGeom>
        </p:spPr>
      </p:pic>
    </p:spTree>
    <p:extLst>
      <p:ext uri="{BB962C8B-B14F-4D97-AF65-F5344CB8AC3E}">
        <p14:creationId xmlns:p14="http://schemas.microsoft.com/office/powerpoint/2010/main" val="3463743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034" y="574974"/>
            <a:ext cx="9849395" cy="1027403"/>
          </a:xfrm>
        </p:spPr>
        <p:txBody>
          <a:bodyPr/>
          <a:lstStyle/>
          <a:p>
            <a:r>
              <a:rPr lang="en-IN" b="1" dirty="0" smtClean="0">
                <a:latin typeface="Verdana" panose="020B0604030504040204" pitchFamily="34" charset="0"/>
                <a:ea typeface="Verdana" panose="020B0604030504040204" pitchFamily="34" charset="0"/>
              </a:rPr>
              <a:t>dropbox</a:t>
            </a:r>
            <a:endParaRPr lang="en-IN" b="1" dirty="0">
              <a:latin typeface="Verdana" panose="020B0604030504040204" pitchFamily="34" charset="0"/>
              <a:ea typeface="Verdana" panose="020B0604030504040204" pitchFamily="34" charset="0"/>
            </a:endParaRPr>
          </a:p>
        </p:txBody>
      </p:sp>
      <p:sp>
        <p:nvSpPr>
          <p:cNvPr id="3" name="Content Placeholder 2"/>
          <p:cNvSpPr>
            <a:spLocks noGrp="1"/>
          </p:cNvSpPr>
          <p:nvPr>
            <p:ph sz="quarter" idx="13"/>
          </p:nvPr>
        </p:nvSpPr>
        <p:spPr>
          <a:xfrm>
            <a:off x="913774" y="2367092"/>
            <a:ext cx="6793312" cy="3424107"/>
          </a:xfrm>
        </p:spPr>
        <p:txBody>
          <a:bodyPr>
            <a:normAutofit/>
          </a:bodyPr>
          <a:lstStyle/>
          <a:p>
            <a:pPr algn="just"/>
            <a:r>
              <a:rPr lang="en-IN" dirty="0" smtClean="0">
                <a:latin typeface="Verdana" panose="020B0604030504040204" pitchFamily="34" charset="0"/>
                <a:ea typeface="Verdana" panose="020B0604030504040204" pitchFamily="34" charset="0"/>
              </a:rPr>
              <a:t>Dropbox is a file hoisting service operated by the American company dropbox Inc. that offers cloud storage.</a:t>
            </a:r>
          </a:p>
          <a:p>
            <a:pPr algn="just"/>
            <a:r>
              <a:rPr lang="en-IN" dirty="0" smtClean="0">
                <a:latin typeface="Verdana" panose="020B0604030504040204" pitchFamily="34" charset="0"/>
                <a:ea typeface="Verdana" panose="020B0604030504040204" pitchFamily="34" charset="0"/>
              </a:rPr>
              <a:t>Dropbox helps us to store the captured images onto the cloud.</a:t>
            </a:r>
          </a:p>
        </p:txBody>
      </p:sp>
      <p:pic>
        <p:nvPicPr>
          <p:cNvPr id="4" name="Picture 3"/>
          <p:cNvPicPr>
            <a:picLocks noChangeAspect="1"/>
          </p:cNvPicPr>
          <p:nvPr/>
        </p:nvPicPr>
        <p:blipFill>
          <a:blip r:embed="rId2"/>
          <a:stretch>
            <a:fillRect/>
          </a:stretch>
        </p:blipFill>
        <p:spPr>
          <a:xfrm>
            <a:off x="8652646" y="2367092"/>
            <a:ext cx="2219325" cy="2057400"/>
          </a:xfrm>
          <a:prstGeom prst="rect">
            <a:avLst/>
          </a:prstGeom>
        </p:spPr>
      </p:pic>
    </p:spTree>
    <p:extLst>
      <p:ext uri="{BB962C8B-B14F-4D97-AF65-F5344CB8AC3E}">
        <p14:creationId xmlns:p14="http://schemas.microsoft.com/office/powerpoint/2010/main" val="82368749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460</TotalTime>
  <Words>744</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Tw Cen MT</vt:lpstr>
      <vt:lpstr>Verdana</vt:lpstr>
      <vt:lpstr>Droplet</vt:lpstr>
      <vt:lpstr>ALLIGATOR</vt:lpstr>
      <vt:lpstr>abstract</vt:lpstr>
      <vt:lpstr>introduction</vt:lpstr>
      <vt:lpstr>Literature survey</vt:lpstr>
      <vt:lpstr>Technologies used</vt:lpstr>
      <vt:lpstr>Raspberry Pi 3 B </vt:lpstr>
      <vt:lpstr>PIR sensor</vt:lpstr>
      <vt:lpstr>Camera module</vt:lpstr>
      <vt:lpstr>dropbox</vt:lpstr>
      <vt:lpstr> Functional Requirements   </vt:lpstr>
      <vt:lpstr>Non- Functional Requirements </vt:lpstr>
      <vt:lpstr>CIRCUIT DIAGRAM</vt:lpstr>
      <vt:lpstr>Block diagram</vt:lpstr>
      <vt:lpstr>Flow diagram</vt:lpstr>
      <vt:lpstr>Future enhancement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ALLIGATOR</dc:title>
  <dc:creator>Vijaykumar R Pai</dc:creator>
  <cp:lastModifiedBy>Vijaykumar R Pai</cp:lastModifiedBy>
  <cp:revision>39</cp:revision>
  <dcterms:created xsi:type="dcterms:W3CDTF">2019-04-06T06:17:56Z</dcterms:created>
  <dcterms:modified xsi:type="dcterms:W3CDTF">2019-05-13T14:36:55Z</dcterms:modified>
</cp:coreProperties>
</file>