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2" r:id="rId7"/>
    <p:sldId id="263" r:id="rId8"/>
    <p:sldId id="267" r:id="rId9"/>
    <p:sldId id="272" r:id="rId10"/>
    <p:sldId id="268" r:id="rId11"/>
    <p:sldId id="269" r:id="rId12"/>
    <p:sldId id="270" r:id="rId13"/>
    <p:sldId id="271"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5/4/2019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2525485"/>
            <a:ext cx="8689976" cy="979712"/>
          </a:xfrm>
        </p:spPr>
        <p:txBody>
          <a:bodyPr>
            <a:normAutofit/>
          </a:bodyPr>
          <a:lstStyle/>
          <a:p>
            <a:r>
              <a:rPr lang="en-IN" sz="4400" dirty="0" smtClean="0">
                <a:latin typeface="Verdana" panose="020B0604030504040204" pitchFamily="34" charset="0"/>
                <a:ea typeface="Verdana" panose="020B0604030504040204" pitchFamily="34" charset="0"/>
              </a:rPr>
              <a:t>ALLIGATOR</a:t>
            </a:r>
            <a:endParaRPr lang="en-IN" sz="4400" dirty="0">
              <a:latin typeface="Verdana" panose="020B0604030504040204" pitchFamily="34" charset="0"/>
              <a:ea typeface="Verdana" panose="020B0604030504040204" pitchFamily="34" charset="0"/>
            </a:endParaRPr>
          </a:p>
        </p:txBody>
      </p:sp>
      <p:sp>
        <p:nvSpPr>
          <p:cNvPr id="4" name="Subtitle 2"/>
          <p:cNvSpPr txBox="1">
            <a:spLocks/>
          </p:cNvSpPr>
          <p:nvPr/>
        </p:nvSpPr>
        <p:spPr>
          <a:xfrm>
            <a:off x="7254240" y="5079275"/>
            <a:ext cx="4493980" cy="11430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accent1">
                  <a:lumMod val="50000"/>
                </a:schemeClr>
              </a:buClr>
              <a:buSzPct val="80000"/>
              <a:buFont typeface="Arial" pitchFamily="34" charset="0"/>
              <a:buNone/>
              <a:defRPr sz="2000" kern="1200">
                <a:solidFill>
                  <a:schemeClr val="accent2">
                    <a:lumMod val="50000"/>
                  </a:schemeClr>
                </a:solidFill>
                <a:latin typeface="+mn-lt"/>
                <a:ea typeface="+mn-ea"/>
                <a:cs typeface="+mn-cs"/>
              </a:defRPr>
            </a:lvl1pPr>
            <a:lvl2pPr marL="4572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tint val="75000"/>
                  </a:schemeClr>
                </a:solidFill>
                <a:latin typeface="+mn-lt"/>
                <a:ea typeface="+mn-ea"/>
                <a:cs typeface="+mn-cs"/>
              </a:defRPr>
            </a:lvl9pPr>
          </a:lstStyle>
          <a:p>
            <a:pPr>
              <a:lnSpc>
                <a:spcPct val="120000"/>
              </a:lnSpc>
            </a:pPr>
            <a:r>
              <a:rPr lang="en-US" sz="1800" dirty="0" smtClean="0">
                <a:solidFill>
                  <a:schemeClr val="accent5">
                    <a:lumMod val="75000"/>
                  </a:schemeClr>
                </a:solidFill>
                <a:latin typeface="Verdana" panose="020B0604030504040204" pitchFamily="34" charset="0"/>
                <a:ea typeface="Verdana" panose="020B0604030504040204" pitchFamily="34" charset="0"/>
                <a:cs typeface="Times New Roman" panose="02020603050405020304" pitchFamily="18" charset="0"/>
              </a:rPr>
              <a:t>Vijaykumar R Pai - PES1201702013</a:t>
            </a:r>
          </a:p>
          <a:p>
            <a:pPr>
              <a:lnSpc>
                <a:spcPct val="120000"/>
              </a:lnSpc>
            </a:pPr>
            <a:r>
              <a:rPr lang="en-US" sz="1800" dirty="0" err="1" smtClean="0">
                <a:solidFill>
                  <a:schemeClr val="accent5">
                    <a:lumMod val="75000"/>
                  </a:schemeClr>
                </a:solidFill>
                <a:latin typeface="Verdana" panose="020B0604030504040204" pitchFamily="34" charset="0"/>
                <a:ea typeface="Verdana" panose="020B0604030504040204" pitchFamily="34" charset="0"/>
                <a:cs typeface="Times New Roman" panose="02020603050405020304" pitchFamily="18" charset="0"/>
              </a:rPr>
              <a:t>Ayush</a:t>
            </a:r>
            <a:r>
              <a:rPr lang="en-US" sz="1800" dirty="0" smtClean="0">
                <a:solidFill>
                  <a:schemeClr val="accent5">
                    <a:lumMod val="75000"/>
                  </a:schemeClr>
                </a:solidFill>
                <a:latin typeface="Verdana" panose="020B0604030504040204" pitchFamily="34" charset="0"/>
                <a:ea typeface="Verdana" panose="020B0604030504040204" pitchFamily="34" charset="0"/>
                <a:cs typeface="Times New Roman" panose="02020603050405020304" pitchFamily="18" charset="0"/>
              </a:rPr>
              <a:t> </a:t>
            </a:r>
            <a:r>
              <a:rPr lang="en-US" sz="1800" dirty="0" err="1" smtClean="0">
                <a:solidFill>
                  <a:schemeClr val="accent5">
                    <a:lumMod val="75000"/>
                  </a:schemeClr>
                </a:solidFill>
                <a:latin typeface="Verdana" panose="020B0604030504040204" pitchFamily="34" charset="0"/>
                <a:ea typeface="Verdana" panose="020B0604030504040204" pitchFamily="34" charset="0"/>
                <a:cs typeface="Times New Roman" panose="02020603050405020304" pitchFamily="18" charset="0"/>
              </a:rPr>
              <a:t>Pratyay</a:t>
            </a:r>
            <a:r>
              <a:rPr lang="en-US" sz="1800" dirty="0" smtClean="0">
                <a:solidFill>
                  <a:schemeClr val="accent5">
                    <a:lumMod val="75000"/>
                  </a:schemeClr>
                </a:solidFill>
                <a:latin typeface="Verdana" panose="020B0604030504040204" pitchFamily="34" charset="0"/>
                <a:ea typeface="Verdana" panose="020B0604030504040204" pitchFamily="34" charset="0"/>
                <a:cs typeface="Times New Roman" panose="02020603050405020304" pitchFamily="18" charset="0"/>
              </a:rPr>
              <a:t> – PES1201702164</a:t>
            </a:r>
          </a:p>
          <a:p>
            <a:pPr>
              <a:lnSpc>
                <a:spcPct val="120000"/>
              </a:lnSpc>
            </a:pPr>
            <a:r>
              <a:rPr lang="en-US" sz="1800" dirty="0" err="1" smtClean="0">
                <a:solidFill>
                  <a:schemeClr val="accent5">
                    <a:lumMod val="75000"/>
                  </a:schemeClr>
                </a:solidFill>
                <a:latin typeface="Verdana" panose="020B0604030504040204" pitchFamily="34" charset="0"/>
                <a:ea typeface="Verdana" panose="020B0604030504040204" pitchFamily="34" charset="0"/>
                <a:cs typeface="Times New Roman" panose="02020603050405020304" pitchFamily="18" charset="0"/>
              </a:rPr>
              <a:t>Chinmay</a:t>
            </a:r>
            <a:r>
              <a:rPr lang="en-US" sz="1800" dirty="0" smtClean="0">
                <a:solidFill>
                  <a:schemeClr val="accent5">
                    <a:lumMod val="75000"/>
                  </a:schemeClr>
                </a:solidFill>
                <a:latin typeface="Verdana" panose="020B0604030504040204" pitchFamily="34" charset="0"/>
                <a:ea typeface="Verdana" panose="020B0604030504040204" pitchFamily="34" charset="0"/>
                <a:cs typeface="Times New Roman" panose="02020603050405020304" pitchFamily="18" charset="0"/>
              </a:rPr>
              <a:t> </a:t>
            </a:r>
            <a:r>
              <a:rPr lang="en-US" sz="1800" dirty="0" err="1" smtClean="0">
                <a:solidFill>
                  <a:schemeClr val="accent5">
                    <a:lumMod val="75000"/>
                  </a:schemeClr>
                </a:solidFill>
                <a:latin typeface="Verdana" panose="020B0604030504040204" pitchFamily="34" charset="0"/>
                <a:ea typeface="Verdana" panose="020B0604030504040204" pitchFamily="34" charset="0"/>
                <a:cs typeface="Times New Roman" panose="02020603050405020304" pitchFamily="18" charset="0"/>
              </a:rPr>
              <a:t>Prajapat</a:t>
            </a:r>
            <a:r>
              <a:rPr lang="en-US" sz="1800" dirty="0">
                <a:solidFill>
                  <a:schemeClr val="accent5">
                    <a:lumMod val="75000"/>
                  </a:schemeClr>
                </a:solidFill>
                <a:latin typeface="Verdana" panose="020B0604030504040204" pitchFamily="34" charset="0"/>
                <a:ea typeface="Verdana" panose="020B0604030504040204" pitchFamily="34" charset="0"/>
                <a:cs typeface="Times New Roman" panose="02020603050405020304" pitchFamily="18" charset="0"/>
              </a:rPr>
              <a:t> </a:t>
            </a:r>
            <a:r>
              <a:rPr lang="en-US" sz="1800" dirty="0" smtClean="0">
                <a:solidFill>
                  <a:schemeClr val="accent5">
                    <a:lumMod val="75000"/>
                  </a:schemeClr>
                </a:solidFill>
                <a:latin typeface="Verdana" panose="020B0604030504040204" pitchFamily="34" charset="0"/>
                <a:ea typeface="Verdana" panose="020B0604030504040204" pitchFamily="34" charset="0"/>
                <a:cs typeface="Times New Roman" panose="02020603050405020304" pitchFamily="18" charset="0"/>
              </a:rPr>
              <a:t>– PES1201801858</a:t>
            </a:r>
          </a:p>
        </p:txBody>
      </p:sp>
      <p:sp>
        <p:nvSpPr>
          <p:cNvPr id="6" name="Rectangle 5"/>
          <p:cNvSpPr/>
          <p:nvPr/>
        </p:nvSpPr>
        <p:spPr>
          <a:xfrm>
            <a:off x="405780" y="5079275"/>
            <a:ext cx="6125649" cy="923330"/>
          </a:xfrm>
          <a:prstGeom prst="rect">
            <a:avLst/>
          </a:prstGeom>
        </p:spPr>
        <p:txBody>
          <a:bodyPr wrap="square">
            <a:spAutoFit/>
          </a:bodyPr>
          <a:lstStyle/>
          <a:p>
            <a:pPr defTabSz="914400"/>
            <a:r>
              <a:rPr lang="en-IN" dirty="0">
                <a:solidFill>
                  <a:srgbClr val="ED7D31">
                    <a:lumMod val="50000"/>
                  </a:srgbClr>
                </a:solidFill>
                <a:latin typeface="Verdana" panose="020B0604030504040204" pitchFamily="34" charset="0"/>
                <a:ea typeface="Verdana" panose="020B0604030504040204" pitchFamily="34" charset="0"/>
                <a:cs typeface="Times New Roman" panose="02020603050405020304" pitchFamily="18" charset="0"/>
              </a:rPr>
              <a:t>Guide Name:  </a:t>
            </a:r>
            <a:r>
              <a:rPr lang="en-IN" dirty="0" smtClean="0">
                <a:solidFill>
                  <a:srgbClr val="ED7D31">
                    <a:lumMod val="50000"/>
                  </a:srgbClr>
                </a:solidFill>
                <a:latin typeface="Verdana" panose="020B0604030504040204" pitchFamily="34" charset="0"/>
                <a:ea typeface="Verdana" panose="020B0604030504040204" pitchFamily="34" charset="0"/>
                <a:cs typeface="Times New Roman" panose="02020603050405020304" pitchFamily="18" charset="0"/>
              </a:rPr>
              <a:t> Mr. Santosh </a:t>
            </a:r>
            <a:r>
              <a:rPr lang="en-IN" dirty="0" err="1" smtClean="0">
                <a:solidFill>
                  <a:srgbClr val="ED7D31">
                    <a:lumMod val="50000"/>
                  </a:srgbClr>
                </a:solidFill>
                <a:latin typeface="Verdana" panose="020B0604030504040204" pitchFamily="34" charset="0"/>
                <a:ea typeface="Verdana" panose="020B0604030504040204" pitchFamily="34" charset="0"/>
                <a:cs typeface="Times New Roman" panose="02020603050405020304" pitchFamily="18" charset="0"/>
              </a:rPr>
              <a:t>Katti</a:t>
            </a:r>
            <a:endParaRPr lang="en-IN" dirty="0" smtClean="0">
              <a:solidFill>
                <a:srgbClr val="ED7D31">
                  <a:lumMod val="50000"/>
                </a:srgbClr>
              </a:solidFill>
              <a:latin typeface="Verdana" panose="020B0604030504040204" pitchFamily="34" charset="0"/>
              <a:ea typeface="Verdana" panose="020B0604030504040204" pitchFamily="34" charset="0"/>
              <a:cs typeface="Times New Roman" panose="02020603050405020304" pitchFamily="18" charset="0"/>
            </a:endParaRPr>
          </a:p>
          <a:p>
            <a:pPr defTabSz="914400"/>
            <a:r>
              <a:rPr lang="en-IN" dirty="0">
                <a:solidFill>
                  <a:srgbClr val="ED7D31">
                    <a:lumMod val="50000"/>
                  </a:srgbClr>
                </a:solidFill>
                <a:latin typeface="Verdana" panose="020B0604030504040204" pitchFamily="34" charset="0"/>
                <a:ea typeface="Verdana" panose="020B0604030504040204" pitchFamily="34" charset="0"/>
                <a:cs typeface="Times New Roman" panose="02020603050405020304" pitchFamily="18" charset="0"/>
              </a:rPr>
              <a:t> </a:t>
            </a:r>
            <a:r>
              <a:rPr lang="en-IN" dirty="0" smtClean="0">
                <a:solidFill>
                  <a:srgbClr val="ED7D31">
                    <a:lumMod val="50000"/>
                  </a:srgbClr>
                </a:solidFill>
                <a:latin typeface="Verdana" panose="020B0604030504040204" pitchFamily="34" charset="0"/>
                <a:ea typeface="Verdana" panose="020B0604030504040204" pitchFamily="34" charset="0"/>
                <a:cs typeface="Times New Roman" panose="02020603050405020304" pitchFamily="18" charset="0"/>
              </a:rPr>
              <a:t>                     Assistant Professor, </a:t>
            </a:r>
            <a:r>
              <a:rPr lang="en-IN" dirty="0" err="1" smtClean="0">
                <a:solidFill>
                  <a:srgbClr val="ED7D31">
                    <a:lumMod val="50000"/>
                  </a:srgbClr>
                </a:solidFill>
                <a:latin typeface="Verdana" panose="020B0604030504040204" pitchFamily="34" charset="0"/>
                <a:ea typeface="Verdana" panose="020B0604030504040204" pitchFamily="34" charset="0"/>
                <a:cs typeface="Times New Roman" panose="02020603050405020304" pitchFamily="18" charset="0"/>
              </a:rPr>
              <a:t>Dept</a:t>
            </a:r>
            <a:r>
              <a:rPr lang="en-IN" dirty="0" smtClean="0">
                <a:solidFill>
                  <a:srgbClr val="ED7D31">
                    <a:lumMod val="50000"/>
                  </a:srgbClr>
                </a:solidFill>
                <a:latin typeface="Verdana" panose="020B0604030504040204" pitchFamily="34" charset="0"/>
                <a:ea typeface="Verdana" panose="020B0604030504040204" pitchFamily="34" charset="0"/>
                <a:cs typeface="Times New Roman" panose="02020603050405020304" pitchFamily="18" charset="0"/>
              </a:rPr>
              <a:t> of CA</a:t>
            </a:r>
          </a:p>
          <a:p>
            <a:pPr defTabSz="914400"/>
            <a:r>
              <a:rPr lang="en-IN" dirty="0">
                <a:solidFill>
                  <a:srgbClr val="ED7D31">
                    <a:lumMod val="50000"/>
                  </a:srgbClr>
                </a:solidFill>
                <a:latin typeface="Verdana" panose="020B0604030504040204" pitchFamily="34" charset="0"/>
                <a:ea typeface="Verdana" panose="020B0604030504040204" pitchFamily="34" charset="0"/>
                <a:cs typeface="Times New Roman" panose="02020603050405020304" pitchFamily="18" charset="0"/>
              </a:rPr>
              <a:t> </a:t>
            </a:r>
            <a:r>
              <a:rPr lang="en-IN" dirty="0" smtClean="0">
                <a:solidFill>
                  <a:srgbClr val="ED7D31">
                    <a:lumMod val="50000"/>
                  </a:srgbClr>
                </a:solidFill>
                <a:latin typeface="Verdana" panose="020B0604030504040204" pitchFamily="34" charset="0"/>
                <a:ea typeface="Verdana" panose="020B0604030504040204" pitchFamily="34" charset="0"/>
                <a:cs typeface="Times New Roman" panose="02020603050405020304" pitchFamily="18" charset="0"/>
              </a:rPr>
              <a:t>                     PES University</a:t>
            </a:r>
            <a:endParaRPr lang="en-IN" dirty="0">
              <a:solidFill>
                <a:srgbClr val="ED7D31">
                  <a:lumMod val="50000"/>
                </a:srgbClr>
              </a:solidFill>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927342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371" y="522723"/>
            <a:ext cx="9544281" cy="1088364"/>
          </a:xfrm>
        </p:spPr>
        <p:txBody>
          <a:bodyPr>
            <a:normAutofit/>
          </a:bodyPr>
          <a:lstStyle/>
          <a:p>
            <a:r>
              <a:rPr lang="en-IN" sz="3200" dirty="0">
                <a:latin typeface="Verdana" panose="020B0604030504040204" pitchFamily="34" charset="0"/>
                <a:ea typeface="Verdana" panose="020B0604030504040204" pitchFamily="34" charset="0"/>
              </a:rPr>
              <a:t>	</a:t>
            </a:r>
            <a:r>
              <a:rPr lang="en-IN" sz="3200" b="1" dirty="0" smtClean="0">
                <a:latin typeface="Verdana" panose="020B0604030504040204" pitchFamily="34" charset="0"/>
                <a:ea typeface="Verdana" panose="020B0604030504040204" pitchFamily="34" charset="0"/>
              </a:rPr>
              <a:t>Functional Requirements </a:t>
            </a:r>
            <a:r>
              <a:rPr lang="en-IN" sz="3200" dirty="0">
                <a:latin typeface="Verdana" panose="020B0604030504040204" pitchFamily="34" charset="0"/>
                <a:ea typeface="Verdana" panose="020B0604030504040204" pitchFamily="34" charset="0"/>
              </a:rPr>
              <a:t>	 </a:t>
            </a:r>
          </a:p>
        </p:txBody>
      </p:sp>
      <p:sp>
        <p:nvSpPr>
          <p:cNvPr id="3" name="Content Placeholder 2"/>
          <p:cNvSpPr>
            <a:spLocks noGrp="1"/>
          </p:cNvSpPr>
          <p:nvPr>
            <p:ph sz="quarter" idx="13"/>
          </p:nvPr>
        </p:nvSpPr>
        <p:spPr>
          <a:xfrm>
            <a:off x="983598" y="1787974"/>
            <a:ext cx="10363826" cy="3532963"/>
          </a:xfrm>
        </p:spPr>
        <p:txBody>
          <a:bodyPr/>
          <a:lstStyle/>
          <a:p>
            <a:r>
              <a:rPr lang="en-IN" dirty="0" smtClean="0"/>
              <a:t>Detects if there is a motion in the environment.</a:t>
            </a:r>
          </a:p>
          <a:p>
            <a:r>
              <a:rPr lang="en-IN" dirty="0" smtClean="0"/>
              <a:t>Activates the camera and starts recording the surroundings.</a:t>
            </a:r>
          </a:p>
          <a:p>
            <a:r>
              <a:rPr lang="en-IN" dirty="0" smtClean="0"/>
              <a:t>Alerts the authorities.</a:t>
            </a:r>
          </a:p>
          <a:p>
            <a:r>
              <a:rPr lang="en-IN" dirty="0" smtClean="0"/>
              <a:t>Stores the recorded visuals on cloud for future use.</a:t>
            </a:r>
            <a:endParaRPr lang="en-IN" dirty="0"/>
          </a:p>
        </p:txBody>
      </p:sp>
    </p:spTree>
    <p:extLst>
      <p:ext uri="{BB962C8B-B14F-4D97-AF65-F5344CB8AC3E}">
        <p14:creationId xmlns:p14="http://schemas.microsoft.com/office/powerpoint/2010/main" val="4122609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2411" y="618518"/>
            <a:ext cx="9762309" cy="922900"/>
          </a:xfrm>
        </p:spPr>
        <p:txBody>
          <a:bodyPr>
            <a:normAutofit/>
          </a:bodyPr>
          <a:lstStyle/>
          <a:p>
            <a:r>
              <a:rPr lang="en" sz="3200" b="1" dirty="0">
                <a:latin typeface="Verdana" panose="020B0604030504040204" pitchFamily="34" charset="0"/>
                <a:ea typeface="Verdana" panose="020B0604030504040204" pitchFamily="34" charset="0"/>
              </a:rPr>
              <a:t>Non- Functional Requirements </a:t>
            </a:r>
            <a:endParaRPr lang="en-IN" sz="3200" dirty="0">
              <a:latin typeface="Verdana" panose="020B0604030504040204" pitchFamily="34" charset="0"/>
              <a:ea typeface="Verdana" panose="020B0604030504040204" pitchFamily="34" charset="0"/>
            </a:endParaRPr>
          </a:p>
        </p:txBody>
      </p:sp>
      <p:sp>
        <p:nvSpPr>
          <p:cNvPr id="3" name="Content Placeholder 2"/>
          <p:cNvSpPr>
            <a:spLocks noGrp="1"/>
          </p:cNvSpPr>
          <p:nvPr>
            <p:ph sz="quarter" idx="13"/>
          </p:nvPr>
        </p:nvSpPr>
        <p:spPr>
          <a:xfrm>
            <a:off x="1031652" y="1783617"/>
            <a:ext cx="10363826" cy="2753549"/>
          </a:xfrm>
        </p:spPr>
        <p:txBody>
          <a:bodyPr/>
          <a:lstStyle/>
          <a:p>
            <a:pPr marL="0" lvl="0" indent="0">
              <a:spcBef>
                <a:spcPts val="0"/>
              </a:spcBef>
              <a:buNone/>
            </a:pPr>
            <a:endParaRPr lang="en-IN" dirty="0">
              <a:latin typeface="Verdana" panose="020B0604030504040204" pitchFamily="34" charset="0"/>
              <a:ea typeface="Verdana" panose="020B0604030504040204" pitchFamily="34" charset="0"/>
            </a:endParaRPr>
          </a:p>
          <a:p>
            <a:pPr marL="457200" lvl="0" indent="-342900">
              <a:spcBef>
                <a:spcPts val="1600"/>
              </a:spcBef>
              <a:buSzPts val="1800"/>
              <a:buChar char="●"/>
            </a:pPr>
            <a:r>
              <a:rPr lang="en-IN" dirty="0">
                <a:latin typeface="Verdana" panose="020B0604030504040204" pitchFamily="34" charset="0"/>
                <a:ea typeface="Verdana" panose="020B0604030504040204" pitchFamily="34" charset="0"/>
              </a:rPr>
              <a:t>Availability</a:t>
            </a:r>
          </a:p>
          <a:p>
            <a:pPr marL="457200" lvl="0" indent="-342900">
              <a:spcBef>
                <a:spcPts val="0"/>
              </a:spcBef>
              <a:buSzPts val="1800"/>
              <a:buChar char="●"/>
            </a:pPr>
            <a:r>
              <a:rPr lang="en-IN" dirty="0">
                <a:latin typeface="Verdana" panose="020B0604030504040204" pitchFamily="34" charset="0"/>
                <a:ea typeface="Verdana" panose="020B0604030504040204" pitchFamily="34" charset="0"/>
              </a:rPr>
              <a:t>Maintainability</a:t>
            </a:r>
          </a:p>
          <a:p>
            <a:pPr marL="457200" lvl="0" indent="-342900">
              <a:spcBef>
                <a:spcPts val="0"/>
              </a:spcBef>
              <a:buSzPts val="1800"/>
              <a:buChar char="●"/>
            </a:pPr>
            <a:r>
              <a:rPr lang="en-IN" dirty="0">
                <a:latin typeface="Verdana" panose="020B0604030504040204" pitchFamily="34" charset="0"/>
                <a:ea typeface="Verdana" panose="020B0604030504040204" pitchFamily="34" charset="0"/>
              </a:rPr>
              <a:t>Performance</a:t>
            </a:r>
          </a:p>
          <a:p>
            <a:pPr marL="457200" lvl="0" indent="-342900">
              <a:spcBef>
                <a:spcPts val="0"/>
              </a:spcBef>
              <a:buSzPts val="1800"/>
              <a:buChar char="●"/>
            </a:pPr>
            <a:r>
              <a:rPr lang="en-IN" dirty="0" smtClean="0">
                <a:latin typeface="Verdana" panose="020B0604030504040204" pitchFamily="34" charset="0"/>
                <a:ea typeface="Verdana" panose="020B0604030504040204" pitchFamily="34" charset="0"/>
              </a:rPr>
              <a:t>Simplicity</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766140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3704" y="618518"/>
            <a:ext cx="9396548" cy="652934"/>
          </a:xfrm>
        </p:spPr>
        <p:txBody>
          <a:bodyPr>
            <a:normAutofit/>
          </a:bodyPr>
          <a:lstStyle/>
          <a:p>
            <a:r>
              <a:rPr lang="en-IN" sz="3200" dirty="0" smtClean="0">
                <a:latin typeface="Verdana" panose="020B0604030504040204" pitchFamily="34" charset="0"/>
                <a:ea typeface="Verdana" panose="020B0604030504040204" pitchFamily="34" charset="0"/>
              </a:rPr>
              <a:t>Block diagram</a:t>
            </a:r>
            <a:endParaRPr lang="en-IN" sz="3200" dirty="0">
              <a:latin typeface="Verdana" panose="020B0604030504040204" pitchFamily="34" charset="0"/>
              <a:ea typeface="Verdana" panose="020B0604030504040204" pitchFamily="34" charset="0"/>
            </a:endParaRP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634344" y="1854925"/>
            <a:ext cx="6775268" cy="4023359"/>
          </a:xfrm>
        </p:spPr>
      </p:pic>
    </p:spTree>
    <p:extLst>
      <p:ext uri="{BB962C8B-B14F-4D97-AF65-F5344CB8AC3E}">
        <p14:creationId xmlns:p14="http://schemas.microsoft.com/office/powerpoint/2010/main" val="33904602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744" y="235339"/>
            <a:ext cx="9527178" cy="879357"/>
          </a:xfrm>
        </p:spPr>
        <p:txBody>
          <a:bodyPr>
            <a:normAutofit/>
          </a:bodyPr>
          <a:lstStyle/>
          <a:p>
            <a:r>
              <a:rPr lang="en-IN" sz="3200" dirty="0" smtClean="0">
                <a:latin typeface="Verdana" panose="020B0604030504040204" pitchFamily="34" charset="0"/>
                <a:ea typeface="Verdana" panose="020B0604030504040204" pitchFamily="34" charset="0"/>
              </a:rPr>
              <a:t>Flow diagram</a:t>
            </a:r>
            <a:endParaRPr lang="en-IN" sz="3200" dirty="0">
              <a:latin typeface="Verdana" panose="020B0604030504040204" pitchFamily="34" charset="0"/>
              <a:ea typeface="Verdana" panose="020B0604030504040204" pitchFamily="34" charset="0"/>
            </a:endParaRP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673532" y="1358536"/>
            <a:ext cx="6226628" cy="5085805"/>
          </a:xfrm>
        </p:spPr>
      </p:pic>
    </p:spTree>
    <p:extLst>
      <p:ext uri="{BB962C8B-B14F-4D97-AF65-F5344CB8AC3E}">
        <p14:creationId xmlns:p14="http://schemas.microsoft.com/office/powerpoint/2010/main" val="17772166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912076" y="2804714"/>
            <a:ext cx="4366221" cy="110953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tx2"/>
                </a:solidFill>
                <a:latin typeface="+mj-lt"/>
                <a:ea typeface="+mj-ea"/>
                <a:cs typeface="+mj-cs"/>
              </a:defRPr>
            </a:lvl1pPr>
          </a:lstStyle>
          <a:p>
            <a:pPr algn="ctr"/>
            <a:r>
              <a:rPr lang="en-US" b="1" smtClean="0">
                <a:latin typeface="Verdana" panose="020B0604030504040204" pitchFamily="34" charset="0"/>
                <a:ea typeface="Verdana" panose="020B0604030504040204" pitchFamily="34" charset="0"/>
              </a:rPr>
              <a:t>Thank  You</a:t>
            </a:r>
            <a:endParaRPr lang="en-IN"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829152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99" y="435637"/>
            <a:ext cx="10364451" cy="809689"/>
          </a:xfrm>
        </p:spPr>
        <p:txBody>
          <a:bodyPr>
            <a:normAutofit/>
          </a:bodyPr>
          <a:lstStyle/>
          <a:p>
            <a:r>
              <a:rPr lang="en-IN" sz="3200" dirty="0" smtClean="0">
                <a:latin typeface="Verdana" panose="020B0604030504040204" pitchFamily="34" charset="0"/>
                <a:ea typeface="Verdana" panose="020B0604030504040204" pitchFamily="34" charset="0"/>
              </a:rPr>
              <a:t>abstract</a:t>
            </a:r>
            <a:endParaRPr lang="en-IN" sz="3200" dirty="0">
              <a:latin typeface="Verdana" panose="020B0604030504040204" pitchFamily="34" charset="0"/>
              <a:ea typeface="Verdana" panose="020B0604030504040204" pitchFamily="34" charset="0"/>
            </a:endParaRPr>
          </a:p>
        </p:txBody>
      </p:sp>
      <p:sp>
        <p:nvSpPr>
          <p:cNvPr id="3" name="Content Placeholder 2"/>
          <p:cNvSpPr>
            <a:spLocks noGrp="1"/>
          </p:cNvSpPr>
          <p:nvPr>
            <p:ph sz="quarter" idx="13"/>
          </p:nvPr>
        </p:nvSpPr>
        <p:spPr>
          <a:xfrm>
            <a:off x="914399" y="1888122"/>
            <a:ext cx="10363826" cy="4103376"/>
          </a:xfrm>
        </p:spPr>
        <p:txBody>
          <a:bodyPr>
            <a:normAutofit/>
          </a:bodyPr>
          <a:lstStyle/>
          <a:p>
            <a:r>
              <a:rPr lang="en-IN" sz="1600" dirty="0">
                <a:latin typeface="Verdana" panose="020B0604030504040204" pitchFamily="34" charset="0"/>
                <a:ea typeface="Verdana" panose="020B0604030504040204" pitchFamily="34" charset="0"/>
              </a:rPr>
              <a:t>the objective of the project is to monitor hostile activities in the militarized </a:t>
            </a:r>
            <a:r>
              <a:rPr lang="en-IN" sz="1600" dirty="0" smtClean="0">
                <a:latin typeface="Verdana" panose="020B0604030504040204" pitchFamily="34" charset="0"/>
                <a:ea typeface="Verdana" panose="020B0604030504040204" pitchFamily="34" charset="0"/>
              </a:rPr>
              <a:t>zone.</a:t>
            </a:r>
          </a:p>
          <a:p>
            <a:r>
              <a:rPr lang="en-IN" sz="1600" dirty="0" smtClean="0">
                <a:latin typeface="Verdana" panose="020B0604030504040204" pitchFamily="34" charset="0"/>
                <a:ea typeface="Verdana" panose="020B0604030504040204" pitchFamily="34" charset="0"/>
              </a:rPr>
              <a:t>So </a:t>
            </a:r>
            <a:r>
              <a:rPr lang="en-IN" sz="1600" dirty="0">
                <a:latin typeface="Verdana" panose="020B0604030504040204" pitchFamily="34" charset="0"/>
                <a:ea typeface="Verdana" panose="020B0604030504040204" pitchFamily="34" charset="0"/>
              </a:rPr>
              <a:t>soon as the camera detects some activity within the range, it starts recording the surrounding area</a:t>
            </a:r>
            <a:r>
              <a:rPr lang="en-IN" sz="1600" dirty="0" smtClean="0">
                <a:latin typeface="Verdana" panose="020B0604030504040204" pitchFamily="34" charset="0"/>
                <a:ea typeface="Verdana" panose="020B0604030504040204" pitchFamily="34" charset="0"/>
              </a:rPr>
              <a:t>.</a:t>
            </a:r>
            <a:r>
              <a:rPr lang="en-IN" sz="1600" dirty="0">
                <a:latin typeface="Verdana" panose="020B0604030504040204" pitchFamily="34" charset="0"/>
                <a:ea typeface="Verdana" panose="020B0604030504040204" pitchFamily="34" charset="0"/>
              </a:rPr>
              <a:t> If it detects some suspicious activity, the camera will start focusing on the area under </a:t>
            </a:r>
            <a:r>
              <a:rPr lang="en-IN" sz="1600" dirty="0" smtClean="0">
                <a:latin typeface="Verdana" panose="020B0604030504040204" pitchFamily="34" charset="0"/>
                <a:ea typeface="Verdana" panose="020B0604030504040204" pitchFamily="34" charset="0"/>
              </a:rPr>
              <a:t>suspicion.</a:t>
            </a:r>
          </a:p>
          <a:p>
            <a:r>
              <a:rPr lang="en-IN" sz="1600" dirty="0" smtClean="0">
                <a:latin typeface="Verdana" panose="020B0604030504040204" pitchFamily="34" charset="0"/>
                <a:ea typeface="Verdana" panose="020B0604030504040204" pitchFamily="34" charset="0"/>
              </a:rPr>
              <a:t> </a:t>
            </a:r>
            <a:r>
              <a:rPr lang="en-IN" sz="1600" dirty="0">
                <a:latin typeface="Verdana" panose="020B0604030504040204" pitchFamily="34" charset="0"/>
                <a:ea typeface="Verdana" panose="020B0604030504040204" pitchFamily="34" charset="0"/>
              </a:rPr>
              <a:t>The camera can also do facial recognition, match with the data stored in the database and check whether the person is hostile or not</a:t>
            </a:r>
            <a:r>
              <a:rPr lang="en-IN" sz="1600" dirty="0" smtClean="0">
                <a:latin typeface="Verdana" panose="020B0604030504040204" pitchFamily="34" charset="0"/>
                <a:ea typeface="Verdana" panose="020B0604030504040204" pitchFamily="34" charset="0"/>
              </a:rPr>
              <a:t>.</a:t>
            </a:r>
          </a:p>
          <a:p>
            <a:r>
              <a:rPr lang="en-IN" sz="1600" dirty="0">
                <a:latin typeface="Verdana" panose="020B0604030504040204" pitchFamily="34" charset="0"/>
                <a:ea typeface="Verdana" panose="020B0604030504040204" pitchFamily="34" charset="0"/>
              </a:rPr>
              <a:t>It will immediately send the information to the authority to take necessary actions</a:t>
            </a:r>
            <a:r>
              <a:rPr lang="en-IN" sz="1600" dirty="0" smtClean="0">
                <a:latin typeface="Verdana" panose="020B0604030504040204" pitchFamily="34" charset="0"/>
                <a:ea typeface="Verdana" panose="020B0604030504040204" pitchFamily="34" charset="0"/>
              </a:rPr>
              <a:t>.</a:t>
            </a:r>
          </a:p>
          <a:p>
            <a:r>
              <a:rPr lang="en-IN" sz="1600" dirty="0" smtClean="0">
                <a:latin typeface="Verdana" panose="020B0604030504040204" pitchFamily="34" charset="0"/>
                <a:ea typeface="Verdana" panose="020B0604030504040204" pitchFamily="34" charset="0"/>
              </a:rPr>
              <a:t>All the collected visuals will be stored on the cloud for future use.</a:t>
            </a:r>
          </a:p>
          <a:p>
            <a:pPr marL="0" indent="0">
              <a:buNone/>
            </a:pPr>
            <a:endParaRPr lang="en-IN" sz="1600" dirty="0" smtClean="0">
              <a:latin typeface="Verdana" panose="020B0604030504040204" pitchFamily="34" charset="0"/>
              <a:ea typeface="Verdana" panose="020B0604030504040204" pitchFamily="34" charset="0"/>
            </a:endParaRPr>
          </a:p>
          <a:p>
            <a:endParaRPr lang="en-IN" sz="1600" dirty="0" smtClean="0">
              <a:latin typeface="Verdana" panose="020B0604030504040204" pitchFamily="34" charset="0"/>
              <a:ea typeface="Verdana" panose="020B0604030504040204" pitchFamily="34" charset="0"/>
            </a:endParaRPr>
          </a:p>
          <a:p>
            <a:endParaRPr lang="en-IN" sz="1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195180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548849"/>
            <a:ext cx="10364451" cy="774854"/>
          </a:xfrm>
        </p:spPr>
        <p:txBody>
          <a:bodyPr>
            <a:normAutofit/>
          </a:bodyPr>
          <a:lstStyle/>
          <a:p>
            <a:r>
              <a:rPr lang="en-IN" sz="3200" dirty="0" smtClean="0">
                <a:latin typeface="Verdana" panose="020B0604030504040204" pitchFamily="34" charset="0"/>
                <a:ea typeface="Verdana" panose="020B0604030504040204" pitchFamily="34" charset="0"/>
              </a:rPr>
              <a:t>introduction</a:t>
            </a:r>
            <a:endParaRPr lang="en-IN" sz="3200" dirty="0">
              <a:latin typeface="Verdana" panose="020B0604030504040204" pitchFamily="34" charset="0"/>
              <a:ea typeface="Verdana" panose="020B0604030504040204" pitchFamily="34" charset="0"/>
            </a:endParaRPr>
          </a:p>
        </p:txBody>
      </p:sp>
      <p:sp>
        <p:nvSpPr>
          <p:cNvPr id="3" name="Content Placeholder 2"/>
          <p:cNvSpPr>
            <a:spLocks noGrp="1"/>
          </p:cNvSpPr>
          <p:nvPr>
            <p:ph sz="quarter" idx="13"/>
          </p:nvPr>
        </p:nvSpPr>
        <p:spPr>
          <a:xfrm>
            <a:off x="913774" y="2288716"/>
            <a:ext cx="10363826" cy="3415400"/>
          </a:xfrm>
        </p:spPr>
        <p:txBody>
          <a:bodyPr>
            <a:normAutofit/>
          </a:bodyPr>
          <a:lstStyle/>
          <a:p>
            <a:r>
              <a:rPr lang="en-IN" sz="1600" dirty="0" smtClean="0">
                <a:latin typeface="Verdana" panose="020B0604030504040204" pitchFamily="34" charset="0"/>
                <a:ea typeface="Verdana" panose="020B0604030504040204" pitchFamily="34" charset="0"/>
              </a:rPr>
              <a:t>The project is designed to alert the authorities of hostile activities going around their premises. If the device detects any motion around designed radius it warns the respective authorities by sending the email.</a:t>
            </a:r>
          </a:p>
          <a:p>
            <a:r>
              <a:rPr lang="en-IN" sz="1600" dirty="0" smtClean="0">
                <a:latin typeface="Verdana" panose="020B0604030504040204" pitchFamily="34" charset="0"/>
                <a:ea typeface="Verdana" panose="020B0604030504040204" pitchFamily="34" charset="0"/>
              </a:rPr>
              <a:t>Pi camera is used to detect the motion and record the activities.</a:t>
            </a:r>
          </a:p>
          <a:p>
            <a:r>
              <a:rPr lang="en-IN" sz="1600" dirty="0" smtClean="0">
                <a:latin typeface="Verdana" panose="020B0604030504040204" pitchFamily="34" charset="0"/>
                <a:ea typeface="Verdana" panose="020B0604030504040204" pitchFamily="34" charset="0"/>
              </a:rPr>
              <a:t>HC-sr04 which is an ultrasonic sensor will help in activating the camera once the intrusion is detected within a certain distance.</a:t>
            </a:r>
          </a:p>
          <a:p>
            <a:r>
              <a:rPr lang="en-IN" sz="1600" dirty="0" smtClean="0">
                <a:latin typeface="Verdana" panose="020B0604030504040204" pitchFamily="34" charset="0"/>
                <a:ea typeface="Verdana" panose="020B0604030504040204" pitchFamily="34" charset="0"/>
              </a:rPr>
              <a:t>Motion detection software helps in detecting motion around the camera.</a:t>
            </a:r>
          </a:p>
          <a:p>
            <a:r>
              <a:rPr lang="en-IN" sz="1600" dirty="0" smtClean="0">
                <a:latin typeface="Verdana" panose="020B0604030504040204" pitchFamily="34" charset="0"/>
                <a:ea typeface="Verdana" panose="020B0604030504040204" pitchFamily="34" charset="0"/>
              </a:rPr>
              <a:t>Using the Wi-Fi module we can upload the details in the cloud and alert the authorities through notification.</a:t>
            </a:r>
          </a:p>
          <a:p>
            <a:endParaRPr lang="en-IN" sz="1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585778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540141"/>
            <a:ext cx="10364451" cy="800979"/>
          </a:xfrm>
        </p:spPr>
        <p:txBody>
          <a:bodyPr>
            <a:normAutofit/>
          </a:bodyPr>
          <a:lstStyle/>
          <a:p>
            <a:r>
              <a:rPr lang="en-IN" sz="3200" dirty="0" smtClean="0">
                <a:latin typeface="Verdana" panose="020B0604030504040204" pitchFamily="34" charset="0"/>
                <a:ea typeface="Verdana" panose="020B0604030504040204" pitchFamily="34" charset="0"/>
              </a:rPr>
              <a:t>Literature survey</a:t>
            </a:r>
            <a:endParaRPr lang="en-IN" sz="3200" dirty="0">
              <a:latin typeface="Verdana" panose="020B0604030504040204" pitchFamily="34" charset="0"/>
              <a:ea typeface="Verdana" panose="020B0604030504040204" pitchFamily="34" charset="0"/>
            </a:endParaRPr>
          </a:p>
        </p:txBody>
      </p:sp>
      <p:sp>
        <p:nvSpPr>
          <p:cNvPr id="5" name="Content Placeholder 4"/>
          <p:cNvSpPr>
            <a:spLocks noGrp="1"/>
          </p:cNvSpPr>
          <p:nvPr>
            <p:ph sz="quarter" idx="13"/>
          </p:nvPr>
        </p:nvSpPr>
        <p:spPr>
          <a:xfrm>
            <a:off x="913774" y="1565903"/>
            <a:ext cx="10363826" cy="4486554"/>
          </a:xfrm>
        </p:spPr>
        <p:txBody>
          <a:bodyPr>
            <a:normAutofit/>
          </a:bodyPr>
          <a:lstStyle/>
          <a:p>
            <a:r>
              <a:rPr lang="en-IN" sz="1600" dirty="0" smtClean="0">
                <a:latin typeface="Verdana" panose="020B0604030504040204" pitchFamily="34" charset="0"/>
                <a:ea typeface="Verdana" panose="020B0604030504040204" pitchFamily="34" charset="0"/>
              </a:rPr>
              <a:t>there are many solutions to this problem and each of them have their own way of tackling the problem. They use thermal sensors to detect heat signatures and cameras sensitive to thermal readings.</a:t>
            </a:r>
          </a:p>
          <a:p>
            <a:r>
              <a:rPr lang="en-IN" sz="1600" dirty="0" smtClean="0">
                <a:latin typeface="Verdana" panose="020B0604030504040204" pitchFamily="34" charset="0"/>
                <a:ea typeface="Verdana" panose="020B0604030504040204" pitchFamily="34" charset="0"/>
              </a:rPr>
              <a:t>These have certain drawbacks as they won’t be able to give accurate readings if the environment conditions are poor.</a:t>
            </a:r>
          </a:p>
          <a:p>
            <a:r>
              <a:rPr lang="en-IN" sz="1600" dirty="0" smtClean="0">
                <a:latin typeface="Verdana" panose="020B0604030504040204" pitchFamily="34" charset="0"/>
                <a:ea typeface="Verdana" panose="020B0604030504040204" pitchFamily="34" charset="0"/>
              </a:rPr>
              <a:t>These problems can be tackled by implementing motion detection and ultrasonic which will give accurate readings.</a:t>
            </a:r>
          </a:p>
          <a:p>
            <a:r>
              <a:rPr lang="en-IN" sz="1600" dirty="0" smtClean="0">
                <a:latin typeface="Verdana" panose="020B0604030504040204" pitchFamily="34" charset="0"/>
                <a:ea typeface="Verdana" panose="020B0604030504040204" pitchFamily="34" charset="0"/>
              </a:rPr>
              <a:t>Along with these sensors the authorities will be notified of any threat in the premises</a:t>
            </a:r>
            <a:endParaRPr lang="en-IN" sz="1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200548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188" y="357260"/>
            <a:ext cx="10364451" cy="940317"/>
          </a:xfrm>
        </p:spPr>
        <p:txBody>
          <a:bodyPr>
            <a:normAutofit/>
          </a:bodyPr>
          <a:lstStyle/>
          <a:p>
            <a:r>
              <a:rPr lang="en-IN" sz="3200" dirty="0" smtClean="0">
                <a:solidFill>
                  <a:schemeClr val="tx2"/>
                </a:solidFill>
                <a:latin typeface="Verdana" panose="020B0604030504040204" pitchFamily="34" charset="0"/>
                <a:ea typeface="Verdana" panose="020B0604030504040204" pitchFamily="34" charset="0"/>
              </a:rPr>
              <a:t>Technologies used</a:t>
            </a:r>
            <a:endParaRPr lang="en-IN" sz="3200" dirty="0">
              <a:solidFill>
                <a:schemeClr val="tx2"/>
              </a:solidFill>
              <a:latin typeface="Verdana" panose="020B0604030504040204" pitchFamily="34" charset="0"/>
              <a:ea typeface="Verdana" panose="020B0604030504040204" pitchFamily="34" charset="0"/>
            </a:endParaRPr>
          </a:p>
        </p:txBody>
      </p:sp>
      <p:sp>
        <p:nvSpPr>
          <p:cNvPr id="4" name="Content Placeholder 2"/>
          <p:cNvSpPr txBox="1">
            <a:spLocks/>
          </p:cNvSpPr>
          <p:nvPr/>
        </p:nvSpPr>
        <p:spPr>
          <a:xfrm>
            <a:off x="1217613" y="1541416"/>
            <a:ext cx="9753600" cy="5103223"/>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a:lstStyle>
          <a:p>
            <a:r>
              <a:rPr lang="en-US" sz="2200" b="1" dirty="0" smtClean="0">
                <a:latin typeface="Verdana" panose="020B0604030504040204" pitchFamily="34" charset="0"/>
                <a:ea typeface="Verdana" panose="020B0604030504040204" pitchFamily="34" charset="0"/>
              </a:rPr>
              <a:t>Software Requirements</a:t>
            </a:r>
          </a:p>
          <a:p>
            <a:pPr lvl="1"/>
            <a:r>
              <a:rPr lang="en-US" dirty="0" smtClean="0">
                <a:latin typeface="Verdana" panose="020B0604030504040204" pitchFamily="34" charset="0"/>
                <a:ea typeface="Verdana" panose="020B0604030504040204" pitchFamily="34" charset="0"/>
              </a:rPr>
              <a:t>Raspbian OS</a:t>
            </a:r>
          </a:p>
          <a:p>
            <a:pPr lvl="1"/>
            <a:r>
              <a:rPr lang="en-US" b="1" dirty="0" smtClean="0">
                <a:latin typeface="Verdana" panose="020B0604030504040204" pitchFamily="34" charset="0"/>
                <a:ea typeface="Verdana" panose="020B0604030504040204" pitchFamily="34" charset="0"/>
              </a:rPr>
              <a:t>Front end: </a:t>
            </a:r>
            <a:r>
              <a:rPr lang="en-US" dirty="0" smtClean="0">
                <a:latin typeface="Verdana" panose="020B0604030504040204" pitchFamily="34" charset="0"/>
                <a:ea typeface="Verdana" panose="020B0604030504040204" pitchFamily="34" charset="0"/>
              </a:rPr>
              <a:t>Python 3, WordPress</a:t>
            </a:r>
          </a:p>
          <a:p>
            <a:pPr lvl="1"/>
            <a:r>
              <a:rPr lang="en-US" dirty="0" smtClean="0">
                <a:latin typeface="Verdana" panose="020B0604030504040204" pitchFamily="34" charset="0"/>
                <a:ea typeface="Verdana" panose="020B0604030504040204" pitchFamily="34" charset="0"/>
              </a:rPr>
              <a:t>Dropbox</a:t>
            </a:r>
          </a:p>
          <a:p>
            <a:r>
              <a:rPr lang="en-US" sz="2200" b="1" dirty="0" smtClean="0">
                <a:latin typeface="Verdana" panose="020B0604030504040204" pitchFamily="34" charset="0"/>
                <a:ea typeface="Verdana" panose="020B0604030504040204" pitchFamily="34" charset="0"/>
              </a:rPr>
              <a:t>Hardware Requirements</a:t>
            </a:r>
          </a:p>
          <a:p>
            <a:pPr lvl="1"/>
            <a:r>
              <a:rPr lang="en-US" dirty="0" smtClean="0">
                <a:latin typeface="Verdana" panose="020B0604030504040204" pitchFamily="34" charset="0"/>
                <a:ea typeface="Verdana" panose="020B0604030504040204" pitchFamily="34" charset="0"/>
              </a:rPr>
              <a:t>Raspberry Pi Model 3B</a:t>
            </a:r>
          </a:p>
          <a:p>
            <a:pPr lvl="1"/>
            <a:r>
              <a:rPr lang="en-US" dirty="0" smtClean="0">
                <a:latin typeface="Verdana" panose="020B0604030504040204" pitchFamily="34" charset="0"/>
                <a:ea typeface="Verdana" panose="020B0604030504040204" pitchFamily="34" charset="0"/>
              </a:rPr>
              <a:t>Raspberry Pi Camera Module</a:t>
            </a:r>
          </a:p>
          <a:p>
            <a:pPr lvl="1"/>
            <a:r>
              <a:rPr lang="en-US" dirty="0" smtClean="0">
                <a:latin typeface="Verdana" panose="020B0604030504040204" pitchFamily="34" charset="0"/>
                <a:ea typeface="Verdana" panose="020B0604030504040204" pitchFamily="34" charset="0"/>
              </a:rPr>
              <a:t>PIR Sensor</a:t>
            </a:r>
          </a:p>
          <a:p>
            <a:pPr lvl="1"/>
            <a:r>
              <a:rPr lang="en-US" dirty="0" smtClean="0">
                <a:latin typeface="Verdana" panose="020B0604030504040204" pitchFamily="34" charset="0"/>
                <a:ea typeface="Verdana" panose="020B0604030504040204" pitchFamily="34" charset="0"/>
              </a:rPr>
              <a:t>Jumper Wires</a:t>
            </a:r>
          </a:p>
        </p:txBody>
      </p:sp>
    </p:spTree>
    <p:extLst>
      <p:ext uri="{BB962C8B-B14F-4D97-AF65-F5344CB8AC3E}">
        <p14:creationId xmlns:p14="http://schemas.microsoft.com/office/powerpoint/2010/main" val="27107959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0491" y="618518"/>
            <a:ext cx="9936480" cy="670352"/>
          </a:xfrm>
        </p:spPr>
        <p:txBody>
          <a:bodyPr>
            <a:normAutofit/>
          </a:bodyPr>
          <a:lstStyle/>
          <a:p>
            <a:r>
              <a:rPr lang="en" sz="3200" b="1" dirty="0">
                <a:latin typeface="Verdana" panose="020B0604030504040204" pitchFamily="34" charset="0"/>
                <a:ea typeface="Verdana" panose="020B0604030504040204" pitchFamily="34" charset="0"/>
              </a:rPr>
              <a:t>Raspberry Pi 3 </a:t>
            </a:r>
            <a:endParaRPr lang="en-IN" sz="3200" dirty="0">
              <a:latin typeface="Verdana" panose="020B0604030504040204" pitchFamily="34" charset="0"/>
              <a:ea typeface="Verdana" panose="020B0604030504040204" pitchFamily="34" charset="0"/>
            </a:endParaRPr>
          </a:p>
        </p:txBody>
      </p:sp>
      <p:sp>
        <p:nvSpPr>
          <p:cNvPr id="3" name="Content Placeholder 2"/>
          <p:cNvSpPr>
            <a:spLocks noGrp="1"/>
          </p:cNvSpPr>
          <p:nvPr>
            <p:ph sz="quarter" idx="13"/>
          </p:nvPr>
        </p:nvSpPr>
        <p:spPr>
          <a:xfrm>
            <a:off x="896357" y="1898468"/>
            <a:ext cx="6000832" cy="3424107"/>
          </a:xfrm>
        </p:spPr>
        <p:txBody>
          <a:bodyPr>
            <a:normAutofit/>
          </a:bodyPr>
          <a:lstStyle/>
          <a:p>
            <a:r>
              <a:rPr lang="en-IN" sz="1800" dirty="0">
                <a:latin typeface="Verdana" panose="020B0604030504040204" pitchFamily="34" charset="0"/>
                <a:ea typeface="Verdana" panose="020B0604030504040204" pitchFamily="34" charset="0"/>
              </a:rPr>
              <a:t>The Raspberry Pi 3 Model </a:t>
            </a:r>
            <a:r>
              <a:rPr lang="en-IN" sz="1800" dirty="0" smtClean="0">
                <a:latin typeface="Verdana" panose="020B0604030504040204" pitchFamily="34" charset="0"/>
                <a:ea typeface="Verdana" panose="020B0604030504040204" pitchFamily="34" charset="0"/>
              </a:rPr>
              <a:t>B </a:t>
            </a:r>
            <a:r>
              <a:rPr lang="en-IN" sz="1800" dirty="0">
                <a:latin typeface="Verdana" panose="020B0604030504040204" pitchFamily="34" charset="0"/>
                <a:ea typeface="Verdana" panose="020B0604030504040204" pitchFamily="34" charset="0"/>
              </a:rPr>
              <a:t>is the </a:t>
            </a:r>
            <a:r>
              <a:rPr lang="en-IN" sz="1800" dirty="0" smtClean="0">
                <a:latin typeface="Verdana" panose="020B0604030504040204" pitchFamily="34" charset="0"/>
                <a:ea typeface="Verdana" panose="020B0604030504040204" pitchFamily="34" charset="0"/>
              </a:rPr>
              <a:t>earliest of the third-generation raspberry pi.</a:t>
            </a:r>
            <a:endParaRPr lang="en-IN" sz="1800" dirty="0">
              <a:latin typeface="Verdana" panose="020B0604030504040204" pitchFamily="34" charset="0"/>
              <a:ea typeface="Verdana" panose="020B0604030504040204" pitchFamily="34" charset="0"/>
            </a:endParaRPr>
          </a:p>
          <a:p>
            <a:r>
              <a:rPr lang="en-IN" sz="1800" dirty="0">
                <a:latin typeface="Verdana" panose="020B0604030504040204" pitchFamily="34" charset="0"/>
                <a:ea typeface="Verdana" panose="020B0604030504040204" pitchFamily="34" charset="0"/>
              </a:rPr>
              <a:t>It is powered by a </a:t>
            </a:r>
            <a:r>
              <a:rPr lang="en-IN" sz="1800" dirty="0" smtClean="0">
                <a:latin typeface="Verdana" panose="020B0604030504040204" pitchFamily="34" charset="0"/>
                <a:ea typeface="Verdana" panose="020B0604030504040204" pitchFamily="34" charset="0"/>
              </a:rPr>
              <a:t>1.2 </a:t>
            </a:r>
            <a:r>
              <a:rPr lang="en-IN" sz="1800" dirty="0">
                <a:latin typeface="Verdana" panose="020B0604030504040204" pitchFamily="34" charset="0"/>
                <a:ea typeface="Verdana" panose="020B0604030504040204" pitchFamily="34" charset="0"/>
              </a:rPr>
              <a:t>GHz </a:t>
            </a:r>
            <a:r>
              <a:rPr lang="en-IN" sz="1800" dirty="0" smtClean="0">
                <a:latin typeface="Verdana" panose="020B0604030504040204" pitchFamily="34" charset="0"/>
                <a:ea typeface="Verdana" panose="020B0604030504040204" pitchFamily="34" charset="0"/>
              </a:rPr>
              <a:t>Broadcom BCM2837 processor with BCM43438 wireless LAN.</a:t>
            </a:r>
            <a:endParaRPr lang="en-IN" sz="1800" dirty="0">
              <a:latin typeface="Verdana" panose="020B0604030504040204" pitchFamily="34" charset="0"/>
              <a:ea typeface="Verdana" panose="020B0604030504040204" pitchFamily="34" charset="0"/>
            </a:endParaRPr>
          </a:p>
          <a:p>
            <a:r>
              <a:rPr lang="en-IN" sz="1800" dirty="0">
                <a:latin typeface="Verdana" panose="020B0604030504040204" pitchFamily="34" charset="0"/>
                <a:ea typeface="Verdana" panose="020B0604030504040204" pitchFamily="34" charset="0"/>
              </a:rPr>
              <a:t>It also has Bluetooth </a:t>
            </a:r>
            <a:r>
              <a:rPr lang="en-IN" sz="1800" dirty="0" smtClean="0">
                <a:latin typeface="Verdana" panose="020B0604030504040204" pitchFamily="34" charset="0"/>
                <a:ea typeface="Verdana" panose="020B0604030504040204" pitchFamily="34" charset="0"/>
              </a:rPr>
              <a:t>capabilities</a:t>
            </a:r>
            <a:endParaRPr lang="en-IN" sz="1800" dirty="0">
              <a:latin typeface="Verdana" panose="020B0604030504040204" pitchFamily="34" charset="0"/>
              <a:ea typeface="Verdana" panose="020B0604030504040204" pitchFamily="34" charset="0"/>
            </a:endParaRPr>
          </a:p>
        </p:txBody>
      </p:sp>
      <p:pic>
        <p:nvPicPr>
          <p:cNvPr id="4" name="Picture 3"/>
          <p:cNvPicPr>
            <a:picLocks noChangeAspect="1"/>
          </p:cNvPicPr>
          <p:nvPr/>
        </p:nvPicPr>
        <p:blipFill>
          <a:blip r:embed="rId2"/>
          <a:stretch>
            <a:fillRect/>
          </a:stretch>
        </p:blipFill>
        <p:spPr>
          <a:xfrm>
            <a:off x="7724503" y="1898468"/>
            <a:ext cx="3997235" cy="3143794"/>
          </a:xfrm>
          <a:prstGeom prst="rect">
            <a:avLst/>
          </a:prstGeom>
        </p:spPr>
      </p:pic>
    </p:spTree>
    <p:extLst>
      <p:ext uri="{BB962C8B-B14F-4D97-AF65-F5344CB8AC3E}">
        <p14:creationId xmlns:p14="http://schemas.microsoft.com/office/powerpoint/2010/main" val="3107961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835814"/>
          </a:xfrm>
        </p:spPr>
        <p:txBody>
          <a:bodyPr>
            <a:normAutofit/>
          </a:bodyPr>
          <a:lstStyle/>
          <a:p>
            <a:r>
              <a:rPr lang="en-IN" sz="3200" b="1" dirty="0" smtClean="0">
                <a:latin typeface="Verdana" panose="020B0604030504040204" pitchFamily="34" charset="0"/>
                <a:ea typeface="Verdana" panose="020B0604030504040204" pitchFamily="34" charset="0"/>
              </a:rPr>
              <a:t>PIR sensor</a:t>
            </a:r>
            <a:endParaRPr lang="en-IN" sz="3200" b="1" dirty="0">
              <a:latin typeface="Verdana" panose="020B0604030504040204" pitchFamily="34" charset="0"/>
              <a:ea typeface="Verdana" panose="020B0604030504040204" pitchFamily="34" charset="0"/>
            </a:endParaRPr>
          </a:p>
        </p:txBody>
      </p:sp>
      <p:sp>
        <p:nvSpPr>
          <p:cNvPr id="3" name="Content Placeholder 2"/>
          <p:cNvSpPr>
            <a:spLocks noGrp="1"/>
          </p:cNvSpPr>
          <p:nvPr>
            <p:ph sz="quarter" idx="13"/>
          </p:nvPr>
        </p:nvSpPr>
        <p:spPr>
          <a:xfrm>
            <a:off x="330927" y="1992623"/>
            <a:ext cx="7384868" cy="4712977"/>
          </a:xfrm>
        </p:spPr>
        <p:txBody>
          <a:bodyPr>
            <a:normAutofit/>
          </a:bodyPr>
          <a:lstStyle/>
          <a:p>
            <a:r>
              <a:rPr lang="en-IN" dirty="0" smtClean="0">
                <a:latin typeface="Verdana" panose="020B0604030504040204" pitchFamily="34" charset="0"/>
                <a:ea typeface="Verdana" panose="020B0604030504040204" pitchFamily="34" charset="0"/>
              </a:rPr>
              <a:t>A passive infrared sensor (pir sensor) is an electronic sensor that measures infrared (ir) light radiating from objects in its field of view. They are most often used in pir-based motion detectors.</a:t>
            </a:r>
          </a:p>
          <a:p>
            <a:r>
              <a:rPr lang="en-IN" dirty="0" smtClean="0">
                <a:latin typeface="Verdana" panose="020B0604030504040204" pitchFamily="34" charset="0"/>
                <a:ea typeface="Verdana" panose="020B0604030504040204" pitchFamily="34" charset="0"/>
              </a:rPr>
              <a:t>The term </a:t>
            </a:r>
            <a:r>
              <a:rPr lang="en-IN" i="1" dirty="0" smtClean="0">
                <a:latin typeface="Verdana" panose="020B0604030504040204" pitchFamily="34" charset="0"/>
                <a:ea typeface="Verdana" panose="020B0604030504040204" pitchFamily="34" charset="0"/>
              </a:rPr>
              <a:t>passive</a:t>
            </a:r>
            <a:r>
              <a:rPr lang="en-IN" dirty="0" smtClean="0">
                <a:latin typeface="Verdana" panose="020B0604030504040204" pitchFamily="34" charset="0"/>
                <a:ea typeface="Verdana" panose="020B0604030504040204" pitchFamily="34" charset="0"/>
              </a:rPr>
              <a:t> refers to the fact that pir devices do not radiate energy for detection purposes. They work entirely by detecting infrared radiation (radiant heat) emitted by or reflected from objects.</a:t>
            </a:r>
            <a:endParaRPr lang="en-IN" dirty="0">
              <a:latin typeface="Verdana" panose="020B0604030504040204" pitchFamily="34" charset="0"/>
              <a:ea typeface="Verdana" panose="020B0604030504040204" pitchFamily="34" charset="0"/>
            </a:endParaRPr>
          </a:p>
        </p:txBody>
      </p:sp>
      <p:pic>
        <p:nvPicPr>
          <p:cNvPr id="5" name="Picture 4"/>
          <p:cNvPicPr>
            <a:picLocks noChangeAspect="1"/>
          </p:cNvPicPr>
          <p:nvPr/>
        </p:nvPicPr>
        <p:blipFill>
          <a:blip r:embed="rId2"/>
          <a:stretch>
            <a:fillRect/>
          </a:stretch>
        </p:blipFill>
        <p:spPr>
          <a:xfrm>
            <a:off x="7994469" y="1992623"/>
            <a:ext cx="3710940" cy="3781161"/>
          </a:xfrm>
          <a:prstGeom prst="rect">
            <a:avLst/>
          </a:prstGeom>
        </p:spPr>
      </p:pic>
    </p:spTree>
    <p:extLst>
      <p:ext uri="{BB962C8B-B14F-4D97-AF65-F5344CB8AC3E}">
        <p14:creationId xmlns:p14="http://schemas.microsoft.com/office/powerpoint/2010/main" val="15099058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86" y="618517"/>
            <a:ext cx="9744891" cy="940317"/>
          </a:xfrm>
        </p:spPr>
        <p:txBody>
          <a:bodyPr>
            <a:normAutofit/>
          </a:bodyPr>
          <a:lstStyle/>
          <a:p>
            <a:r>
              <a:rPr lang="en" sz="3200" b="1" dirty="0">
                <a:latin typeface="Verdana" panose="020B0604030504040204" pitchFamily="34" charset="0"/>
                <a:ea typeface="Verdana" panose="020B0604030504040204" pitchFamily="34" charset="0"/>
              </a:rPr>
              <a:t>Camera module</a:t>
            </a:r>
            <a:endParaRPr lang="en-IN" sz="3200" dirty="0">
              <a:latin typeface="Verdana" panose="020B0604030504040204" pitchFamily="34" charset="0"/>
              <a:ea typeface="Verdana" panose="020B0604030504040204" pitchFamily="34" charset="0"/>
            </a:endParaRPr>
          </a:p>
        </p:txBody>
      </p:sp>
      <p:sp>
        <p:nvSpPr>
          <p:cNvPr id="3" name="Content Placeholder 2"/>
          <p:cNvSpPr>
            <a:spLocks noGrp="1"/>
          </p:cNvSpPr>
          <p:nvPr>
            <p:ph sz="quarter" idx="13"/>
          </p:nvPr>
        </p:nvSpPr>
        <p:spPr>
          <a:xfrm>
            <a:off x="913774" y="2367092"/>
            <a:ext cx="6584306" cy="2979971"/>
          </a:xfrm>
        </p:spPr>
        <p:txBody>
          <a:bodyPr/>
          <a:lstStyle/>
          <a:p>
            <a:r>
              <a:rPr lang="en-IN" dirty="0">
                <a:latin typeface="Verdana" panose="020B0604030504040204" pitchFamily="34" charset="0"/>
                <a:ea typeface="Verdana" panose="020B0604030504040204" pitchFamily="34" charset="0"/>
              </a:rPr>
              <a:t>The Raspberry Pi Camera Module v2 is a high quality 5 megapixel Sony IMX219 image sensor custom designed add-on board for Raspberry Pi.</a:t>
            </a:r>
          </a:p>
          <a:p>
            <a:r>
              <a:rPr lang="en-IN" dirty="0">
                <a:latin typeface="Verdana" panose="020B0604030504040204" pitchFamily="34" charset="0"/>
                <a:ea typeface="Verdana" panose="020B0604030504040204" pitchFamily="34" charset="0"/>
              </a:rPr>
              <a:t>It has the capability to record videos and take pictures at a resolution of </a:t>
            </a:r>
            <a:r>
              <a:rPr lang="en-IN" dirty="0" smtClean="0">
                <a:latin typeface="Verdana" panose="020B0604030504040204" pitchFamily="34" charset="0"/>
                <a:ea typeface="Verdana" panose="020B0604030504040204" pitchFamily="34" charset="0"/>
              </a:rPr>
              <a:t>5 megapixels.</a:t>
            </a:r>
            <a:endParaRPr lang="en-IN" dirty="0">
              <a:latin typeface="Verdana" panose="020B0604030504040204" pitchFamily="34" charset="0"/>
              <a:ea typeface="Verdana" panose="020B0604030504040204" pitchFamily="34" charset="0"/>
            </a:endParaRPr>
          </a:p>
        </p:txBody>
      </p:sp>
      <p:pic>
        <p:nvPicPr>
          <p:cNvPr id="4" name="Picture 3"/>
          <p:cNvPicPr>
            <a:picLocks noChangeAspect="1"/>
          </p:cNvPicPr>
          <p:nvPr/>
        </p:nvPicPr>
        <p:blipFill>
          <a:blip r:embed="rId2"/>
          <a:stretch>
            <a:fillRect/>
          </a:stretch>
        </p:blipFill>
        <p:spPr>
          <a:xfrm>
            <a:off x="8092707" y="2367092"/>
            <a:ext cx="3724826" cy="2877747"/>
          </a:xfrm>
          <a:prstGeom prst="rect">
            <a:avLst/>
          </a:prstGeom>
        </p:spPr>
      </p:pic>
    </p:spTree>
    <p:extLst>
      <p:ext uri="{BB962C8B-B14F-4D97-AF65-F5344CB8AC3E}">
        <p14:creationId xmlns:p14="http://schemas.microsoft.com/office/powerpoint/2010/main" val="3463743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4034" y="574974"/>
            <a:ext cx="9849395" cy="1027403"/>
          </a:xfrm>
        </p:spPr>
        <p:txBody>
          <a:bodyPr/>
          <a:lstStyle/>
          <a:p>
            <a:r>
              <a:rPr lang="en-IN" b="1" dirty="0" smtClean="0">
                <a:latin typeface="Verdana" panose="020B0604030504040204" pitchFamily="34" charset="0"/>
                <a:ea typeface="Verdana" panose="020B0604030504040204" pitchFamily="34" charset="0"/>
              </a:rPr>
              <a:t>dropbox</a:t>
            </a:r>
            <a:endParaRPr lang="en-IN" b="1" dirty="0">
              <a:latin typeface="Verdana" panose="020B0604030504040204" pitchFamily="34" charset="0"/>
              <a:ea typeface="Verdana" panose="020B0604030504040204" pitchFamily="34" charset="0"/>
            </a:endParaRPr>
          </a:p>
        </p:txBody>
      </p:sp>
      <p:sp>
        <p:nvSpPr>
          <p:cNvPr id="3" name="Content Placeholder 2"/>
          <p:cNvSpPr>
            <a:spLocks noGrp="1"/>
          </p:cNvSpPr>
          <p:nvPr>
            <p:ph sz="quarter" idx="13"/>
          </p:nvPr>
        </p:nvSpPr>
        <p:spPr>
          <a:xfrm>
            <a:off x="913774" y="2367092"/>
            <a:ext cx="6793312" cy="3424107"/>
          </a:xfrm>
        </p:spPr>
        <p:txBody>
          <a:bodyPr/>
          <a:lstStyle/>
          <a:p>
            <a:r>
              <a:rPr lang="en-IN" dirty="0" smtClean="0"/>
              <a:t>Dropbox is a file hoisting service operated by the American company dropbox Inc. that offers cloud storage.</a:t>
            </a:r>
          </a:p>
          <a:p>
            <a:r>
              <a:rPr lang="en-IN" dirty="0" smtClean="0"/>
              <a:t>Dropbox helps us to store the captured images onto the cloud.</a:t>
            </a:r>
          </a:p>
        </p:txBody>
      </p:sp>
      <p:pic>
        <p:nvPicPr>
          <p:cNvPr id="4" name="Picture 3"/>
          <p:cNvPicPr>
            <a:picLocks noChangeAspect="1"/>
          </p:cNvPicPr>
          <p:nvPr/>
        </p:nvPicPr>
        <p:blipFill>
          <a:blip r:embed="rId2"/>
          <a:stretch>
            <a:fillRect/>
          </a:stretch>
        </p:blipFill>
        <p:spPr>
          <a:xfrm>
            <a:off x="8652646" y="2367092"/>
            <a:ext cx="2219325" cy="2057400"/>
          </a:xfrm>
          <a:prstGeom prst="rect">
            <a:avLst/>
          </a:prstGeom>
        </p:spPr>
      </p:pic>
    </p:spTree>
    <p:extLst>
      <p:ext uri="{BB962C8B-B14F-4D97-AF65-F5344CB8AC3E}">
        <p14:creationId xmlns:p14="http://schemas.microsoft.com/office/powerpoint/2010/main" val="82368749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388</TotalTime>
  <Words>592</Words>
  <Application>Microsoft Office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Times New Roman</vt:lpstr>
      <vt:lpstr>Tw Cen MT</vt:lpstr>
      <vt:lpstr>Verdana</vt:lpstr>
      <vt:lpstr>Droplet</vt:lpstr>
      <vt:lpstr>ALLIGATOR</vt:lpstr>
      <vt:lpstr>abstract</vt:lpstr>
      <vt:lpstr>introduction</vt:lpstr>
      <vt:lpstr>Literature survey</vt:lpstr>
      <vt:lpstr>Technologies used</vt:lpstr>
      <vt:lpstr>Raspberry Pi 3 </vt:lpstr>
      <vt:lpstr>PIR sensor</vt:lpstr>
      <vt:lpstr>Camera module</vt:lpstr>
      <vt:lpstr>dropbox</vt:lpstr>
      <vt:lpstr> Functional Requirements   </vt:lpstr>
      <vt:lpstr>Non- Functional Requirements </vt:lpstr>
      <vt:lpstr>Block diagram</vt:lpstr>
      <vt:lpstr>Flow diagram</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ALLIGATOR</dc:title>
  <dc:creator>Vijaykumar R Pai</dc:creator>
  <cp:lastModifiedBy>Vijaykumar R Pai</cp:lastModifiedBy>
  <cp:revision>30</cp:revision>
  <dcterms:created xsi:type="dcterms:W3CDTF">2019-04-06T06:17:56Z</dcterms:created>
  <dcterms:modified xsi:type="dcterms:W3CDTF">2019-05-04T13:01:40Z</dcterms:modified>
</cp:coreProperties>
</file>