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3" r:id="rId7"/>
    <p:sldId id="261" r:id="rId8"/>
    <p:sldId id="264"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2425" y="2455817"/>
            <a:ext cx="7477896" cy="823690"/>
          </a:xfrm>
        </p:spPr>
        <p:txBody>
          <a:bodyPr>
            <a:normAutofit/>
          </a:bodyPr>
          <a:lstStyle/>
          <a:p>
            <a:r>
              <a:rPr lang="en-IN" sz="4400" dirty="0" smtClean="0">
                <a:latin typeface="Times New Roman" panose="02020603050405020304" pitchFamily="18" charset="0"/>
                <a:cs typeface="Times New Roman" panose="02020603050405020304" pitchFamily="18" charset="0"/>
              </a:rPr>
              <a:t>BULK EMAIL AGGREGATOR</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1886" y="5291184"/>
            <a:ext cx="11547565" cy="1388290"/>
          </a:xfrm>
        </p:spPr>
        <p:txBody>
          <a:bodyPr>
            <a:normAutofit/>
          </a:bodyPr>
          <a:lstStyle/>
          <a:p>
            <a:r>
              <a:rPr lang="en-IN" sz="2000" dirty="0" smtClean="0">
                <a:solidFill>
                  <a:schemeClr val="tx1"/>
                </a:solidFill>
              </a:rPr>
              <a:t>Guide Name: </a:t>
            </a:r>
            <a:r>
              <a:rPr lang="en-IN" sz="2000" dirty="0" err="1" smtClean="0">
                <a:solidFill>
                  <a:schemeClr val="tx1"/>
                </a:solidFill>
              </a:rPr>
              <a:t>Dr.</a:t>
            </a:r>
            <a:r>
              <a:rPr lang="en-IN" sz="2000" dirty="0" smtClean="0">
                <a:solidFill>
                  <a:schemeClr val="tx1"/>
                </a:solidFill>
              </a:rPr>
              <a:t> </a:t>
            </a:r>
            <a:r>
              <a:rPr lang="en-IN" sz="2000" dirty="0" err="1" smtClean="0">
                <a:solidFill>
                  <a:schemeClr val="tx1"/>
                </a:solidFill>
              </a:rPr>
              <a:t>Veena</a:t>
            </a:r>
            <a:r>
              <a:rPr lang="en-IN" sz="2000" dirty="0" smtClean="0">
                <a:solidFill>
                  <a:schemeClr val="tx1"/>
                </a:solidFill>
              </a:rPr>
              <a:t> S								</a:t>
            </a:r>
            <a:r>
              <a:rPr lang="en-IN" sz="2000" dirty="0">
                <a:solidFill>
                  <a:schemeClr val="tx1"/>
                </a:solidFill>
              </a:rPr>
              <a:t>	</a:t>
            </a:r>
            <a:r>
              <a:rPr lang="en-IN" sz="2000" dirty="0" smtClean="0">
                <a:solidFill>
                  <a:schemeClr val="tx1"/>
                </a:solidFill>
              </a:rPr>
              <a:t>Vijaykumar R Pai – PES1201702013</a:t>
            </a:r>
          </a:p>
          <a:p>
            <a:r>
              <a:rPr lang="en-IN" sz="2000" dirty="0">
                <a:solidFill>
                  <a:schemeClr val="tx1"/>
                </a:solidFill>
              </a:rPr>
              <a:t>	</a:t>
            </a:r>
            <a:r>
              <a:rPr lang="en-IN" sz="2000" dirty="0" smtClean="0">
                <a:solidFill>
                  <a:schemeClr val="tx1"/>
                </a:solidFill>
              </a:rPr>
              <a:t>		   Chairperson, Dept. of CA					</a:t>
            </a:r>
            <a:r>
              <a:rPr lang="en-IN" sz="2000" dirty="0" err="1" smtClean="0">
                <a:solidFill>
                  <a:schemeClr val="tx1"/>
                </a:solidFill>
              </a:rPr>
              <a:t>Ayush</a:t>
            </a:r>
            <a:r>
              <a:rPr lang="en-IN" sz="2000" dirty="0" smtClean="0">
                <a:solidFill>
                  <a:schemeClr val="tx1"/>
                </a:solidFill>
              </a:rPr>
              <a:t> </a:t>
            </a:r>
            <a:r>
              <a:rPr lang="en-IN" sz="2000" dirty="0" err="1" smtClean="0">
                <a:solidFill>
                  <a:schemeClr val="tx1"/>
                </a:solidFill>
              </a:rPr>
              <a:t>Pratyay</a:t>
            </a:r>
            <a:r>
              <a:rPr lang="en-IN" sz="2000" dirty="0" smtClean="0">
                <a:solidFill>
                  <a:schemeClr val="tx1"/>
                </a:solidFill>
              </a:rPr>
              <a:t> – PES1201702164</a:t>
            </a:r>
          </a:p>
          <a:p>
            <a:r>
              <a:rPr lang="en-IN" sz="2000" dirty="0">
                <a:solidFill>
                  <a:schemeClr val="tx1"/>
                </a:solidFill>
              </a:rPr>
              <a:t>	</a:t>
            </a:r>
            <a:r>
              <a:rPr lang="en-IN" sz="2000" dirty="0" smtClean="0">
                <a:solidFill>
                  <a:schemeClr val="tx1"/>
                </a:solidFill>
              </a:rPr>
              <a:t>		   PES University									</a:t>
            </a:r>
            <a:r>
              <a:rPr lang="en-IN" sz="2000" dirty="0" err="1" smtClean="0">
                <a:solidFill>
                  <a:schemeClr val="tx1"/>
                </a:solidFill>
              </a:rPr>
              <a:t>Subham</a:t>
            </a:r>
            <a:r>
              <a:rPr lang="en-IN" sz="2000" dirty="0" smtClean="0">
                <a:solidFill>
                  <a:schemeClr val="tx1"/>
                </a:solidFill>
              </a:rPr>
              <a:t> Singh – PES1201801830</a:t>
            </a:r>
            <a:endParaRPr lang="en-IN" sz="2000" dirty="0">
              <a:solidFill>
                <a:schemeClr val="tx1"/>
              </a:solidFill>
            </a:endParaRPr>
          </a:p>
        </p:txBody>
      </p:sp>
    </p:spTree>
    <p:extLst>
      <p:ext uri="{BB962C8B-B14F-4D97-AF65-F5344CB8AC3E}">
        <p14:creationId xmlns:p14="http://schemas.microsoft.com/office/powerpoint/2010/main" val="135507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17724">
            <a:off x="3998519" y="2949918"/>
            <a:ext cx="4316887" cy="923330"/>
          </a:xfrm>
          <a:prstGeom prst="rect">
            <a:avLst/>
          </a:prstGeom>
          <a:noFill/>
        </p:spPr>
        <p:txBody>
          <a:bodyPr wrap="non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rPr>
              <a:t>THANK YOU</a:t>
            </a:r>
            <a:endParaRPr lang="en-US" sz="5400" b="0" cap="none" spc="0" dirty="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0882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867" y="301893"/>
            <a:ext cx="4058783" cy="690884"/>
          </a:xfrm>
        </p:spPr>
        <p:txBody>
          <a:bodyPr/>
          <a:lstStyle/>
          <a:p>
            <a:pPr algn="ctr"/>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8796" y="1881051"/>
            <a:ext cx="9474926" cy="3727270"/>
          </a:xfrm>
        </p:spPr>
        <p:txBody>
          <a:bodyPr>
            <a:normAutofit/>
          </a:bodyPr>
          <a:lstStyle/>
          <a:p>
            <a:pPr marL="0" indent="0" algn="just">
              <a:buNone/>
            </a:pPr>
            <a:r>
              <a:rPr lang="en-IN" sz="2800" dirty="0" smtClean="0">
                <a:latin typeface="Times New Roman" panose="02020603050405020304" pitchFamily="18" charset="0"/>
                <a:cs typeface="Times New Roman" panose="02020603050405020304" pitchFamily="18" charset="0"/>
              </a:rPr>
              <a:t>A </a:t>
            </a:r>
            <a:r>
              <a:rPr lang="en-IN" sz="2800" b="1" dirty="0">
                <a:latin typeface="Times New Roman" panose="02020603050405020304" pitchFamily="18" charset="0"/>
                <a:cs typeface="Times New Roman" panose="02020603050405020304" pitchFamily="18" charset="0"/>
              </a:rPr>
              <a:t>Software as a service (SaaS) </a:t>
            </a:r>
            <a:r>
              <a:rPr lang="en-IN" sz="2800" dirty="0">
                <a:latin typeface="Times New Roman" panose="02020603050405020304" pitchFamily="18" charset="0"/>
                <a:cs typeface="Times New Roman" panose="02020603050405020304" pitchFamily="18" charset="0"/>
              </a:rPr>
              <a:t>web application that can be used to send mass emails to a big list of users for collecting feedback. The objective of the project is to provide a paid service to the end user, which will enable them to send bulk emails for feedback of their own product. Our service will be provided on usage of assigned credit points to user. With the use of Google OAuth authentication, we will enhance the authentication flow in the app. </a:t>
            </a:r>
          </a:p>
        </p:txBody>
      </p:sp>
    </p:spTree>
    <p:extLst>
      <p:ext uri="{BB962C8B-B14F-4D97-AF65-F5344CB8AC3E}">
        <p14:creationId xmlns:p14="http://schemas.microsoft.com/office/powerpoint/2010/main" val="284549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456" y="275767"/>
            <a:ext cx="3919446" cy="769261"/>
          </a:xfrm>
        </p:spPr>
        <p:txBody>
          <a:bodyPr/>
          <a:lstStyle/>
          <a:p>
            <a:pPr algn="ctr"/>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5381" y="1402081"/>
            <a:ext cx="9876109" cy="4937759"/>
          </a:xfrm>
        </p:spPr>
        <p:txBody>
          <a:bodyPr>
            <a:normAutofit/>
          </a:bodyPr>
          <a:lstStyle/>
          <a:p>
            <a:r>
              <a:rPr lang="en-IN" sz="2800" dirty="0" smtClean="0">
                <a:latin typeface="Times New Roman" panose="02020603050405020304" pitchFamily="18" charset="0"/>
                <a:cs typeface="Times New Roman" panose="02020603050405020304" pitchFamily="18" charset="0"/>
              </a:rPr>
              <a:t>The objective of the project is to build an application that can be used to send mass emails to a big list of users for the purpose of collecting feedback.</a:t>
            </a:r>
          </a:p>
          <a:p>
            <a:r>
              <a:rPr lang="en-IN" sz="2800" dirty="0" smtClean="0">
                <a:latin typeface="Times New Roman" panose="02020603050405020304" pitchFamily="18" charset="0"/>
                <a:cs typeface="Times New Roman" panose="02020603050405020304" pitchFamily="18" charset="0"/>
              </a:rPr>
              <a:t>The application of ours will include the full </a:t>
            </a:r>
            <a:r>
              <a:rPr lang="en-IN" sz="2800" b="1" dirty="0" smtClean="0">
                <a:latin typeface="Times New Roman" panose="02020603050405020304" pitchFamily="18" charset="0"/>
                <a:cs typeface="Times New Roman" panose="02020603050405020304" pitchFamily="18" charset="0"/>
              </a:rPr>
              <a:t>gamut</a:t>
            </a:r>
            <a:r>
              <a:rPr lang="en-IN" sz="2800" dirty="0" smtClean="0">
                <a:latin typeface="Times New Roman" panose="02020603050405020304" pitchFamily="18" charset="0"/>
                <a:cs typeface="Times New Roman" panose="02020603050405020304" pitchFamily="18" charset="0"/>
              </a:rPr>
              <a:t> of features including everything from authentication to email handling.</a:t>
            </a:r>
          </a:p>
          <a:p>
            <a:r>
              <a:rPr lang="en-IN" sz="2800" dirty="0" smtClean="0">
                <a:latin typeface="Times New Roman" panose="02020603050405020304" pitchFamily="18" charset="0"/>
                <a:cs typeface="Times New Roman" panose="02020603050405020304" pitchFamily="18" charset="0"/>
              </a:rPr>
              <a:t>Along with the ability to send bulk emails, our app will also be able to handle credit cards and receive payments from the users with </a:t>
            </a:r>
            <a:r>
              <a:rPr lang="en-IN" sz="2800" b="1" dirty="0" smtClean="0">
                <a:latin typeface="Times New Roman" panose="02020603050405020304" pitchFamily="18" charset="0"/>
                <a:cs typeface="Times New Roman" panose="02020603050405020304" pitchFamily="18" charset="0"/>
              </a:rPr>
              <a:t>Stripe</a:t>
            </a:r>
            <a:r>
              <a:rPr lang="en-IN" sz="2800" dirty="0" smtClean="0">
                <a:latin typeface="Times New Roman" panose="02020603050405020304" pitchFamily="18" charset="0"/>
                <a:cs typeface="Times New Roman" panose="02020603050405020304" pitchFamily="18" charset="0"/>
              </a:rPr>
              <a:t>. It can also engage the users with automated </a:t>
            </a:r>
            <a:r>
              <a:rPr lang="en-IN" sz="2800" b="1" dirty="0" smtClean="0">
                <a:latin typeface="Times New Roman" panose="02020603050405020304" pitchFamily="18" charset="0"/>
                <a:cs typeface="Times New Roman" panose="02020603050405020304" pitchFamily="18" charset="0"/>
              </a:rPr>
              <a:t>emails</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We will also be enhancing the authentication flows in our app with the use of </a:t>
            </a:r>
            <a:r>
              <a:rPr lang="en-IN" sz="2800" b="1" dirty="0" smtClean="0">
                <a:latin typeface="Times New Roman" panose="02020603050405020304" pitchFamily="18" charset="0"/>
                <a:cs typeface="Times New Roman" panose="02020603050405020304" pitchFamily="18" charset="0"/>
              </a:rPr>
              <a:t>Google Oauth authentication</a:t>
            </a:r>
            <a:r>
              <a:rPr lang="en-IN" sz="2800" dirty="0" smtClean="0">
                <a:latin typeface="Times New Roman" panose="02020603050405020304" pitchFamily="18" charset="0"/>
                <a:cs typeface="Times New Roman" panose="02020603050405020304" pitchFamily="18" charset="0"/>
              </a:rPr>
              <a:t>.</a:t>
            </a:r>
          </a:p>
          <a:p>
            <a:endParaRPr lang="en-I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86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49643"/>
            <a:ext cx="5870166" cy="812804"/>
          </a:xfrm>
        </p:spPr>
        <p:txBody>
          <a:bodyPr/>
          <a:lstStyle/>
          <a:p>
            <a:pPr algn="ctr"/>
            <a:r>
              <a:rPr lang="en-IN"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30183" y="1558835"/>
            <a:ext cx="8915400" cy="3777622"/>
          </a:xfrm>
        </p:spPr>
        <p:txBody>
          <a:bodyPr/>
          <a:lstStyle/>
          <a:p>
            <a:endParaRPr lang="en-IN" dirty="0"/>
          </a:p>
        </p:txBody>
      </p:sp>
    </p:spTree>
    <p:extLst>
      <p:ext uri="{BB962C8B-B14F-4D97-AF65-F5344CB8AC3E}">
        <p14:creationId xmlns:p14="http://schemas.microsoft.com/office/powerpoint/2010/main" val="317476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371" y="328016"/>
            <a:ext cx="6845526" cy="725719"/>
          </a:xfrm>
        </p:spPr>
        <p:txBody>
          <a:bodyPr/>
          <a:lstStyle/>
          <a:p>
            <a:pPr algn="ctr"/>
            <a:r>
              <a:rPr lang="en-IN" b="1" dirty="0" smtClean="0">
                <a:latin typeface="Times New Roman" panose="02020603050405020304" pitchFamily="18" charset="0"/>
                <a:cs typeface="Times New Roman" panose="02020603050405020304" pitchFamily="18" charset="0"/>
              </a:rPr>
              <a:t>TOOLS AND TECHNOLOGIES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82434" y="1384664"/>
            <a:ext cx="8915400" cy="5007427"/>
          </a:xfrm>
        </p:spPr>
        <p:txBody>
          <a:bodyPr>
            <a:normAutofit/>
          </a:bodyPr>
          <a:lstStyle/>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Frontend</a:t>
            </a:r>
            <a:r>
              <a:rPr lang="en-US" b="1" dirty="0">
                <a:latin typeface="Times New Roman" panose="02020603050405020304" pitchFamily="18" charset="0"/>
                <a:ea typeface="Verdana" panose="020B0604030504040204" pitchFamily="34" charset="0"/>
                <a:cs typeface="Times New Roman" panose="02020603050405020304" pitchFamily="18" charset="0"/>
              </a:rPr>
              <a:t> </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HTML5</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CSS3</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Bootstrap  </a:t>
            </a:r>
            <a:r>
              <a:rPr lang="en-IN" sz="1800" b="1" dirty="0">
                <a:latin typeface="Times New Roman" panose="02020603050405020304" pitchFamily="18" charset="0"/>
                <a:ea typeface="Verdana" panose="020B0604030504040204" pitchFamily="34" charset="0"/>
                <a:cs typeface="Times New Roman" panose="02020603050405020304" pitchFamily="18" charset="0"/>
              </a:rPr>
              <a:t>v4.2.1</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React.js v16.x</a:t>
            </a:r>
          </a:p>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Backend</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Node.js 11.8.0</a:t>
            </a:r>
          </a:p>
          <a:p>
            <a:pPr lvl="0"/>
            <a:r>
              <a:rPr lang="en-US" sz="2000" b="1" dirty="0">
                <a:latin typeface="Times New Roman" panose="02020603050405020304" pitchFamily="18" charset="0"/>
                <a:ea typeface="Verdana" panose="020B0604030504040204" pitchFamily="34" charset="0"/>
                <a:cs typeface="Times New Roman" panose="02020603050405020304" pitchFamily="18" charset="0"/>
              </a:rPr>
              <a:t>Database (NoSQL)</a:t>
            </a:r>
          </a:p>
          <a:p>
            <a:pPr lvl="1"/>
            <a:r>
              <a:rPr lang="en-US" sz="1800" dirty="0">
                <a:latin typeface="Times New Roman" panose="02020603050405020304" pitchFamily="18" charset="0"/>
                <a:ea typeface="Verdana" panose="020B0604030504040204" pitchFamily="34" charset="0"/>
                <a:cs typeface="Times New Roman" panose="02020603050405020304" pitchFamily="18" charset="0"/>
              </a:rPr>
              <a:t>MongoDB  v4.0.1</a:t>
            </a:r>
          </a:p>
          <a:p>
            <a:r>
              <a:rPr lang="en-US" sz="2000" b="1" dirty="0">
                <a:latin typeface="Times New Roman" panose="02020603050405020304" pitchFamily="18" charset="0"/>
                <a:ea typeface="Verdana" panose="020B0604030504040204" pitchFamily="34" charset="0"/>
                <a:cs typeface="Times New Roman" panose="02020603050405020304" pitchFamily="18" charset="0"/>
              </a:rPr>
              <a:t>Cloud Deployment</a:t>
            </a:r>
          </a:p>
          <a:p>
            <a:pPr lvl="1"/>
            <a:r>
              <a:rPr lang="en-US" sz="1800" dirty="0" err="1">
                <a:latin typeface="Times New Roman" panose="02020603050405020304" pitchFamily="18" charset="0"/>
                <a:ea typeface="Verdana" panose="020B0604030504040204" pitchFamily="34" charset="0"/>
                <a:cs typeface="Times New Roman" panose="02020603050405020304" pitchFamily="18" charset="0"/>
              </a:rPr>
              <a:t>Heroku</a:t>
            </a:r>
            <a:r>
              <a:rPr lang="en-US" sz="1800" dirty="0">
                <a:latin typeface="Times New Roman" panose="02020603050405020304" pitchFamily="18" charset="0"/>
                <a:ea typeface="Verdana" panose="020B0604030504040204" pitchFamily="34" charset="0"/>
                <a:cs typeface="Times New Roman" panose="02020603050405020304" pitchFamily="18" charset="0"/>
              </a:rPr>
              <a:t> Deployment</a:t>
            </a:r>
          </a:p>
          <a:p>
            <a:pPr lvl="1"/>
            <a:r>
              <a:rPr lang="en-US" sz="1800" dirty="0" err="1">
                <a:latin typeface="Times New Roman" panose="02020603050405020304" pitchFamily="18" charset="0"/>
                <a:ea typeface="Verdana" panose="020B0604030504040204" pitchFamily="34" charset="0"/>
                <a:cs typeface="Times New Roman" panose="02020603050405020304" pitchFamily="18" charset="0"/>
              </a:rPr>
              <a:t>mLab</a:t>
            </a:r>
            <a:r>
              <a:rPr lang="en-US" sz="1800" dirty="0">
                <a:latin typeface="Times New Roman" panose="02020603050405020304" pitchFamily="18" charset="0"/>
                <a:ea typeface="Verdana" panose="020B0604030504040204" pitchFamily="34" charset="0"/>
                <a:cs typeface="Times New Roman" panose="02020603050405020304" pitchFamily="18" charset="0"/>
              </a:rPr>
              <a:t> MongoDB Deployment </a:t>
            </a:r>
          </a:p>
          <a:p>
            <a:endParaRPr lang="en-IN"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49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9326" y="328018"/>
            <a:ext cx="7350623" cy="708302"/>
          </a:xfrm>
        </p:spPr>
        <p:txBody>
          <a:bodyPr/>
          <a:lstStyle/>
          <a:p>
            <a:pPr algn="ctr"/>
            <a:r>
              <a:rPr lang="en-IN" b="1" dirty="0" smtClean="0">
                <a:latin typeface="Times New Roman" panose="02020603050405020304" pitchFamily="18" charset="0"/>
                <a:cs typeface="Times New Roman" panose="02020603050405020304" pitchFamily="18" charset="0"/>
              </a:rPr>
              <a:t>FUNCTIONAL </a:t>
            </a:r>
            <a:r>
              <a:rPr lang="en-IN" b="1" dirty="0">
                <a:latin typeface="Times New Roman" panose="02020603050405020304" pitchFamily="18" charset="0"/>
                <a:cs typeface="Times New Roman" panose="02020603050405020304" pitchFamily="18" charset="0"/>
              </a:rPr>
              <a:t>REQUIREMENTS</a:t>
            </a:r>
            <a:endParaRPr lang="en-IN" dirty="0"/>
          </a:p>
        </p:txBody>
      </p:sp>
      <p:sp>
        <p:nvSpPr>
          <p:cNvPr id="3" name="Content Placeholder 2"/>
          <p:cNvSpPr>
            <a:spLocks noGrp="1"/>
          </p:cNvSpPr>
          <p:nvPr>
            <p:ph idx="1"/>
          </p:nvPr>
        </p:nvSpPr>
        <p:spPr>
          <a:xfrm>
            <a:off x="1986937" y="1898470"/>
            <a:ext cx="8915400" cy="3544388"/>
          </a:xfrm>
        </p:spPr>
        <p:txBody>
          <a:bodyPr>
            <a:normAutofit/>
          </a:bodyPr>
          <a:lstStyle/>
          <a:p>
            <a:r>
              <a:rPr lang="en-IN" sz="2800" b="1" dirty="0" smtClean="0">
                <a:latin typeface="Times New Roman" panose="02020603050405020304" pitchFamily="18" charset="0"/>
                <a:cs typeface="Times New Roman" panose="02020603050405020304" pitchFamily="18" charset="0"/>
              </a:rPr>
              <a:t>Large feedback-collection app </a:t>
            </a:r>
            <a:r>
              <a:rPr lang="en-IN" sz="2800" dirty="0" smtClean="0">
                <a:latin typeface="Times New Roman" panose="02020603050405020304" pitchFamily="18" charset="0"/>
                <a:cs typeface="Times New Roman" panose="02020603050405020304" pitchFamily="18" charset="0"/>
              </a:rPr>
              <a:t>with the ability to send </a:t>
            </a:r>
            <a:r>
              <a:rPr lang="en-IN" sz="2800" b="1" dirty="0" smtClean="0">
                <a:latin typeface="Times New Roman" panose="02020603050405020304" pitchFamily="18" charset="0"/>
                <a:cs typeface="Times New Roman" panose="02020603050405020304" pitchFamily="18" charset="0"/>
              </a:rPr>
              <a:t>bulk emails</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Handle credit cards and receive payments from the users with </a:t>
            </a:r>
            <a:r>
              <a:rPr lang="en-IN" sz="2800" b="1" dirty="0" smtClean="0">
                <a:latin typeface="Times New Roman" panose="02020603050405020304" pitchFamily="18" charset="0"/>
                <a:cs typeface="Times New Roman" panose="02020603050405020304" pitchFamily="18" charset="0"/>
              </a:rPr>
              <a:t>Stripe</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Engage users with automated </a:t>
            </a:r>
            <a:r>
              <a:rPr lang="en-IN" sz="2800" b="1" dirty="0" smtClean="0">
                <a:latin typeface="Times New Roman" panose="02020603050405020304" pitchFamily="18" charset="0"/>
                <a:cs typeface="Times New Roman" panose="02020603050405020304" pitchFamily="18" charset="0"/>
              </a:rPr>
              <a:t>emails</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Enhance authentication flows in our app with </a:t>
            </a:r>
            <a:r>
              <a:rPr lang="en-IN" sz="2800" b="1" dirty="0" smtClean="0">
                <a:latin typeface="Times New Roman" panose="02020603050405020304" pitchFamily="18" charset="0"/>
                <a:cs typeface="Times New Roman" panose="02020603050405020304" pitchFamily="18" charset="0"/>
              </a:rPr>
              <a:t>Google OAuth authentication</a:t>
            </a:r>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77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623" y="354143"/>
            <a:ext cx="8641131" cy="804096"/>
          </a:xfrm>
        </p:spPr>
        <p:txBody>
          <a:bodyPr/>
          <a:lstStyle/>
          <a:p>
            <a:r>
              <a:rPr lang="en-IN" b="1" dirty="0" smtClean="0">
                <a:latin typeface="Times New Roman" panose="02020603050405020304" pitchFamily="18" charset="0"/>
                <a:cs typeface="Times New Roman" panose="02020603050405020304" pitchFamily="18" charset="0"/>
              </a:rPr>
              <a:t>NON – FUNCTIONAL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15038" y="1907177"/>
            <a:ext cx="8915400" cy="2307772"/>
          </a:xfrm>
        </p:spPr>
        <p:txBody>
          <a:bodyPr>
            <a:noAutofit/>
          </a:bodyPr>
          <a:lstStyle/>
          <a:p>
            <a:r>
              <a:rPr lang="en-IN" sz="2800" dirty="0" smtClean="0">
                <a:latin typeface="Times New Roman" panose="02020603050405020304" pitchFamily="18" charset="0"/>
                <a:cs typeface="Times New Roman" panose="02020603050405020304" pitchFamily="18" charset="0"/>
              </a:rPr>
              <a:t>Availability</a:t>
            </a:r>
          </a:p>
          <a:p>
            <a:r>
              <a:rPr lang="en-IN" sz="2800" dirty="0" smtClean="0">
                <a:latin typeface="Times New Roman" panose="02020603050405020304" pitchFamily="18" charset="0"/>
                <a:cs typeface="Times New Roman" panose="02020603050405020304" pitchFamily="18" charset="0"/>
              </a:rPr>
              <a:t>Maintainability</a:t>
            </a:r>
          </a:p>
          <a:p>
            <a:r>
              <a:rPr lang="en-IN" sz="2800" dirty="0" smtClean="0">
                <a:latin typeface="Times New Roman" panose="02020603050405020304" pitchFamily="18" charset="0"/>
                <a:cs typeface="Times New Roman" panose="02020603050405020304" pitchFamily="18" charset="0"/>
              </a:rPr>
              <a:t>Performance</a:t>
            </a:r>
          </a:p>
          <a:p>
            <a:r>
              <a:rPr lang="en-IN" sz="2800" dirty="0" smtClean="0">
                <a:latin typeface="Times New Roman" panose="02020603050405020304" pitchFamily="18" charset="0"/>
                <a:cs typeface="Times New Roman" panose="02020603050405020304" pitchFamily="18" charset="0"/>
              </a:rPr>
              <a:t>Simplicity</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2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605" y="267058"/>
            <a:ext cx="2264818" cy="708301"/>
          </a:xfrm>
        </p:spPr>
        <p:txBody>
          <a:bodyPr>
            <a:normAutofit/>
          </a:bodyPr>
          <a:lstStyle/>
          <a:p>
            <a:pPr algn="ctr"/>
            <a:r>
              <a:rPr lang="en-IN" b="1" dirty="0" smtClean="0">
                <a:latin typeface="Times New Roman" panose="02020603050405020304" pitchFamily="18" charset="0"/>
                <a:cs typeface="Times New Roman" panose="02020603050405020304" pitchFamily="18" charset="0"/>
              </a:rPr>
              <a:t>USERS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9314" y="2473234"/>
            <a:ext cx="8915400" cy="1314994"/>
          </a:xfrm>
        </p:spPr>
        <p:txBody>
          <a:bodyPr>
            <a:normAutofit/>
          </a:bodyPr>
          <a:lstStyle/>
          <a:p>
            <a:r>
              <a:rPr lang="en-IN" sz="2800" dirty="0" smtClean="0">
                <a:latin typeface="Times New Roman" panose="02020603050405020304" pitchFamily="18" charset="0"/>
                <a:cs typeface="Times New Roman" panose="02020603050405020304" pitchFamily="18" charset="0"/>
              </a:rPr>
              <a:t>Customer relationship managers</a:t>
            </a:r>
          </a:p>
          <a:p>
            <a:r>
              <a:rPr lang="en-IN" sz="2800" dirty="0" smtClean="0">
                <a:latin typeface="Times New Roman" panose="02020603050405020304" pitchFamily="18" charset="0"/>
                <a:cs typeface="Times New Roman" panose="02020603050405020304" pitchFamily="18" charset="0"/>
              </a:rPr>
              <a:t>Customers who buys products from different companies.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1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20" y="293183"/>
            <a:ext cx="2891835" cy="777970"/>
          </a:xfrm>
        </p:spPr>
        <p:txBody>
          <a:bodyPr/>
          <a:lstStyle/>
          <a:p>
            <a:pPr algn="ctr"/>
            <a:r>
              <a:rPr lang="en-IN"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2744877" y="2061831"/>
            <a:ext cx="6827520" cy="1476000"/>
            <a:chOff x="1276385" y="376069"/>
            <a:chExt cx="6827520" cy="1476000"/>
          </a:xfrm>
        </p:grpSpPr>
        <p:sp>
          <p:nvSpPr>
            <p:cNvPr id="10" name="Rounded Rectangle 9"/>
            <p:cNvSpPr/>
            <p:nvPr/>
          </p:nvSpPr>
          <p:spPr>
            <a:xfrm>
              <a:off x="1276385" y="376069"/>
              <a:ext cx="6827520" cy="1476000"/>
            </a:xfrm>
            <a:prstGeom prst="roundRect">
              <a:avLst/>
            </a:prstGeom>
            <a:solidFill>
              <a:srgbClr val="ED7D31">
                <a:hueOff val="0"/>
                <a:satOff val="0"/>
                <a:lumOff val="0"/>
                <a:alphaOff val="0"/>
              </a:srgbClr>
            </a:solidFill>
            <a:ln w="10795" cap="flat" cmpd="sng" algn="ctr">
              <a:solidFill>
                <a:sysClr val="window" lastClr="FFFFFF">
                  <a:hueOff val="0"/>
                  <a:satOff val="0"/>
                  <a:lumOff val="0"/>
                  <a:alphaOff val="0"/>
                </a:sysClr>
              </a:solidFill>
              <a:prstDash val="solid"/>
            </a:ln>
            <a:effectLst/>
          </p:spPr>
        </p:sp>
        <p:sp>
          <p:nvSpPr>
            <p:cNvPr id="11" name="Rounded Rectangle 4"/>
            <p:cNvSpPr txBox="1"/>
            <p:nvPr/>
          </p:nvSpPr>
          <p:spPr>
            <a:xfrm>
              <a:off x="1348437" y="448121"/>
              <a:ext cx="6683416" cy="1331896"/>
            </a:xfrm>
            <a:prstGeom prst="rect">
              <a:avLst/>
            </a:prstGeom>
            <a:noFill/>
            <a:ln>
              <a:noFill/>
            </a:ln>
            <a:effectLst/>
          </p:spPr>
          <p:txBody>
            <a:bodyPr spcFirstLastPara="0" vert="horz" wrap="square" lIns="258064" tIns="0" rIns="258064" bIns="0" numCol="1" spcCol="1270" anchor="ctr" anchorCtr="0">
              <a:noAutofit/>
            </a:bodyPr>
            <a:lstStyle/>
            <a:p>
              <a:pPr marL="0" marR="0" lvl="0" indent="0" algn="ctr" defTabSz="1511300" eaLnBrk="1" fontAlgn="auto" latinLnBrk="0" hangingPunct="1">
                <a:lnSpc>
                  <a:spcPct val="90000"/>
                </a:lnSpc>
                <a:spcBef>
                  <a:spcPct val="0"/>
                </a:spcBef>
                <a:spcAft>
                  <a:spcPct val="35000"/>
                </a:spcAft>
                <a:buClrTx/>
                <a:buSzTx/>
                <a:buFontTx/>
                <a:buNone/>
                <a:tabLst/>
                <a:defRPr/>
              </a:pPr>
              <a:r>
                <a:rPr lang="en-US" sz="3400" dirty="0" smtClean="0">
                  <a:solidFill>
                    <a:sysClr val="window" lastClr="FFFFFF"/>
                  </a:solidFill>
                  <a:latin typeface="Calibri" panose="020F0502020204030204"/>
                </a:rPr>
                <a:t>USER</a:t>
              </a:r>
              <a:r>
                <a:rPr kumimoji="0" lang="en-US" sz="3400" b="0" i="0" u="none" strike="noStrike" kern="1200" cap="none" spc="0" normalizeH="0" baseline="0" noProof="0" dirty="0" smtClean="0">
                  <a:ln>
                    <a:noFill/>
                  </a:ln>
                  <a:solidFill>
                    <a:sysClr val="window" lastClr="FFFFFF"/>
                  </a:solidFill>
                  <a:effectLst/>
                  <a:uLnTx/>
                  <a:uFillTx/>
                  <a:latin typeface="Calibri" panose="020F0502020204030204"/>
                  <a:ea typeface="+mn-ea"/>
                  <a:cs typeface="+mn-cs"/>
                </a:rPr>
                <a:t> PANEL</a:t>
              </a:r>
              <a:endParaRPr kumimoji="0" lang="en-US" sz="3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grpSp>
        <p:nvGrpSpPr>
          <p:cNvPr id="15" name="Group 14"/>
          <p:cNvGrpSpPr/>
          <p:nvPr/>
        </p:nvGrpSpPr>
        <p:grpSpPr>
          <a:xfrm>
            <a:off x="2744877" y="4328211"/>
            <a:ext cx="6827520" cy="1476000"/>
            <a:chOff x="1348415" y="2680319"/>
            <a:chExt cx="6827520" cy="1476000"/>
          </a:xfrm>
        </p:grpSpPr>
        <p:sp>
          <p:nvSpPr>
            <p:cNvPr id="16" name="Rounded Rectangle 15"/>
            <p:cNvSpPr/>
            <p:nvPr/>
          </p:nvSpPr>
          <p:spPr>
            <a:xfrm>
              <a:off x="1348415" y="2680319"/>
              <a:ext cx="6827520" cy="1476000"/>
            </a:xfrm>
            <a:prstGeom prst="roundRect">
              <a:avLst/>
            </a:prstGeom>
            <a:solidFill>
              <a:srgbClr val="ED7D31">
                <a:hueOff val="-1455363"/>
                <a:satOff val="-83928"/>
                <a:lumOff val="8628"/>
                <a:alphaOff val="0"/>
              </a:srgbClr>
            </a:solidFill>
            <a:ln w="10795" cap="flat" cmpd="sng" algn="ctr">
              <a:solidFill>
                <a:sysClr val="window" lastClr="FFFFFF">
                  <a:hueOff val="0"/>
                  <a:satOff val="0"/>
                  <a:lumOff val="0"/>
                  <a:alphaOff val="0"/>
                </a:sysClr>
              </a:solidFill>
              <a:prstDash val="solid"/>
            </a:ln>
            <a:effectLst/>
          </p:spPr>
        </p:sp>
        <p:sp>
          <p:nvSpPr>
            <p:cNvPr id="17" name="Rounded Rectangle 4"/>
            <p:cNvSpPr txBox="1"/>
            <p:nvPr/>
          </p:nvSpPr>
          <p:spPr>
            <a:xfrm>
              <a:off x="1420467" y="2752371"/>
              <a:ext cx="6683416" cy="1331896"/>
            </a:xfrm>
            <a:prstGeom prst="rect">
              <a:avLst/>
            </a:prstGeom>
            <a:noFill/>
            <a:ln>
              <a:noFill/>
            </a:ln>
            <a:effectLst/>
          </p:spPr>
          <p:txBody>
            <a:bodyPr spcFirstLastPara="0" vert="horz" wrap="square" lIns="258064" tIns="0" rIns="258064" bIns="0" numCol="1" spcCol="1270" anchor="ctr" anchorCtr="0">
              <a:noAutofit/>
            </a:bodyPr>
            <a:lstStyle/>
            <a:p>
              <a:pPr marL="0" marR="0" lvl="0" indent="0" algn="ctr" defTabSz="1511300" eaLnBrk="1" fontAlgn="auto" latinLnBrk="0" hangingPunct="1">
                <a:lnSpc>
                  <a:spcPct val="90000"/>
                </a:lnSpc>
                <a:spcBef>
                  <a:spcPct val="0"/>
                </a:spcBef>
                <a:spcAft>
                  <a:spcPct val="35000"/>
                </a:spcAft>
                <a:buClrTx/>
                <a:buSzTx/>
                <a:buFontTx/>
                <a:buNone/>
                <a:tabLst/>
                <a:defRPr/>
              </a:pPr>
              <a:r>
                <a:rPr lang="en-US" sz="3400" dirty="0" smtClean="0">
                  <a:solidFill>
                    <a:sysClr val="window" lastClr="FFFFFF"/>
                  </a:solidFill>
                  <a:latin typeface="Calibri" panose="020F0502020204030204"/>
                </a:rPr>
                <a:t>CUSTOMER RELATIONSHIP MANAGER’S</a:t>
              </a:r>
              <a:r>
                <a:rPr kumimoji="0" lang="en-US" sz="3400" b="0" i="0" u="none" strike="noStrike" kern="1200" cap="none" spc="0" normalizeH="0" baseline="0" noProof="0" dirty="0" smtClean="0">
                  <a:ln>
                    <a:noFill/>
                  </a:ln>
                  <a:solidFill>
                    <a:sysClr val="window" lastClr="FFFFFF"/>
                  </a:solidFill>
                  <a:effectLst/>
                  <a:uLnTx/>
                  <a:uFillTx/>
                  <a:latin typeface="Calibri" panose="020F0502020204030204"/>
                  <a:ea typeface="+mn-ea"/>
                  <a:cs typeface="+mn-cs"/>
                </a:rPr>
                <a:t> PANEL </a:t>
              </a:r>
              <a:endParaRPr kumimoji="0" lang="en-US" sz="3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2160559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78</TotalTime>
  <Words>309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Verdana</vt:lpstr>
      <vt:lpstr>Wingdings 3</vt:lpstr>
      <vt:lpstr>Wisp</vt:lpstr>
      <vt:lpstr>BULK EMAIL AGGREGATOR</vt:lpstr>
      <vt:lpstr>ABSTRACT</vt:lpstr>
      <vt:lpstr>INTRODUCTION</vt:lpstr>
      <vt:lpstr>LITERATURE SURVEY</vt:lpstr>
      <vt:lpstr>TOOLS AND TECHNOLOGIES</vt:lpstr>
      <vt:lpstr>FUNCTIONAL REQUIREMENTS</vt:lpstr>
      <vt:lpstr>NON – FUNCTIONAL REQUIREMENTS</vt:lpstr>
      <vt:lpstr>USERS</vt:lpstr>
      <vt:lpstr>MODULES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EMAIL AGGREGATOR</dc:title>
  <dc:creator>Vijaykumar R Pai</dc:creator>
  <cp:lastModifiedBy>Vijaykumar R Pai</cp:lastModifiedBy>
  <cp:revision>10</cp:revision>
  <dcterms:created xsi:type="dcterms:W3CDTF">2019-09-06T13:55:44Z</dcterms:created>
  <dcterms:modified xsi:type="dcterms:W3CDTF">2019-09-08T14:17:02Z</dcterms:modified>
</cp:coreProperties>
</file>