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53"/>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0BA9D-5170-498D-914F-FA595FCCF8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BC09E32-006A-4AA4-85A2-1E37434574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BDEA32-7425-47D2-82E0-90A00B2E8818}" type="datetimeFigureOut">
              <a:rPr lang="en-IN" smtClean="0"/>
              <a:t>01-05-2020</a:t>
            </a:fld>
            <a:endParaRPr lang="en-IN"/>
          </a:p>
        </p:txBody>
      </p:sp>
      <p:sp>
        <p:nvSpPr>
          <p:cNvPr id="4" name="Footer Placeholder 3">
            <a:extLst>
              <a:ext uri="{FF2B5EF4-FFF2-40B4-BE49-F238E27FC236}">
                <a16:creationId xmlns:a16="http://schemas.microsoft.com/office/drawing/2014/main" id="{D8E72428-759B-430D-B284-659D9F0271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1F34F51-7DBD-419A-B36A-FEF0C98B8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BAC793-E8CD-4EA4-AECA-26EF3497B4F2}" type="slidenum">
              <a:rPr lang="en-IN" smtClean="0"/>
              <a:t>‹#›</a:t>
            </a:fld>
            <a:endParaRPr lang="en-IN"/>
          </a:p>
        </p:txBody>
      </p:sp>
    </p:spTree>
    <p:extLst>
      <p:ext uri="{BB962C8B-B14F-4D97-AF65-F5344CB8AC3E}">
        <p14:creationId xmlns:p14="http://schemas.microsoft.com/office/powerpoint/2010/main" val="316992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5C71-BBC3-4AD8-902F-B4A756DB98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748F6E-061E-4350-B63B-FE3840A5F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75295-2AF6-46EF-ACC3-5D0E3054BC24}"/>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5" name="Footer Placeholder 4">
            <a:extLst>
              <a:ext uri="{FF2B5EF4-FFF2-40B4-BE49-F238E27FC236}">
                <a16:creationId xmlns:a16="http://schemas.microsoft.com/office/drawing/2014/main" id="{48B15BAC-257E-41A8-909C-44EDBAAD1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DCDB5-E190-4851-81CC-089DB6E15B18}"/>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116243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4537-CCDE-454C-8D7B-907A5629D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E3550A-A232-4517-8B2D-3E1D7225B2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3D278-9219-419F-AA6D-9351C2604EF1}"/>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5" name="Footer Placeholder 4">
            <a:extLst>
              <a:ext uri="{FF2B5EF4-FFF2-40B4-BE49-F238E27FC236}">
                <a16:creationId xmlns:a16="http://schemas.microsoft.com/office/drawing/2014/main" id="{FF447F3F-2F1F-40E6-91AB-F8A1A1E34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8F028-257F-4DEC-8839-B7E8FDA188BB}"/>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41667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F920E-1EEA-4E17-82A1-E3265780ED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744D62-2783-401B-B84F-4530A9F9C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E2DB9-8201-4EED-85B9-73409BAC6A28}"/>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5" name="Footer Placeholder 4">
            <a:extLst>
              <a:ext uri="{FF2B5EF4-FFF2-40B4-BE49-F238E27FC236}">
                <a16:creationId xmlns:a16="http://schemas.microsoft.com/office/drawing/2014/main" id="{612AA0F8-2C24-4A07-ACD6-EC6803D92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6303D-FC5A-4462-9A57-6D431376BE41}"/>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366729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193524" y="127000"/>
            <a:ext cx="11804953" cy="698500"/>
          </a:xfrm>
          <a:prstGeom prst="rect">
            <a:avLst/>
          </a:prstGeom>
          <a:solidFill>
            <a:srgbClr val="C4172F"/>
          </a:solidFill>
          <a:ln>
            <a:solidFill>
              <a:srgbClr val="C4172F"/>
            </a:solidFill>
          </a:ln>
        </p:spPr>
        <p:txBody>
          <a:bodyPr vert="horz" lIns="38873" tIns="19437" rIns="38873" bIns="19437" anchor="ctr" anchorCtr="1"/>
          <a:lstStyle>
            <a:lvl1pPr>
              <a:defRPr sz="1500" b="1">
                <a:solidFill>
                  <a:schemeClr val="bg1"/>
                </a:solidFill>
                <a:latin typeface="Arial"/>
                <a:cs typeface="Arial"/>
              </a:defRPr>
            </a:lvl1pPr>
          </a:lstStyle>
          <a:p>
            <a:r>
              <a:rPr lang="en-US" dirty="0"/>
              <a:t>Poster Presentation Title</a:t>
            </a:r>
            <a:br>
              <a:rPr lang="en-US" dirty="0"/>
            </a:br>
            <a:r>
              <a:rPr lang="en-US" sz="1000" b="1" dirty="0">
                <a:solidFill>
                  <a:schemeClr val="bg1"/>
                </a:solidFill>
                <a:latin typeface="Arial" pitchFamily="34" charset="0"/>
                <a:cs typeface="Arial" pitchFamily="34" charset="0"/>
              </a:rPr>
              <a:t>List Author Name(s)</a:t>
            </a:r>
            <a:br>
              <a:rPr lang="en-US" sz="1000" b="1" dirty="0">
                <a:solidFill>
                  <a:schemeClr val="bg1"/>
                </a:solidFill>
                <a:latin typeface="Arial" pitchFamily="34" charset="0"/>
                <a:cs typeface="Arial" pitchFamily="34" charset="0"/>
              </a:rPr>
            </a:br>
            <a:r>
              <a:rPr lang="en-US" sz="10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193524" y="889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Abstract or Introduction</a:t>
            </a:r>
            <a:endParaRPr lang="en-US" dirty="0"/>
          </a:p>
        </p:txBody>
      </p:sp>
      <p:sp>
        <p:nvSpPr>
          <p:cNvPr id="24" name="Text Placeholder 23"/>
          <p:cNvSpPr>
            <a:spLocks noGrp="1"/>
          </p:cNvSpPr>
          <p:nvPr>
            <p:ph type="body" sz="quarter" idx="11" hasCustomPrompt="1"/>
          </p:nvPr>
        </p:nvSpPr>
        <p:spPr>
          <a:xfrm>
            <a:off x="193524" y="1174750"/>
            <a:ext cx="3773714" cy="1809750"/>
          </a:xfrm>
          <a:prstGeom prst="rect">
            <a:avLst/>
          </a:prstGeom>
        </p:spPr>
        <p:txBody>
          <a:bodyPr vert="horz" lIns="38873" tIns="19437" rIns="38873" bIns="19437"/>
          <a:lstStyle>
            <a:lvl1pPr marL="0" indent="0">
              <a:buNone/>
              <a:defRPr sz="700" baseline="0"/>
            </a:lvl1pPr>
            <a:lvl2pPr marL="98532" indent="0">
              <a:buNone/>
              <a:defRPr sz="700" baseline="0"/>
            </a:lvl2pPr>
            <a:lvl3pPr marL="191666" indent="0">
              <a:buNone/>
              <a:defRPr sz="700" baseline="0"/>
            </a:lvl3pPr>
            <a:lvl4pPr>
              <a:defRPr sz="700"/>
            </a:lvl4pPr>
            <a:lvl5pPr>
              <a:defRPr sz="7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193524" y="3048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Objectives</a:t>
            </a:r>
            <a:endParaRPr lang="en-US" dirty="0"/>
          </a:p>
        </p:txBody>
      </p:sp>
      <p:sp>
        <p:nvSpPr>
          <p:cNvPr id="26" name="Text Placeholder 23"/>
          <p:cNvSpPr>
            <a:spLocks noGrp="1"/>
          </p:cNvSpPr>
          <p:nvPr>
            <p:ph type="body" sz="quarter" idx="13" hasCustomPrompt="1"/>
          </p:nvPr>
        </p:nvSpPr>
        <p:spPr>
          <a:xfrm>
            <a:off x="193524" y="3333750"/>
            <a:ext cx="3773714" cy="1524000"/>
          </a:xfrm>
          <a:prstGeom prst="rect">
            <a:avLst/>
          </a:prstGeom>
        </p:spPr>
        <p:txBody>
          <a:bodyPr vert="horz" lIns="38873" tIns="19437" rIns="38873" bIns="19437"/>
          <a:lstStyle>
            <a:lvl1pPr marL="0" marR="0" indent="0" algn="l" defTabSz="866287" rtl="0" eaLnBrk="1" fontAlgn="auto" latinLnBrk="0" hangingPunct="1">
              <a:lnSpc>
                <a:spcPct val="100000"/>
              </a:lnSpc>
              <a:spcBef>
                <a:spcPct val="20000"/>
              </a:spcBef>
              <a:spcAft>
                <a:spcPts val="0"/>
              </a:spcAft>
              <a:buClrTx/>
              <a:buSzTx/>
              <a:buFont typeface="Arial" pitchFamily="34" charset="0"/>
              <a:buNone/>
              <a:tabLst/>
              <a:defRPr sz="700"/>
            </a:lvl1pPr>
            <a:lvl2pPr>
              <a:defRPr sz="700"/>
            </a:lvl2pPr>
            <a:lvl3pPr>
              <a:defRPr sz="700"/>
            </a:lvl3pPr>
            <a:lvl4pPr>
              <a:defRPr sz="700"/>
            </a:lvl4pPr>
            <a:lvl5pPr>
              <a:defRPr sz="700"/>
            </a:lvl5pPr>
          </a:lstStyle>
          <a:p>
            <a:pPr marL="0" marR="0" lvl="0" indent="0" algn="l" defTabSz="86628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193524" y="492125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Methods</a:t>
            </a:r>
            <a:endParaRPr lang="en-US" dirty="0"/>
          </a:p>
        </p:txBody>
      </p:sp>
      <p:sp>
        <p:nvSpPr>
          <p:cNvPr id="28" name="Text Placeholder 23"/>
          <p:cNvSpPr>
            <a:spLocks noGrp="1"/>
          </p:cNvSpPr>
          <p:nvPr>
            <p:ph type="body" sz="quarter" idx="15" hasCustomPrompt="1"/>
          </p:nvPr>
        </p:nvSpPr>
        <p:spPr>
          <a:xfrm>
            <a:off x="193524" y="5207000"/>
            <a:ext cx="3773714" cy="1524000"/>
          </a:xfrm>
          <a:prstGeom prst="rect">
            <a:avLst/>
          </a:prstGeom>
        </p:spPr>
        <p:txBody>
          <a:bodyPr vert="horz" lIns="38873" tIns="19437" rIns="38873" bIns="19437"/>
          <a:lstStyle>
            <a:lvl1pPr marL="0" marR="0" indent="0" algn="l" defTabSz="866287" rtl="0" eaLnBrk="1" fontAlgn="auto" latinLnBrk="0" hangingPunct="1">
              <a:lnSpc>
                <a:spcPct val="100000"/>
              </a:lnSpc>
              <a:spcBef>
                <a:spcPct val="20000"/>
              </a:spcBef>
              <a:spcAft>
                <a:spcPts val="0"/>
              </a:spcAft>
              <a:buClrTx/>
              <a:buSzTx/>
              <a:buFont typeface="Arial" pitchFamily="34" charset="0"/>
              <a:buNone/>
              <a:tabLst/>
              <a:defRPr sz="700"/>
            </a:lvl1pPr>
            <a:lvl2pPr>
              <a:defRPr sz="700"/>
            </a:lvl2pPr>
            <a:lvl3pPr>
              <a:defRPr sz="700"/>
            </a:lvl3pPr>
            <a:lvl4pPr>
              <a:defRPr sz="700"/>
            </a:lvl4pPr>
            <a:lvl5pPr>
              <a:defRPr sz="700"/>
            </a:lvl5pPr>
          </a:lstStyle>
          <a:p>
            <a:pPr marL="0" marR="0" lvl="0" indent="0" algn="l" defTabSz="86628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4209144" y="889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Results</a:t>
            </a:r>
            <a:endParaRPr lang="en-US" dirty="0"/>
          </a:p>
        </p:txBody>
      </p:sp>
      <p:sp>
        <p:nvSpPr>
          <p:cNvPr id="30" name="Text Placeholder 23"/>
          <p:cNvSpPr>
            <a:spLocks noGrp="1"/>
          </p:cNvSpPr>
          <p:nvPr>
            <p:ph type="body" sz="quarter" idx="17"/>
          </p:nvPr>
        </p:nvSpPr>
        <p:spPr>
          <a:xfrm>
            <a:off x="8224762" y="5207000"/>
            <a:ext cx="3773714" cy="1524000"/>
          </a:xfrm>
          <a:prstGeom prst="rect">
            <a:avLst/>
          </a:prstGeom>
        </p:spPr>
        <p:txBody>
          <a:bodyPr vert="horz" lIns="38873" tIns="19437" rIns="38873" bIns="19437"/>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8224762" y="88900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Conclusion</a:t>
            </a:r>
            <a:endParaRPr lang="en-US" dirty="0"/>
          </a:p>
        </p:txBody>
      </p:sp>
      <p:sp>
        <p:nvSpPr>
          <p:cNvPr id="32" name="Text Placeholder 23"/>
          <p:cNvSpPr>
            <a:spLocks noGrp="1"/>
          </p:cNvSpPr>
          <p:nvPr>
            <p:ph type="body" sz="quarter" idx="19"/>
          </p:nvPr>
        </p:nvSpPr>
        <p:spPr>
          <a:xfrm>
            <a:off x="8224762" y="1174750"/>
            <a:ext cx="3773714" cy="3683000"/>
          </a:xfrm>
          <a:prstGeom prst="rect">
            <a:avLst/>
          </a:prstGeom>
        </p:spPr>
        <p:txBody>
          <a:bodyPr vert="horz" lIns="38873" tIns="19437" rIns="38873" bIns="19437"/>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8224762" y="4921250"/>
            <a:ext cx="3773714" cy="222250"/>
          </a:xfrm>
          <a:prstGeom prst="rect">
            <a:avLst/>
          </a:prstGeom>
          <a:solidFill>
            <a:srgbClr val="C4172F"/>
          </a:solidFill>
          <a:ln>
            <a:solidFill>
              <a:srgbClr val="C4172F"/>
            </a:solidFill>
          </a:ln>
        </p:spPr>
        <p:txBody>
          <a:bodyPr vert="horz" lIns="38873" tIns="19437" rIns="38873" bIns="19437"/>
          <a:lstStyle>
            <a:lvl1pPr marL="0" indent="0">
              <a:buNone/>
              <a:defRPr sz="1000" b="1" baseline="0">
                <a:solidFill>
                  <a:schemeClr val="bg1"/>
                </a:solidFill>
                <a:latin typeface="Arial"/>
                <a:cs typeface="Arial"/>
              </a:defRPr>
            </a:lvl1pPr>
          </a:lstStyle>
          <a:p>
            <a:pPr lvl="0"/>
            <a:r>
              <a:rPr lang="en-US" sz="1000" dirty="0"/>
              <a:t>References</a:t>
            </a:r>
            <a:endParaRPr lang="en-US" dirty="0"/>
          </a:p>
        </p:txBody>
      </p:sp>
      <p:sp>
        <p:nvSpPr>
          <p:cNvPr id="34" name="Text Placeholder 23"/>
          <p:cNvSpPr>
            <a:spLocks noGrp="1"/>
          </p:cNvSpPr>
          <p:nvPr>
            <p:ph type="body" sz="quarter" idx="21" hasCustomPrompt="1"/>
          </p:nvPr>
        </p:nvSpPr>
        <p:spPr>
          <a:xfrm>
            <a:off x="4209144" y="1174750"/>
            <a:ext cx="3773714" cy="5556250"/>
          </a:xfrm>
          <a:prstGeom prst="rect">
            <a:avLst/>
          </a:prstGeom>
        </p:spPr>
        <p:txBody>
          <a:bodyPr vert="horz" lIns="38873" tIns="19437" rIns="38873" bIns="19437"/>
          <a:lstStyle>
            <a:lvl1pPr marL="0" indent="0">
              <a:buNone/>
              <a:defRPr sz="700" baseline="0"/>
            </a:lvl1pPr>
            <a:lvl2pPr marL="98532" indent="0">
              <a:buNone/>
              <a:defRPr sz="700"/>
            </a:lvl2pPr>
            <a:lvl3pPr>
              <a:defRPr sz="700"/>
            </a:lvl3pPr>
            <a:lvl4pPr>
              <a:defRPr sz="700"/>
            </a:lvl4pPr>
            <a:lvl5pPr>
              <a:defRPr sz="7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338668" y="190500"/>
            <a:ext cx="870857" cy="571500"/>
          </a:xfrm>
          <a:prstGeom prst="rect">
            <a:avLst/>
          </a:prstGeom>
          <a:solidFill>
            <a:schemeClr val="bg1"/>
          </a:solidFill>
        </p:spPr>
        <p:txBody>
          <a:bodyPr vert="horz" lIns="38873" tIns="19437" rIns="38873" bIns="19437"/>
          <a:lstStyle>
            <a:lvl1pPr marL="0" indent="0">
              <a:buNone/>
              <a:defRPr sz="500"/>
            </a:lvl1pPr>
          </a:lstStyle>
          <a:p>
            <a:r>
              <a:rPr lang="en-US" dirty="0"/>
              <a:t>LOGO</a:t>
            </a:r>
          </a:p>
        </p:txBody>
      </p:sp>
      <p:sp>
        <p:nvSpPr>
          <p:cNvPr id="37" name="Picture Placeholder 35"/>
          <p:cNvSpPr>
            <a:spLocks noGrp="1"/>
          </p:cNvSpPr>
          <p:nvPr>
            <p:ph type="pic" sz="quarter" idx="23" hasCustomPrompt="1"/>
          </p:nvPr>
        </p:nvSpPr>
        <p:spPr>
          <a:xfrm>
            <a:off x="11030859" y="190500"/>
            <a:ext cx="870857" cy="571500"/>
          </a:xfrm>
          <a:prstGeom prst="rect">
            <a:avLst/>
          </a:prstGeom>
          <a:solidFill>
            <a:schemeClr val="bg1"/>
          </a:solidFill>
        </p:spPr>
        <p:txBody>
          <a:bodyPr vert="horz" lIns="38873" tIns="19437" rIns="38873" bIns="19437"/>
          <a:lstStyle>
            <a:lvl1pPr marL="0" indent="0">
              <a:buNone/>
              <a:defRPr sz="500"/>
            </a:lvl1pPr>
          </a:lstStyle>
          <a:p>
            <a:r>
              <a:rPr lang="en-US" dirty="0"/>
              <a:t>LOGO</a:t>
            </a:r>
          </a:p>
        </p:txBody>
      </p:sp>
      <p:sp>
        <p:nvSpPr>
          <p:cNvPr id="39" name="Chart Placeholder 38"/>
          <p:cNvSpPr>
            <a:spLocks noGrp="1"/>
          </p:cNvSpPr>
          <p:nvPr>
            <p:ph type="chart" sz="quarter" idx="24"/>
          </p:nvPr>
        </p:nvSpPr>
        <p:spPr>
          <a:xfrm>
            <a:off x="4499430" y="3365500"/>
            <a:ext cx="3193143" cy="1397000"/>
          </a:xfrm>
          <a:prstGeom prst="rect">
            <a:avLst/>
          </a:prstGeom>
        </p:spPr>
        <p:txBody>
          <a:bodyPr vert="horz" lIns="38873" tIns="19437" rIns="38873" bIns="19437"/>
          <a:lstStyle>
            <a:lvl1pPr marL="0" indent="0">
              <a:buNone/>
              <a:defRPr sz="700"/>
            </a:lvl1pPr>
          </a:lstStyle>
          <a:p>
            <a:endParaRPr lang="en-US" dirty="0"/>
          </a:p>
        </p:txBody>
      </p:sp>
      <p:sp>
        <p:nvSpPr>
          <p:cNvPr id="40" name="Chart Placeholder 38"/>
          <p:cNvSpPr>
            <a:spLocks noGrp="1"/>
          </p:cNvSpPr>
          <p:nvPr>
            <p:ph type="chart" sz="quarter" idx="25"/>
          </p:nvPr>
        </p:nvSpPr>
        <p:spPr>
          <a:xfrm>
            <a:off x="4499430" y="5111750"/>
            <a:ext cx="3193143" cy="1397000"/>
          </a:xfrm>
          <a:prstGeom prst="rect">
            <a:avLst/>
          </a:prstGeom>
        </p:spPr>
        <p:txBody>
          <a:bodyPr vert="horz" lIns="38873" tIns="19437" rIns="38873" bIns="19437"/>
          <a:lstStyle>
            <a:lvl1pPr marL="0" indent="0">
              <a:buNone/>
              <a:defRPr sz="7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0667" y="6753494"/>
            <a:ext cx="762000" cy="91440"/>
          </a:xfrm>
          <a:prstGeom prst="rect">
            <a:avLst/>
          </a:prstGeom>
        </p:spPr>
      </p:pic>
    </p:spTree>
    <p:extLst>
      <p:ext uri="{BB962C8B-B14F-4D97-AF65-F5344CB8AC3E}">
        <p14:creationId xmlns:p14="http://schemas.microsoft.com/office/powerpoint/2010/main" val="196880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F690-07E6-43C4-8D70-1C6AA38280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01D6B4-1975-4A0C-BDC0-0F26F99AF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4C972-6518-41EB-AD2D-E7F108DF6A79}"/>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5" name="Footer Placeholder 4">
            <a:extLst>
              <a:ext uri="{FF2B5EF4-FFF2-40B4-BE49-F238E27FC236}">
                <a16:creationId xmlns:a16="http://schemas.microsoft.com/office/drawing/2014/main" id="{42998316-877D-4C4C-B4CB-E77B46546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3F2F7-D5BC-4BEC-B041-32235EFA376F}"/>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02960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9D5A-A5EA-42D5-9BC3-A55F58096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D60AD1-C970-4C16-B89F-2504E5E5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86B6D-C715-45E8-8771-23E42E0E7287}"/>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5" name="Footer Placeholder 4">
            <a:extLst>
              <a:ext uri="{FF2B5EF4-FFF2-40B4-BE49-F238E27FC236}">
                <a16:creationId xmlns:a16="http://schemas.microsoft.com/office/drawing/2014/main" id="{36B0B106-4758-444E-B60B-73A29E2A4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80DA3-079A-42FF-9BDB-3F696384E6C0}"/>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43093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C50-D1D4-4106-9E6D-76AFC5BDD5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03FEA7-4B5B-405C-BB87-CD9E8BDDD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9DE2CC-BCF9-45D3-92A5-EB4022A9B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BDC4B6-44F5-4A1A-B213-7D9064ED3605}"/>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6" name="Footer Placeholder 5">
            <a:extLst>
              <a:ext uri="{FF2B5EF4-FFF2-40B4-BE49-F238E27FC236}">
                <a16:creationId xmlns:a16="http://schemas.microsoft.com/office/drawing/2014/main" id="{0B44C2CA-7467-4D32-A5D9-1F77EDE241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E9FB5-01B4-48FF-8CBB-4FA84C5D2FE3}"/>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76092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BA6F-D9A9-49E4-A43F-808F44803A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E454DE-5FBA-48D1-BB3F-F5EDC122C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43D4B-8EC6-455A-A879-430E618EC0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652F8-DBA3-4CD8-89C1-D1DAE578F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43E5E-B89E-4339-AB39-2289C0C7C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1123E4-68B6-497E-A885-025D51ACD931}"/>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8" name="Footer Placeholder 7">
            <a:extLst>
              <a:ext uri="{FF2B5EF4-FFF2-40B4-BE49-F238E27FC236}">
                <a16:creationId xmlns:a16="http://schemas.microsoft.com/office/drawing/2014/main" id="{5E70E311-4D1A-4E5E-8D6F-BAC3ECDDE7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CC65F5-3E76-46A4-AC60-7931C3D6445E}"/>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67752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4F7D-D8AC-4BAF-A77B-E4C1E21363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6CBCCE-BEC2-4179-88AB-864C7127D1B1}"/>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4" name="Footer Placeholder 3">
            <a:extLst>
              <a:ext uri="{FF2B5EF4-FFF2-40B4-BE49-F238E27FC236}">
                <a16:creationId xmlns:a16="http://schemas.microsoft.com/office/drawing/2014/main" id="{32B404C2-46E8-4B58-BE8E-EECD64CA30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4255CE-7852-4217-BB13-B87730C4403D}"/>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159277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B7DDA-5C59-4CC9-B574-892CB44F9464}"/>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3" name="Footer Placeholder 2">
            <a:extLst>
              <a:ext uri="{FF2B5EF4-FFF2-40B4-BE49-F238E27FC236}">
                <a16:creationId xmlns:a16="http://schemas.microsoft.com/office/drawing/2014/main" id="{07A24F3E-5C1D-41EA-8532-500143A9A8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C09035-DFC2-4D98-903B-A32337972AC4}"/>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83716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9095-8B09-472E-9EE5-C4D0B3935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E92646-6639-48D4-BB43-0791C323C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E21E71-0FAF-4F27-AEE4-48FDEEA94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F499D-0975-4914-BDC1-BAA1DC692F76}"/>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6" name="Footer Placeholder 5">
            <a:extLst>
              <a:ext uri="{FF2B5EF4-FFF2-40B4-BE49-F238E27FC236}">
                <a16:creationId xmlns:a16="http://schemas.microsoft.com/office/drawing/2014/main" id="{52061816-B1A8-47FE-BF87-3296D3CFE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C6EC2-F082-40B4-B118-45561057B8AC}"/>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1145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65D1-DD55-4491-BEDD-70CCE8A21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50A405-072B-45C1-8E61-3ED81E876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3CEAB5-F837-4E89-BB0F-A7F0332D0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19E2B-EABC-49C7-8B45-CBF44D6B794B}"/>
              </a:ext>
            </a:extLst>
          </p:cNvPr>
          <p:cNvSpPr>
            <a:spLocks noGrp="1"/>
          </p:cNvSpPr>
          <p:nvPr>
            <p:ph type="dt" sz="half" idx="10"/>
          </p:nvPr>
        </p:nvSpPr>
        <p:spPr/>
        <p:txBody>
          <a:bodyPr/>
          <a:lstStyle/>
          <a:p>
            <a:fld id="{3C7D744B-3DE5-4843-8D63-E92762F5EEA0}" type="datetimeFigureOut">
              <a:rPr lang="en-IN" smtClean="0"/>
              <a:t>01-05-2020</a:t>
            </a:fld>
            <a:endParaRPr lang="en-IN"/>
          </a:p>
        </p:txBody>
      </p:sp>
      <p:sp>
        <p:nvSpPr>
          <p:cNvPr id="6" name="Footer Placeholder 5">
            <a:extLst>
              <a:ext uri="{FF2B5EF4-FFF2-40B4-BE49-F238E27FC236}">
                <a16:creationId xmlns:a16="http://schemas.microsoft.com/office/drawing/2014/main" id="{9954E74E-6D3E-4398-B1D3-1435A62FF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62309-0C6B-4650-B0D3-D858D93BEA72}"/>
              </a:ext>
            </a:extLst>
          </p:cNvPr>
          <p:cNvSpPr>
            <a:spLocks noGrp="1"/>
          </p:cNvSpPr>
          <p:nvPr>
            <p:ph type="sldNum" sz="quarter" idx="12"/>
          </p:nvPr>
        </p:nvSpPr>
        <p:spPr/>
        <p:txBody>
          <a:bodyPr/>
          <a:lstStyle/>
          <a:p>
            <a:fld id="{33FFAB95-6930-47E9-AA33-967AC0AA4D49}" type="slidenum">
              <a:rPr lang="en-IN" smtClean="0"/>
              <a:t>‹#›</a:t>
            </a:fld>
            <a:endParaRPr lang="en-IN"/>
          </a:p>
        </p:txBody>
      </p:sp>
    </p:spTree>
    <p:extLst>
      <p:ext uri="{BB962C8B-B14F-4D97-AF65-F5344CB8AC3E}">
        <p14:creationId xmlns:p14="http://schemas.microsoft.com/office/powerpoint/2010/main" val="274159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B1641-0C3A-40EF-BFB2-2EA6FEDA5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882FBE-6B51-465A-A356-BD64A85D3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57E8B-4BFC-469C-B15F-81CC05E5C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D744B-3DE5-4843-8D63-E92762F5EEA0}" type="datetimeFigureOut">
              <a:rPr lang="en-IN" smtClean="0"/>
              <a:t>01-05-2020</a:t>
            </a:fld>
            <a:endParaRPr lang="en-IN"/>
          </a:p>
        </p:txBody>
      </p:sp>
      <p:sp>
        <p:nvSpPr>
          <p:cNvPr id="5" name="Footer Placeholder 4">
            <a:extLst>
              <a:ext uri="{FF2B5EF4-FFF2-40B4-BE49-F238E27FC236}">
                <a16:creationId xmlns:a16="http://schemas.microsoft.com/office/drawing/2014/main" id="{47B21642-5DB1-4B19-B959-E4E55946D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9F08DD-1429-4271-B9FD-D7411CEA9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FAB95-6930-47E9-AA33-967AC0AA4D49}" type="slidenum">
              <a:rPr lang="en-IN" smtClean="0"/>
              <a:t>‹#›</a:t>
            </a:fld>
            <a:endParaRPr lang="en-IN"/>
          </a:p>
        </p:txBody>
      </p:sp>
    </p:spTree>
    <p:extLst>
      <p:ext uri="{BB962C8B-B14F-4D97-AF65-F5344CB8AC3E}">
        <p14:creationId xmlns:p14="http://schemas.microsoft.com/office/powerpoint/2010/main" val="111383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193524" y="60960"/>
            <a:ext cx="11804953" cy="764540"/>
          </a:xfrm>
          <a:solidFill>
            <a:schemeClr val="accent5"/>
          </a:solidFill>
        </p:spPr>
        <p:txBody>
          <a:bodyPr>
            <a:normAutofit fontScale="90000"/>
          </a:bodyPr>
          <a:lstStyle/>
          <a:p>
            <a:pPr algn="ctr"/>
            <a:r>
              <a:rPr lang="en-US" sz="2200" dirty="0" smtClean="0">
                <a:latin typeface="Lucida Handwriting" panose="03010101010101010101" pitchFamily="66" charset="0"/>
              </a:rPr>
              <a:t>Caption Generator</a:t>
            </a:r>
            <a:r>
              <a:rPr lang="en-US" sz="1800" dirty="0">
                <a:latin typeface="Lucida Handwriting" panose="03010101010101010101" pitchFamily="66" charset="0"/>
              </a:rPr>
              <a:t/>
            </a:r>
            <a:br>
              <a:rPr lang="en-US" sz="1800" dirty="0">
                <a:latin typeface="Lucida Handwriting" panose="03010101010101010101" pitchFamily="66" charset="0"/>
              </a:rPr>
            </a:br>
            <a:r>
              <a:rPr lang="en-US" sz="1800" dirty="0" smtClean="0">
                <a:latin typeface="Times New Roman" panose="02020603050405020304" pitchFamily="18" charset="0"/>
                <a:cs typeface="Times New Roman" panose="02020603050405020304" pitchFamily="18" charset="0"/>
              </a:rPr>
              <a:t>By: Vijaykumar R Pai, 6</a:t>
            </a:r>
            <a:r>
              <a:rPr lang="en-US" sz="1800" baseline="30000" dirty="0" smtClean="0">
                <a:latin typeface="Times New Roman" panose="02020603050405020304" pitchFamily="18" charset="0"/>
                <a:cs typeface="Times New Roman" panose="02020603050405020304" pitchFamily="18" charset="0"/>
              </a:rPr>
              <a:t>th</a:t>
            </a:r>
            <a:r>
              <a:rPr lang="en-US" sz="1800" dirty="0" smtClean="0">
                <a:latin typeface="Times New Roman" panose="02020603050405020304" pitchFamily="18" charset="0"/>
                <a:cs typeface="Times New Roman" panose="02020603050405020304" pitchFamily="18" charset="0"/>
              </a:rPr>
              <a:t> Semester,  MCA, PES University                                          Guide: Dr. Thenmozhi S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Chairperson</a:t>
            </a:r>
            <a:r>
              <a:rPr lang="en-US" sz="1800" dirty="0" smtClean="0">
                <a:latin typeface="Times New Roman" panose="02020603050405020304" pitchFamily="18" charset="0"/>
                <a:cs typeface="Times New Roman" panose="02020603050405020304" pitchFamily="18" charset="0"/>
              </a:rPr>
              <a:t>: Dr. Veena S</a:t>
            </a:r>
            <a:endParaRPr lang="en-US" sz="1800" dirty="0">
              <a:latin typeface="Lucida Handwriting" panose="03010101010101010101" pitchFamily="66" charset="0"/>
            </a:endParaRPr>
          </a:p>
        </p:txBody>
      </p:sp>
      <p:sp>
        <p:nvSpPr>
          <p:cNvPr id="20" name="Text Placeholder 19"/>
          <p:cNvSpPr>
            <a:spLocks noGrp="1"/>
          </p:cNvSpPr>
          <p:nvPr>
            <p:ph type="body" sz="quarter" idx="10"/>
          </p:nvPr>
        </p:nvSpPr>
        <p:spPr>
          <a:solidFill>
            <a:schemeClr val="accent5"/>
          </a:solidFill>
        </p:spPr>
        <p:txBody>
          <a:bodyPr>
            <a:noAutofit/>
          </a:bodyPr>
          <a:lstStyle/>
          <a:p>
            <a:r>
              <a:rPr lang="en-US" sz="1200" dirty="0">
                <a:latin typeface="Times New Roman" panose="02020603050405020304" pitchFamily="18" charset="0"/>
                <a:cs typeface="Times New Roman" panose="02020603050405020304" pitchFamily="18" charset="0"/>
              </a:rPr>
              <a:t>Abstract</a:t>
            </a:r>
          </a:p>
        </p:txBody>
      </p:sp>
      <p:sp>
        <p:nvSpPr>
          <p:cNvPr id="21" name="Text Placeholder 20"/>
          <p:cNvSpPr>
            <a:spLocks noGrp="1"/>
          </p:cNvSpPr>
          <p:nvPr>
            <p:ph type="body" sz="quarter" idx="11"/>
          </p:nvPr>
        </p:nvSpPr>
        <p:spPr>
          <a:xfrm>
            <a:off x="193524" y="1166949"/>
            <a:ext cx="3773714" cy="1817552"/>
          </a:xfrm>
        </p:spPr>
        <p:txBody>
          <a:bodyPr>
            <a:noAutofit/>
          </a:bodyPr>
          <a:lstStyle/>
          <a:p>
            <a:pPr marL="171450" indent="-171450" algn="just">
              <a:lnSpc>
                <a:spcPct val="100000"/>
              </a:lnSpc>
              <a:buFont typeface="Arial" panose="020B0604020202020204" pitchFamily="34" charset="0"/>
              <a:buChar char="•"/>
            </a:pPr>
            <a:r>
              <a:rPr lang="en-US" sz="1100" dirty="0">
                <a:latin typeface="Times New Roman" panose="02020603050405020304" pitchFamily="18" charset="0"/>
                <a:ea typeface="Verdana" panose="020B0604030504040204" pitchFamily="34" charset="0"/>
                <a:cs typeface="Times New Roman" panose="02020603050405020304" pitchFamily="18" charset="0"/>
              </a:rPr>
              <a:t>Caption Generator</a:t>
            </a:r>
            <a:r>
              <a:rPr lang="en-US" sz="1100" b="1" dirty="0">
                <a:latin typeface="Times New Roman" panose="02020603050405020304" pitchFamily="18" charset="0"/>
                <a:ea typeface="Verdana" panose="020B0604030504040204" pitchFamily="34" charset="0"/>
                <a:cs typeface="Times New Roman" panose="02020603050405020304" pitchFamily="18" charset="0"/>
              </a:rPr>
              <a:t> </a:t>
            </a:r>
            <a:r>
              <a:rPr lang="en-US" sz="1100" dirty="0">
                <a:latin typeface="Times New Roman" panose="02020603050405020304" pitchFamily="18" charset="0"/>
                <a:ea typeface="Verdana" panose="020B0604030504040204" pitchFamily="34" charset="0"/>
                <a:cs typeface="Times New Roman" panose="02020603050405020304" pitchFamily="18" charset="0"/>
              </a:rPr>
              <a:t>is a Machine Learning </a:t>
            </a:r>
            <a:r>
              <a:rPr lang="en-US" sz="1100" dirty="0" smtClean="0">
                <a:latin typeface="Times New Roman" panose="02020603050405020304" pitchFamily="18" charset="0"/>
                <a:ea typeface="Verdana" panose="020B0604030504040204" pitchFamily="34" charset="0"/>
                <a:cs typeface="Times New Roman" panose="02020603050405020304" pitchFamily="18" charset="0"/>
              </a:rPr>
              <a:t>application </a:t>
            </a:r>
            <a:r>
              <a:rPr lang="en-US" sz="1100" dirty="0">
                <a:latin typeface="Times New Roman" panose="02020603050405020304" pitchFamily="18" charset="0"/>
                <a:ea typeface="Verdana" panose="020B0604030504040204" pitchFamily="34" charset="0"/>
                <a:cs typeface="Times New Roman" panose="02020603050405020304" pitchFamily="18" charset="0"/>
              </a:rPr>
              <a:t>which identifies the action portrayed in the given </a:t>
            </a:r>
            <a:r>
              <a:rPr lang="en-US" sz="1100" dirty="0" smtClean="0">
                <a:latin typeface="Times New Roman" panose="02020603050405020304" pitchFamily="18" charset="0"/>
                <a:ea typeface="Verdana" panose="020B0604030504040204" pitchFamily="34" charset="0"/>
                <a:cs typeface="Times New Roman" panose="02020603050405020304" pitchFamily="18" charset="0"/>
              </a:rPr>
              <a:t>image. The </a:t>
            </a:r>
            <a:r>
              <a:rPr lang="en-US" sz="1100" dirty="0">
                <a:latin typeface="Times New Roman" panose="02020603050405020304" pitchFamily="18" charset="0"/>
                <a:ea typeface="Verdana" panose="020B0604030504040204" pitchFamily="34" charset="0"/>
                <a:cs typeface="Times New Roman" panose="02020603050405020304" pitchFamily="18" charset="0"/>
              </a:rPr>
              <a:t>generated caption will describe about the image that will say what kind of actions is taking place in it. </a:t>
            </a:r>
            <a:endParaRPr lang="en-US" sz="1100" dirty="0" smtClean="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US" sz="1100" dirty="0" smtClean="0">
                <a:latin typeface="Times New Roman" panose="02020603050405020304" pitchFamily="18" charset="0"/>
                <a:ea typeface="Verdana" panose="020B0604030504040204" pitchFamily="34" charset="0"/>
                <a:cs typeface="Times New Roman" panose="02020603050405020304" pitchFamily="18" charset="0"/>
              </a:rPr>
              <a:t>This </a:t>
            </a:r>
            <a:r>
              <a:rPr lang="en-US" sz="1100" dirty="0">
                <a:latin typeface="Times New Roman" panose="02020603050405020304" pitchFamily="18" charset="0"/>
                <a:ea typeface="Verdana" panose="020B0604030504040204" pitchFamily="34" charset="0"/>
                <a:cs typeface="Times New Roman" panose="02020603050405020304" pitchFamily="18" charset="0"/>
              </a:rPr>
              <a:t>project involves computer vision and natural language processing concepts to </a:t>
            </a:r>
            <a:r>
              <a:rPr lang="en-US" sz="1100" dirty="0" smtClean="0">
                <a:latin typeface="Times New Roman" panose="02020603050405020304" pitchFamily="18" charset="0"/>
                <a:ea typeface="Verdana" panose="020B0604030504040204" pitchFamily="34" charset="0"/>
                <a:cs typeface="Times New Roman" panose="02020603050405020304" pitchFamily="18" charset="0"/>
              </a:rPr>
              <a:t>recognize </a:t>
            </a:r>
            <a:r>
              <a:rPr lang="en-US" sz="1100" dirty="0">
                <a:latin typeface="Times New Roman" panose="02020603050405020304" pitchFamily="18" charset="0"/>
                <a:ea typeface="Verdana" panose="020B0604030504040204" pitchFamily="34" charset="0"/>
                <a:cs typeface="Times New Roman" panose="02020603050405020304" pitchFamily="18" charset="0"/>
              </a:rPr>
              <a:t>the context of an image and describe them in a natural language like English. </a:t>
            </a:r>
            <a:endParaRPr lang="en-US" sz="1100" dirty="0" smtClean="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US" sz="1100" dirty="0" smtClean="0">
                <a:latin typeface="Times New Roman" panose="02020603050405020304" pitchFamily="18" charset="0"/>
                <a:ea typeface="Verdana" panose="020B0604030504040204" pitchFamily="34" charset="0"/>
                <a:cs typeface="Times New Roman" panose="02020603050405020304" pitchFamily="18" charset="0"/>
              </a:rPr>
              <a:t>The </a:t>
            </a:r>
            <a:r>
              <a:rPr lang="en-US" sz="1100" dirty="0">
                <a:latin typeface="Times New Roman" panose="02020603050405020304" pitchFamily="18" charset="0"/>
                <a:ea typeface="Verdana" panose="020B0604030504040204" pitchFamily="34" charset="0"/>
                <a:cs typeface="Times New Roman" panose="02020603050405020304" pitchFamily="18" charset="0"/>
              </a:rPr>
              <a:t>objective of the project is to build a working model of Caption Generator by implementing CNN with LSTM.</a:t>
            </a:r>
            <a:endParaRPr lang="en-IN" sz="1100" dirty="0">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00000"/>
              </a:lnSpc>
            </a:pPr>
            <a:endParaRPr lang="en-US" sz="11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2" name="Text Placeholder 21"/>
          <p:cNvSpPr>
            <a:spLocks noGrp="1"/>
          </p:cNvSpPr>
          <p:nvPr>
            <p:ph type="body" sz="quarter" idx="12"/>
          </p:nvPr>
        </p:nvSpPr>
        <p:spPr>
          <a:solidFill>
            <a:schemeClr val="accent5"/>
          </a:solidFill>
        </p:spPr>
        <p:txBody>
          <a:bodyPr>
            <a:normAutofit/>
          </a:bodyPr>
          <a:lstStyle/>
          <a:p>
            <a:r>
              <a:rPr lang="en-US" sz="1200" dirty="0">
                <a:latin typeface="Times New Roman" panose="02020603050405020304" pitchFamily="18" charset="0"/>
                <a:cs typeface="Times New Roman" panose="02020603050405020304" pitchFamily="18" charset="0"/>
              </a:rPr>
              <a:t>Objectives</a:t>
            </a:r>
          </a:p>
        </p:txBody>
      </p:sp>
      <p:pic>
        <p:nvPicPr>
          <p:cNvPr id="13" name="Picture 12"/>
          <p:cNvPicPr>
            <a:picLocks noChangeAspect="1"/>
          </p:cNvPicPr>
          <p:nvPr/>
        </p:nvPicPr>
        <p:blipFill>
          <a:blip r:embed="rId2"/>
          <a:stretch>
            <a:fillRect/>
          </a:stretch>
        </p:blipFill>
        <p:spPr>
          <a:xfrm>
            <a:off x="193524" y="3270250"/>
            <a:ext cx="3777585" cy="1650999"/>
          </a:xfrm>
          <a:prstGeom prst="rect">
            <a:avLst/>
          </a:prstGeom>
        </p:spPr>
      </p:pic>
      <p:sp>
        <p:nvSpPr>
          <p:cNvPr id="24" name="Text Placeholder 23"/>
          <p:cNvSpPr>
            <a:spLocks noGrp="1"/>
          </p:cNvSpPr>
          <p:nvPr>
            <p:ph type="body" sz="quarter" idx="14"/>
          </p:nvPr>
        </p:nvSpPr>
        <p:spPr>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Conclusion</a:t>
            </a:r>
            <a:endParaRPr lang="en-US" sz="1200" dirty="0">
              <a:latin typeface="Times New Roman" panose="02020603050405020304" pitchFamily="18" charset="0"/>
              <a:cs typeface="Times New Roman" panose="02020603050405020304" pitchFamily="18" charset="0"/>
            </a:endParaRPr>
          </a:p>
        </p:txBody>
      </p:sp>
      <p:sp>
        <p:nvSpPr>
          <p:cNvPr id="25" name="Text Placeholder 24"/>
          <p:cNvSpPr>
            <a:spLocks noGrp="1"/>
          </p:cNvSpPr>
          <p:nvPr>
            <p:ph type="body" sz="quarter" idx="15"/>
          </p:nvPr>
        </p:nvSpPr>
        <p:spPr>
          <a:xfrm>
            <a:off x="193524" y="5143499"/>
            <a:ext cx="3773714" cy="1714501"/>
          </a:xfrm>
        </p:spPr>
        <p:txBody>
          <a:bodyPr>
            <a:noAutofit/>
          </a:bodyPr>
          <a:lstStyle/>
          <a:p>
            <a:pPr marL="171450" lvl="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The objective of the project was to identify the action portrayed in the given image. The generated caption will describe the image that will say what kind of actions is taking place in it</a:t>
            </a:r>
            <a:r>
              <a:rPr lang="en-IN" sz="1100" dirty="0" smtClean="0">
                <a:latin typeface="Times New Roman" panose="02020603050405020304" pitchFamily="18" charset="0"/>
                <a:cs typeface="Times New Roman" panose="02020603050405020304" pitchFamily="18" charset="0"/>
              </a:rPr>
              <a:t>.</a:t>
            </a:r>
          </a:p>
          <a:p>
            <a:pPr marL="171450" lvl="0" indent="-171450">
              <a:buFont typeface="Arial" panose="020B0604020202020204" pitchFamily="34" charset="0"/>
              <a:buChar char="•"/>
            </a:pPr>
            <a:r>
              <a:rPr lang="en-IN" sz="1100" dirty="0" smtClean="0">
                <a:latin typeface="Times New Roman" panose="02020603050405020304" pitchFamily="18" charset="0"/>
                <a:cs typeface="Times New Roman" panose="02020603050405020304" pitchFamily="18" charset="0"/>
              </a:rPr>
              <a:t>It will be helpful for visually impaired people as they will know what kind of image it is and the kind of action taking place in it.</a:t>
            </a:r>
            <a:endParaRPr lang="en-IN"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This has been solved with my application as it provides a service to users that helps in generating captions for any images of their choice once they upload it in my application. </a:t>
            </a:r>
          </a:p>
          <a:p>
            <a:endParaRPr lang="en-US" sz="1100" dirty="0">
              <a:latin typeface="Times New Roman" panose="02020603050405020304" pitchFamily="18" charset="0"/>
              <a:cs typeface="Times New Roman" panose="02020603050405020304" pitchFamily="18" charset="0"/>
            </a:endParaRPr>
          </a:p>
        </p:txBody>
      </p:sp>
      <p:sp>
        <p:nvSpPr>
          <p:cNvPr id="26" name="Text Placeholder 25"/>
          <p:cNvSpPr>
            <a:spLocks noGrp="1"/>
          </p:cNvSpPr>
          <p:nvPr>
            <p:ph type="body" sz="quarter" idx="16"/>
          </p:nvPr>
        </p:nvSpPr>
        <p:spPr>
          <a:solidFill>
            <a:schemeClr val="accent5"/>
          </a:solidFill>
        </p:spPr>
        <p:txBody>
          <a:bodyPr>
            <a:normAutofit/>
          </a:bodyPr>
          <a:lstStyle/>
          <a:p>
            <a:r>
              <a:rPr lang="en-US" sz="1200" dirty="0">
                <a:latin typeface="Times New Roman" panose="02020603050405020304" pitchFamily="18" charset="0"/>
                <a:cs typeface="Times New Roman" panose="02020603050405020304" pitchFamily="18" charset="0"/>
              </a:rPr>
              <a:t>Results</a:t>
            </a:r>
          </a:p>
        </p:txBody>
      </p:sp>
      <p:sp>
        <p:nvSpPr>
          <p:cNvPr id="27" name="Text Placeholder 26"/>
          <p:cNvSpPr>
            <a:spLocks noGrp="1"/>
          </p:cNvSpPr>
          <p:nvPr>
            <p:ph type="body" sz="quarter" idx="17"/>
          </p:nvPr>
        </p:nvSpPr>
        <p:spPr/>
        <p:txBody>
          <a:bodyPr>
            <a:noAutofit/>
          </a:bodyPr>
          <a:lstStyle/>
          <a:p>
            <a:pPr>
              <a:lnSpc>
                <a:spcPct val="100000"/>
              </a:lnSpc>
            </a:pPr>
            <a:r>
              <a:rPr lang="en-IN" sz="1100" dirty="0">
                <a:latin typeface="Times New Roman" panose="02020603050405020304" pitchFamily="18" charset="0"/>
                <a:cs typeface="Times New Roman" panose="02020603050405020304" pitchFamily="18" charset="0"/>
              </a:rPr>
              <a:t>Distorted and blurred images can also be considered.</a:t>
            </a:r>
          </a:p>
          <a:p>
            <a:pPr>
              <a:lnSpc>
                <a:spcPct val="100000"/>
              </a:lnSpc>
            </a:pPr>
            <a:r>
              <a:rPr lang="en-IN" sz="1100" dirty="0">
                <a:latin typeface="Times New Roman" panose="02020603050405020304" pitchFamily="18" charset="0"/>
                <a:cs typeface="Times New Roman" panose="02020603050405020304" pitchFamily="18" charset="0"/>
              </a:rPr>
              <a:t>Caption Generation should work for video also.</a:t>
            </a:r>
          </a:p>
          <a:p>
            <a:pPr lvl="0">
              <a:lnSpc>
                <a:spcPct val="100000"/>
              </a:lnSpc>
            </a:pPr>
            <a:r>
              <a:rPr lang="en-IN" sz="1100" dirty="0">
                <a:latin typeface="Times New Roman" panose="02020603050405020304" pitchFamily="18" charset="0"/>
                <a:cs typeface="Times New Roman" panose="02020603050405020304" pitchFamily="18" charset="0"/>
              </a:rPr>
              <a:t>A Mobile Application can be developed that will make the user more convenient to use.</a:t>
            </a:r>
          </a:p>
          <a:p>
            <a:pPr>
              <a:lnSpc>
                <a:spcPct val="100000"/>
              </a:lnSpc>
            </a:pPr>
            <a:r>
              <a:rPr lang="en-IN" sz="1100" dirty="0">
                <a:latin typeface="Times New Roman" panose="02020603050405020304" pitchFamily="18" charset="0"/>
                <a:cs typeface="Times New Roman" panose="02020603050405020304" pitchFamily="18" charset="0"/>
              </a:rPr>
              <a:t>In the future, some hybrid algorithms can be used to achieve a higher accuracy that will help in better generation of captions for the images.  </a:t>
            </a:r>
          </a:p>
          <a:p>
            <a:pPr marL="0" indent="0">
              <a:lnSpc>
                <a:spcPct val="100000"/>
              </a:lnSpc>
              <a:buNone/>
            </a:pPr>
            <a:endParaRPr lang="en-US" sz="1100" dirty="0"/>
          </a:p>
        </p:txBody>
      </p:sp>
      <p:sp>
        <p:nvSpPr>
          <p:cNvPr id="28" name="Text Placeholder 27"/>
          <p:cNvSpPr>
            <a:spLocks noGrp="1"/>
          </p:cNvSpPr>
          <p:nvPr>
            <p:ph type="body" sz="quarter" idx="18"/>
          </p:nvPr>
        </p:nvSpPr>
        <p:spPr>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Methods</a:t>
            </a:r>
          </a:p>
        </p:txBody>
      </p:sp>
      <p:pic>
        <p:nvPicPr>
          <p:cNvPr id="14" name="Picture 13"/>
          <p:cNvPicPr>
            <a:picLocks noChangeAspect="1"/>
          </p:cNvPicPr>
          <p:nvPr/>
        </p:nvPicPr>
        <p:blipFill>
          <a:blip r:embed="rId3"/>
          <a:stretch>
            <a:fillRect/>
          </a:stretch>
        </p:blipFill>
        <p:spPr>
          <a:xfrm>
            <a:off x="8228633" y="1111250"/>
            <a:ext cx="3769843" cy="3746501"/>
          </a:xfrm>
          <a:prstGeom prst="rect">
            <a:avLst/>
          </a:prstGeom>
        </p:spPr>
      </p:pic>
      <p:sp>
        <p:nvSpPr>
          <p:cNvPr id="30" name="Text Placeholder 29"/>
          <p:cNvSpPr>
            <a:spLocks noGrp="1"/>
          </p:cNvSpPr>
          <p:nvPr>
            <p:ph type="body" sz="quarter" idx="20"/>
          </p:nvPr>
        </p:nvSpPr>
        <p:spPr>
          <a:solidFill>
            <a:schemeClr val="accent5"/>
          </a:solidFill>
        </p:spPr>
        <p:txBody>
          <a:bodyPr>
            <a:normAutofit/>
          </a:bodyPr>
          <a:lstStyle/>
          <a:p>
            <a:r>
              <a:rPr lang="en-US" sz="1200" dirty="0" smtClean="0">
                <a:latin typeface="Times New Roman" panose="02020603050405020304" pitchFamily="18" charset="0"/>
                <a:cs typeface="Times New Roman" panose="02020603050405020304" pitchFamily="18" charset="0"/>
              </a:rPr>
              <a:t>Future Enhancements</a:t>
            </a:r>
            <a:endParaRPr lang="en-US" sz="1200" dirty="0">
              <a:latin typeface="Times New Roman" panose="02020603050405020304" pitchFamily="18" charset="0"/>
              <a:cs typeface="Times New Roman" panose="02020603050405020304" pitchFamily="18" charset="0"/>
            </a:endParaRPr>
          </a:p>
        </p:txBody>
      </p:sp>
      <p:pic>
        <p:nvPicPr>
          <p:cNvPr id="2" name="Picture Placeholder 1"/>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t="3615" b="3615"/>
          <a:stretch>
            <a:fillRect/>
          </a:stretch>
        </p:blipFill>
        <p:spPr/>
      </p:pic>
      <p:pic>
        <p:nvPicPr>
          <p:cNvPr id="3" name="Picture Placeholder 2"/>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t="17153" b="17153"/>
          <a:stretch>
            <a:fillRect/>
          </a:stretch>
        </p:blipFill>
        <p:spPr/>
      </p:pic>
      <p:pic>
        <p:nvPicPr>
          <p:cNvPr id="9" name="Chart Placeholder 8"/>
          <p:cNvPicPr>
            <a:picLocks noGrp="1" noChangeAspect="1"/>
          </p:cNvPicPr>
          <p:nvPr>
            <p:ph type="chart" sz="quarter" idx="24"/>
          </p:nvPr>
        </p:nvPicPr>
        <p:blipFill>
          <a:blip r:embed="rId6"/>
          <a:stretch>
            <a:fillRect/>
          </a:stretch>
        </p:blipFill>
        <p:spPr>
          <a:xfrm>
            <a:off x="4209143" y="1237570"/>
            <a:ext cx="3773714" cy="2413180"/>
          </a:xfrm>
          <a:prstGeom prst="rect">
            <a:avLst/>
          </a:prstGeom>
        </p:spPr>
      </p:pic>
      <p:pic>
        <p:nvPicPr>
          <p:cNvPr id="12" name="Chart Placeholder 11"/>
          <p:cNvPicPr>
            <a:picLocks noGrp="1" noChangeAspect="1"/>
          </p:cNvPicPr>
          <p:nvPr>
            <p:ph type="chart" sz="quarter" idx="25"/>
          </p:nvPr>
        </p:nvPicPr>
        <p:blipFill>
          <a:blip r:embed="rId7"/>
          <a:stretch>
            <a:fillRect/>
          </a:stretch>
        </p:blipFill>
        <p:spPr>
          <a:xfrm>
            <a:off x="4209142" y="3777070"/>
            <a:ext cx="3773715" cy="2859859"/>
          </a:xfrm>
          <a:prstGeom prst="rect">
            <a:avLst/>
          </a:prstGeom>
        </p:spPr>
      </p:pic>
    </p:spTree>
    <p:extLst>
      <p:ext uri="{BB962C8B-B14F-4D97-AF65-F5344CB8AC3E}">
        <p14:creationId xmlns:p14="http://schemas.microsoft.com/office/powerpoint/2010/main" val="3524243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285</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Lucida Handwriting</vt:lpstr>
      <vt:lpstr>Times New Roman</vt:lpstr>
      <vt:lpstr>Verdana</vt:lpstr>
      <vt:lpstr>Office Theme</vt:lpstr>
      <vt:lpstr>Caption Generator By: Vijaykumar R Pai, 6th Semester,  MCA, PES University                                          Guide: Dr. Thenmozhi S                                                                   Chairperson: Dr. Veena 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hegde</dc:creator>
  <cp:lastModifiedBy>Vijaykumar R Pai</cp:lastModifiedBy>
  <cp:revision>22</cp:revision>
  <dcterms:created xsi:type="dcterms:W3CDTF">2019-05-31T17:06:31Z</dcterms:created>
  <dcterms:modified xsi:type="dcterms:W3CDTF">2020-05-01T10:23:34Z</dcterms:modified>
</cp:coreProperties>
</file>