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307" r:id="rId2"/>
    <p:sldId id="281" r:id="rId3"/>
    <p:sldId id="261" r:id="rId4"/>
    <p:sldId id="283" r:id="rId5"/>
    <p:sldId id="284" r:id="rId6"/>
    <p:sldId id="321" r:id="rId7"/>
    <p:sldId id="322" r:id="rId8"/>
    <p:sldId id="323" r:id="rId9"/>
    <p:sldId id="324" r:id="rId10"/>
    <p:sldId id="327" r:id="rId11"/>
    <p:sldId id="330" r:id="rId12"/>
    <p:sldId id="331" r:id="rId13"/>
    <p:sldId id="332" r:id="rId14"/>
    <p:sldId id="333" r:id="rId15"/>
    <p:sldId id="366" r:id="rId16"/>
    <p:sldId id="334" r:id="rId17"/>
    <p:sldId id="335" r:id="rId18"/>
    <p:sldId id="337" r:id="rId19"/>
    <p:sldId id="338" r:id="rId20"/>
    <p:sldId id="340" r:id="rId21"/>
    <p:sldId id="341" r:id="rId22"/>
    <p:sldId id="342" r:id="rId23"/>
    <p:sldId id="344" r:id="rId24"/>
    <p:sldId id="343" r:id="rId25"/>
    <p:sldId id="380" r:id="rId26"/>
    <p:sldId id="346" r:id="rId27"/>
    <p:sldId id="347" r:id="rId28"/>
    <p:sldId id="370" r:id="rId29"/>
    <p:sldId id="371" r:id="rId30"/>
    <p:sldId id="372" r:id="rId31"/>
    <p:sldId id="373" r:id="rId32"/>
    <p:sldId id="374" r:id="rId33"/>
    <p:sldId id="375" r:id="rId34"/>
    <p:sldId id="369" r:id="rId35"/>
    <p:sldId id="367" r:id="rId36"/>
    <p:sldId id="381" r:id="rId37"/>
    <p:sldId id="382" r:id="rId38"/>
    <p:sldId id="376" r:id="rId39"/>
    <p:sldId id="379" r:id="rId40"/>
    <p:sldId id="377" r:id="rId41"/>
    <p:sldId id="378" r:id="rId42"/>
    <p:sldId id="365" r:id="rId43"/>
    <p:sldId id="275" r:id="rId44"/>
    <p:sldId id="296" r:id="rId45"/>
    <p:sldId id="297" r:id="rId46"/>
    <p:sldId id="299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1D8F7F"/>
    <a:srgbClr val="9966FF"/>
    <a:srgbClr val="3399FF"/>
    <a:srgbClr val="F2CA30"/>
    <a:srgbClr val="327CB8"/>
    <a:srgbClr val="000123"/>
    <a:srgbClr val="CF433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911" autoAdjust="0"/>
    <p:restoredTop sz="90929"/>
  </p:normalViewPr>
  <p:slideViewPr>
    <p:cSldViewPr>
      <p:cViewPr>
        <p:scale>
          <a:sx n="53" d="100"/>
          <a:sy n="53" d="100"/>
        </p:scale>
        <p:origin x="-1962" y="-372"/>
      </p:cViewPr>
      <p:guideLst>
        <p:guide orient="horz" pos="3888"/>
        <p:guide orient="horz" pos="1440"/>
        <p:guide orient="horz" pos="1968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DAFE6-0D0A-4658-811E-66E2B754EBFA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BD197-456D-441F-B846-181ED017C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pPr>
              <a:defRPr/>
            </a:pPr>
            <a:fld id="{769D5E31-2AB6-4040-8322-2A4E2C4F9C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65CAE2-F19E-4AFA-A296-AF8FB89A92E9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B8DF40-3C9A-4D56-A773-9B8B67F0E7A8}" type="slidenum">
              <a:rPr lang="en-US"/>
              <a:pPr/>
              <a:t>42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590800"/>
            <a:ext cx="7772400" cy="1470025"/>
          </a:xfrm>
        </p:spPr>
        <p:txBody>
          <a:bodyPr/>
          <a:lstStyle>
            <a:lvl1pPr>
              <a:defRPr sz="4800" b="1">
                <a:solidFill>
                  <a:schemeClr val="accent2"/>
                </a:solidFill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801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4–</a:t>
            </a:r>
            <a:fld id="{01911EC3-E819-4602-9109-28F878195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4–</a:t>
            </a:r>
            <a:fld id="{A5C9C122-DCB1-4D81-9674-8E7840F6A3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4–</a:t>
            </a:r>
            <a:fld id="{31BF723D-B50C-4BDC-921E-40EF0DE0C1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4–</a:t>
            </a:r>
            <a:fld id="{7C59CE01-96D3-48DF-B3F6-DB65FB789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4–</a:t>
            </a:r>
            <a:fld id="{DBC61BE5-8C91-4732-831C-7B5B2CB94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4–</a:t>
            </a:r>
            <a:fld id="{BE3E103B-6D1F-4352-A684-1C8B884D70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4–</a:t>
            </a:r>
            <a:fld id="{800030B6-0B34-406C-AB0F-3CFDD978CF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4–</a:t>
            </a:r>
            <a:fld id="{0B116884-67BF-43EB-8BE6-C1ADA9654E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4–</a:t>
            </a:r>
            <a:fld id="{642E8924-C792-4715-9EC2-97EF9A787A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4–</a:t>
            </a:r>
            <a:fld id="{E9413BC8-8A9D-4BBF-B164-82B084E396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4–</a:t>
            </a:r>
            <a:fld id="{ED4C1ECD-F49D-4CB0-9F05-27173D1278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0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8382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Gates and Circuits</a:t>
            </a:r>
          </a:p>
        </p:txBody>
      </p:sp>
      <p:sp>
        <p:nvSpPr>
          <p:cNvPr id="3074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Unit 1</a:t>
            </a:r>
            <a:br>
              <a:rPr lang="en-US" altLang="en-US" dirty="0" smtClean="0"/>
            </a:br>
            <a:r>
              <a:rPr lang="en-US" altLang="en-US" dirty="0" smtClean="0"/>
              <a:t>chapter2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685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Boolean Algebra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OR Gate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unique output of an OR gate is LOW  output only when all inputs are LOW.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142344" name="Picture 8" descr="c04f03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9144000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INVERTER (NOT GATE)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Inverter is a </a:t>
            </a:r>
            <a:r>
              <a:rPr lang="en-US" dirty="0">
                <a:solidFill>
                  <a:srgbClr val="FF0000"/>
                </a:solidFill>
              </a:rPr>
              <a:t>Gate with only one input signal and one output signal</a:t>
            </a:r>
            <a:r>
              <a:rPr lang="en-US" dirty="0"/>
              <a:t>, the output state is always the opposite of the input state. </a:t>
            </a:r>
          </a:p>
          <a:p>
            <a:r>
              <a:rPr lang="en-US" dirty="0"/>
              <a:t>An inverter is also called a NOT Gate, </a:t>
            </a:r>
            <a:br>
              <a:rPr lang="en-US" dirty="0"/>
            </a:br>
            <a:r>
              <a:rPr lang="en-US" dirty="0"/>
              <a:t>because the output is not the same as the input. The output is sometimes called the </a:t>
            </a:r>
            <a:r>
              <a:rPr lang="en-US" b="1" dirty="0" smtClean="0">
                <a:solidFill>
                  <a:srgbClr val="3333FF"/>
                </a:solidFill>
              </a:rPr>
              <a:t>Complement </a:t>
            </a:r>
            <a:r>
              <a:rPr lang="en-US" b="1" dirty="0">
                <a:solidFill>
                  <a:srgbClr val="3333FF"/>
                </a:solidFill>
              </a:rPr>
              <a:t>(opposite) </a:t>
            </a:r>
            <a:r>
              <a:rPr lang="en-US" dirty="0"/>
              <a:t>of the input.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NOT Gate</a:t>
            </a:r>
          </a:p>
        </p:txBody>
      </p:sp>
      <p:pic>
        <p:nvPicPr>
          <p:cNvPr id="7" name="Picture 8" descr="c04f01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822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Buffer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triangle symbol by itself designates a buffer circuit.</a:t>
            </a:r>
          </a:p>
          <a:p>
            <a:r>
              <a:rPr lang="en-US" dirty="0"/>
              <a:t>A buffer produces the transfer function but does not produce any particular logic operation.</a:t>
            </a:r>
          </a:p>
          <a:p>
            <a:r>
              <a:rPr lang="en-US" dirty="0"/>
              <a:t>Since the binary value of the output is equal to the binary value of the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Buffer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Expression is Y=A. (Y is output, A is input)</a:t>
            </a:r>
          </a:p>
          <a:p>
            <a:endParaRPr lang="en-US"/>
          </a:p>
        </p:txBody>
      </p:sp>
      <p:pic>
        <p:nvPicPr>
          <p:cNvPr id="228357" name="Picture 5" descr="ANd9GcRpcMHLtaqxeAHzQGsYlJ15-l7EIIi-z4cw5EeMSJ8wGBMd0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895600"/>
            <a:ext cx="4953000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NAND and NOR Gates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The NAND and NOR gates are essentially the opposite of the AND </a:t>
            </a:r>
            <a:r>
              <a:rPr lang="en-US" altLang="en-US" sz="2800" dirty="0" err="1" smtClean="0"/>
              <a:t>and</a:t>
            </a:r>
            <a:r>
              <a:rPr lang="en-US" altLang="en-US" sz="2800" dirty="0" smtClean="0"/>
              <a:t> OR gates, respectively</a:t>
            </a:r>
          </a:p>
          <a:p>
            <a:pPr eaLnBrk="1" hangingPunct="1"/>
            <a:r>
              <a:rPr lang="en-US" altLang="en-US" sz="2800" dirty="0" smtClean="0"/>
              <a:t>NAND gate:</a:t>
            </a:r>
          </a:p>
          <a:p>
            <a:pPr eaLnBrk="1" hangingPunct="1"/>
            <a:endParaRPr lang="en-US" altLang="en-US" sz="2800" dirty="0" smtClean="0"/>
          </a:p>
          <a:p>
            <a:pPr eaLnBrk="1" hangingPunct="1">
              <a:buNone/>
            </a:pPr>
            <a:r>
              <a:rPr lang="en-US" altLang="en-US" sz="2800" dirty="0" smtClean="0"/>
              <a:t>NOR gate:</a:t>
            </a:r>
            <a:endParaRPr lang="en-US" altLang="en-US" dirty="0" smtClean="0"/>
          </a:p>
        </p:txBody>
      </p:sp>
      <p:pic>
        <p:nvPicPr>
          <p:cNvPr id="144392" name="Picture 8" descr="c04f05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667000"/>
            <a:ext cx="6019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93" name="Picture 9" descr="c04f0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724400"/>
            <a:ext cx="5334000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Rectangle 12"/>
          <p:cNvSpPr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altLang="en-US" sz="1400" dirty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NAND GATE (NOT-AND)</a:t>
            </a:r>
            <a:r>
              <a:rPr lang="en-US" dirty="0"/>
              <a:t>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NAND gate has two or more input signals but only one output signal. </a:t>
            </a:r>
          </a:p>
          <a:p>
            <a:r>
              <a:rPr lang="en-US" dirty="0"/>
              <a:t>All input signals must be high to get a low output. </a:t>
            </a:r>
          </a:p>
          <a:p>
            <a:r>
              <a:rPr lang="en-US" dirty="0"/>
              <a:t>The figure shows the logical structure of a NAND gate, </a:t>
            </a:r>
            <a:r>
              <a:rPr lang="en-US" b="1" dirty="0">
                <a:solidFill>
                  <a:srgbClr val="3333FF"/>
                </a:solidFill>
              </a:rPr>
              <a:t>an AND gate followed by an inverter.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NAND GATE (NOT-AND)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Therefore, the final output is NOT the AND of the inputs. Originally called a NOT-AND gate, the circuit is now referred to as a NAND gate. </a:t>
            </a:r>
          </a:p>
          <a:p>
            <a:pPr>
              <a:lnSpc>
                <a:spcPct val="90000"/>
              </a:lnSpc>
            </a:pPr>
            <a:r>
              <a:rPr lang="en-US"/>
              <a:t>In the following figure observe that the inverter signal has been deleted and the bubble moved to the AND gate output. </a:t>
            </a:r>
          </a:p>
          <a:p>
            <a:pPr>
              <a:lnSpc>
                <a:spcPct val="90000"/>
              </a:lnSpc>
            </a:pPr>
            <a:r>
              <a:rPr lang="en-US"/>
              <a:t>If one or more inputs are low, the result of AND ing is low. Therefore the final inverted output is high. 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NOR (NOT-OR)</a:t>
            </a:r>
            <a:r>
              <a:rPr lang="en-US"/>
              <a:t>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NOR gate has two or more input signals but only one output signal. </a:t>
            </a:r>
          </a:p>
          <a:p>
            <a:r>
              <a:rPr lang="en-US" dirty="0"/>
              <a:t>All inputs must be low to get a high output. </a:t>
            </a:r>
          </a:p>
          <a:p>
            <a:r>
              <a:rPr lang="en-US" dirty="0" smtClean="0"/>
              <a:t>The </a:t>
            </a:r>
            <a:r>
              <a:rPr lang="en-US" dirty="0"/>
              <a:t>following figure shows the logic structure of a NOR gate, which is </a:t>
            </a:r>
            <a:r>
              <a:rPr lang="en-US" b="1" dirty="0">
                <a:solidFill>
                  <a:srgbClr val="3333FF"/>
                </a:solidFill>
              </a:rPr>
              <a:t>an OR gate followed by an inverter.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NOR (NOT-OR)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534400" cy="5029200"/>
          </a:xfrm>
        </p:spPr>
        <p:txBody>
          <a:bodyPr/>
          <a:lstStyle/>
          <a:p>
            <a:r>
              <a:rPr lang="en-US" sz="2800" dirty="0"/>
              <a:t>Therefore the final output is NOT the OR of the inputs. </a:t>
            </a:r>
          </a:p>
          <a:p>
            <a:r>
              <a:rPr lang="en-US" sz="2800" dirty="0"/>
              <a:t>Originally called a NOT- OR gate, the circuit is now referred to as a NOR gate. </a:t>
            </a:r>
          </a:p>
          <a:p>
            <a:r>
              <a:rPr lang="en-US" sz="2800" dirty="0"/>
              <a:t>In the following figure notice that the inverter triangle has been deleted and the small circle or bubble moved to the OR-gate output. </a:t>
            </a:r>
          </a:p>
          <a:p>
            <a:r>
              <a:rPr lang="en-US" sz="2800" dirty="0"/>
              <a:t>The bubble is a reminder of the inversion that follows the “OR” </a:t>
            </a:r>
            <a:r>
              <a:rPr lang="en-US" sz="2800" dirty="0" err="1"/>
              <a:t>ing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Goals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Describe gates and circuits using:</a:t>
            </a:r>
          </a:p>
          <a:p>
            <a:pPr lvl="1" eaLnBrk="1" hangingPunct="1"/>
            <a:r>
              <a:rPr lang="en-US" altLang="en-US" dirty="0" smtClean="0"/>
              <a:t>Boolean expressions</a:t>
            </a:r>
          </a:p>
          <a:p>
            <a:pPr lvl="1" eaLnBrk="1" hangingPunct="1"/>
            <a:r>
              <a:rPr lang="en-US" altLang="en-US" dirty="0" smtClean="0"/>
              <a:t>Truth Tables</a:t>
            </a:r>
          </a:p>
          <a:p>
            <a:pPr lvl="1" eaLnBrk="1" hangingPunct="1"/>
            <a:r>
              <a:rPr lang="en-US" altLang="en-US" dirty="0" smtClean="0"/>
              <a:t>Logic Diagrams</a:t>
            </a:r>
          </a:p>
          <a:p>
            <a:pPr eaLnBrk="1" hangingPunct="1">
              <a:buNone/>
            </a:pP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EXCLUSIVE OR GATE (XOR)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An OR gate recognizes words with one or more 1’s. </a:t>
            </a:r>
          </a:p>
          <a:p>
            <a:r>
              <a:rPr lang="en-US" sz="2800" dirty="0"/>
              <a:t>The Exclusive-OR gate is different; it recognizes only words that have an odd number of 1’s.</a:t>
            </a:r>
          </a:p>
          <a:p>
            <a:r>
              <a:rPr lang="en-US" sz="2800" dirty="0"/>
              <a:t>If an even number of HIGH inputs to the XOR gate are </a:t>
            </a:r>
            <a:r>
              <a:rPr lang="en-US" sz="2800" dirty="0" smtClean="0"/>
              <a:t>present, </a:t>
            </a:r>
            <a:r>
              <a:rPr lang="en-US" sz="2800" dirty="0"/>
              <a:t>the output will be LOW.</a:t>
            </a:r>
          </a:p>
          <a:p>
            <a:r>
              <a:rPr lang="en-US" sz="2800" dirty="0"/>
              <a:t>Referred as </a:t>
            </a:r>
            <a:r>
              <a:rPr lang="en-US" sz="2800" b="1" dirty="0">
                <a:solidFill>
                  <a:srgbClr val="FF0000"/>
                </a:solidFill>
              </a:rPr>
              <a:t>“</a:t>
            </a:r>
            <a:r>
              <a:rPr lang="en-US" sz="2800" b="1" dirty="0" smtClean="0">
                <a:solidFill>
                  <a:srgbClr val="FF0000"/>
                </a:solidFill>
              </a:rPr>
              <a:t>odd </a:t>
            </a:r>
            <a:r>
              <a:rPr lang="en-US" sz="2800" b="1" dirty="0">
                <a:solidFill>
                  <a:srgbClr val="FF0000"/>
                </a:solidFill>
              </a:rPr>
              <a:t>but not even gate”.</a:t>
            </a:r>
          </a:p>
          <a:p>
            <a:r>
              <a:rPr lang="en-US" sz="2800" dirty="0"/>
              <a:t>Expression y=AB+AB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352800" y="5562600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810000" y="5562600"/>
            <a:ext cx="152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Truth Table, Logic Symbol, Expression</a:t>
            </a:r>
          </a:p>
        </p:txBody>
      </p:sp>
      <p:pic>
        <p:nvPicPr>
          <p:cNvPr id="593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828800"/>
            <a:ext cx="8305800" cy="44958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/>
              <a:t>EXCLUSIVE NOR GATE (XNOR)</a:t>
            </a:r>
            <a:r>
              <a:rPr lang="en-US" sz="4000"/>
              <a:t>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82000" cy="5181600"/>
          </a:xfrm>
        </p:spPr>
        <p:txBody>
          <a:bodyPr/>
          <a:lstStyle/>
          <a:p>
            <a:r>
              <a:rPr lang="en-US" dirty="0"/>
              <a:t>The Exclusive NOR gate, abbreviated XNOR, is logically equivalent to an </a:t>
            </a:r>
            <a:r>
              <a:rPr lang="en-US" b="1" dirty="0">
                <a:solidFill>
                  <a:srgbClr val="FF0000"/>
                </a:solidFill>
              </a:rPr>
              <a:t>XOR gate followed by an inverter. </a:t>
            </a:r>
          </a:p>
          <a:p>
            <a:r>
              <a:rPr lang="en-US" dirty="0"/>
              <a:t>Because of the inversion on the output side, the truth table of an XNOR gate is the complement of an XOR truth table. </a:t>
            </a:r>
            <a:endParaRPr lang="en-US" dirty="0" smtClean="0"/>
          </a:p>
          <a:p>
            <a:r>
              <a:rPr lang="en-US" dirty="0" smtClean="0"/>
              <a:t>Referred as </a:t>
            </a:r>
            <a:r>
              <a:rPr lang="en-US" b="1" dirty="0" smtClean="0">
                <a:solidFill>
                  <a:srgbClr val="FF0000"/>
                </a:solidFill>
              </a:rPr>
              <a:t>“even but not odd gate”.</a:t>
            </a:r>
          </a:p>
          <a:p>
            <a:r>
              <a:rPr lang="en-US" dirty="0" smtClean="0"/>
              <a:t>Expression </a:t>
            </a:r>
            <a:r>
              <a:rPr lang="en-US" dirty="0"/>
              <a:t>y=AB+AB</a:t>
            </a: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4114800" y="5867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343400" y="5867400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Truth Table, Logic Symbol, Expression</a:t>
            </a:r>
          </a:p>
        </p:txBody>
      </p:sp>
      <p:pic>
        <p:nvPicPr>
          <p:cNvPr id="6246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600200"/>
            <a:ext cx="8305800" cy="49530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/>
              <a:t>EXCLUSIVE NOR GATE (XNOR)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4400" dirty="0"/>
              <a:t>As shown in the table, </a:t>
            </a:r>
            <a:r>
              <a:rPr lang="en-US" sz="4400" dirty="0" smtClean="0">
                <a:solidFill>
                  <a:srgbClr val="3333FF"/>
                </a:solidFill>
              </a:rPr>
              <a:t>“the unique output of the XNOR is LOW(0) only when an odd number of inputs are HIGH(1) which is the opposite from the XOR gate”.</a:t>
            </a:r>
            <a:endParaRPr lang="en-US" sz="4400" dirty="0">
              <a:solidFill>
                <a:srgbClr val="3333FF"/>
              </a:solidFill>
            </a:endParaRP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tx1"/>
                          </a:solidFill>
                        </a:rPr>
                        <a:t>XOR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tx1"/>
                          </a:solidFill>
                        </a:rPr>
                        <a:t>XNOR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/>
                </a:tc>
              </a:tr>
              <a:tr h="8001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INPUTS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OUTPUT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543800" cy="1143000"/>
          </a:xfrm>
        </p:spPr>
        <p:txBody>
          <a:bodyPr/>
          <a:lstStyle/>
          <a:p>
            <a:r>
              <a:rPr lang="en-US" sz="4000" b="1" u="sng" dirty="0"/>
              <a:t>NAND GATE as an Universal Gate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NAND gate is widely used than other type of gates. NAND gate can be substituted for other gates. </a:t>
            </a:r>
          </a:p>
          <a:p>
            <a:pPr>
              <a:lnSpc>
                <a:spcPct val="90000"/>
              </a:lnSpc>
            </a:pPr>
            <a:r>
              <a:rPr lang="en-US"/>
              <a:t>Since NAND gate is used to make other type of gates it is called as </a:t>
            </a:r>
            <a:r>
              <a:rPr lang="en-US" b="1"/>
              <a:t>“Universal Gate”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n-US"/>
              <a:t> Here is the table for substituting NAND gates.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304800"/>
            <a:ext cx="9144000" cy="65532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1"/>
          <p:cNvGrpSpPr>
            <a:grpSpLocks noGrp="1"/>
          </p:cNvGrpSpPr>
          <p:nvPr>
            <p:ph idx="1"/>
          </p:nvPr>
        </p:nvGrpSpPr>
        <p:grpSpPr bwMode="auto">
          <a:xfrm>
            <a:off x="1676400" y="3200400"/>
            <a:ext cx="6705600" cy="2925763"/>
            <a:chOff x="2340" y="15193"/>
            <a:chExt cx="3746" cy="878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2340" y="15193"/>
              <a:ext cx="178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359" y="15628"/>
              <a:ext cx="178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090" y="15211"/>
              <a:ext cx="967" cy="860"/>
              <a:chOff x="6336" y="6871"/>
              <a:chExt cx="1112" cy="870"/>
            </a:xfrm>
          </p:grpSpPr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6339" y="6877"/>
                <a:ext cx="288" cy="7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6336" y="6877"/>
                <a:ext cx="144" cy="8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auto">
              <a:xfrm>
                <a:off x="6497" y="6871"/>
                <a:ext cx="950" cy="3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2" y="23"/>
                  </a:cxn>
                  <a:cxn ang="0">
                    <a:pos x="443" y="57"/>
                  </a:cxn>
                  <a:cxn ang="0">
                    <a:pos x="571" y="107"/>
                  </a:cxn>
                  <a:cxn ang="0">
                    <a:pos x="753" y="216"/>
                  </a:cxn>
                  <a:cxn ang="0">
                    <a:pos x="909" y="342"/>
                  </a:cxn>
                  <a:cxn ang="0">
                    <a:pos x="940" y="373"/>
                  </a:cxn>
                  <a:cxn ang="0">
                    <a:pos x="950" y="380"/>
                  </a:cxn>
                </a:cxnLst>
                <a:rect l="0" t="0" r="r" b="b"/>
                <a:pathLst>
                  <a:path w="950" h="380">
                    <a:moveTo>
                      <a:pt x="0" y="0"/>
                    </a:moveTo>
                    <a:cubicBezTo>
                      <a:pt x="50" y="4"/>
                      <a:pt x="228" y="14"/>
                      <a:pt x="302" y="23"/>
                    </a:cubicBezTo>
                    <a:cubicBezTo>
                      <a:pt x="376" y="32"/>
                      <a:pt x="398" y="43"/>
                      <a:pt x="443" y="57"/>
                    </a:cubicBezTo>
                    <a:cubicBezTo>
                      <a:pt x="488" y="71"/>
                      <a:pt x="519" y="80"/>
                      <a:pt x="571" y="107"/>
                    </a:cubicBezTo>
                    <a:cubicBezTo>
                      <a:pt x="623" y="134"/>
                      <a:pt x="697" y="177"/>
                      <a:pt x="753" y="216"/>
                    </a:cubicBezTo>
                    <a:cubicBezTo>
                      <a:pt x="831" y="263"/>
                      <a:pt x="877" y="314"/>
                      <a:pt x="909" y="342"/>
                    </a:cubicBezTo>
                    <a:cubicBezTo>
                      <a:pt x="940" y="368"/>
                      <a:pt x="933" y="367"/>
                      <a:pt x="940" y="373"/>
                    </a:cubicBezTo>
                    <a:cubicBezTo>
                      <a:pt x="947" y="379"/>
                      <a:pt x="950" y="377"/>
                      <a:pt x="950" y="38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"/>
              <p:cNvSpPr>
                <a:spLocks/>
              </p:cNvSpPr>
              <p:nvPr/>
            </p:nvSpPr>
            <p:spPr bwMode="auto">
              <a:xfrm>
                <a:off x="6494" y="7257"/>
                <a:ext cx="954" cy="369"/>
              </a:xfrm>
              <a:custGeom>
                <a:avLst/>
                <a:gdLst/>
                <a:ahLst/>
                <a:cxnLst>
                  <a:cxn ang="0">
                    <a:pos x="954" y="0"/>
                  </a:cxn>
                  <a:cxn ang="0">
                    <a:pos x="844" y="104"/>
                  </a:cxn>
                  <a:cxn ang="0">
                    <a:pos x="591" y="259"/>
                  </a:cxn>
                  <a:cxn ang="0">
                    <a:pos x="388" y="332"/>
                  </a:cxn>
                  <a:cxn ang="0">
                    <a:pos x="256" y="354"/>
                  </a:cxn>
                  <a:cxn ang="0">
                    <a:pos x="56" y="367"/>
                  </a:cxn>
                  <a:cxn ang="0">
                    <a:pos x="0" y="358"/>
                  </a:cxn>
                </a:cxnLst>
                <a:rect l="0" t="0" r="r" b="b"/>
                <a:pathLst>
                  <a:path w="954" h="369">
                    <a:moveTo>
                      <a:pt x="954" y="0"/>
                    </a:moveTo>
                    <a:cubicBezTo>
                      <a:pt x="936" y="17"/>
                      <a:pt x="905" y="61"/>
                      <a:pt x="844" y="104"/>
                    </a:cubicBezTo>
                    <a:cubicBezTo>
                      <a:pt x="783" y="147"/>
                      <a:pt x="667" y="221"/>
                      <a:pt x="591" y="259"/>
                    </a:cubicBezTo>
                    <a:cubicBezTo>
                      <a:pt x="515" y="297"/>
                      <a:pt x="444" y="316"/>
                      <a:pt x="388" y="332"/>
                    </a:cubicBezTo>
                    <a:cubicBezTo>
                      <a:pt x="332" y="348"/>
                      <a:pt x="311" y="348"/>
                      <a:pt x="256" y="354"/>
                    </a:cubicBezTo>
                    <a:cubicBezTo>
                      <a:pt x="201" y="360"/>
                      <a:pt x="98" y="366"/>
                      <a:pt x="56" y="367"/>
                    </a:cubicBezTo>
                    <a:cubicBezTo>
                      <a:pt x="13" y="369"/>
                      <a:pt x="11" y="359"/>
                      <a:pt x="0" y="35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4124" y="15599"/>
              <a:ext cx="5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572" y="15540"/>
              <a:ext cx="89" cy="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574" y="15780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560" y="15354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2548" y="15294"/>
              <a:ext cx="89" cy="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548" y="15726"/>
              <a:ext cx="89" cy="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4022" y="15530"/>
              <a:ext cx="125" cy="12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837" y="15368"/>
              <a:ext cx="1249" cy="3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Universal properties of NOR gate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2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505200"/>
            <a:ext cx="257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029200"/>
            <a:ext cx="285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381000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38200" y="3048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 </a:t>
            </a:r>
            <a:endParaRPr lang="en-US" dirty="0"/>
          </a:p>
        </p:txBody>
      </p:sp>
      <p:sp>
        <p:nvSpPr>
          <p:cNvPr id="2093" name="Rectangle 45"/>
          <p:cNvSpPr>
            <a:spLocks noChangeArrowheads="1"/>
          </p:cNvSpPr>
          <p:nvPr/>
        </p:nvSpPr>
        <p:spPr bwMode="auto">
          <a:xfrm>
            <a:off x="2057400" y="381000"/>
            <a:ext cx="487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NOR gate as NOT gate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90600" y="1447800"/>
            <a:ext cx="6238875" cy="1752600"/>
            <a:chOff x="2351088" y="1704975"/>
            <a:chExt cx="4878387" cy="1319213"/>
          </a:xfrm>
        </p:grpSpPr>
        <p:pic>
          <p:nvPicPr>
            <p:cNvPr id="62" name="Picture 2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67000" y="2286000"/>
              <a:ext cx="231457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Box 7"/>
            <p:cNvSpPr txBox="1">
              <a:spLocks noChangeArrowheads="1"/>
            </p:cNvSpPr>
            <p:nvPr/>
          </p:nvSpPr>
          <p:spPr bwMode="auto">
            <a:xfrm>
              <a:off x="2351088" y="2409825"/>
              <a:ext cx="3381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X</a:t>
              </a:r>
            </a:p>
          </p:txBody>
        </p:sp>
        <p:graphicFrame>
          <p:nvGraphicFramePr>
            <p:cNvPr id="64" name="Object 3"/>
            <p:cNvGraphicFramePr>
              <a:graphicFrameLocks noChangeAspect="1"/>
            </p:cNvGraphicFramePr>
            <p:nvPr/>
          </p:nvGraphicFramePr>
          <p:xfrm>
            <a:off x="5029200" y="2370138"/>
            <a:ext cx="641350" cy="328612"/>
          </p:xfrm>
          <a:graphic>
            <a:graphicData uri="http://schemas.openxmlformats.org/presentationml/2006/ole">
              <p:oleObj spid="_x0000_s43010" name="Equation" r:id="rId4" imgW="520560" imgH="266400" progId="Equation.3">
                <p:embed/>
              </p:oleObj>
            </a:graphicData>
          </a:graphic>
        </p:graphicFrame>
        <p:graphicFrame>
          <p:nvGraphicFramePr>
            <p:cNvPr id="65" name="Object 5"/>
            <p:cNvGraphicFramePr>
              <a:graphicFrameLocks noChangeAspect="1"/>
            </p:cNvGraphicFramePr>
            <p:nvPr/>
          </p:nvGraphicFramePr>
          <p:xfrm>
            <a:off x="4760913" y="1752600"/>
            <a:ext cx="1079500" cy="250825"/>
          </p:xfrm>
          <a:graphic>
            <a:graphicData uri="http://schemas.openxmlformats.org/presentationml/2006/ole">
              <p:oleObj spid="_x0000_s43011" name="Equation" r:id="rId5" imgW="876240" imgH="203040" progId="Equation.3">
                <p:embed/>
              </p:oleObj>
            </a:graphicData>
          </a:graphic>
        </p:graphicFrame>
        <p:sp>
          <p:nvSpPr>
            <p:cNvPr id="66" name="Arc 65"/>
            <p:cNvSpPr/>
            <p:nvPr/>
          </p:nvSpPr>
          <p:spPr>
            <a:xfrm flipH="1">
              <a:off x="4314825" y="1905000"/>
              <a:ext cx="914400" cy="1119188"/>
            </a:xfrm>
            <a:prstGeom prst="arc">
              <a:avLst>
                <a:gd name="adj1" fmla="val 16200000"/>
                <a:gd name="adj2" fmla="val 21564734"/>
              </a:avLst>
            </a:prstGeom>
            <a:ln>
              <a:solidFill>
                <a:srgbClr val="FF170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7" name="TextBox 14"/>
            <p:cNvSpPr txBox="1">
              <a:spLocks noChangeArrowheads="1"/>
            </p:cNvSpPr>
            <p:nvPr/>
          </p:nvSpPr>
          <p:spPr bwMode="auto">
            <a:xfrm>
              <a:off x="5791200" y="1704975"/>
              <a:ext cx="143827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(Before Bubble)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828800" y="3244334"/>
            <a:ext cx="5562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OR gate using NOR gates:</a:t>
            </a:r>
            <a:r>
              <a:rPr lang="en-US" sz="3200" dirty="0"/>
              <a:t> 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33400" y="4191000"/>
            <a:ext cx="8077200" cy="1779587"/>
            <a:chOff x="1447800" y="1728788"/>
            <a:chExt cx="6324600" cy="1779587"/>
          </a:xfrm>
        </p:grpSpPr>
        <p:pic>
          <p:nvPicPr>
            <p:cNvPr id="70" name="Picture 4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828800" y="2209800"/>
              <a:ext cx="402907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Box 7"/>
            <p:cNvSpPr txBox="1">
              <a:spLocks noChangeArrowheads="1"/>
            </p:cNvSpPr>
            <p:nvPr/>
          </p:nvSpPr>
          <p:spPr bwMode="auto">
            <a:xfrm>
              <a:off x="1447800" y="2193817"/>
              <a:ext cx="338452" cy="369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72" name="TextBox 8"/>
            <p:cNvSpPr txBox="1">
              <a:spLocks noChangeArrowheads="1"/>
            </p:cNvSpPr>
            <p:nvPr/>
          </p:nvSpPr>
          <p:spPr bwMode="auto">
            <a:xfrm>
              <a:off x="1447800" y="2526357"/>
              <a:ext cx="338548" cy="369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graphicFrame>
          <p:nvGraphicFramePr>
            <p:cNvPr id="73" name="Object 3"/>
            <p:cNvGraphicFramePr>
              <a:graphicFrameLocks noChangeAspect="1"/>
            </p:cNvGraphicFramePr>
            <p:nvPr/>
          </p:nvGraphicFramePr>
          <p:xfrm>
            <a:off x="5846762" y="2292350"/>
            <a:ext cx="1925638" cy="374650"/>
          </p:xfrm>
          <a:graphic>
            <a:graphicData uri="http://schemas.openxmlformats.org/presentationml/2006/ole">
              <p:oleObj spid="_x0000_s43012" name="Equation" r:id="rId7" imgW="1562040" imgH="304560" progId="Equation.3">
                <p:embed/>
              </p:oleObj>
            </a:graphicData>
          </a:graphic>
        </p:graphicFrame>
        <p:graphicFrame>
          <p:nvGraphicFramePr>
            <p:cNvPr id="74" name="Object 5"/>
            <p:cNvGraphicFramePr>
              <a:graphicFrameLocks noChangeAspect="1"/>
            </p:cNvGraphicFramePr>
            <p:nvPr/>
          </p:nvGraphicFramePr>
          <p:xfrm>
            <a:off x="4184650" y="1728788"/>
            <a:ext cx="657225" cy="328612"/>
          </p:xfrm>
          <a:graphic>
            <a:graphicData uri="http://schemas.openxmlformats.org/presentationml/2006/ole">
              <p:oleObj spid="_x0000_s43013" name="Equation" r:id="rId8" imgW="533160" imgH="266400" progId="Equation.3">
                <p:embed/>
              </p:oleObj>
            </a:graphicData>
          </a:graphic>
        </p:graphicFrame>
        <p:sp>
          <p:nvSpPr>
            <p:cNvPr id="75" name="Arc 74"/>
            <p:cNvSpPr/>
            <p:nvPr/>
          </p:nvSpPr>
          <p:spPr bwMode="auto">
            <a:xfrm flipH="1">
              <a:off x="3744913" y="1905000"/>
              <a:ext cx="914400" cy="1119188"/>
            </a:xfrm>
            <a:prstGeom prst="arc">
              <a:avLst>
                <a:gd name="adj1" fmla="val 16200000"/>
                <a:gd name="adj2" fmla="val 21564734"/>
              </a:avLst>
            </a:prstGeom>
            <a:ln>
              <a:solidFill>
                <a:srgbClr val="FF170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6" name="Left Brace 75"/>
            <p:cNvSpPr/>
            <p:nvPr/>
          </p:nvSpPr>
          <p:spPr bwMode="auto">
            <a:xfrm rot="16200000">
              <a:off x="2830513" y="2438400"/>
              <a:ext cx="304800" cy="12192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7" name="Left Brace 76"/>
            <p:cNvSpPr/>
            <p:nvPr/>
          </p:nvSpPr>
          <p:spPr bwMode="auto">
            <a:xfrm rot="16200000">
              <a:off x="4430713" y="2438400"/>
              <a:ext cx="304800" cy="12192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TextBox 21"/>
            <p:cNvSpPr txBox="1">
              <a:spLocks noChangeArrowheads="1"/>
            </p:cNvSpPr>
            <p:nvPr/>
          </p:nvSpPr>
          <p:spPr bwMode="auto">
            <a:xfrm>
              <a:off x="2417635" y="3200564"/>
              <a:ext cx="102143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NOR Gate</a:t>
              </a:r>
            </a:p>
          </p:txBody>
        </p:sp>
        <p:sp>
          <p:nvSpPr>
            <p:cNvPr id="79" name="TextBox 22"/>
            <p:cNvSpPr txBox="1">
              <a:spLocks noChangeArrowheads="1"/>
            </p:cNvSpPr>
            <p:nvPr/>
          </p:nvSpPr>
          <p:spPr bwMode="auto">
            <a:xfrm>
              <a:off x="4126803" y="3200564"/>
              <a:ext cx="914014" cy="307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“Inverter”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Transistor</a:t>
            </a:r>
            <a:r>
              <a:rPr lang="en-US" altLang="en-US" dirty="0" smtClean="0"/>
              <a:t> A device that can be used to make gates.</a:t>
            </a:r>
            <a:endParaRPr lang="en-US" altLang="en-US" b="1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Gate</a:t>
            </a:r>
            <a:r>
              <a:rPr lang="en-US" altLang="en-US" dirty="0" smtClean="0"/>
              <a:t> A device that performs a basic operation on bit(s).</a:t>
            </a:r>
          </a:p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Circuits</a:t>
            </a:r>
            <a:r>
              <a:rPr lang="en-US" altLang="en-US" dirty="0" smtClean="0"/>
              <a:t>  Gates combined to perform more complicated tasks.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763962"/>
            <a:ext cx="40481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219200" y="3878262"/>
            <a:ext cx="338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219200" y="4562475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Y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715001" y="4114800"/>
          <a:ext cx="3124200" cy="762000"/>
        </p:xfrm>
        <a:graphic>
          <a:graphicData uri="http://schemas.openxmlformats.org/presentationml/2006/ole">
            <p:oleObj spid="_x0000_s44035" name="Equation" r:id="rId4" imgW="1498320" imgH="241200" progId="Equation.3">
              <p:embed/>
            </p:oleObj>
          </a:graphicData>
        </a:graphic>
      </p:graphicFrame>
      <p:sp>
        <p:nvSpPr>
          <p:cNvPr id="9" name="Arc 8"/>
          <p:cNvSpPr/>
          <p:nvPr/>
        </p:nvSpPr>
        <p:spPr bwMode="auto">
          <a:xfrm flipH="1">
            <a:off x="3529013" y="3443287"/>
            <a:ext cx="1358900" cy="1119188"/>
          </a:xfrm>
          <a:prstGeom prst="arc">
            <a:avLst>
              <a:gd name="adj1" fmla="val 16200000"/>
              <a:gd name="adj2" fmla="val 21564734"/>
            </a:avLst>
          </a:prstGeom>
          <a:ln>
            <a:solidFill>
              <a:srgbClr val="FF170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4419600" y="4548187"/>
            <a:ext cx="304800" cy="1219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4005263" y="5310187"/>
            <a:ext cx="1022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NOR Gate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57400" y="5084762"/>
            <a:ext cx="1219200" cy="612775"/>
            <a:chOff x="2667000" y="3352801"/>
            <a:chExt cx="1219200" cy="612575"/>
          </a:xfrm>
        </p:grpSpPr>
        <p:sp>
          <p:nvSpPr>
            <p:cNvPr id="13" name="Left Brace 12"/>
            <p:cNvSpPr/>
            <p:nvPr/>
          </p:nvSpPr>
          <p:spPr>
            <a:xfrm rot="16200000">
              <a:off x="3124250" y="2895551"/>
              <a:ext cx="304701" cy="12192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2802575" y="3657599"/>
              <a:ext cx="9989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“Inverters”</a:t>
              </a:r>
            </a:p>
          </p:txBody>
        </p:sp>
      </p:grpSp>
      <p:sp>
        <p:nvSpPr>
          <p:cNvPr id="15" name="Arc 14"/>
          <p:cNvSpPr/>
          <p:nvPr/>
        </p:nvSpPr>
        <p:spPr bwMode="auto">
          <a:xfrm flipH="1">
            <a:off x="3810000" y="3962400"/>
            <a:ext cx="914400" cy="1198562"/>
          </a:xfrm>
          <a:prstGeom prst="arc">
            <a:avLst>
              <a:gd name="adj1" fmla="val 16200005"/>
              <a:gd name="adj2" fmla="val 21564734"/>
            </a:avLst>
          </a:prstGeom>
          <a:ln>
            <a:solidFill>
              <a:srgbClr val="FF170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4343400" y="3765550"/>
          <a:ext cx="234950" cy="328612"/>
        </p:xfrm>
        <a:graphic>
          <a:graphicData uri="http://schemas.openxmlformats.org/presentationml/2006/ole">
            <p:oleObj spid="_x0000_s44036" name="Equation" r:id="rId5" imgW="190440" imgH="266400" progId="Equation.3">
              <p:embed/>
            </p:oleObj>
          </a:graphicData>
        </a:graphic>
      </p:graphicFrame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4343400" y="3276600"/>
          <a:ext cx="234950" cy="328613"/>
        </p:xfrm>
        <a:graphic>
          <a:graphicData uri="http://schemas.openxmlformats.org/presentationml/2006/ole">
            <p:oleObj spid="_x0000_s44037" name="Equation" r:id="rId6" imgW="190440" imgH="266400" progId="Equation.3">
              <p:embed/>
            </p:oleObj>
          </a:graphicData>
        </a:graphic>
      </p:graphicFrame>
      <p:sp>
        <p:nvSpPr>
          <p:cNvPr id="18" name="Rectangle 17"/>
          <p:cNvSpPr/>
          <p:nvPr/>
        </p:nvSpPr>
        <p:spPr>
          <a:xfrm>
            <a:off x="2057400" y="457200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AND gate using NOR gates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14600" y="1524000"/>
            <a:ext cx="3277349" cy="1371600"/>
            <a:chOff x="2538" y="4108"/>
            <a:chExt cx="1945" cy="666"/>
          </a:xfrm>
        </p:grpSpPr>
        <p:sp>
          <p:nvSpPr>
            <p:cNvPr id="17411" name="Text Box 3"/>
            <p:cNvSpPr txBox="1">
              <a:spLocks noChangeArrowheads="1"/>
            </p:cNvSpPr>
            <p:nvPr/>
          </p:nvSpPr>
          <p:spPr bwMode="auto">
            <a:xfrm>
              <a:off x="3908" y="4108"/>
              <a:ext cx="575" cy="3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2538" y="4441"/>
              <a:ext cx="220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>
              <a:off x="2582" y="4582"/>
              <a:ext cx="5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2597" y="4297"/>
              <a:ext cx="5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2538" y="4145"/>
              <a:ext cx="14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6" name="AutoShape 8"/>
            <p:cNvSpPr>
              <a:spLocks noChangeArrowheads="1"/>
            </p:cNvSpPr>
            <p:nvPr/>
          </p:nvSpPr>
          <p:spPr bwMode="auto">
            <a:xfrm>
              <a:off x="3188" y="4168"/>
              <a:ext cx="596" cy="576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3878" y="4456"/>
              <a:ext cx="2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3789" y="4411"/>
              <a:ext cx="101" cy="10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5334000" y="1905000"/>
          <a:ext cx="762000" cy="533400"/>
        </p:xfrm>
        <a:graphic>
          <a:graphicData uri="http://schemas.openxmlformats.org/presentationml/2006/ole">
            <p:oleObj spid="_x0000_s45058" name="Equation" r:id="rId3" imgW="355600" imgH="203200" progId="Equation.3">
              <p:embed/>
            </p:oleObj>
          </a:graphicData>
        </a:graphic>
      </p:graphicFrame>
      <p:sp>
        <p:nvSpPr>
          <p:cNvPr id="14" name="Rectangle 13"/>
          <p:cNvSpPr/>
          <p:nvPr/>
        </p:nvSpPr>
        <p:spPr>
          <a:xfrm>
            <a:off x="3200400" y="0"/>
            <a:ext cx="2241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</a:rPr>
              <a:t>NAND gate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00200" y="274320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NAND gate using NOR gates</a:t>
            </a:r>
            <a:endParaRPr lang="en-US" sz="2800" dirty="0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219200" y="3886200"/>
            <a:ext cx="6553200" cy="2362200"/>
            <a:chOff x="3744" y="11958"/>
            <a:chExt cx="5379" cy="1728"/>
          </a:xfrm>
        </p:grpSpPr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565" y="12519"/>
              <a:ext cx="609" cy="576"/>
              <a:chOff x="3984" y="17724"/>
              <a:chExt cx="609" cy="576"/>
            </a:xfrm>
          </p:grpSpPr>
          <p:sp>
            <p:nvSpPr>
              <p:cNvPr id="17423" name="Oval 15"/>
              <p:cNvSpPr>
                <a:spLocks noChangeArrowheads="1"/>
              </p:cNvSpPr>
              <p:nvPr/>
            </p:nvSpPr>
            <p:spPr bwMode="auto">
              <a:xfrm>
                <a:off x="4507" y="17960"/>
                <a:ext cx="86" cy="11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24" name="Line 16"/>
              <p:cNvSpPr>
                <a:spLocks noChangeShapeType="1"/>
              </p:cNvSpPr>
              <p:nvPr/>
            </p:nvSpPr>
            <p:spPr bwMode="auto">
              <a:xfrm>
                <a:off x="4131" y="17724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25" name="AutoShape 17"/>
              <p:cNvSpPr>
                <a:spLocks noChangeArrowheads="1"/>
              </p:cNvSpPr>
              <p:nvPr/>
            </p:nvSpPr>
            <p:spPr bwMode="auto">
              <a:xfrm flipH="1">
                <a:off x="3984" y="17781"/>
                <a:ext cx="504" cy="504"/>
              </a:xfrm>
              <a:prstGeom prst="moon">
                <a:avLst>
                  <a:gd name="adj" fmla="val 6775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4269" y="12144"/>
              <a:ext cx="849" cy="504"/>
              <a:chOff x="5124" y="17769"/>
              <a:chExt cx="591" cy="504"/>
            </a:xfrm>
          </p:grpSpPr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5124" y="17769"/>
                <a:ext cx="504" cy="504"/>
                <a:chOff x="5265" y="17409"/>
                <a:chExt cx="504" cy="504"/>
              </a:xfrm>
            </p:grpSpPr>
            <p:sp>
              <p:nvSpPr>
                <p:cNvPr id="17428" name="Rectangle 20"/>
                <p:cNvSpPr>
                  <a:spLocks noChangeArrowheads="1"/>
                </p:cNvSpPr>
                <p:nvPr/>
              </p:nvSpPr>
              <p:spPr bwMode="auto">
                <a:xfrm>
                  <a:off x="5268" y="17580"/>
                  <a:ext cx="144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29" name="AutoShape 21"/>
                <p:cNvSpPr>
                  <a:spLocks noChangeArrowheads="1"/>
                </p:cNvSpPr>
                <p:nvPr/>
              </p:nvSpPr>
              <p:spPr bwMode="auto">
                <a:xfrm flipH="1">
                  <a:off x="5265" y="17409"/>
                  <a:ext cx="504" cy="504"/>
                </a:xfrm>
                <a:prstGeom prst="moon">
                  <a:avLst>
                    <a:gd name="adj" fmla="val 6775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430" name="Oval 22"/>
              <p:cNvSpPr>
                <a:spLocks noChangeArrowheads="1"/>
              </p:cNvSpPr>
              <p:nvPr/>
            </p:nvSpPr>
            <p:spPr bwMode="auto">
              <a:xfrm>
                <a:off x="5629" y="17943"/>
                <a:ext cx="86" cy="11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3948" y="12405"/>
              <a:ext cx="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2" name="Text Box 24"/>
            <p:cNvSpPr txBox="1">
              <a:spLocks noChangeArrowheads="1"/>
            </p:cNvSpPr>
            <p:nvPr/>
          </p:nvSpPr>
          <p:spPr bwMode="auto">
            <a:xfrm>
              <a:off x="3744" y="12246"/>
              <a:ext cx="143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5109" y="12375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>
              <a:off x="3948" y="13259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>
              <a:off x="3744" y="13110"/>
              <a:ext cx="143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>
              <a:off x="5094" y="13244"/>
              <a:ext cx="31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>
              <a:off x="5382" y="12390"/>
              <a:ext cx="0" cy="3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>
              <a:off x="5382" y="12876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>
              <a:off x="5382" y="12876"/>
              <a:ext cx="3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0" name="Line 32"/>
            <p:cNvSpPr>
              <a:spLocks noChangeShapeType="1"/>
            </p:cNvSpPr>
            <p:nvPr/>
          </p:nvSpPr>
          <p:spPr bwMode="auto">
            <a:xfrm>
              <a:off x="5382" y="12753"/>
              <a:ext cx="3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>
              <a:off x="6177" y="12815"/>
              <a:ext cx="17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449" y="13002"/>
              <a:ext cx="753" cy="504"/>
              <a:chOff x="5124" y="17769"/>
              <a:chExt cx="591" cy="504"/>
            </a:xfrm>
          </p:grpSpPr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>
                <a:off x="5124" y="17769"/>
                <a:ext cx="504" cy="504"/>
                <a:chOff x="5265" y="17409"/>
                <a:chExt cx="504" cy="504"/>
              </a:xfrm>
            </p:grpSpPr>
            <p:sp>
              <p:nvSpPr>
                <p:cNvPr id="17444" name="Rectangle 36"/>
                <p:cNvSpPr>
                  <a:spLocks noChangeArrowheads="1"/>
                </p:cNvSpPr>
                <p:nvPr/>
              </p:nvSpPr>
              <p:spPr bwMode="auto">
                <a:xfrm>
                  <a:off x="5268" y="17580"/>
                  <a:ext cx="144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45" name="AutoShape 37"/>
                <p:cNvSpPr>
                  <a:spLocks noChangeArrowheads="1"/>
                </p:cNvSpPr>
                <p:nvPr/>
              </p:nvSpPr>
              <p:spPr bwMode="auto">
                <a:xfrm flipH="1">
                  <a:off x="5265" y="17409"/>
                  <a:ext cx="504" cy="504"/>
                </a:xfrm>
                <a:prstGeom prst="moon">
                  <a:avLst>
                    <a:gd name="adj" fmla="val 6775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446" name="Oval 38"/>
              <p:cNvSpPr>
                <a:spLocks noChangeArrowheads="1"/>
              </p:cNvSpPr>
              <p:nvPr/>
            </p:nvSpPr>
            <p:spPr bwMode="auto">
              <a:xfrm>
                <a:off x="5629" y="17943"/>
                <a:ext cx="86" cy="11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6970" y="12579"/>
              <a:ext cx="591" cy="504"/>
              <a:chOff x="5124" y="17769"/>
              <a:chExt cx="591" cy="504"/>
            </a:xfrm>
          </p:grpSpPr>
          <p:grpSp>
            <p:nvGrpSpPr>
              <p:cNvPr id="10" name="Group 40"/>
              <p:cNvGrpSpPr>
                <a:grpSpLocks/>
              </p:cNvGrpSpPr>
              <p:nvPr/>
            </p:nvGrpSpPr>
            <p:grpSpPr bwMode="auto">
              <a:xfrm>
                <a:off x="5124" y="17769"/>
                <a:ext cx="504" cy="504"/>
                <a:chOff x="5265" y="17409"/>
                <a:chExt cx="504" cy="504"/>
              </a:xfrm>
            </p:grpSpPr>
            <p:sp>
              <p:nvSpPr>
                <p:cNvPr id="17449" name="Rectangle 41"/>
                <p:cNvSpPr>
                  <a:spLocks noChangeArrowheads="1"/>
                </p:cNvSpPr>
                <p:nvPr/>
              </p:nvSpPr>
              <p:spPr bwMode="auto">
                <a:xfrm>
                  <a:off x="5268" y="17580"/>
                  <a:ext cx="144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50" name="AutoShape 42"/>
                <p:cNvSpPr>
                  <a:spLocks noChangeArrowheads="1"/>
                </p:cNvSpPr>
                <p:nvPr/>
              </p:nvSpPr>
              <p:spPr bwMode="auto">
                <a:xfrm flipH="1">
                  <a:off x="5265" y="17409"/>
                  <a:ext cx="504" cy="504"/>
                </a:xfrm>
                <a:prstGeom prst="moon">
                  <a:avLst>
                    <a:gd name="adj" fmla="val 6775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451" name="Oval 43"/>
              <p:cNvSpPr>
                <a:spLocks noChangeArrowheads="1"/>
              </p:cNvSpPr>
              <p:nvPr/>
            </p:nvSpPr>
            <p:spPr bwMode="auto">
              <a:xfrm>
                <a:off x="5629" y="17943"/>
                <a:ext cx="86" cy="11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452" name="Text Box 44"/>
            <p:cNvSpPr txBox="1">
              <a:spLocks noChangeArrowheads="1"/>
            </p:cNvSpPr>
            <p:nvPr/>
          </p:nvSpPr>
          <p:spPr bwMode="auto">
            <a:xfrm>
              <a:off x="5268" y="11958"/>
              <a:ext cx="21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53" name="Text Box 45"/>
            <p:cNvSpPr txBox="1">
              <a:spLocks noChangeArrowheads="1"/>
            </p:cNvSpPr>
            <p:nvPr/>
          </p:nvSpPr>
          <p:spPr bwMode="auto">
            <a:xfrm>
              <a:off x="5207" y="13351"/>
              <a:ext cx="358" cy="3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54" name="Text Box 46"/>
            <p:cNvSpPr txBox="1">
              <a:spLocks noChangeArrowheads="1"/>
            </p:cNvSpPr>
            <p:nvPr/>
          </p:nvSpPr>
          <p:spPr bwMode="auto">
            <a:xfrm>
              <a:off x="6285" y="12487"/>
              <a:ext cx="624" cy="2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55" name="Text Box 47"/>
            <p:cNvSpPr txBox="1">
              <a:spLocks noChangeArrowheads="1"/>
            </p:cNvSpPr>
            <p:nvPr/>
          </p:nvSpPr>
          <p:spPr bwMode="auto">
            <a:xfrm>
              <a:off x="8073" y="12576"/>
              <a:ext cx="1050" cy="3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7456" name="Picture 4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4343400"/>
            <a:ext cx="257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57" name="Picture 4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5486400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58" name="Picture 5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5715000"/>
            <a:ext cx="352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59" name="Picture 5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71800" y="4038600"/>
            <a:ext cx="3143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60" name="Picture 5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19600" y="4724400"/>
            <a:ext cx="5238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61" name="Picture 5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10000" y="3886200"/>
            <a:ext cx="1524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62" name="Picture 5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29400" y="4419600"/>
            <a:ext cx="1143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6401" y="228464"/>
            <a:ext cx="6172199" cy="2133736"/>
            <a:chOff x="6048" y="4259"/>
            <a:chExt cx="3872" cy="192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6048" y="5324"/>
              <a:ext cx="3168" cy="864"/>
              <a:chOff x="6048" y="5324"/>
              <a:chExt cx="3168" cy="864"/>
            </a:xfrm>
          </p:grpSpPr>
          <p:sp>
            <p:nvSpPr>
              <p:cNvPr id="19460" name="Oval 4"/>
              <p:cNvSpPr>
                <a:spLocks noChangeArrowheads="1"/>
              </p:cNvSpPr>
              <p:nvPr/>
            </p:nvSpPr>
            <p:spPr bwMode="auto">
              <a:xfrm>
                <a:off x="6623" y="5330"/>
                <a:ext cx="193" cy="7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1" name="Rectangle 5"/>
              <p:cNvSpPr>
                <a:spLocks noChangeArrowheads="1"/>
              </p:cNvSpPr>
              <p:nvPr/>
            </p:nvSpPr>
            <p:spPr bwMode="auto">
              <a:xfrm>
                <a:off x="6621" y="5330"/>
                <a:ext cx="97" cy="8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2" name="Freeform 6"/>
              <p:cNvSpPr>
                <a:spLocks/>
              </p:cNvSpPr>
              <p:nvPr/>
            </p:nvSpPr>
            <p:spPr bwMode="auto">
              <a:xfrm>
                <a:off x="6729" y="5324"/>
                <a:ext cx="639" cy="3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2" y="23"/>
                  </a:cxn>
                  <a:cxn ang="0">
                    <a:pos x="443" y="57"/>
                  </a:cxn>
                  <a:cxn ang="0">
                    <a:pos x="571" y="107"/>
                  </a:cxn>
                  <a:cxn ang="0">
                    <a:pos x="753" y="216"/>
                  </a:cxn>
                  <a:cxn ang="0">
                    <a:pos x="909" y="342"/>
                  </a:cxn>
                  <a:cxn ang="0">
                    <a:pos x="940" y="373"/>
                  </a:cxn>
                  <a:cxn ang="0">
                    <a:pos x="950" y="380"/>
                  </a:cxn>
                </a:cxnLst>
                <a:rect l="0" t="0" r="r" b="b"/>
                <a:pathLst>
                  <a:path w="950" h="380">
                    <a:moveTo>
                      <a:pt x="0" y="0"/>
                    </a:moveTo>
                    <a:cubicBezTo>
                      <a:pt x="50" y="4"/>
                      <a:pt x="228" y="14"/>
                      <a:pt x="302" y="23"/>
                    </a:cubicBezTo>
                    <a:cubicBezTo>
                      <a:pt x="376" y="32"/>
                      <a:pt x="398" y="43"/>
                      <a:pt x="443" y="57"/>
                    </a:cubicBezTo>
                    <a:cubicBezTo>
                      <a:pt x="488" y="71"/>
                      <a:pt x="519" y="80"/>
                      <a:pt x="571" y="107"/>
                    </a:cubicBezTo>
                    <a:cubicBezTo>
                      <a:pt x="623" y="134"/>
                      <a:pt x="697" y="177"/>
                      <a:pt x="753" y="216"/>
                    </a:cubicBezTo>
                    <a:cubicBezTo>
                      <a:pt x="831" y="263"/>
                      <a:pt x="877" y="314"/>
                      <a:pt x="909" y="342"/>
                    </a:cubicBezTo>
                    <a:cubicBezTo>
                      <a:pt x="940" y="368"/>
                      <a:pt x="933" y="367"/>
                      <a:pt x="940" y="373"/>
                    </a:cubicBezTo>
                    <a:cubicBezTo>
                      <a:pt x="947" y="379"/>
                      <a:pt x="950" y="377"/>
                      <a:pt x="950" y="38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3" name="Freeform 7"/>
              <p:cNvSpPr>
                <a:spLocks/>
              </p:cNvSpPr>
              <p:nvPr/>
            </p:nvSpPr>
            <p:spPr bwMode="auto">
              <a:xfrm>
                <a:off x="6727" y="5708"/>
                <a:ext cx="642" cy="366"/>
              </a:xfrm>
              <a:custGeom>
                <a:avLst/>
                <a:gdLst/>
                <a:ahLst/>
                <a:cxnLst>
                  <a:cxn ang="0">
                    <a:pos x="954" y="0"/>
                  </a:cxn>
                  <a:cxn ang="0">
                    <a:pos x="844" y="104"/>
                  </a:cxn>
                  <a:cxn ang="0">
                    <a:pos x="591" y="259"/>
                  </a:cxn>
                  <a:cxn ang="0">
                    <a:pos x="388" y="332"/>
                  </a:cxn>
                  <a:cxn ang="0">
                    <a:pos x="256" y="354"/>
                  </a:cxn>
                  <a:cxn ang="0">
                    <a:pos x="56" y="367"/>
                  </a:cxn>
                  <a:cxn ang="0">
                    <a:pos x="0" y="358"/>
                  </a:cxn>
                </a:cxnLst>
                <a:rect l="0" t="0" r="r" b="b"/>
                <a:pathLst>
                  <a:path w="954" h="369">
                    <a:moveTo>
                      <a:pt x="954" y="0"/>
                    </a:moveTo>
                    <a:cubicBezTo>
                      <a:pt x="936" y="17"/>
                      <a:pt x="905" y="61"/>
                      <a:pt x="844" y="104"/>
                    </a:cubicBezTo>
                    <a:cubicBezTo>
                      <a:pt x="783" y="147"/>
                      <a:pt x="667" y="221"/>
                      <a:pt x="591" y="259"/>
                    </a:cubicBezTo>
                    <a:cubicBezTo>
                      <a:pt x="515" y="297"/>
                      <a:pt x="444" y="316"/>
                      <a:pt x="388" y="332"/>
                    </a:cubicBezTo>
                    <a:cubicBezTo>
                      <a:pt x="332" y="348"/>
                      <a:pt x="311" y="348"/>
                      <a:pt x="256" y="354"/>
                    </a:cubicBezTo>
                    <a:cubicBezTo>
                      <a:pt x="201" y="360"/>
                      <a:pt x="98" y="366"/>
                      <a:pt x="56" y="367"/>
                    </a:cubicBezTo>
                    <a:cubicBezTo>
                      <a:pt x="13" y="369"/>
                      <a:pt x="11" y="359"/>
                      <a:pt x="0" y="35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6485" y="5324"/>
                <a:ext cx="225" cy="864"/>
                <a:chOff x="8079" y="5472"/>
                <a:chExt cx="214" cy="576"/>
              </a:xfrm>
            </p:grpSpPr>
            <p:sp>
              <p:nvSpPr>
                <p:cNvPr id="19465" name="Oval 9"/>
                <p:cNvSpPr>
                  <a:spLocks noChangeArrowheads="1"/>
                </p:cNvSpPr>
                <p:nvPr/>
              </p:nvSpPr>
              <p:spPr bwMode="auto">
                <a:xfrm>
                  <a:off x="8109" y="5472"/>
                  <a:ext cx="184" cy="49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66" name="Rectangle 10"/>
                <p:cNvSpPr>
                  <a:spLocks noChangeArrowheads="1"/>
                </p:cNvSpPr>
                <p:nvPr/>
              </p:nvSpPr>
              <p:spPr bwMode="auto">
                <a:xfrm>
                  <a:off x="8079" y="5472"/>
                  <a:ext cx="143" cy="57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467" name="Line 11"/>
              <p:cNvSpPr>
                <a:spLocks noChangeShapeType="1"/>
              </p:cNvSpPr>
              <p:nvPr/>
            </p:nvSpPr>
            <p:spPr bwMode="auto">
              <a:xfrm>
                <a:off x="6245" y="5563"/>
                <a:ext cx="4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8" name="Text Box 12"/>
              <p:cNvSpPr txBox="1">
                <a:spLocks noChangeArrowheads="1"/>
              </p:cNvSpPr>
              <p:nvPr/>
            </p:nvSpPr>
            <p:spPr bwMode="auto">
              <a:xfrm>
                <a:off x="6048" y="5408"/>
                <a:ext cx="143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9" name="Text Box 13"/>
              <p:cNvSpPr txBox="1">
                <a:spLocks noChangeArrowheads="1"/>
              </p:cNvSpPr>
              <p:nvPr/>
            </p:nvSpPr>
            <p:spPr bwMode="auto">
              <a:xfrm>
                <a:off x="6079" y="5756"/>
                <a:ext cx="212" cy="3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70" name="Line 14"/>
              <p:cNvSpPr>
                <a:spLocks noChangeShapeType="1"/>
              </p:cNvSpPr>
              <p:nvPr/>
            </p:nvSpPr>
            <p:spPr bwMode="auto">
              <a:xfrm>
                <a:off x="6239" y="5878"/>
                <a:ext cx="4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71" name="Freeform 15"/>
              <p:cNvSpPr>
                <a:spLocks/>
              </p:cNvSpPr>
              <p:nvPr/>
            </p:nvSpPr>
            <p:spPr bwMode="auto">
              <a:xfrm>
                <a:off x="7344" y="5720"/>
                <a:ext cx="41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17" y="0"/>
                  </a:cxn>
                </a:cxnLst>
                <a:rect l="0" t="0" r="r" b="b"/>
                <a:pathLst>
                  <a:path w="417" h="1">
                    <a:moveTo>
                      <a:pt x="0" y="0"/>
                    </a:moveTo>
                    <a:lnTo>
                      <a:pt x="41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72" name="Text Box 16"/>
              <p:cNvSpPr txBox="1">
                <a:spLocks noChangeArrowheads="1"/>
              </p:cNvSpPr>
              <p:nvPr/>
            </p:nvSpPr>
            <p:spPr bwMode="auto">
              <a:xfrm>
                <a:off x="7776" y="5512"/>
                <a:ext cx="1440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6176" y="4259"/>
              <a:ext cx="3744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itchFamily="18" charset="0"/>
                </a:rPr>
                <a:t> X-OR gate.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9474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81200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75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524000"/>
            <a:ext cx="257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76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524000"/>
            <a:ext cx="14573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1371600" y="2438400"/>
            <a:ext cx="411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X-OR gate using NOR gates</a:t>
            </a:r>
            <a:endParaRPr lang="en-US" sz="2800" dirty="0"/>
          </a:p>
        </p:txBody>
      </p:sp>
      <p:sp>
        <p:nvSpPr>
          <p:cNvPr id="19565" name="Text Box 109"/>
          <p:cNvSpPr txBox="1">
            <a:spLocks noChangeArrowheads="1"/>
          </p:cNvSpPr>
          <p:nvPr/>
        </p:nvSpPr>
        <p:spPr bwMode="auto">
          <a:xfrm>
            <a:off x="4375150" y="3906838"/>
            <a:ext cx="1828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048001"/>
            <a:ext cx="7048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74" name="Picture 1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600" y="5334000"/>
            <a:ext cx="6400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524000"/>
            <a:ext cx="2819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200400" y="2286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X-NOR gate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524000" y="2057400"/>
            <a:ext cx="4390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X-NOR gate using NOR gates</a:t>
            </a:r>
            <a:endParaRPr lang="en-US" sz="2800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2667000"/>
            <a:ext cx="7162800" cy="2057400"/>
            <a:chOff x="2736" y="5328"/>
            <a:chExt cx="7488" cy="2098"/>
          </a:xfrm>
        </p:grpSpPr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>
              <a:off x="6657" y="6372"/>
              <a:ext cx="10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 flipH="1">
              <a:off x="4580" y="5908"/>
              <a:ext cx="3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 flipH="1">
              <a:off x="4580" y="6916"/>
              <a:ext cx="3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4580" y="5908"/>
              <a:ext cx="0" cy="1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3890" y="6415"/>
              <a:ext cx="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2882" y="5719"/>
              <a:ext cx="20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882" y="7099"/>
              <a:ext cx="20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3126" y="6370"/>
              <a:ext cx="3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3126" y="6505"/>
              <a:ext cx="3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V="1">
              <a:off x="3126" y="5719"/>
              <a:ext cx="0" cy="6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V="1">
              <a:off x="3126" y="6505"/>
              <a:ext cx="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5883" y="6301"/>
              <a:ext cx="3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5883" y="6454"/>
              <a:ext cx="3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5420" y="5788"/>
              <a:ext cx="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5420" y="6991"/>
              <a:ext cx="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5883" y="5788"/>
              <a:ext cx="0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5883" y="6454"/>
              <a:ext cx="0" cy="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3284" y="6121"/>
              <a:ext cx="653" cy="576"/>
              <a:chOff x="3984" y="17724"/>
              <a:chExt cx="609" cy="576"/>
            </a:xfrm>
          </p:grpSpPr>
          <p:sp>
            <p:nvSpPr>
              <p:cNvPr id="21525" name="Oval 21"/>
              <p:cNvSpPr>
                <a:spLocks noChangeArrowheads="1"/>
              </p:cNvSpPr>
              <p:nvPr/>
            </p:nvSpPr>
            <p:spPr bwMode="auto">
              <a:xfrm>
                <a:off x="4507" y="17960"/>
                <a:ext cx="86" cy="11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6" name="Line 22"/>
              <p:cNvSpPr>
                <a:spLocks noChangeShapeType="1"/>
              </p:cNvSpPr>
              <p:nvPr/>
            </p:nvSpPr>
            <p:spPr bwMode="auto">
              <a:xfrm>
                <a:off x="4131" y="17724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7" name="AutoShape 23"/>
              <p:cNvSpPr>
                <a:spLocks noChangeArrowheads="1"/>
              </p:cNvSpPr>
              <p:nvPr/>
            </p:nvSpPr>
            <p:spPr bwMode="auto">
              <a:xfrm flipH="1">
                <a:off x="3984" y="17781"/>
                <a:ext cx="504" cy="504"/>
              </a:xfrm>
              <a:prstGeom prst="moon">
                <a:avLst>
                  <a:gd name="adj" fmla="val 6775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4765" y="5504"/>
              <a:ext cx="653" cy="576"/>
              <a:chOff x="3984" y="17724"/>
              <a:chExt cx="609" cy="576"/>
            </a:xfrm>
          </p:grpSpPr>
          <p:sp>
            <p:nvSpPr>
              <p:cNvPr id="21529" name="Oval 25"/>
              <p:cNvSpPr>
                <a:spLocks noChangeArrowheads="1"/>
              </p:cNvSpPr>
              <p:nvPr/>
            </p:nvSpPr>
            <p:spPr bwMode="auto">
              <a:xfrm>
                <a:off x="4507" y="17960"/>
                <a:ext cx="86" cy="11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0" name="Line 26"/>
              <p:cNvSpPr>
                <a:spLocks noChangeShapeType="1"/>
              </p:cNvSpPr>
              <p:nvPr/>
            </p:nvSpPr>
            <p:spPr bwMode="auto">
              <a:xfrm>
                <a:off x="4131" y="17724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1" name="AutoShape 27"/>
              <p:cNvSpPr>
                <a:spLocks noChangeArrowheads="1"/>
              </p:cNvSpPr>
              <p:nvPr/>
            </p:nvSpPr>
            <p:spPr bwMode="auto">
              <a:xfrm flipH="1">
                <a:off x="3984" y="17781"/>
                <a:ext cx="504" cy="504"/>
              </a:xfrm>
              <a:prstGeom prst="moon">
                <a:avLst>
                  <a:gd name="adj" fmla="val 6775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4781" y="6682"/>
              <a:ext cx="653" cy="576"/>
              <a:chOff x="3984" y="17724"/>
              <a:chExt cx="609" cy="576"/>
            </a:xfrm>
          </p:grpSpPr>
          <p:sp>
            <p:nvSpPr>
              <p:cNvPr id="21533" name="Oval 29"/>
              <p:cNvSpPr>
                <a:spLocks noChangeArrowheads="1"/>
              </p:cNvSpPr>
              <p:nvPr/>
            </p:nvSpPr>
            <p:spPr bwMode="auto">
              <a:xfrm>
                <a:off x="4507" y="17960"/>
                <a:ext cx="86" cy="11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4" name="Line 30"/>
              <p:cNvSpPr>
                <a:spLocks noChangeShapeType="1"/>
              </p:cNvSpPr>
              <p:nvPr/>
            </p:nvSpPr>
            <p:spPr bwMode="auto">
              <a:xfrm>
                <a:off x="4131" y="17724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5" name="AutoShape 31"/>
              <p:cNvSpPr>
                <a:spLocks noChangeArrowheads="1"/>
              </p:cNvSpPr>
              <p:nvPr/>
            </p:nvSpPr>
            <p:spPr bwMode="auto">
              <a:xfrm flipH="1">
                <a:off x="3984" y="17781"/>
                <a:ext cx="504" cy="504"/>
              </a:xfrm>
              <a:prstGeom prst="moon">
                <a:avLst>
                  <a:gd name="adj" fmla="val 6775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536" name="Oval 32"/>
            <p:cNvSpPr>
              <a:spLocks noChangeArrowheads="1"/>
            </p:cNvSpPr>
            <p:nvPr/>
          </p:nvSpPr>
          <p:spPr bwMode="auto">
            <a:xfrm>
              <a:off x="6602" y="6301"/>
              <a:ext cx="93" cy="11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6231" y="6065"/>
              <a:ext cx="0" cy="57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8" name="AutoShape 34"/>
            <p:cNvSpPr>
              <a:spLocks noChangeArrowheads="1"/>
            </p:cNvSpPr>
            <p:nvPr/>
          </p:nvSpPr>
          <p:spPr bwMode="auto">
            <a:xfrm flipH="1">
              <a:off x="6074" y="6122"/>
              <a:ext cx="540" cy="504"/>
            </a:xfrm>
            <a:prstGeom prst="moon">
              <a:avLst>
                <a:gd name="adj" fmla="val 6775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9" name="Text Box 35"/>
            <p:cNvSpPr txBox="1">
              <a:spLocks noChangeArrowheads="1"/>
            </p:cNvSpPr>
            <p:nvPr/>
          </p:nvSpPr>
          <p:spPr bwMode="auto">
            <a:xfrm>
              <a:off x="4765" y="6293"/>
              <a:ext cx="64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0" name="Text Box 36"/>
            <p:cNvSpPr txBox="1">
              <a:spLocks noChangeArrowheads="1"/>
            </p:cNvSpPr>
            <p:nvPr/>
          </p:nvSpPr>
          <p:spPr bwMode="auto">
            <a:xfrm>
              <a:off x="6814" y="5936"/>
              <a:ext cx="6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1" name="Text Box 37"/>
            <p:cNvSpPr txBox="1">
              <a:spLocks noChangeArrowheads="1"/>
            </p:cNvSpPr>
            <p:nvPr/>
          </p:nvSpPr>
          <p:spPr bwMode="auto">
            <a:xfrm>
              <a:off x="2736" y="5662"/>
              <a:ext cx="24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2" name="Text Box 38"/>
            <p:cNvSpPr txBox="1">
              <a:spLocks noChangeArrowheads="1"/>
            </p:cNvSpPr>
            <p:nvPr/>
          </p:nvSpPr>
          <p:spPr bwMode="auto">
            <a:xfrm>
              <a:off x="2780" y="6930"/>
              <a:ext cx="24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3" name="Text Box 39"/>
            <p:cNvSpPr txBox="1">
              <a:spLocks noChangeArrowheads="1"/>
            </p:cNvSpPr>
            <p:nvPr/>
          </p:nvSpPr>
          <p:spPr bwMode="auto">
            <a:xfrm>
              <a:off x="6624" y="6480"/>
              <a:ext cx="360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4" name="Text Box 40"/>
            <p:cNvSpPr txBox="1">
              <a:spLocks noChangeArrowheads="1"/>
            </p:cNvSpPr>
            <p:nvPr/>
          </p:nvSpPr>
          <p:spPr bwMode="auto">
            <a:xfrm>
              <a:off x="5616" y="5328"/>
              <a:ext cx="720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5472" y="7056"/>
              <a:ext cx="1044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1546" name="Picture 4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2667000"/>
            <a:ext cx="7334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47" name="Picture 4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43434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48" name="Object 44"/>
          <p:cNvGraphicFramePr>
            <a:graphicFrameLocks noChangeAspect="1"/>
          </p:cNvGraphicFramePr>
          <p:nvPr/>
        </p:nvGraphicFramePr>
        <p:xfrm>
          <a:off x="5257800" y="2971800"/>
          <a:ext cx="3886200" cy="609600"/>
        </p:xfrm>
        <a:graphic>
          <a:graphicData uri="http://schemas.openxmlformats.org/presentationml/2006/ole">
            <p:oleObj spid="_x0000_s46082" name="Equation" r:id="rId6" imgW="1612900" imgH="292100" progId="Equation.3">
              <p:embed/>
            </p:oleObj>
          </a:graphicData>
        </a:graphic>
      </p:graphicFrame>
      <p:pic>
        <p:nvPicPr>
          <p:cNvPr id="21551" name="Picture 4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19800" y="3886200"/>
            <a:ext cx="1981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58" name="Picture 5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33600" y="4800600"/>
            <a:ext cx="46196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59" name="Picture 5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29000" y="5486400"/>
            <a:ext cx="25908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Boolean Functions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280400" cy="3221038"/>
          </a:xfrm>
        </p:spPr>
        <p:txBody>
          <a:bodyPr/>
          <a:lstStyle/>
          <a:p>
            <a:r>
              <a:rPr lang="en-US" dirty="0" smtClean="0"/>
              <a:t>Boolean Expression</a:t>
            </a:r>
          </a:p>
          <a:p>
            <a:pPr marL="533400" lvl="1" indent="-1588">
              <a:buFont typeface="Times New Roman" pitchFamily="18" charset="0"/>
              <a:buNone/>
            </a:pPr>
            <a:r>
              <a:rPr lang="en-US" dirty="0" smtClean="0"/>
              <a:t>Example:		</a:t>
            </a:r>
            <a:r>
              <a:rPr lang="en-US" i="1" dirty="0" smtClean="0"/>
              <a:t>F</a:t>
            </a:r>
            <a:r>
              <a:rPr lang="en-US" dirty="0" smtClean="0"/>
              <a:t> = 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y’</a:t>
            </a:r>
            <a:r>
              <a:rPr lang="en-US" dirty="0" smtClean="0"/>
              <a:t> </a:t>
            </a:r>
            <a:r>
              <a:rPr lang="en-US" i="1" dirty="0" smtClean="0"/>
              <a:t>z</a:t>
            </a:r>
          </a:p>
          <a:p>
            <a:r>
              <a:rPr lang="en-US" dirty="0" smtClean="0"/>
              <a:t>Truth Table</a:t>
            </a:r>
          </a:p>
          <a:p>
            <a:pPr marL="533400" lvl="1" indent="-1588">
              <a:buFont typeface="Times New Roman" pitchFamily="18" charset="0"/>
              <a:buNone/>
            </a:pPr>
            <a:r>
              <a:rPr lang="en-US" dirty="0" smtClean="0"/>
              <a:t>All possible combinations</a:t>
            </a:r>
            <a:br>
              <a:rPr lang="en-US" dirty="0" smtClean="0"/>
            </a:br>
            <a:r>
              <a:rPr lang="en-US" dirty="0" smtClean="0"/>
              <a:t>of input variables</a:t>
            </a:r>
          </a:p>
          <a:p>
            <a:r>
              <a:rPr lang="en-US" dirty="0" smtClean="0"/>
              <a:t>Logic Circuit</a:t>
            </a: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/>
        </p:nvGraphicFramePr>
        <p:xfrm>
          <a:off x="6019800" y="1981200"/>
          <a:ext cx="2879725" cy="3291840"/>
        </p:xfrm>
        <a:graphic>
          <a:graphicData uri="http://schemas.openxmlformats.org/drawingml/2006/table">
            <a:tbl>
              <a:tblPr/>
              <a:tblGrid>
                <a:gridCol w="720725"/>
                <a:gridCol w="719138"/>
                <a:gridCol w="719137"/>
                <a:gridCol w="720725"/>
              </a:tblGrid>
              <a:tr h="3126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126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416" name="Object 56"/>
          <p:cNvGraphicFramePr>
            <a:graphicFrameLocks noChangeAspect="1"/>
          </p:cNvGraphicFramePr>
          <p:nvPr/>
        </p:nvGraphicFramePr>
        <p:xfrm>
          <a:off x="685800" y="4876800"/>
          <a:ext cx="4608513" cy="1577975"/>
        </p:xfrm>
        <a:graphic>
          <a:graphicData uri="http://schemas.openxmlformats.org/presentationml/2006/ole">
            <p:oleObj spid="_x0000_s41986" name="Visio" r:id="rId3" imgW="3061167" imgH="861731" progId="">
              <p:embed/>
            </p:oleObj>
          </a:graphicData>
        </a:graphic>
      </p:graphicFrame>
      <p:sp>
        <p:nvSpPr>
          <p:cNvPr id="399417" name="Line 57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Combinational Circuits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Consider the following Boolean expression </a:t>
            </a:r>
            <a:r>
              <a:rPr lang="en-US" altLang="en-US" sz="2400" smtClean="0">
                <a:latin typeface="Times New Roman" pitchFamily="18" charset="0"/>
              </a:rPr>
              <a:t>A(B + C)</a:t>
            </a:r>
            <a:endParaRPr lang="en-US" altLang="en-US" sz="2100" smtClean="0"/>
          </a:p>
        </p:txBody>
      </p:sp>
      <p:pic>
        <p:nvPicPr>
          <p:cNvPr id="19461" name="Picture 8" descr="c04p100b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438400"/>
            <a:ext cx="41910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9" descr="c04p101a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466975"/>
            <a:ext cx="3733800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SOP &amp; POS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31800" y="1089025"/>
            <a:ext cx="8445500" cy="5768975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Sum </a:t>
            </a:r>
            <a:r>
              <a:rPr lang="en-US" b="1" dirty="0" smtClean="0">
                <a:solidFill>
                  <a:srgbClr val="FF0000"/>
                </a:solidFill>
              </a:rPr>
              <a:t>of </a:t>
            </a:r>
            <a:r>
              <a:rPr lang="en-US" b="1" dirty="0" smtClean="0">
                <a:solidFill>
                  <a:srgbClr val="FF0000"/>
                </a:solidFill>
              </a:rPr>
              <a:t>products(SOP)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b="0" dirty="0" smtClean="0">
                <a:solidFill>
                  <a:schemeClr val="tx1"/>
                </a:solidFill>
              </a:rPr>
              <a:t>It is a Boolean expression where different AND terms are </a:t>
            </a:r>
            <a:r>
              <a:rPr lang="en-US" b="0" dirty="0" err="1" smtClean="0">
                <a:solidFill>
                  <a:schemeClr val="tx1"/>
                </a:solidFill>
              </a:rPr>
              <a:t>ORed</a:t>
            </a:r>
            <a:r>
              <a:rPr lang="en-US" b="0" dirty="0" smtClean="0">
                <a:solidFill>
                  <a:schemeClr val="tx1"/>
                </a:solidFill>
              </a:rPr>
              <a:t>. It is denoted by SOP</a:t>
            </a:r>
          </a:p>
          <a:p>
            <a:pPr>
              <a:buFont typeface="Wingdings" pitchFamily="2" charset="2"/>
              <a:buNone/>
            </a:pPr>
            <a:r>
              <a:rPr lang="en-US" b="0" dirty="0" smtClean="0">
                <a:solidFill>
                  <a:schemeClr val="tx1"/>
                </a:solidFill>
              </a:rPr>
              <a:t>e.g.      </a:t>
            </a:r>
            <a:r>
              <a:rPr lang="en-US" b="0" dirty="0" err="1" smtClean="0">
                <a:solidFill>
                  <a:schemeClr val="tx1"/>
                </a:solidFill>
              </a:rPr>
              <a:t>xyz+x’y’z+x’y’z</a:t>
            </a:r>
            <a:r>
              <a:rPr lang="en-US" b="0" dirty="0" smtClean="0">
                <a:solidFill>
                  <a:schemeClr val="tx1"/>
                </a:solidFill>
              </a:rPr>
              <a:t>’</a:t>
            </a:r>
          </a:p>
          <a:p>
            <a:pPr>
              <a:buFont typeface="Wingdings" pitchFamily="2" charset="2"/>
              <a:buNone/>
            </a:pPr>
            <a:r>
              <a:rPr lang="en-US" b="0" dirty="0" smtClean="0">
                <a:solidFill>
                  <a:schemeClr val="tx1"/>
                </a:solidFill>
              </a:rPr>
              <a:t>            </a:t>
            </a:r>
            <a:r>
              <a:rPr lang="en-US" b="0" dirty="0" err="1" smtClean="0">
                <a:solidFill>
                  <a:schemeClr val="tx1"/>
                </a:solidFill>
              </a:rPr>
              <a:t>xy</a:t>
            </a:r>
            <a:r>
              <a:rPr lang="en-US" b="0" dirty="0" smtClean="0">
                <a:solidFill>
                  <a:schemeClr val="tx1"/>
                </a:solidFill>
              </a:rPr>
              <a:t> + </a:t>
            </a:r>
            <a:r>
              <a:rPr lang="en-US" b="0" dirty="0" err="1" smtClean="0">
                <a:solidFill>
                  <a:schemeClr val="tx1"/>
                </a:solidFill>
              </a:rPr>
              <a:t>x’y</a:t>
            </a:r>
            <a:r>
              <a:rPr lang="en-US" b="0" dirty="0" smtClean="0">
                <a:solidFill>
                  <a:schemeClr val="tx1"/>
                </a:solidFill>
              </a:rPr>
              <a:t>’ </a:t>
            </a:r>
          </a:p>
          <a:p>
            <a:pPr>
              <a:buFont typeface="Wingdings" pitchFamily="2" charset="2"/>
              <a:buNone/>
            </a:pPr>
            <a:r>
              <a:rPr lang="en-US" b="0" dirty="0" smtClean="0">
                <a:solidFill>
                  <a:schemeClr val="tx1"/>
                </a:solidFill>
              </a:rPr>
              <a:t>           xyz + y + x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Product of </a:t>
            </a:r>
            <a:r>
              <a:rPr lang="en-US" b="1" dirty="0" smtClean="0">
                <a:solidFill>
                  <a:srgbClr val="FF0000"/>
                </a:solidFill>
              </a:rPr>
              <a:t>sums (POS): </a:t>
            </a:r>
            <a:r>
              <a:rPr lang="en-US" dirty="0" smtClean="0"/>
              <a:t>It is a Boolean expression where different OR terms are </a:t>
            </a:r>
            <a:r>
              <a:rPr lang="en-US" dirty="0" err="1" smtClean="0"/>
              <a:t>ANDed</a:t>
            </a:r>
            <a:r>
              <a:rPr lang="en-US" dirty="0" smtClean="0"/>
              <a:t>. It is denoted by POS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e.g.  (</a:t>
            </a:r>
            <a:r>
              <a:rPr lang="en-US" dirty="0" err="1" smtClean="0"/>
              <a:t>y+x</a:t>
            </a:r>
            <a:r>
              <a:rPr lang="en-US" dirty="0" smtClean="0"/>
              <a:t>’) (</a:t>
            </a:r>
            <a:r>
              <a:rPr lang="en-US" dirty="0" err="1" smtClean="0"/>
              <a:t>x+z</a:t>
            </a:r>
            <a:r>
              <a:rPr lang="en-US" dirty="0" smtClean="0"/>
              <a:t>) (</a:t>
            </a:r>
            <a:r>
              <a:rPr lang="en-US" dirty="0" err="1" smtClean="0"/>
              <a:t>y+z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  (</a:t>
            </a:r>
            <a:r>
              <a:rPr lang="en-US" dirty="0" err="1" smtClean="0"/>
              <a:t>y+x’+z</a:t>
            </a:r>
            <a:r>
              <a:rPr lang="en-US" dirty="0" smtClean="0"/>
              <a:t>’) (</a:t>
            </a:r>
            <a:r>
              <a:rPr lang="en-US" dirty="0" err="1" smtClean="0"/>
              <a:t>x+z+y</a:t>
            </a:r>
            <a:r>
              <a:rPr lang="en-US" dirty="0" smtClean="0"/>
              <a:t>) (</a:t>
            </a:r>
            <a:r>
              <a:rPr lang="en-US" dirty="0" err="1" smtClean="0"/>
              <a:t>x+z+y</a:t>
            </a:r>
            <a:r>
              <a:rPr lang="en-US" dirty="0" smtClean="0"/>
              <a:t>’)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8D178EAC-7432-4070-A83C-97F609E0A3AD}" type="slidenum">
              <a:rPr lang="en-US"/>
              <a:pPr/>
              <a:t>38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389813" cy="1219200"/>
          </a:xfrm>
        </p:spPr>
        <p:txBody>
          <a:bodyPr/>
          <a:lstStyle/>
          <a:p>
            <a:r>
              <a:rPr lang="en-US" b="1" dirty="0"/>
              <a:t>Postulates &amp; Theorems of Boolean Algebra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410200"/>
          </a:xfrm>
        </p:spPr>
        <p:txBody>
          <a:bodyPr/>
          <a:lstStyle/>
          <a:p>
            <a:pPr marL="315913" indent="-315913">
              <a:buFont typeface="Wingdings" pitchFamily="2" charset="2"/>
              <a:buAutoNum type="arabicParenBoth"/>
            </a:pPr>
            <a:r>
              <a:rPr lang="en-US" sz="2800" dirty="0"/>
              <a:t>x+0=x      		x.1=x</a:t>
            </a:r>
          </a:p>
          <a:p>
            <a:pPr marL="315913" indent="-315913">
              <a:buFont typeface="Wingdings" pitchFamily="2" charset="2"/>
              <a:buAutoNum type="arabicParenBoth"/>
            </a:pPr>
            <a:r>
              <a:rPr lang="en-US" sz="2800" dirty="0" err="1"/>
              <a:t>x+x</a:t>
            </a:r>
            <a:r>
              <a:rPr lang="en-US" sz="2800" dirty="0"/>
              <a:t>’=1			</a:t>
            </a:r>
            <a:r>
              <a:rPr lang="en-US" sz="2800" dirty="0" err="1"/>
              <a:t>x.x</a:t>
            </a:r>
            <a:r>
              <a:rPr lang="en-US" sz="2800" dirty="0"/>
              <a:t>’=0</a:t>
            </a:r>
          </a:p>
          <a:p>
            <a:pPr marL="315913" indent="-315913">
              <a:buFont typeface="Wingdings" pitchFamily="2" charset="2"/>
              <a:buAutoNum type="arabicParenBoth"/>
            </a:pPr>
            <a:r>
              <a:rPr lang="en-US" sz="2800" dirty="0" err="1"/>
              <a:t>x+x</a:t>
            </a:r>
            <a:r>
              <a:rPr lang="en-US" sz="2800" dirty="0"/>
              <a:t>=x			</a:t>
            </a:r>
            <a:r>
              <a:rPr lang="en-US" sz="2800" dirty="0" err="1"/>
              <a:t>x.x</a:t>
            </a:r>
            <a:r>
              <a:rPr lang="en-US" sz="2800" dirty="0"/>
              <a:t>=x</a:t>
            </a:r>
          </a:p>
          <a:p>
            <a:pPr marL="315913" indent="-315913">
              <a:buFont typeface="Wingdings" pitchFamily="2" charset="2"/>
              <a:buAutoNum type="arabicParenBoth"/>
            </a:pPr>
            <a:r>
              <a:rPr lang="en-US" sz="2800" dirty="0"/>
              <a:t>x+1=1			x.0=0</a:t>
            </a:r>
          </a:p>
          <a:p>
            <a:pPr marL="315913" indent="-315913">
              <a:buFont typeface="Wingdings" pitchFamily="2" charset="2"/>
              <a:buAutoNum type="arabicParenBoth"/>
            </a:pPr>
            <a:r>
              <a:rPr lang="en-US" sz="2800" dirty="0"/>
              <a:t>(x’)’=x              Involution Law</a:t>
            </a:r>
          </a:p>
          <a:p>
            <a:pPr marL="315913" indent="-315913">
              <a:buFont typeface="Wingdings" pitchFamily="2" charset="2"/>
              <a:buAutoNum type="arabicParenBoth"/>
            </a:pPr>
            <a:endParaRPr lang="en-US" sz="2800" dirty="0"/>
          </a:p>
          <a:p>
            <a:pPr marL="315913" indent="-315913">
              <a:buFont typeface="Wingdings" pitchFamily="2" charset="2"/>
              <a:buAutoNum type="arabicParenBoth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Postulates &amp; Theorems of 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839200" cy="6019800"/>
          </a:xfrm>
        </p:spPr>
        <p:txBody>
          <a:bodyPr/>
          <a:lstStyle/>
          <a:p>
            <a:pPr marL="315913" indent="-315913">
              <a:buFont typeface="Wingdings" pitchFamily="2" charset="2"/>
              <a:buAutoNum type="arabicParenBoth"/>
            </a:pPr>
            <a:r>
              <a:rPr lang="en-US" dirty="0" err="1" smtClean="0"/>
              <a:t>x+y</a:t>
            </a:r>
            <a:r>
              <a:rPr lang="en-US" dirty="0" smtClean="0"/>
              <a:t>=</a:t>
            </a:r>
            <a:r>
              <a:rPr lang="en-US" dirty="0" err="1" smtClean="0"/>
              <a:t>y+x</a:t>
            </a:r>
            <a:r>
              <a:rPr lang="en-US" dirty="0" smtClean="0"/>
              <a:t>		</a:t>
            </a:r>
            <a:r>
              <a:rPr lang="en-US" dirty="0" err="1" smtClean="0"/>
              <a:t>x.y</a:t>
            </a:r>
            <a:r>
              <a:rPr lang="en-US" dirty="0" smtClean="0"/>
              <a:t>=</a:t>
            </a:r>
            <a:r>
              <a:rPr lang="en-US" dirty="0" err="1" smtClean="0"/>
              <a:t>y.x</a:t>
            </a:r>
            <a:r>
              <a:rPr lang="en-US" dirty="0" smtClean="0"/>
              <a:t>         Commutative</a:t>
            </a:r>
          </a:p>
          <a:p>
            <a:pPr marL="315913" indent="-315913">
              <a:buFont typeface="Wingdings" pitchFamily="2" charset="2"/>
              <a:buAutoNum type="arabicParenBoth"/>
            </a:pPr>
            <a:r>
              <a:rPr lang="en-US" dirty="0" smtClean="0"/>
              <a:t>x+(</a:t>
            </a:r>
            <a:r>
              <a:rPr lang="en-US" dirty="0" err="1" smtClean="0"/>
              <a:t>y+z</a:t>
            </a:r>
            <a:r>
              <a:rPr lang="en-US" dirty="0" smtClean="0"/>
              <a:t>)=(</a:t>
            </a:r>
            <a:r>
              <a:rPr lang="en-US" dirty="0" err="1" smtClean="0"/>
              <a:t>x+y</a:t>
            </a:r>
            <a:r>
              <a:rPr lang="en-US" dirty="0" smtClean="0"/>
              <a:t>)+z	,x(</a:t>
            </a:r>
            <a:r>
              <a:rPr lang="en-US" dirty="0" err="1" smtClean="0"/>
              <a:t>yz</a:t>
            </a:r>
            <a:r>
              <a:rPr lang="en-US" dirty="0" smtClean="0"/>
              <a:t>)=(</a:t>
            </a:r>
            <a:r>
              <a:rPr lang="en-US" dirty="0" err="1" smtClean="0"/>
              <a:t>xy</a:t>
            </a:r>
            <a:r>
              <a:rPr lang="en-US" dirty="0" smtClean="0"/>
              <a:t>)z    Associative</a:t>
            </a:r>
          </a:p>
          <a:p>
            <a:pPr marL="315913" indent="-315913">
              <a:buFont typeface="Wingdings" pitchFamily="2" charset="2"/>
              <a:buAutoNum type="arabicParenBoth"/>
            </a:pPr>
            <a:r>
              <a:rPr lang="en-US" dirty="0" smtClean="0"/>
              <a:t>x(</a:t>
            </a:r>
            <a:r>
              <a:rPr lang="en-US" dirty="0" err="1" smtClean="0"/>
              <a:t>y+z</a:t>
            </a:r>
            <a:r>
              <a:rPr lang="en-US" dirty="0" smtClean="0"/>
              <a:t>)=</a:t>
            </a:r>
            <a:r>
              <a:rPr lang="en-US" dirty="0" err="1" smtClean="0"/>
              <a:t>xy+xz</a:t>
            </a:r>
            <a:r>
              <a:rPr lang="en-US" dirty="0" smtClean="0"/>
              <a:t>, </a:t>
            </a:r>
            <a:r>
              <a:rPr lang="en-US" dirty="0" err="1" smtClean="0"/>
              <a:t>x+yz</a:t>
            </a:r>
            <a:r>
              <a:rPr lang="en-US" dirty="0" smtClean="0"/>
              <a:t>=(</a:t>
            </a:r>
            <a:r>
              <a:rPr lang="en-US" dirty="0" err="1" smtClean="0"/>
              <a:t>x+y</a:t>
            </a:r>
            <a:r>
              <a:rPr lang="en-US" dirty="0" smtClean="0"/>
              <a:t>)(</a:t>
            </a:r>
            <a:r>
              <a:rPr lang="en-US" dirty="0" err="1" smtClean="0"/>
              <a:t>x+z</a:t>
            </a:r>
            <a:r>
              <a:rPr lang="en-US" dirty="0" smtClean="0"/>
              <a:t>) Distributive </a:t>
            </a:r>
          </a:p>
          <a:p>
            <a:pPr marL="315913" indent="-315913">
              <a:buFont typeface="Wingdings" pitchFamily="2" charset="2"/>
              <a:buAutoNum type="arabicParenBoth"/>
            </a:pPr>
            <a:r>
              <a:rPr lang="en-US" dirty="0" err="1" smtClean="0"/>
              <a:t>x+xy</a:t>
            </a:r>
            <a:r>
              <a:rPr lang="en-US" dirty="0" smtClean="0"/>
              <a:t>=x ,                 x(</a:t>
            </a:r>
            <a:r>
              <a:rPr lang="en-US" dirty="0" err="1" smtClean="0"/>
              <a:t>x+y</a:t>
            </a:r>
            <a:r>
              <a:rPr lang="en-US" dirty="0" smtClean="0"/>
              <a:t>)=x        Absorption</a:t>
            </a:r>
          </a:p>
          <a:p>
            <a:pPr marL="315913" indent="-315913">
              <a:buFont typeface="Wingdings" pitchFamily="2" charset="2"/>
              <a:buAutoNum type="arabicParenBoth"/>
            </a:pPr>
            <a:r>
              <a:rPr lang="en-US" dirty="0" smtClean="0"/>
              <a:t>(</a:t>
            </a:r>
            <a:r>
              <a:rPr lang="en-US" dirty="0" err="1" smtClean="0"/>
              <a:t>x+y</a:t>
            </a:r>
            <a:r>
              <a:rPr lang="en-US" dirty="0" smtClean="0"/>
              <a:t>)’=</a:t>
            </a:r>
            <a:r>
              <a:rPr lang="en-US" dirty="0" err="1" smtClean="0"/>
              <a:t>x’y</a:t>
            </a:r>
            <a:r>
              <a:rPr lang="en-US" dirty="0" smtClean="0"/>
              <a:t>’,                (</a:t>
            </a:r>
            <a:r>
              <a:rPr lang="en-US" dirty="0" err="1" smtClean="0"/>
              <a:t>xy</a:t>
            </a:r>
            <a:r>
              <a:rPr lang="en-US" dirty="0" smtClean="0"/>
              <a:t>)’=</a:t>
            </a:r>
            <a:r>
              <a:rPr lang="en-US" dirty="0" err="1" smtClean="0"/>
              <a:t>x’+y</a:t>
            </a:r>
            <a:r>
              <a:rPr lang="en-US" dirty="0" smtClean="0"/>
              <a:t>’ 	</a:t>
            </a:r>
            <a:r>
              <a:rPr lang="en-US" dirty="0" err="1" smtClean="0"/>
              <a:t>DeMorgans</a:t>
            </a:r>
            <a:endParaRPr lang="en-US" dirty="0" smtClean="0"/>
          </a:p>
          <a:p>
            <a:pPr marL="315913" indent="-315913">
              <a:buFont typeface="Wingdings" pitchFamily="2" charset="2"/>
              <a:buAutoNum type="arabicParenBoth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GATES</a:t>
            </a:r>
            <a:endParaRPr lang="en-US" altLang="en-US" dirty="0" smtClean="0"/>
          </a:p>
        </p:txBody>
      </p:sp>
      <p:sp>
        <p:nvSpPr>
          <p:cNvPr id="922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Boolean expressions</a:t>
            </a:r>
            <a:r>
              <a:rPr lang="en-US" altLang="en-US" dirty="0" smtClean="0"/>
              <a:t>  A mathematical notation for expressing TRUE/FALSE logic.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Example:     F = AB + C 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C4BAA67C-ECBA-40F8-8F6E-7222D40D7D2A}" type="slidenum">
              <a:rPr lang="en-US"/>
              <a:pPr/>
              <a:t>40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DeMorgan’s Theorem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600200"/>
            <a:ext cx="8226425" cy="4800600"/>
          </a:xfrm>
        </p:spPr>
        <p:txBody>
          <a:bodyPr/>
          <a:lstStyle/>
          <a:p>
            <a:pPr marL="315913" indent="-315913">
              <a:buFont typeface="Wingdings" pitchFamily="2" charset="2"/>
              <a:buNone/>
            </a:pPr>
            <a:r>
              <a:rPr lang="en-US" sz="3200"/>
              <a:t>1.</a:t>
            </a:r>
            <a:r>
              <a:rPr lang="en-US"/>
              <a:t> </a:t>
            </a:r>
            <a:r>
              <a:rPr lang="en-US" sz="3200"/>
              <a:t>(A+B)’= A’.B’</a:t>
            </a:r>
          </a:p>
          <a:p>
            <a:pPr marL="315913" indent="-315913">
              <a:buFont typeface="Wingdings" pitchFamily="2" charset="2"/>
              <a:buNone/>
            </a:pPr>
            <a:r>
              <a:rPr lang="en-US" sz="3200"/>
              <a:t>2. (AB)’ = A’+ B’</a:t>
            </a:r>
          </a:p>
          <a:p>
            <a:pPr marL="315913" indent="-315913">
              <a:buFont typeface="Wingdings" pitchFamily="2" charset="2"/>
              <a:buNone/>
            </a:pPr>
            <a:endParaRPr lang="en-US" sz="3200"/>
          </a:p>
          <a:p>
            <a:pPr marL="315913" indent="-315913">
              <a:buFont typeface="Wingdings" pitchFamily="2" charset="2"/>
              <a:buAutoNum type="arabicPeriod"/>
            </a:pPr>
            <a:r>
              <a:rPr lang="en-US" sz="3200"/>
              <a:t>Compliment of Sum is equal to product of their compliments.</a:t>
            </a:r>
          </a:p>
          <a:p>
            <a:pPr marL="315913" indent="-315913">
              <a:buFont typeface="Wingdings" pitchFamily="2" charset="2"/>
              <a:buAutoNum type="arabicPeriod"/>
            </a:pPr>
            <a:r>
              <a:rPr lang="en-US" sz="3200"/>
              <a:t>Compliment of product is equal to sum of their compliments.</a:t>
            </a:r>
          </a:p>
          <a:p>
            <a:pPr marL="315913" indent="-315913">
              <a:buFont typeface="Wingdings" pitchFamily="2" charset="2"/>
              <a:buAutoNum type="arabicPeriod"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20096B2A-C21C-4E79-9EEA-37FBF963FE25}" type="slidenum">
              <a:rPr lang="en-US"/>
              <a:pPr/>
              <a:t>41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DeMorgan’s Theorem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447800"/>
            <a:ext cx="8988425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This theorem is widely used in Boolean logic design. Stated in words it is: </a:t>
            </a:r>
            <a:r>
              <a:rPr lang="en-US" sz="3200" i="1" dirty="0"/>
              <a:t>To "invert" (negate) a Boolean expression, replace the AND operator with the OR operator (or vice versa) and invert the individual terms</a:t>
            </a:r>
            <a:r>
              <a:rPr lang="en-US" sz="3200" dirty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The theorem holds for any number of terms,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     </a:t>
            </a:r>
            <a:r>
              <a:rPr lang="en-US" sz="2800" dirty="0"/>
              <a:t>(A+B+C+……+X)' =  A'• B'• C'………….X‘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      </a:t>
            </a:r>
            <a:r>
              <a:rPr lang="en-US" sz="2800" dirty="0"/>
              <a:t>(A•B•C•....•X)' = A' + B' + C' + ......+ X'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4000" b="1"/>
              <a:t>Truth Table to Verify DeMorgan’s</a:t>
            </a:r>
          </a:p>
        </p:txBody>
      </p:sp>
      <p:graphicFrame>
        <p:nvGraphicFramePr>
          <p:cNvPr id="259295" name="Group 223"/>
          <p:cNvGraphicFramePr>
            <a:graphicFrameLocks noGrp="1"/>
          </p:cNvGraphicFramePr>
          <p:nvPr/>
        </p:nvGraphicFramePr>
        <p:xfrm>
          <a:off x="654050" y="2046288"/>
          <a:ext cx="7950200" cy="2343152"/>
        </p:xfrm>
        <a:graphic>
          <a:graphicData uri="http://schemas.openxmlformats.org/drawingml/2006/table">
            <a:tbl>
              <a:tblPr/>
              <a:tblGrid>
                <a:gridCol w="539750"/>
                <a:gridCol w="542925"/>
                <a:gridCol w="831850"/>
                <a:gridCol w="1000125"/>
                <a:gridCol w="498475"/>
                <a:gridCol w="498475"/>
                <a:gridCol w="1041400"/>
                <a:gridCol w="1082675"/>
                <a:gridCol w="915988"/>
                <a:gridCol w="998537"/>
              </a:tblGrid>
              <a:tr h="725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X+Y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X+Y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·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·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X+Y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615950" y="1355726"/>
            <a:ext cx="3725863" cy="677863"/>
            <a:chOff x="388" y="854"/>
            <a:chExt cx="2347" cy="427"/>
          </a:xfrm>
        </p:grpSpPr>
        <p:sp>
          <p:nvSpPr>
            <p:cNvPr id="259163" name="Rectangle 91"/>
            <p:cNvSpPr>
              <a:spLocks noChangeArrowheads="1"/>
            </p:cNvSpPr>
            <p:nvPr/>
          </p:nvSpPr>
          <p:spPr bwMode="auto">
            <a:xfrm>
              <a:off x="388" y="854"/>
              <a:ext cx="2347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4400" b="1" baseline="0" dirty="0">
                  <a:solidFill>
                    <a:srgbClr val="000000"/>
                  </a:solidFill>
                </a:rPr>
                <a:t>X + Y = X </a:t>
              </a:r>
              <a:r>
                <a:rPr lang="en-US" sz="4400" b="1" baseline="0" dirty="0">
                  <a:solidFill>
                    <a:srgbClr val="000000"/>
                  </a:solidFill>
                  <a:cs typeface="Times New Roman" pitchFamily="18" charset="0"/>
                </a:rPr>
                <a:t>· </a:t>
              </a:r>
              <a:r>
                <a:rPr lang="en-US" sz="4400" b="1" baseline="0" dirty="0">
                  <a:solidFill>
                    <a:srgbClr val="000000"/>
                  </a:solidFill>
                </a:rPr>
                <a:t>Y</a:t>
              </a:r>
              <a:endParaRPr lang="en-US" sz="4400" baseline="0" dirty="0"/>
            </a:p>
          </p:txBody>
        </p:sp>
        <p:sp>
          <p:nvSpPr>
            <p:cNvPr id="259164" name="Line 92"/>
            <p:cNvSpPr>
              <a:spLocks noChangeShapeType="1"/>
            </p:cNvSpPr>
            <p:nvPr/>
          </p:nvSpPr>
          <p:spPr bwMode="auto">
            <a:xfrm>
              <a:off x="388" y="878"/>
              <a:ext cx="8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65" name="Line 93"/>
            <p:cNvSpPr>
              <a:spLocks noChangeShapeType="1"/>
            </p:cNvSpPr>
            <p:nvPr/>
          </p:nvSpPr>
          <p:spPr bwMode="auto">
            <a:xfrm>
              <a:off x="1645" y="878"/>
              <a:ext cx="24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66" name="Line 94"/>
            <p:cNvSpPr>
              <a:spLocks noChangeShapeType="1"/>
            </p:cNvSpPr>
            <p:nvPr/>
          </p:nvSpPr>
          <p:spPr bwMode="auto">
            <a:xfrm>
              <a:off x="2154" y="878"/>
              <a:ext cx="24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5072063" y="1358900"/>
            <a:ext cx="3494087" cy="669925"/>
            <a:chOff x="2977" y="856"/>
            <a:chExt cx="2201" cy="422"/>
          </a:xfrm>
        </p:grpSpPr>
        <p:sp>
          <p:nvSpPr>
            <p:cNvPr id="259167" name="Rectangle 95"/>
            <p:cNvSpPr>
              <a:spLocks noChangeArrowheads="1"/>
            </p:cNvSpPr>
            <p:nvPr/>
          </p:nvSpPr>
          <p:spPr bwMode="auto">
            <a:xfrm>
              <a:off x="3001" y="856"/>
              <a:ext cx="2177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4400" b="1" baseline="0">
                  <a:solidFill>
                    <a:srgbClr val="000000"/>
                  </a:solidFill>
                </a:rPr>
                <a:t>X </a:t>
              </a:r>
              <a:r>
                <a:rPr lang="en-US" sz="4400" b="1" baseline="0">
                  <a:solidFill>
                    <a:srgbClr val="000000"/>
                  </a:solidFill>
                  <a:cs typeface="Times New Roman" pitchFamily="18" charset="0"/>
                </a:rPr>
                <a:t>·</a:t>
              </a:r>
              <a:r>
                <a:rPr lang="en-US" sz="4400" b="1" baseline="0">
                  <a:solidFill>
                    <a:srgbClr val="000000"/>
                  </a:solidFill>
                </a:rPr>
                <a:t> Y = X </a:t>
              </a:r>
              <a:r>
                <a:rPr lang="en-US" sz="4400" b="1" baseline="0">
                  <a:solidFill>
                    <a:srgbClr val="000000"/>
                  </a:solidFill>
                  <a:cs typeface="Times New Roman" pitchFamily="18" charset="0"/>
                </a:rPr>
                <a:t>+ </a:t>
              </a:r>
              <a:r>
                <a:rPr lang="en-US" sz="4400" b="1" baseline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59168" name="Line 96"/>
            <p:cNvSpPr>
              <a:spLocks noChangeShapeType="1"/>
            </p:cNvSpPr>
            <p:nvPr/>
          </p:nvSpPr>
          <p:spPr bwMode="auto">
            <a:xfrm flipV="1">
              <a:off x="2977" y="878"/>
              <a:ext cx="7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69" name="Line 97"/>
            <p:cNvSpPr>
              <a:spLocks noChangeShapeType="1"/>
            </p:cNvSpPr>
            <p:nvPr/>
          </p:nvSpPr>
          <p:spPr bwMode="auto">
            <a:xfrm>
              <a:off x="4114" y="880"/>
              <a:ext cx="24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70" name="Line 98"/>
            <p:cNvSpPr>
              <a:spLocks noChangeShapeType="1"/>
            </p:cNvSpPr>
            <p:nvPr/>
          </p:nvSpPr>
          <p:spPr bwMode="auto">
            <a:xfrm>
              <a:off x="4790" y="880"/>
              <a:ext cx="24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172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615950" y="4427538"/>
            <a:ext cx="7772400" cy="2151062"/>
          </a:xfrm>
        </p:spPr>
        <p:txBody>
          <a:bodyPr/>
          <a:lstStyle/>
          <a:p>
            <a:r>
              <a:rPr lang="en-US" dirty="0"/>
              <a:t>Generalized </a:t>
            </a:r>
            <a:r>
              <a:rPr lang="en-US" dirty="0" err="1"/>
              <a:t>DeMorgan’s</a:t>
            </a:r>
            <a:r>
              <a:rPr lang="en-US" dirty="0"/>
              <a:t> Theorem: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dirty="0"/>
              <a:t>	X</a:t>
            </a:r>
            <a:r>
              <a:rPr lang="en-US" baseline="-25000" dirty="0"/>
              <a:t>1 </a:t>
            </a:r>
            <a:r>
              <a:rPr lang="en-US" dirty="0"/>
              <a:t>+ X</a:t>
            </a:r>
            <a:r>
              <a:rPr lang="en-US" baseline="-25000" dirty="0"/>
              <a:t>2 </a:t>
            </a:r>
            <a:r>
              <a:rPr lang="en-US" dirty="0"/>
              <a:t>+ … + </a:t>
            </a:r>
            <a:r>
              <a:rPr lang="en-US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·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·</a:t>
            </a:r>
            <a:r>
              <a:rPr lang="en-US" dirty="0"/>
              <a:t> … </a:t>
            </a:r>
            <a:r>
              <a:rPr lang="en-US" dirty="0">
                <a:cs typeface="Times New Roman" pitchFamily="18" charset="0"/>
              </a:rPr>
              <a:t>·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i="1" baseline="-25000" dirty="0" err="1"/>
              <a:t>n</a:t>
            </a:r>
            <a:endParaRPr lang="en-US" i="1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·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·</a:t>
            </a:r>
            <a:r>
              <a:rPr lang="en-US" dirty="0"/>
              <a:t> … </a:t>
            </a:r>
            <a:r>
              <a:rPr lang="en-US" dirty="0">
                <a:cs typeface="Times New Roman" pitchFamily="18" charset="0"/>
              </a:rPr>
              <a:t>·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… + </a:t>
            </a:r>
            <a:r>
              <a:rPr lang="en-US" dirty="0" err="1"/>
              <a:t>X</a:t>
            </a:r>
            <a:r>
              <a:rPr lang="en-US" i="1" baseline="-25000" dirty="0" err="1"/>
              <a:t>n</a:t>
            </a:r>
            <a:endParaRPr lang="en-US" i="1" baseline="-25000" dirty="0"/>
          </a:p>
        </p:txBody>
      </p:sp>
      <p:sp>
        <p:nvSpPr>
          <p:cNvPr id="259175" name="Line 103"/>
          <p:cNvSpPr>
            <a:spLocks noChangeShapeType="1"/>
          </p:cNvSpPr>
          <p:nvPr/>
        </p:nvSpPr>
        <p:spPr bwMode="auto">
          <a:xfrm>
            <a:off x="3687763" y="2200275"/>
            <a:ext cx="3063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176" name="Line 104"/>
          <p:cNvSpPr>
            <a:spLocks noChangeShapeType="1"/>
          </p:cNvSpPr>
          <p:nvPr/>
        </p:nvSpPr>
        <p:spPr bwMode="auto">
          <a:xfrm>
            <a:off x="4149725" y="2200275"/>
            <a:ext cx="3063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274" name="Line 202"/>
          <p:cNvSpPr>
            <a:spLocks noChangeShapeType="1"/>
          </p:cNvSpPr>
          <p:nvPr/>
        </p:nvSpPr>
        <p:spPr bwMode="auto">
          <a:xfrm>
            <a:off x="5724525" y="2200275"/>
            <a:ext cx="266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275" name="Line 203"/>
          <p:cNvSpPr>
            <a:spLocks noChangeShapeType="1"/>
          </p:cNvSpPr>
          <p:nvPr/>
        </p:nvSpPr>
        <p:spPr bwMode="auto">
          <a:xfrm>
            <a:off x="6261100" y="2200275"/>
            <a:ext cx="268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276" name="Line 204"/>
          <p:cNvSpPr>
            <a:spLocks noChangeShapeType="1"/>
          </p:cNvSpPr>
          <p:nvPr/>
        </p:nvSpPr>
        <p:spPr bwMode="auto">
          <a:xfrm>
            <a:off x="4686300" y="2200275"/>
            <a:ext cx="768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286" name="Line 214"/>
          <p:cNvSpPr>
            <a:spLocks noChangeShapeType="1"/>
          </p:cNvSpPr>
          <p:nvPr/>
        </p:nvSpPr>
        <p:spPr bwMode="auto">
          <a:xfrm flipV="1">
            <a:off x="6799263" y="2200275"/>
            <a:ext cx="6524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287" name="Line 215"/>
          <p:cNvSpPr>
            <a:spLocks noChangeShapeType="1"/>
          </p:cNvSpPr>
          <p:nvPr/>
        </p:nvSpPr>
        <p:spPr bwMode="auto">
          <a:xfrm flipV="1">
            <a:off x="7721600" y="2200275"/>
            <a:ext cx="268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288" name="Line 216"/>
          <p:cNvSpPr>
            <a:spLocks noChangeShapeType="1"/>
          </p:cNvSpPr>
          <p:nvPr/>
        </p:nvSpPr>
        <p:spPr bwMode="auto">
          <a:xfrm flipV="1">
            <a:off x="8181975" y="2200275"/>
            <a:ext cx="268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296" name="Line 224"/>
          <p:cNvSpPr>
            <a:spLocks noChangeShapeType="1"/>
          </p:cNvSpPr>
          <p:nvPr/>
        </p:nvSpPr>
        <p:spPr bwMode="auto">
          <a:xfrm>
            <a:off x="962025" y="5118100"/>
            <a:ext cx="29956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297" name="Line 225"/>
          <p:cNvSpPr>
            <a:spLocks noChangeShapeType="1"/>
          </p:cNvSpPr>
          <p:nvPr/>
        </p:nvSpPr>
        <p:spPr bwMode="auto">
          <a:xfrm>
            <a:off x="962025" y="5848350"/>
            <a:ext cx="25733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298" name="Line 226"/>
          <p:cNvSpPr>
            <a:spLocks noChangeShapeType="1"/>
          </p:cNvSpPr>
          <p:nvPr/>
        </p:nvSpPr>
        <p:spPr bwMode="auto">
          <a:xfrm>
            <a:off x="4341813" y="5118100"/>
            <a:ext cx="3841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299" name="Line 227"/>
          <p:cNvSpPr>
            <a:spLocks noChangeShapeType="1"/>
          </p:cNvSpPr>
          <p:nvPr/>
        </p:nvSpPr>
        <p:spPr bwMode="auto">
          <a:xfrm>
            <a:off x="5072063" y="5118100"/>
            <a:ext cx="3841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300" name="Line 228"/>
          <p:cNvSpPr>
            <a:spLocks noChangeShapeType="1"/>
          </p:cNvSpPr>
          <p:nvPr/>
        </p:nvSpPr>
        <p:spPr bwMode="auto">
          <a:xfrm>
            <a:off x="6530975" y="5118100"/>
            <a:ext cx="3841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301" name="Line 229"/>
          <p:cNvSpPr>
            <a:spLocks noChangeShapeType="1"/>
          </p:cNvSpPr>
          <p:nvPr/>
        </p:nvSpPr>
        <p:spPr bwMode="auto">
          <a:xfrm>
            <a:off x="4033838" y="5848350"/>
            <a:ext cx="3841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302" name="Line 230"/>
          <p:cNvSpPr>
            <a:spLocks noChangeShapeType="1"/>
          </p:cNvSpPr>
          <p:nvPr/>
        </p:nvSpPr>
        <p:spPr bwMode="auto">
          <a:xfrm>
            <a:off x="4878388" y="5848350"/>
            <a:ext cx="3841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303" name="Line 231"/>
          <p:cNvSpPr>
            <a:spLocks noChangeShapeType="1"/>
          </p:cNvSpPr>
          <p:nvPr/>
        </p:nvSpPr>
        <p:spPr bwMode="auto">
          <a:xfrm>
            <a:off x="6607175" y="5848350"/>
            <a:ext cx="3841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Adders</a:t>
            </a:r>
          </a:p>
        </p:txBody>
      </p:sp>
      <p:sp>
        <p:nvSpPr>
          <p:cNvPr id="20484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dirty="0" smtClean="0"/>
              <a:t>At the digital logic level, addition is performed in binary </a:t>
            </a:r>
          </a:p>
          <a:p>
            <a:pPr algn="just" eaLnBrk="1" hangingPunct="1"/>
            <a:r>
              <a:rPr lang="en-US" altLang="en-US" dirty="0" smtClean="0"/>
              <a:t>Addition operations are carried out </a:t>
            </a:r>
            <a:br>
              <a:rPr lang="en-US" altLang="en-US" dirty="0" smtClean="0"/>
            </a:br>
            <a:r>
              <a:rPr lang="en-US" altLang="en-US" dirty="0" smtClean="0"/>
              <a:t>by special circuits called, appropriately, </a:t>
            </a:r>
            <a:r>
              <a:rPr lang="en-US" altLang="en-US" b="1" dirty="0" smtClean="0">
                <a:solidFill>
                  <a:srgbClr val="3333FF"/>
                </a:solidFill>
              </a:rPr>
              <a:t>adders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Half Adder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162800" cy="1371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Recall that 1 PLUS 1 = 10 in base two</a:t>
            </a:r>
          </a:p>
          <a:p>
            <a:pPr eaLnBrk="1" hangingPunct="1"/>
            <a:r>
              <a:rPr lang="en-US" altLang="en-US" sz="2400" smtClean="0"/>
              <a:t>In other words:	 0 with a carry of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3429000"/>
          <a:ext cx="6553200" cy="2286000"/>
        </p:xfrm>
        <a:graphic>
          <a:graphicData uri="http://schemas.openxmlformats.org/drawingml/2006/table">
            <a:tbl>
              <a:tblPr/>
              <a:tblGrid>
                <a:gridCol w="1139687"/>
                <a:gridCol w="1139687"/>
                <a:gridCol w="2018196"/>
                <a:gridCol w="2255630"/>
              </a:tblGrid>
              <a:tr h="3810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Inputs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Outputs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A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B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Carry </a:t>
                      </a:r>
                    </a:p>
                  </a:txBody>
                  <a:tcPr marL="9525" marR="9525" marT="9525" marB="0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Sum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Half Adder Circuit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idx="1"/>
          </p:nvPr>
        </p:nvSpPr>
        <p:spPr>
          <a:xfrm>
            <a:off x="5029200" y="1981200"/>
            <a:ext cx="3657600" cy="4267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Two Boolean expressions: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</a:rPr>
              <a:t>	sum = A </a:t>
            </a:r>
            <a:r>
              <a:rPr lang="en-US" altLang="en-US" smtClean="0"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altLang="en-US" smtClean="0">
                <a:latin typeface="Times New Roman" pitchFamily="18" charset="0"/>
              </a:rPr>
              <a:t>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latin typeface="Times New Roman" pitchFamily="18" charset="0"/>
              </a:rPr>
              <a:t>	carry = AB</a:t>
            </a:r>
          </a:p>
        </p:txBody>
      </p:sp>
      <p:pic>
        <p:nvPicPr>
          <p:cNvPr id="22531" name="Picture 5" descr="c04p103b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4533900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457200" y="5715000"/>
            <a:ext cx="952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327CB8"/>
                </a:solidFill>
                <a:latin typeface="Arial" pitchFamily="34" charset="0"/>
              </a:rPr>
              <a:t>Page 103</a:t>
            </a:r>
            <a:endParaRPr lang="en-US" altLang="en-US" sz="140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Full Adder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1447800"/>
          </a:xfrm>
        </p:spPr>
        <p:txBody>
          <a:bodyPr/>
          <a:lstStyle/>
          <a:p>
            <a:pPr eaLnBrk="1" hangingPunct="1"/>
            <a:r>
              <a:rPr lang="en-US" altLang="en-US" smtClean="0"/>
              <a:t>A circuit called a </a:t>
            </a:r>
            <a:r>
              <a:rPr lang="en-US" altLang="en-US" b="1" smtClean="0">
                <a:solidFill>
                  <a:srgbClr val="3333FF"/>
                </a:solidFill>
              </a:rPr>
              <a:t>full adder</a:t>
            </a:r>
            <a:r>
              <a:rPr lang="en-US" altLang="en-US" smtClean="0"/>
              <a:t> takes the carry-in value into account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2895600"/>
          <a:ext cx="3810000" cy="32908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33033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Inputs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Outputs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8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Carry 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Carry-Out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00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6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971800"/>
            <a:ext cx="42164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GATES</a:t>
            </a:r>
            <a:endParaRPr lang="en-US" alt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Logic diagram</a:t>
            </a:r>
            <a:r>
              <a:rPr lang="en-US" altLang="en-US" dirty="0" smtClean="0"/>
              <a:t>  A graphical representation of a circuit .Each type of gate is represented by a specific graphical symbol.</a:t>
            </a:r>
          </a:p>
          <a:p>
            <a:pPr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Truth table</a:t>
            </a:r>
            <a:r>
              <a:rPr lang="en-US" altLang="en-US" dirty="0" smtClean="0"/>
              <a:t>  A table showing all possible input values and the associated output values.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 GATES</a:t>
            </a:r>
            <a:endParaRPr lang="en-US" b="1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Binary Logic Gates are the basic building blocks for all digital circuits.</a:t>
            </a:r>
          </a:p>
          <a:p>
            <a:r>
              <a:rPr lang="en-US" dirty="0"/>
              <a:t>A Circuit with one or more input signals but only one output signal. </a:t>
            </a:r>
          </a:p>
          <a:p>
            <a:r>
              <a:rPr lang="en-US" dirty="0"/>
              <a:t>Gates are Digital (2 - state) circuits because the input and output signals are either low or high voltages.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LOGIC GATES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Gates are often called logic circuits because they can be analyzed with Boolean algebra.</a:t>
            </a:r>
          </a:p>
          <a:p>
            <a:r>
              <a:rPr lang="en-US" dirty="0"/>
              <a:t>The table which lists the corresponding output with the given input is called </a:t>
            </a:r>
            <a:r>
              <a:rPr lang="en-US" b="1" dirty="0"/>
              <a:t>Truth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.</a:t>
            </a:r>
          </a:p>
          <a:p>
            <a:r>
              <a:rPr lang="en-US" dirty="0"/>
              <a:t>Binary </a:t>
            </a:r>
            <a:r>
              <a:rPr lang="en-US" dirty="0">
                <a:solidFill>
                  <a:srgbClr val="FF0000"/>
                </a:solidFill>
              </a:rPr>
              <a:t>0 stands for low voltage </a:t>
            </a:r>
            <a:r>
              <a:rPr lang="en-US" dirty="0" smtClean="0"/>
              <a:t>and</a:t>
            </a:r>
          </a:p>
          <a:p>
            <a:pPr>
              <a:buNone/>
            </a:pPr>
            <a:r>
              <a:rPr lang="en-US" dirty="0" smtClean="0"/>
              <a:t>    binary </a:t>
            </a:r>
            <a:r>
              <a:rPr lang="en-US" dirty="0">
                <a:solidFill>
                  <a:srgbClr val="FF0000"/>
                </a:solidFill>
              </a:rPr>
              <a:t>1 for high voltage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LOGIC GATES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Gates---AND, OR, NOT.</a:t>
            </a:r>
          </a:p>
          <a:p>
            <a:r>
              <a:rPr lang="en-US"/>
              <a:t>Universal Gates---NAND, NOR.</a:t>
            </a:r>
          </a:p>
          <a:p>
            <a:r>
              <a:rPr lang="en-US"/>
              <a:t>Special Gates---XOR, XNOR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AND GATE</a:t>
            </a:r>
            <a:r>
              <a:rPr lang="en-US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5257800"/>
          </a:xfrm>
        </p:spPr>
        <p:txBody>
          <a:bodyPr/>
          <a:lstStyle/>
          <a:p>
            <a:r>
              <a:rPr lang="en-US" dirty="0"/>
              <a:t>The AND Gate has 2 or more input signals but only one output signal. </a:t>
            </a:r>
            <a:endParaRPr lang="en-US" dirty="0" smtClean="0"/>
          </a:p>
          <a:p>
            <a:r>
              <a:rPr lang="en-US" dirty="0" smtClean="0"/>
              <a:t>The unique output of an AND gate is a HIGH output only when all inputs are HIGH.</a:t>
            </a:r>
          </a:p>
          <a:p>
            <a:endParaRPr lang="en-US" dirty="0"/>
          </a:p>
        </p:txBody>
      </p:sp>
      <p:pic>
        <p:nvPicPr>
          <p:cNvPr id="5" name="Picture 8" descr="c04f02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114800"/>
            <a:ext cx="8305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0_design">
  <a:themeElements>
    <a:clrScheme name="cs0_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0_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s0_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0_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0_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0_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0_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0_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</TotalTime>
  <Words>1481</Words>
  <Application>Microsoft Office PowerPoint</Application>
  <PresentationFormat>On-screen Show (4:3)</PresentationFormat>
  <Paragraphs>360</Paragraphs>
  <Slides>46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cs0_design</vt:lpstr>
      <vt:lpstr>Equation</vt:lpstr>
      <vt:lpstr>Visio</vt:lpstr>
      <vt:lpstr>Unit 1 chapter2</vt:lpstr>
      <vt:lpstr>Chapter Goals</vt:lpstr>
      <vt:lpstr>Intro</vt:lpstr>
      <vt:lpstr>GATES</vt:lpstr>
      <vt:lpstr>GATES</vt:lpstr>
      <vt:lpstr>LOGIC  GATES</vt:lpstr>
      <vt:lpstr>LOGIC GATES</vt:lpstr>
      <vt:lpstr>LOGIC GATES</vt:lpstr>
      <vt:lpstr>AND GATE </vt:lpstr>
      <vt:lpstr>OR Gate</vt:lpstr>
      <vt:lpstr>INVERTER (NOT GATE)</vt:lpstr>
      <vt:lpstr>NOT Gate</vt:lpstr>
      <vt:lpstr>Buffer</vt:lpstr>
      <vt:lpstr>Buffer</vt:lpstr>
      <vt:lpstr>NAND and NOR Gates</vt:lpstr>
      <vt:lpstr>NAND GATE (NOT-AND) </vt:lpstr>
      <vt:lpstr>NAND GATE (NOT-AND)</vt:lpstr>
      <vt:lpstr>NOR (NOT-OR) </vt:lpstr>
      <vt:lpstr>NOR (NOT-OR)</vt:lpstr>
      <vt:lpstr>EXCLUSIVE OR GATE (XOR)</vt:lpstr>
      <vt:lpstr>Truth Table, Logic Symbol, Expression</vt:lpstr>
      <vt:lpstr>EXCLUSIVE NOR GATE (XNOR) </vt:lpstr>
      <vt:lpstr>Truth Table, Logic Symbol, Expression</vt:lpstr>
      <vt:lpstr>EXCLUSIVE NOR GATE (XNOR)</vt:lpstr>
      <vt:lpstr>Slide 25</vt:lpstr>
      <vt:lpstr>NAND GATE as an Universal Gate</vt:lpstr>
      <vt:lpstr>Slide 27</vt:lpstr>
      <vt:lpstr>Universal properties of NOR gate</vt:lpstr>
      <vt:lpstr>Slide 29</vt:lpstr>
      <vt:lpstr>Slide 30</vt:lpstr>
      <vt:lpstr>Slide 31</vt:lpstr>
      <vt:lpstr>Slide 32</vt:lpstr>
      <vt:lpstr>Slide 33</vt:lpstr>
      <vt:lpstr>Boolean Functions</vt:lpstr>
      <vt:lpstr>Combinational Circuits</vt:lpstr>
      <vt:lpstr>SOP &amp; POS</vt:lpstr>
      <vt:lpstr>Slide 37</vt:lpstr>
      <vt:lpstr>Postulates &amp; Theorems of Boolean Algebra</vt:lpstr>
      <vt:lpstr>Postulates &amp; Theorems of Boolean Algebra</vt:lpstr>
      <vt:lpstr>DeMorgan’s Theorem</vt:lpstr>
      <vt:lpstr>DeMorgan’s Theorem</vt:lpstr>
      <vt:lpstr>Truth Table to Verify DeMorgan’s</vt:lpstr>
      <vt:lpstr>Adders</vt:lpstr>
      <vt:lpstr>A Half Adder</vt:lpstr>
      <vt:lpstr>Half Adder Circuit</vt:lpstr>
      <vt:lpstr>A Full Adder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 &amp; Bartlett Publishers</dc:creator>
  <cp:lastModifiedBy>Archana A</cp:lastModifiedBy>
  <cp:revision>113</cp:revision>
  <dcterms:created xsi:type="dcterms:W3CDTF">2002-06-04T03:19:42Z</dcterms:created>
  <dcterms:modified xsi:type="dcterms:W3CDTF">2017-10-14T03:45:28Z</dcterms:modified>
</cp:coreProperties>
</file>